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notesMasterIdLst>
    <p:notesMasterId r:id="rId5"/>
  </p:notesMasterIdLst>
  <p:sldIdLst>
    <p:sldId id="256" r:id="rId4"/>
    <p:sldId id="257" r:id="rId6"/>
    <p:sldId id="306" r:id="rId7"/>
    <p:sldId id="489" r:id="rId8"/>
    <p:sldId id="488" r:id="rId9"/>
    <p:sldId id="525" r:id="rId10"/>
    <p:sldId id="526" r:id="rId11"/>
    <p:sldId id="454" r:id="rId12"/>
    <p:sldId id="527" r:id="rId13"/>
    <p:sldId id="528" r:id="rId14"/>
    <p:sldId id="455" r:id="rId15"/>
    <p:sldId id="529" r:id="rId16"/>
    <p:sldId id="457" r:id="rId17"/>
    <p:sldId id="531" r:id="rId18"/>
    <p:sldId id="530" r:id="rId19"/>
    <p:sldId id="532" r:id="rId20"/>
    <p:sldId id="533" r:id="rId21"/>
    <p:sldId id="534" r:id="rId22"/>
    <p:sldId id="536" r:id="rId23"/>
    <p:sldId id="537" r:id="rId24"/>
    <p:sldId id="535" r:id="rId25"/>
    <p:sldId id="539" r:id="rId26"/>
    <p:sldId id="540" r:id="rId27"/>
    <p:sldId id="541" r:id="rId28"/>
    <p:sldId id="542" r:id="rId29"/>
    <p:sldId id="543" r:id="rId30"/>
    <p:sldId id="544" r:id="rId31"/>
    <p:sldId id="441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spc="6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b="1"/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669925" y="1709420"/>
            <a:ext cx="10852150" cy="454787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40105" y="727710"/>
            <a:ext cx="4535170" cy="111506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802630" y="727710"/>
            <a:ext cx="5507990" cy="5403215"/>
          </a:xfrm>
        </p:spPr>
        <p:txBody>
          <a:bodyPr/>
          <a:lstStyle>
            <a:lvl1pPr>
              <a:defRPr/>
            </a:lvl1pPr>
            <a:lvl2pPr marL="457200" indent="0">
              <a:buNone/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</a:t>
            </a:r>
            <a:r>
              <a:rPr lang="zh-CN" altLang="en-US" dirty="0">
                <a:sym typeface="+mn-ea"/>
              </a:rPr>
              <a:t>母版文本样式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840105" y="2239645"/>
            <a:ext cx="4535805" cy="3891915"/>
          </a:xfrm>
        </p:spPr>
        <p:txBody>
          <a:bodyPr/>
          <a:lstStyle>
            <a:lvl1pPr marL="342900" indent="-342900">
              <a:defRPr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smtClean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smtClean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smtClean="0"/>
          </a:p>
          <a:p>
            <a:pPr lvl="0"/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/>
            </a:lvl1pPr>
          </a:lstStyle>
          <a:p>
            <a:r>
              <a:rPr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57200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57200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lvl="1" defTabSz="914400"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lvl="1" defTabSz="914400"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algn="ctr" defTabSz="914400">
              <a:defRPr spc="600">
                <a:effectLst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84F6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lang="zh-CN" altLang="en-US" sz="3200" dirty="0"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b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4F6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chrome.google.com/webstore/category/extension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developer.chrome.com/docs/extensions/mv3/manif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6259" y="2976394"/>
            <a:ext cx="10852237" cy="899167"/>
          </a:xfrm>
        </p:spPr>
        <p:txBody>
          <a:bodyPr/>
          <a:p>
            <a:r>
              <a:rPr b="1" spc="0">
                <a:solidFill>
                  <a:srgbClr val="FFFFFF"/>
                </a:solidFill>
              </a:rPr>
              <a:t> </a:t>
            </a:r>
            <a:r>
              <a:rPr lang="en-US" altLang="zh-CN" b="1" spc="0">
                <a:solidFill>
                  <a:srgbClr val="FFFFFF"/>
                </a:solidFill>
              </a:rPr>
              <a:t>Chrome </a:t>
            </a:r>
            <a:r>
              <a:rPr b="1" spc="0">
                <a:solidFill>
                  <a:srgbClr val="FFFFFF"/>
                </a:solidFill>
              </a:rPr>
              <a:t>扩展程序开发</a:t>
            </a:r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797733" y="5707916"/>
            <a:ext cx="5040403" cy="803740"/>
          </a:xfrm>
        </p:spPr>
        <p:txBody>
          <a:bodyPr/>
          <a:p>
            <a:r>
              <a:rPr lang="en-US" altLang="zh-CN" spc="100">
                <a:solidFill>
                  <a:srgbClr val="FFFFFF"/>
                </a:solidFill>
              </a:rPr>
              <a:t>Keep FE </a:t>
            </a:r>
            <a:r>
              <a:rPr lang="zh-CN" altLang="en-US" spc="100">
                <a:solidFill>
                  <a:srgbClr val="FFFFFF"/>
                </a:solidFill>
              </a:rPr>
              <a:t>技术分享 </a:t>
            </a:r>
            <a:r>
              <a:rPr lang="en-US" altLang="zh-CN" spc="100">
                <a:solidFill>
                  <a:srgbClr val="FFFFFF"/>
                </a:solidFill>
              </a:rPr>
              <a:t>20230216</a:t>
            </a:r>
            <a:endParaRPr lang="en-US" spc="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构成</a:t>
            </a:r>
            <a:endParaRPr 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967740" y="2210142"/>
            <a:ext cx="4505838" cy="24668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安装、更新后的初始化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响应浏览器事件</a:t>
            </a:r>
            <a:endParaRPr lang="en-US" altLang="zh-CN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与内容脚本或其他扩展通信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7129491" y="2381250"/>
            <a:ext cx="1896445" cy="2124588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后台脚本</a:t>
            </a:r>
            <a:endParaRPr lang="zh-CN" altLang="en-US" sz="6600" b="1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构成</a:t>
            </a:r>
            <a:endParaRPr 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6259693" y="1725337"/>
            <a:ext cx="2452545" cy="34364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30000"/>
              </a:lnSpc>
            </a:pPr>
            <a:r>
              <a:rPr lang="en-US" altLang="zh-CN" sz="32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Icon</a:t>
            </a:r>
            <a:endParaRPr lang="en-US" altLang="zh-CN" sz="3200" b="0" u="none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Popup</a:t>
            </a:r>
            <a:endParaRPr lang="en-US" altLang="zh-CN" sz="3200" b="0" u="none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Tooltip</a:t>
            </a:r>
            <a:endParaRPr lang="en-US" altLang="zh-CN" sz="32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Badge</a:t>
            </a:r>
            <a:endParaRPr lang="en-US" altLang="zh-CN" sz="32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32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自定义界面</a:t>
            </a:r>
            <a:endParaRPr lang="en-US" altLang="zh-CN" sz="32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</a:pPr>
            <a:endParaRPr lang="zh-CN" altLang="en-US" sz="32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4477320" y="2338473"/>
            <a:ext cx="1040906" cy="2181624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界面</a:t>
            </a:r>
            <a:endParaRPr lang="zh-CN" altLang="en-US" sz="6600" b="1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构成</a:t>
            </a:r>
            <a:endParaRPr 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2880314" y="2609394"/>
            <a:ext cx="2908832" cy="166830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读</a:t>
            </a: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写页面内容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通信、访问存储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245434" y="2381250"/>
            <a:ext cx="1896445" cy="2124588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内容脚本</a:t>
            </a:r>
            <a:endParaRPr lang="zh-CN" altLang="en-US" sz="6600" b="1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开发</a:t>
            </a:r>
            <a:endParaRPr lang="en-US" b="1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110329" y="2837537"/>
            <a:ext cx="7999289" cy="1197754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en-US" altLang="zh-CN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Diff </a:t>
            </a:r>
            <a:r>
              <a:rPr lang="zh-CN" altLang="en-US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统计小</a:t>
            </a:r>
            <a:r>
              <a:rPr lang="zh-CN" altLang="en-US" sz="4400" b="1" strike="sngStrike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公举</a:t>
            </a:r>
            <a:r>
              <a:rPr lang="zh-CN" altLang="en-US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工具</a:t>
            </a:r>
            <a:endParaRPr lang="zh-CN" altLang="en-US" sz="6600" b="1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开发</a:t>
            </a:r>
            <a:endParaRPr 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4762500" y="2195883"/>
            <a:ext cx="6373765" cy="24668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70000"/>
              </a:lnSpc>
            </a:pPr>
            <a:r>
              <a:rPr lang="en-US" altLang="zh-CN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1. </a:t>
            </a:r>
            <a:r>
              <a:rPr lang="zh-CN" altLang="en-US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创建人员组（</a:t>
            </a:r>
            <a:r>
              <a:rPr lang="en-US" altLang="zh-CN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Project</a:t>
            </a:r>
            <a:r>
              <a:rPr lang="zh-CN" altLang="en-US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en-US" altLang="zh-CN" sz="2800" b="0" u="none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2. </a:t>
            </a:r>
            <a:r>
              <a:rPr lang="zh-CN" altLang="en-US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拼装搜索条件（</a:t>
            </a:r>
            <a:r>
              <a:rPr lang="en-US" altLang="zh-CN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Authors</a:t>
            </a:r>
            <a:r>
              <a:rPr lang="zh-CN" altLang="en-US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、时间区间）</a:t>
            </a:r>
            <a:endParaRPr lang="en-US" sz="2800" b="0" u="none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3. </a:t>
            </a: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生成快捷链接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11452" y="2366991"/>
            <a:ext cx="2794760" cy="2124588"/>
          </a:xfrm>
          <a:prstGeom prst="rect">
            <a:avLst/>
          </a:prstGeom>
        </p:spPr>
        <p:txBody>
          <a:bodyPr wrap="square" rtlCol="0">
            <a:noAutofit/>
          </a:bodyPr>
          <a:p>
            <a:pPr algn="r"/>
            <a:r>
              <a:rPr lang="zh-CN" altLang="en-US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准备</a:t>
            </a:r>
            <a:endParaRPr lang="zh-CN" altLang="en-US" sz="6600" b="1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/>
            <a:r>
              <a:rPr lang="zh-CN" altLang="en-US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数据源</a:t>
            </a:r>
            <a:endParaRPr lang="zh-CN" altLang="en-US" sz="6600" b="1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开发</a:t>
            </a:r>
            <a:endParaRPr lang="en-US" b="1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854828" y="2352732"/>
            <a:ext cx="1924963" cy="3165494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创建目录、配置</a:t>
            </a:r>
            <a:endParaRPr lang="zh-CN" altLang="en-US" sz="6600" b="1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upload_post_object_v2_2718551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160" y="1125921"/>
            <a:ext cx="8627188" cy="561498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开发</a:t>
            </a:r>
            <a:endParaRPr 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5176010" y="2195883"/>
            <a:ext cx="4976385" cy="24668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70000"/>
              </a:lnSpc>
            </a:pPr>
            <a:r>
              <a:rPr lang="en-US" altLang="zh-CN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1. </a:t>
            </a:r>
            <a:r>
              <a:rPr lang="zh-CN" altLang="en-US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访问 </a:t>
            </a:r>
            <a:r>
              <a:rPr lang="en-US" altLang="zh-CN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chorme://extensions</a:t>
            </a:r>
            <a:endParaRPr lang="en-US" altLang="zh-CN" sz="2800" b="0" u="none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2. </a:t>
            </a:r>
            <a:r>
              <a:rPr lang="zh-CN" altLang="en-US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开启「开发者模式」</a:t>
            </a:r>
            <a:endParaRPr lang="en-US" sz="2800" b="0" u="none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3. </a:t>
            </a: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加载已解压的扩展程序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2766243" y="2366991"/>
            <a:ext cx="1953481" cy="2124588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安装调试</a:t>
            </a:r>
            <a:endParaRPr lang="zh-CN" altLang="en-US" sz="6600" b="1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开发</a:t>
            </a:r>
            <a:endParaRPr 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2566617" y="2295696"/>
            <a:ext cx="4463061" cy="226717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>
              <a:lnSpc>
                <a:spcPct val="170000"/>
              </a:lnSpc>
            </a:pPr>
            <a:r>
              <a:rPr lang="zh-CN" altLang="en-US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一键直达 </a:t>
            </a:r>
            <a:r>
              <a:rPr lang="en-US" altLang="zh-CN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Phab </a:t>
            </a:r>
            <a:r>
              <a:rPr lang="zh-CN" altLang="en-US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搜索结果页</a:t>
            </a:r>
            <a:endParaRPr lang="zh-CN" altLang="en-US" sz="2800" b="0" u="none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页面爬虫抓取统计结果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用 </a:t>
            </a: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Webhook </a:t>
            </a: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导出到表格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7471707" y="2381250"/>
            <a:ext cx="1953481" cy="2124588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交互逻辑</a:t>
            </a:r>
            <a:endParaRPr lang="zh-CN" altLang="en-US" sz="6600" b="1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开发</a:t>
            </a:r>
            <a:endParaRPr 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4477320" y="2153106"/>
            <a:ext cx="6345247" cy="30799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70000"/>
              </a:lnSpc>
            </a:pPr>
            <a:r>
              <a:rPr lang="zh-CN" altLang="en-US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访问当前 </a:t>
            </a:r>
            <a:r>
              <a:rPr lang="en-US" altLang="zh-CN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Tab </a:t>
            </a:r>
            <a:r>
              <a:rPr lang="zh-CN" altLang="en-US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页</a:t>
            </a:r>
            <a:endParaRPr lang="zh-CN" altLang="en-US" sz="2800" b="0" u="none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关键字段：</a:t>
            </a:r>
            <a:r>
              <a:rPr lang="en-US" altLang="zh-CN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Diff </a:t>
            </a:r>
            <a:r>
              <a:rPr lang="zh-CN" altLang="en-US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信息、提交人、处理人</a:t>
            </a:r>
            <a:endParaRPr lang="en-US" altLang="zh-CN" sz="2800" b="0" u="none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字段与类名的对应关系</a:t>
            </a:r>
            <a:endParaRPr lang="en-US" sz="2800" b="0" u="none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遍历</a:t>
            </a: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 DOM  </a:t>
            </a: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提取、组装数据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2067553" y="2623653"/>
            <a:ext cx="1953481" cy="2124588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页面爬虫</a:t>
            </a:r>
            <a:endParaRPr lang="zh-CN" altLang="en-US" sz="6600" b="1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开发</a:t>
            </a:r>
            <a:endParaRPr lang="en-US" b="1"/>
          </a:p>
        </p:txBody>
      </p:sp>
      <p:pic>
        <p:nvPicPr>
          <p:cNvPr id="2" name="图片 1" descr="upload_post_object_v2_8565335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809" y="716495"/>
            <a:ext cx="10074800" cy="61267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纲要</a:t>
            </a:r>
            <a:endParaRPr lang="en-US"/>
          </a:p>
        </p:txBody>
      </p:sp>
      <p:sp>
        <p:nvSpPr>
          <p:cNvPr id="8" name="Text Box 7"/>
          <p:cNvSpPr txBox="1"/>
          <p:nvPr userDrawn="1"/>
        </p:nvSpPr>
        <p:spPr>
          <a:xfrm>
            <a:off x="5261564" y="1853668"/>
            <a:ext cx="1682560" cy="3165494"/>
          </a:xfrm>
          <a:prstGeom prst="rect">
            <a:avLst/>
          </a:prstGeom>
        </p:spPr>
        <p:txBody>
          <a:bodyPr wrap="square" rtlCol="0">
            <a:noAutofit/>
          </a:bodyPr>
          <a:p>
            <a:pPr marL="457200" indent="-457200">
              <a:lnSpc>
                <a:spcPct val="21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简介</a:t>
            </a:r>
            <a:endParaRPr lang="zh-CN" altLang="en-US" sz="3000">
              <a:solidFill>
                <a:srgbClr val="FFFFFF"/>
              </a:solidFill>
            </a:endParaRPr>
          </a:p>
          <a:p>
            <a:pPr marL="457200" indent="-457200">
              <a:lnSpc>
                <a:spcPct val="21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构成</a:t>
            </a:r>
            <a:endParaRPr lang="zh-CN" altLang="en-US" sz="3000">
              <a:solidFill>
                <a:srgbClr val="FFFFFF"/>
              </a:solidFill>
            </a:endParaRPr>
          </a:p>
          <a:p>
            <a:pPr marL="457200" indent="-457200">
              <a:lnSpc>
                <a:spcPct val="21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开发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开发</a:t>
            </a:r>
            <a:endParaRPr lang="en-US" b="1"/>
          </a:p>
        </p:txBody>
      </p:sp>
      <p:pic>
        <p:nvPicPr>
          <p:cNvPr id="4" name="图片 3" descr="upload_post_object_v2_042348997"/>
          <p:cNvPicPr>
            <a:picLocks noChangeAspect="1"/>
          </p:cNvPicPr>
          <p:nvPr/>
        </p:nvPicPr>
        <p:blipFill>
          <a:blip r:embed="rId1"/>
          <a:srcRect l="16" r="16"/>
          <a:stretch>
            <a:fillRect/>
          </a:stretch>
        </p:blipFill>
        <p:spPr>
          <a:xfrm>
            <a:off x="1345256" y="891963"/>
            <a:ext cx="9489906" cy="602440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开发</a:t>
            </a:r>
            <a:endParaRPr 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2566617" y="2295696"/>
            <a:ext cx="4463061" cy="226717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把</a:t>
            </a:r>
            <a:r>
              <a:rPr lang="zh-CN" altLang="en-US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数据发送到后台脚本</a:t>
            </a:r>
            <a:endParaRPr lang="zh-CN" altLang="en-US" sz="2800" b="0" u="none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监听消息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调用飞书捷径 </a:t>
            </a: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Webhook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7471707" y="2381250"/>
            <a:ext cx="1953481" cy="2124588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导出表格</a:t>
            </a:r>
            <a:endParaRPr lang="zh-CN" altLang="en-US" sz="6600" b="1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开发</a:t>
            </a:r>
            <a:endParaRPr lang="en-US" b="1"/>
          </a:p>
        </p:txBody>
      </p:sp>
      <p:pic>
        <p:nvPicPr>
          <p:cNvPr id="2" name="图片 1" descr="upload_post_object_v2_7199728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096" y="1389123"/>
            <a:ext cx="10498849" cy="49277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开发</a:t>
            </a:r>
            <a:endParaRPr lang="en-US" b="1"/>
          </a:p>
        </p:txBody>
      </p:sp>
      <p:pic>
        <p:nvPicPr>
          <p:cNvPr id="4" name="图片 3" descr="upload_post_object_v2_0749275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314" y="1637703"/>
            <a:ext cx="11537036" cy="476688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开发</a:t>
            </a:r>
            <a:endParaRPr lang="en-US" b="1"/>
          </a:p>
        </p:txBody>
      </p:sp>
      <p:pic>
        <p:nvPicPr>
          <p:cNvPr id="2" name="图片 1" descr="upload_post_object_v2_1225146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123" y="774985"/>
            <a:ext cx="9431417" cy="61267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开发</a:t>
            </a:r>
            <a:endParaRPr 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4990644" y="2908832"/>
            <a:ext cx="5689334" cy="172533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70000"/>
              </a:lnSpc>
            </a:pPr>
            <a:r>
              <a:rPr lang="zh-CN" altLang="en-US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触发器：</a:t>
            </a:r>
            <a:r>
              <a:rPr lang="en-US" altLang="zh-CN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Webhook</a:t>
            </a:r>
            <a:endParaRPr lang="zh-CN" altLang="en-US" sz="2800" b="0" u="none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响应操作：在飞书表格中新增一行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2908832" y="2652171"/>
            <a:ext cx="1896445" cy="2081811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飞书捷径</a:t>
            </a:r>
            <a:endParaRPr lang="zh-CN" altLang="en-US" sz="6600" b="1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开发</a:t>
            </a:r>
            <a:endParaRPr 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3379379" y="2523840"/>
            <a:ext cx="3564746" cy="235273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>
              <a:lnSpc>
                <a:spcPct val="170000"/>
              </a:lnSpc>
            </a:pPr>
            <a:r>
              <a:rPr lang="en-US" altLang="zh-CN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Chrome Web Store</a:t>
            </a:r>
            <a:endParaRPr lang="zh-CN" altLang="en-US" sz="2800" b="0" u="none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>
              <a:lnSpc>
                <a:spcPct val="170000"/>
              </a:lnSpc>
            </a:pP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or</a:t>
            </a:r>
            <a:endParaRPr lang="en-US" sz="2800" b="0" u="none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自托管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7086715" y="2723466"/>
            <a:ext cx="1112201" cy="213884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发布</a:t>
            </a:r>
            <a:endParaRPr lang="zh-CN" altLang="en-US" sz="6600" b="1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开发</a:t>
            </a:r>
            <a:endParaRPr 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4784909" y="2195883"/>
            <a:ext cx="6330988" cy="29943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70000"/>
              </a:lnSpc>
            </a:pP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 打包源文件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2.</a:t>
            </a: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 注册开发者账号（</a:t>
            </a: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$5</a:t>
            </a: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3. </a:t>
            </a: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上传压缩包（账号需开启两步验证）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4.</a:t>
            </a: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 填表、提交审核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655728" y="2268478"/>
            <a:ext cx="2803004" cy="3024637"/>
          </a:xfrm>
          <a:prstGeom prst="rect">
            <a:avLst/>
          </a:prstGeom>
        </p:spPr>
        <p:txBody>
          <a:bodyPr wrap="square" rtlCol="0">
            <a:noAutofit/>
          </a:bodyPr>
          <a:p>
            <a:pPr algn="r"/>
            <a:r>
              <a:rPr lang="zh-CN" altLang="en-US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发布到</a:t>
            </a:r>
            <a:endParaRPr lang="zh-CN" altLang="en-US" sz="6600" b="1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/>
            <a:r>
              <a:rPr lang="en-US" altLang="zh-CN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Web</a:t>
            </a:r>
            <a:r>
              <a:rPr lang="zh-CN" altLang="en-US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Store</a:t>
            </a:r>
            <a:endParaRPr lang="zh-CN" altLang="en-US" sz="6600" b="1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 userDrawn="1"/>
        </p:nvSpPr>
        <p:spPr>
          <a:xfrm>
            <a:off x="4495495" y="2166011"/>
            <a:ext cx="3201337" cy="2016161"/>
          </a:xfrm>
          <a:prstGeom prst="rect">
            <a:avLst/>
          </a:prstGeom>
        </p:spPr>
        <p:txBody>
          <a:bodyPr wrap="square" rtlCol="0" anchor="ctr">
            <a:noAutofit/>
          </a:bodyPr>
          <a:p>
            <a:pPr algn="ctr">
              <a:lnSpc>
                <a:spcPct val="160000"/>
              </a:lnSpc>
            </a:pPr>
            <a:r>
              <a:rPr lang="zh-CN" altLang="en-US" sz="4000" b="1">
                <a:solidFill>
                  <a:srgbClr val="FFFFFF"/>
                </a:solidFill>
              </a:rPr>
              <a:t>感谢收听！</a:t>
            </a:r>
            <a:endParaRPr lang="zh-CN" altLang="en-US" sz="4000" b="1">
              <a:solidFill>
                <a:srgbClr val="FFFFFF"/>
              </a:solidFill>
            </a:endParaRPr>
          </a:p>
          <a:p>
            <a:pPr algn="ctr">
              <a:lnSpc>
                <a:spcPct val="160000"/>
              </a:lnSpc>
            </a:pPr>
            <a:r>
              <a:rPr lang="en-US" altLang="zh-CN" sz="4000" b="1">
                <a:solidFill>
                  <a:srgbClr val="FFFFFF"/>
                </a:solidFill>
              </a:rPr>
              <a:t>Q </a:t>
            </a:r>
            <a:r>
              <a:rPr lang="zh-CN" altLang="en-US" sz="4000" b="1">
                <a:solidFill>
                  <a:srgbClr val="FFFFFF"/>
                </a:solidFill>
              </a:rPr>
              <a:t>&amp; </a:t>
            </a:r>
            <a:r>
              <a:rPr lang="en-US" altLang="zh-CN" sz="4000" b="1">
                <a:solidFill>
                  <a:srgbClr val="FFFFFF"/>
                </a:solidFill>
              </a:rPr>
              <a:t>A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简介</a:t>
            </a:r>
            <a:endParaRPr 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4434543" y="2195883"/>
            <a:ext cx="6145621" cy="24668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70000"/>
              </a:lnSpc>
            </a:pPr>
            <a:r>
              <a:rPr lang="en-US" altLang="zh-CN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Small Software program</a:t>
            </a:r>
            <a:endParaRPr lang="en-US" altLang="zh-CN" sz="2800" b="0" u="none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Built on</a:t>
            </a:r>
            <a:r>
              <a:rPr 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HTML, CSS, and JavaScript</a:t>
            </a:r>
            <a:endParaRPr lang="en-US" sz="2800" b="0" u="none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C</a:t>
            </a:r>
            <a:r>
              <a:rPr lang="en-US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ustomize browsing experience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2823278" y="2366991"/>
            <a:ext cx="998129" cy="2124588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定义</a:t>
            </a:r>
            <a:endParaRPr lang="zh-CN" altLang="en-US" sz="6600" b="1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简介</a:t>
            </a:r>
            <a:endParaRPr 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3365120" y="1539970"/>
            <a:ext cx="2495322" cy="377863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algn="r">
              <a:lnSpc>
                <a:spcPct val="170000"/>
              </a:lnSpc>
            </a:pPr>
            <a:r>
              <a:rPr lang="zh-CN" altLang="en-US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提升生产力</a:t>
            </a:r>
            <a:endParaRPr lang="zh-CN" altLang="en-US" sz="2800" b="0" u="none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加工网页内容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信息聚合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娱乐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>
              <a:lnSpc>
                <a:spcPct val="170000"/>
              </a:lnSpc>
            </a:pP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hlinkClick r:id="rId1"/>
              </a:rPr>
              <a:t>More...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02095" y="2381250"/>
            <a:ext cx="998129" cy="2124588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用途</a:t>
            </a:r>
            <a:endParaRPr lang="zh-CN" altLang="en-US" sz="6600" b="1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简介</a:t>
            </a:r>
            <a:endParaRPr 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5853716" y="1434095"/>
            <a:ext cx="2333664" cy="375472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？？？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sym typeface="+mn-ea"/>
              </a:rPr>
              <a:t>⬇</a:t>
            </a:r>
            <a:endParaRPr lang="en-US" altLang="zh-CN" sz="2800" b="0" u="none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70000"/>
              </a:lnSpc>
            </a:pPr>
            <a:r>
              <a:rPr lang="en-US" altLang="zh-CN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Manifest V</a:t>
            </a: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2</a:t>
            </a:r>
            <a:endParaRPr lang="en-US" altLang="zh-CN" sz="2800" b="0" u="none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70000"/>
              </a:lnSpc>
            </a:pPr>
            <a:r>
              <a:rPr lang="en-US" altLang="zh-CN" sz="2800" b="0" u="none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⬇</a:t>
            </a:r>
            <a:endParaRPr lang="en-US" sz="2800" b="0" u="none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70000"/>
              </a:lnSpc>
            </a:pP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Manifest V3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3407897" y="2366991"/>
            <a:ext cx="1910704" cy="2124588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版本进化</a:t>
            </a:r>
            <a:endParaRPr lang="zh-CN" altLang="en-US" sz="6600" b="1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简介</a:t>
            </a:r>
            <a:endParaRPr 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2096070" y="1896445"/>
            <a:ext cx="4919349" cy="306568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严控外部交互</a:t>
            </a: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 —— </a:t>
            </a: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安全性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对用户透明、可控</a:t>
            </a: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 —— </a:t>
            </a: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私密性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保证浏览体验</a:t>
            </a: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 —— 性能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新技术新特性—— </a:t>
            </a: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Web </a:t>
            </a: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支持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7557260" y="2466804"/>
            <a:ext cx="1882186" cy="209607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发展策略</a:t>
            </a:r>
            <a:endParaRPr lang="zh-CN" altLang="en-US" sz="6600" b="1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简介</a:t>
            </a:r>
            <a:endParaRPr 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7043937" y="1882186"/>
            <a:ext cx="3151235" cy="129756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10000"/>
              </a:lnSpc>
            </a:pP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Since</a:t>
            </a: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Chrome</a:t>
            </a: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88</a:t>
            </a:r>
            <a:endParaRPr lang="en-US" altLang="zh-CN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2021</a:t>
            </a: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 年 </a:t>
            </a: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1 </a:t>
            </a: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月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2381250" y="2937350"/>
            <a:ext cx="1326085" cy="1097942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en-US" altLang="zh-CN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V3</a:t>
            </a:r>
            <a:endParaRPr lang="zh-CN" altLang="en-US" sz="6600" b="1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5789147" y="2153106"/>
            <a:ext cx="1326085" cy="784244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4400">
                <a:solidFill>
                  <a:srgbClr val="FFFFFF"/>
                </a:solidFill>
              </a:rPr>
              <a:t>诞生</a:t>
            </a:r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20284" y="3108458"/>
            <a:ext cx="4092328" cy="24240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>
              <a:lnSpc>
                <a:spcPct val="110000"/>
              </a:lnSpc>
            </a:pP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Service worker</a:t>
            </a:r>
            <a:endParaRPr lang="en-US" altLang="zh-CN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algn="r">
              <a:lnSpc>
                <a:spcPct val="110000"/>
              </a:lnSpc>
            </a:pP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DeclarativeNetRequest</a:t>
            </a:r>
            <a:endParaRPr lang="en-US" altLang="zh-CN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>
              <a:lnSpc>
                <a:spcPct val="110000"/>
              </a:lnSpc>
            </a:pP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Promise</a:t>
            </a:r>
            <a:endParaRPr lang="en-US" altLang="zh-CN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>
              <a:lnSpc>
                <a:spcPct val="110000"/>
              </a:lnSpc>
            </a:pPr>
            <a:r>
              <a:rPr lang="en-US" altLang="zh-CN" sz="2800" strike="sngStrike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Remote</a:t>
            </a:r>
            <a:r>
              <a:rPr lang="zh-CN" altLang="en-US" sz="2800" strike="sngStrike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800" strike="sngStrike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hosted code</a:t>
            </a:r>
            <a:endParaRPr lang="zh-CN" altLang="en-US" sz="2800" strike="sngStrike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526871" y="3179753"/>
            <a:ext cx="1326085" cy="1497193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4400">
                <a:solidFill>
                  <a:srgbClr val="FFFFFF"/>
                </a:solidFill>
              </a:rPr>
              <a:t>新</a:t>
            </a:r>
            <a:endParaRPr lang="zh-CN" altLang="en-US" sz="4400">
              <a:solidFill>
                <a:srgbClr val="FFFFFF"/>
              </a:solidFill>
            </a:endParaRPr>
          </a:p>
          <a:p>
            <a:r>
              <a:rPr lang="zh-CN" altLang="en-US" sz="4400">
                <a:solidFill>
                  <a:srgbClr val="FFFFFF"/>
                </a:solidFill>
              </a:rPr>
              <a:t>特性</a:t>
            </a:r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构成</a:t>
            </a:r>
            <a:endParaRPr 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3978256" y="1611265"/>
            <a:ext cx="1810891" cy="369307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配置文件</a:t>
            </a:r>
            <a:endParaRPr lang="en-US" altLang="zh-CN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后台脚本</a:t>
            </a:r>
            <a:endParaRPr lang="en-US" altLang="zh-CN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界面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内容脚本</a:t>
            </a:r>
            <a:endParaRPr lang="en-US" altLang="zh-CN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选项页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388024" y="2381250"/>
            <a:ext cx="1896445" cy="2124588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零件构造</a:t>
            </a:r>
            <a:endParaRPr lang="zh-CN" altLang="en-US" sz="6600" b="1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构成</a:t>
            </a:r>
            <a:endParaRPr 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5532485" y="1924963"/>
            <a:ext cx="3892702" cy="30086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70000"/>
              </a:lnSpc>
            </a:pP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manifest_version</a:t>
            </a:r>
            <a:endParaRPr lang="en-US" altLang="zh-CN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图标、语言、描述</a:t>
            </a:r>
            <a:endParaRPr lang="en-US" altLang="zh-CN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注册脚本、界面、权限</a:t>
            </a:r>
            <a:endParaRPr lang="en-US" altLang="zh-CN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hlinkClick r:id="rId1"/>
              </a:rPr>
              <a:t>More...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2994386" y="2352732"/>
            <a:ext cx="1882186" cy="216736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6600" b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配置文件</a:t>
            </a:r>
            <a:endParaRPr lang="zh-CN" altLang="en-US" sz="6600" b="1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921</Words>
  <Application>WPS Presentation</Application>
  <PresentationFormat>宽屏</PresentationFormat>
  <Paragraphs>197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SimSun</vt:lpstr>
      <vt:lpstr>Wingdings</vt:lpstr>
      <vt:lpstr>微软雅黑</vt:lpstr>
      <vt:lpstr>汉仪旗黑</vt:lpstr>
      <vt:lpstr>微软雅黑</vt:lpstr>
      <vt:lpstr>Arial Unicode MS</vt:lpstr>
      <vt:lpstr>Calibri</vt:lpstr>
      <vt:lpstr>Helvetica Neue</vt:lpstr>
      <vt:lpstr>等线</vt:lpstr>
      <vt:lpstr>汉仪中等线KW</vt:lpstr>
      <vt:lpstr>等线 Light</vt:lpstr>
      <vt:lpstr>汉仪书宋二KW</vt:lpstr>
      <vt:lpstr>webwppDefTheme</vt:lpstr>
      <vt:lpstr>Office 主题​​</vt:lpstr>
      <vt:lpstr> Chrome 扩展程序开发</vt:lpstr>
      <vt:lpstr>纲要</vt:lpstr>
      <vt:lpstr>简介</vt:lpstr>
      <vt:lpstr>简介</vt:lpstr>
      <vt:lpstr>简介</vt:lpstr>
      <vt:lpstr>简介</vt:lpstr>
      <vt:lpstr>简介</vt:lpstr>
      <vt:lpstr>构成</vt:lpstr>
      <vt:lpstr>构成</vt:lpstr>
      <vt:lpstr>构成</vt:lpstr>
      <vt:lpstr>构成</vt:lpstr>
      <vt:lpstr>构成</vt:lpstr>
      <vt:lpstr>开发</vt:lpstr>
      <vt:lpstr>开发</vt:lpstr>
      <vt:lpstr>开发</vt:lpstr>
      <vt:lpstr>开发</vt:lpstr>
      <vt:lpstr>开发</vt:lpstr>
      <vt:lpstr>开发</vt:lpstr>
      <vt:lpstr>开发</vt:lpstr>
      <vt:lpstr>开发</vt:lpstr>
      <vt:lpstr>开发</vt:lpstr>
      <vt:lpstr>开发</vt:lpstr>
      <vt:lpstr>开发</vt:lpstr>
      <vt:lpstr>开发</vt:lpstr>
      <vt:lpstr>开发</vt:lpstr>
      <vt:lpstr>开发</vt:lpstr>
      <vt:lpstr>开发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Chrome 扩展程序开发</dc:title>
  <dc:creator>严峻</dc:creator>
  <cp:lastModifiedBy>badd.</cp:lastModifiedBy>
  <cp:revision>1</cp:revision>
  <dcterms:created xsi:type="dcterms:W3CDTF">2023-04-02T14:10:52Z</dcterms:created>
  <dcterms:modified xsi:type="dcterms:W3CDTF">2023-04-02T14:10:52Z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1033-3.9.2.6301</vt:lpwstr>
  </property>
</Properties>
</file>