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6" r:id="rId7"/>
    <p:sldId id="269" r:id="rId8"/>
    <p:sldId id="271" r:id="rId9"/>
    <p:sldId id="270" r:id="rId10"/>
    <p:sldId id="261" r:id="rId11"/>
    <p:sldId id="262" r:id="rId12"/>
    <p:sldId id="263" r:id="rId13"/>
    <p:sldId id="264" r:id="rId14"/>
    <p:sldId id="265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C9A90-44B3-457C-9FF0-F6AA77450BE6}" v="3" dt="2022-11-27T14:33:38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7"/>
    <p:restoredTop sz="95687"/>
  </p:normalViewPr>
  <p:slideViewPr>
    <p:cSldViewPr snapToGrid="0" snapToObjects="1">
      <p:cViewPr>
        <p:scale>
          <a:sx n="93" d="100"/>
          <a:sy n="93" d="100"/>
        </p:scale>
        <p:origin x="288" y="936"/>
      </p:cViewPr>
      <p:guideLst>
        <p:guide orient="horz" pos="2159"/>
        <p:guide pos="3839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ooHyun" userId="66a2766f3c634696" providerId="LiveId" clId="{848C9A90-44B3-457C-9FF0-F6AA77450BE6}"/>
    <pc:docChg chg="custSel addSld modSld">
      <pc:chgData name="Lee JooHyun" userId="66a2766f3c634696" providerId="LiveId" clId="{848C9A90-44B3-457C-9FF0-F6AA77450BE6}" dt="2022-11-27T14:33:38.927" v="54"/>
      <pc:docMkLst>
        <pc:docMk/>
      </pc:docMkLst>
      <pc:sldChg chg="modSp mod">
        <pc:chgData name="Lee JooHyun" userId="66a2766f3c634696" providerId="LiveId" clId="{848C9A90-44B3-457C-9FF0-F6AA77450BE6}" dt="2022-11-27T14:33:30.626" v="12" actId="27636"/>
        <pc:sldMkLst>
          <pc:docMk/>
          <pc:sldMk cId="0" sldId="258"/>
        </pc:sldMkLst>
        <pc:spChg chg="mod">
          <ac:chgData name="Lee JooHyun" userId="66a2766f3c634696" providerId="LiveId" clId="{848C9A90-44B3-457C-9FF0-F6AA77450BE6}" dt="2022-11-27T14:33:30.626" v="12" actId="27636"/>
          <ac:spMkLst>
            <pc:docMk/>
            <pc:sldMk cId="0" sldId="258"/>
            <ac:spMk id="3" creationId="{00000000-0000-0000-0000-000000000000}"/>
          </ac:spMkLst>
        </pc:spChg>
      </pc:sldChg>
      <pc:sldChg chg="modSp new mod">
        <pc:chgData name="Lee JooHyun" userId="66a2766f3c634696" providerId="LiveId" clId="{848C9A90-44B3-457C-9FF0-F6AA77450BE6}" dt="2022-11-27T14:33:38.927" v="54"/>
        <pc:sldMkLst>
          <pc:docMk/>
          <pc:sldMk cId="578261484" sldId="265"/>
        </pc:sldMkLst>
        <pc:spChg chg="mod">
          <ac:chgData name="Lee JooHyun" userId="66a2766f3c634696" providerId="LiveId" clId="{848C9A90-44B3-457C-9FF0-F6AA77450BE6}" dt="2022-11-27T14:33:38.927" v="54"/>
          <ac:spMkLst>
            <pc:docMk/>
            <pc:sldMk cId="578261484" sldId="265"/>
            <ac:spMk id="2" creationId="{449FA6A7-7858-C11A-7C0F-99E1BF036A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2022. 11. 28.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6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3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09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02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2022. 11. 28.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2022. 11. 28.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2022. 11. 28.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2022. 11. 28.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2022. 11. 28.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2022. 11. 28.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2022. 11. 28.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2022. 11. 28.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2022. 11. 28.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2022. 11. 28.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2022. 11. 28.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2022. 11. 28.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2022. 11. 28.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4D6711-2E61-818B-490D-6A0A08D5C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" t="4952" r="1982" b="13815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8" y="1471756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en-US" altLang="ko-KR" sz="4800" dirty="0"/>
              <a:t>Autobahn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5779" y="3159702"/>
            <a:ext cx="8534399" cy="1752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Traffic sign classification</a:t>
            </a:r>
          </a:p>
          <a:p>
            <a:pPr>
              <a:defRPr/>
            </a:pPr>
            <a:r>
              <a:rPr lang="en-US" altLang="ko-KR" dirty="0"/>
              <a:t>Paul, Georg, </a:t>
            </a:r>
            <a:r>
              <a:rPr lang="ko-KR" altLang="en-US" dirty="0" err="1"/>
              <a:t>이장호</a:t>
            </a:r>
            <a:r>
              <a:rPr lang="en-US" altLang="ko-KR" dirty="0"/>
              <a:t>, </a:t>
            </a:r>
            <a:r>
              <a:rPr lang="ko-KR" altLang="en-US" dirty="0"/>
              <a:t>이주현</a:t>
            </a:r>
            <a:r>
              <a:rPr lang="en-US" altLang="ko-KR" dirty="0"/>
              <a:t>,</a:t>
            </a:r>
            <a:r>
              <a:rPr lang="ko-KR" altLang="en-US" dirty="0"/>
              <a:t> 이지은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04D84-5AD2-78F4-7CCB-23FCFC0B6D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04" y="4693229"/>
            <a:ext cx="1590386" cy="15903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3. Reference Paper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https://ieeexplore.ieee.org/document/8649887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4. Data labeling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/>
              <a:t>https://hc.hanyang.ac.kr/web/dslab/dataset?p_p_id=20&amp;p_p_lifecycle=0&amp;p_p_state=normal&amp;p_p_mode=view&amp;p_p_col_id=column-1&amp;p_p_col_count=1&amp;_20_struts_action=%2Fdocument_library%2Fview&amp;_20_folderId=365651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25994" y="2153776"/>
            <a:ext cx="8157801" cy="4574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5. Implementation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altLang="ko-KR"/>
              <a:t>core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6. Result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accuracy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FA6A7-7858-C11A-7C0F-99E1BF0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 </a:t>
            </a:r>
            <a:r>
              <a:rPr lang="en-US" altLang="ko-KR" dirty="0"/>
              <a:t>500</a:t>
            </a:r>
            <a:r>
              <a:rPr lang="ko-KR" altLang="en-US"/>
              <a:t>장의 데이터</a:t>
            </a:r>
          </a:p>
        </p:txBody>
      </p:sp>
    </p:spTree>
    <p:extLst>
      <p:ext uri="{BB962C8B-B14F-4D97-AF65-F5344CB8AC3E}">
        <p14:creationId xmlns:p14="http://schemas.microsoft.com/office/powerpoint/2010/main" val="57826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/>
              <a:t>Sources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000" dirty="0"/>
              <a:t>[1]      </a:t>
            </a:r>
            <a:r>
              <a:rPr lang="en-GB" sz="2000" dirty="0"/>
              <a:t>J. Redmon, S. </a:t>
            </a:r>
            <a:r>
              <a:rPr lang="en-GB" sz="2000" dirty="0" err="1"/>
              <a:t>Divvala</a:t>
            </a:r>
            <a:r>
              <a:rPr lang="en-GB" sz="2000" dirty="0"/>
              <a:t>, R. </a:t>
            </a:r>
            <a:r>
              <a:rPr lang="en-GB" sz="2000" dirty="0" err="1"/>
              <a:t>Girshick</a:t>
            </a:r>
            <a:r>
              <a:rPr lang="en-GB" sz="2000" dirty="0"/>
              <a:t>, and A. Farhadi. You only look once: Unified, real-time object </a:t>
            </a:r>
          </a:p>
          <a:p>
            <a:pPr marL="0" indent="0">
              <a:buNone/>
              <a:defRPr/>
            </a:pPr>
            <a:r>
              <a:rPr lang="en-GB" sz="2000" dirty="0"/>
              <a:t>           </a:t>
            </a:r>
            <a:r>
              <a:rPr lang="en-GB" sz="2000" dirty="0" err="1"/>
              <a:t>detecotion</a:t>
            </a:r>
            <a:r>
              <a:rPr lang="en-GB" sz="2000" dirty="0"/>
              <a:t>. </a:t>
            </a:r>
            <a:r>
              <a:rPr lang="en-GB" sz="2000" dirty="0" err="1"/>
              <a:t>arXiv</a:t>
            </a:r>
            <a:r>
              <a:rPr lang="en-GB" sz="2000" dirty="0"/>
              <a:t> preprint arXiv:1506.02640, 2015.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097733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todo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finish making ppt</a:t>
            </a:r>
          </a:p>
          <a:p>
            <a:pPr>
              <a:defRPr/>
            </a:pPr>
            <a:r>
              <a:rPr lang="en-US" altLang="ko-KR"/>
              <a:t>write script </a:t>
            </a:r>
          </a:p>
          <a:p>
            <a:pPr>
              <a:defRPr/>
            </a:pPr>
            <a:r>
              <a:rPr lang="en-US" altLang="ko-KR"/>
              <a:t>~11/29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find video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2000" indent="-592000">
              <a:buAutoNum type="arabicPeriod"/>
              <a:defRPr/>
            </a:pPr>
            <a:r>
              <a:rPr lang="en-US" altLang="ko-KR" dirty="0"/>
              <a:t>Project introduction : 30s~1m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지은</a:t>
            </a:r>
          </a:p>
          <a:p>
            <a:pPr marL="592000" indent="-592000">
              <a:buAutoNum type="arabicPeriod"/>
              <a:defRPr/>
            </a:pPr>
            <a:r>
              <a:rPr lang="en-US" altLang="ko-KR" dirty="0"/>
              <a:t>What is YOLO? : 1~2m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err="1"/>
              <a:t>paul</a:t>
            </a:r>
            <a:r>
              <a:rPr lang="en-US" altLang="ko-KR" dirty="0"/>
              <a:t> </a:t>
            </a:r>
            <a:endParaRPr lang="ko-KR" altLang="en-US" dirty="0"/>
          </a:p>
          <a:p>
            <a:pPr marL="592000" indent="-592000">
              <a:buAutoNum type="arabicPeriod"/>
              <a:defRPr/>
            </a:pPr>
            <a:r>
              <a:rPr lang="en-US" altLang="ko-KR" dirty="0"/>
              <a:t>Reference Paper : 2m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장호</a:t>
            </a:r>
          </a:p>
          <a:p>
            <a:pPr marL="592000" indent="-592000">
              <a:buAutoNum type="arabicPeriod"/>
              <a:defRPr/>
            </a:pPr>
            <a:r>
              <a:rPr lang="en-US" altLang="ko-KR" dirty="0"/>
              <a:t>Data labeling : 1m /</a:t>
            </a:r>
            <a:r>
              <a:rPr lang="en-US" altLang="ko-KR" dirty="0" err="1"/>
              <a:t>georg</a:t>
            </a:r>
            <a:r>
              <a:rPr lang="ko-KR" altLang="en-US" dirty="0"/>
              <a:t> </a:t>
            </a:r>
            <a:r>
              <a:rPr lang="en-US" altLang="ko-KR" dirty="0"/>
              <a:t>-&gt; upload labeling please</a:t>
            </a:r>
          </a:p>
          <a:p>
            <a:pPr marL="592000" indent="-592000">
              <a:buAutoNum type="arabicPeriod"/>
              <a:defRPr/>
            </a:pPr>
            <a:r>
              <a:rPr lang="en-US" altLang="ko-KR" dirty="0"/>
              <a:t>Implementation : 2~3m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주현</a:t>
            </a:r>
          </a:p>
          <a:p>
            <a:pPr marL="592000" indent="-592000">
              <a:buAutoNum type="arabicPeriod"/>
              <a:defRPr/>
            </a:pPr>
            <a:r>
              <a:rPr lang="en-US" altLang="ko-KR" dirty="0"/>
              <a:t>Result : 1~2m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지은</a:t>
            </a:r>
          </a:p>
          <a:p>
            <a:pPr marL="592000" indent="-592000">
              <a:buAutoNum type="arabicPeriod"/>
              <a:defRPr/>
            </a:pPr>
            <a:endParaRPr lang="en-US" altLang="ko-KR" dirty="0"/>
          </a:p>
          <a:p>
            <a:pPr marL="592000" indent="-592000">
              <a:buAutoNum type="arabicPeriod"/>
              <a:defRPr/>
            </a:pPr>
            <a:endParaRPr lang="en-US" altLang="ko-KR" dirty="0"/>
          </a:p>
          <a:p>
            <a:pPr marL="592000" indent="-592000">
              <a:buAutoNum type="arabicPeriod"/>
              <a:defRPr/>
            </a:pPr>
            <a:endParaRPr lang="en-US" altLang="ko-KR" dirty="0"/>
          </a:p>
          <a:p>
            <a:pPr marL="592000" indent="-592000">
              <a:buAutoNum type="arabicPeriod"/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92000" indent="-592000">
              <a:buAutoNum type="arabicPeriod"/>
              <a:defRPr/>
            </a:pPr>
            <a:r>
              <a:rPr lang="en-US" altLang="ko-KR"/>
              <a:t>Project 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traffic classification~~~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480B59-C6DA-C1F2-2B28-26A2CFA903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9"/>
          <a:stretch/>
        </p:blipFill>
        <p:spPr>
          <a:xfrm>
            <a:off x="5277563" y="1600200"/>
            <a:ext cx="6914437" cy="4633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/>
              <a:t>2. What is YOLO?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00200"/>
                <a:ext cx="4936762" cy="4525963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:endParaRPr lang="en-US" altLang="ko-KR" sz="2400" dirty="0"/>
              </a:p>
              <a:p>
                <a:pPr>
                  <a:defRPr/>
                </a:pPr>
                <a:r>
                  <a:rPr lang="en-US" altLang="ko-KR" sz="2400" b="1" dirty="0"/>
                  <a:t>Y</a:t>
                </a:r>
                <a:r>
                  <a:rPr lang="en-US" altLang="ko-KR" sz="2400" dirty="0"/>
                  <a:t>ou </a:t>
                </a:r>
                <a:r>
                  <a:rPr lang="en-US" altLang="ko-KR" sz="2400" b="1" dirty="0"/>
                  <a:t>O</a:t>
                </a:r>
                <a:r>
                  <a:rPr lang="en-US" altLang="ko-KR" sz="2400" dirty="0"/>
                  <a:t>nly </a:t>
                </a:r>
                <a:r>
                  <a:rPr lang="en-US" altLang="ko-KR" sz="2400" b="1" dirty="0"/>
                  <a:t>L</a:t>
                </a:r>
                <a:r>
                  <a:rPr lang="en-US" altLang="ko-KR" sz="2400" dirty="0"/>
                  <a:t>ook </a:t>
                </a:r>
                <a:r>
                  <a:rPr lang="en-US" altLang="ko-KR" sz="2400" b="1" dirty="0"/>
                  <a:t>O</a:t>
                </a:r>
                <a:r>
                  <a:rPr lang="en-US" altLang="ko-KR" sz="2400" dirty="0"/>
                  <a:t>nce</a:t>
                </a:r>
              </a:p>
              <a:p>
                <a:pPr>
                  <a:defRPr/>
                </a:pPr>
                <a:r>
                  <a:rPr lang="en-US" altLang="ko-KR" sz="2400" dirty="0"/>
                  <a:t>One single CNN per picture (frame)</a:t>
                </a:r>
              </a:p>
              <a:p>
                <a:pPr>
                  <a:defRPr/>
                </a:pPr>
                <a:r>
                  <a:rPr lang="en-US" altLang="ko-KR" sz="2400" dirty="0"/>
                  <a:t>Predicts bounding boxes and class </a:t>
                </a:r>
              </a:p>
              <a:p>
                <a:pPr marL="0" indent="0">
                  <a:buNone/>
                  <a:defRPr/>
                </a:pPr>
                <a:r>
                  <a:rPr lang="en-US" altLang="ko-KR" sz="2400" dirty="0"/>
                  <a:t>     labels simultaneously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de-DE" altLang="ko-KR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de-DE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altLang="ko-KR" sz="2400" dirty="0"/>
                      <m:t>×</m:t>
                    </m:r>
                    <m:r>
                      <m:rPr>
                        <m:nor/>
                      </m:rPr>
                      <a:rPr lang="de-DE" altLang="ko-KR" sz="2400" b="0" i="0" dirty="0" smtClean="0"/>
                      <m:t> </m:t>
                    </m:r>
                    <m:r>
                      <a:rPr lang="de-DE" altLang="ko-KR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400" dirty="0"/>
                  <a:t> grids</a:t>
                </a:r>
              </a:p>
              <a:p>
                <a:pPr>
                  <a:defRPr/>
                </a:pPr>
                <a:r>
                  <a:rPr lang="en-US" altLang="ko-KR" sz="2400" dirty="0"/>
                  <a:t>Each grid cell predicts B bounding</a:t>
                </a:r>
              </a:p>
              <a:p>
                <a:pPr marL="0" indent="0">
                  <a:buNone/>
                  <a:defRPr/>
                </a:pPr>
                <a:r>
                  <a:rPr lang="en-US" altLang="ko-KR" sz="2400" dirty="0"/>
                  <a:t>     boxes and a confident score</a:t>
                </a:r>
              </a:p>
              <a:p>
                <a:pPr>
                  <a:defRPr/>
                </a:pPr>
                <a:endParaRPr lang="en-US" altLang="ko-KR" sz="24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00200"/>
                <a:ext cx="4936762" cy="4525963"/>
              </a:xfrm>
              <a:blipFill>
                <a:blip r:embed="rId4"/>
                <a:stretch>
                  <a:fillRect l="-1799" r="-5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989D16C-4C8F-3B42-8A6E-6868C458B3DE}"/>
              </a:ext>
            </a:extLst>
          </p:cNvPr>
          <p:cNvSpPr txBox="1"/>
          <p:nvPr/>
        </p:nvSpPr>
        <p:spPr>
          <a:xfrm>
            <a:off x="10053403" y="5754678"/>
            <a:ext cx="1801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YOLO Architecture [1]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006A1C-D707-AA98-87F9-8CE061882312}"/>
              </a:ext>
            </a:extLst>
          </p:cNvPr>
          <p:cNvGrpSpPr/>
          <p:nvPr/>
        </p:nvGrpSpPr>
        <p:grpSpPr>
          <a:xfrm>
            <a:off x="820844" y="427039"/>
            <a:ext cx="10539883" cy="1143000"/>
            <a:chOff x="820844" y="427039"/>
            <a:chExt cx="10539883" cy="1143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8662BF-0A39-29FD-AC73-865DB1AA2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7062" y="427039"/>
              <a:ext cx="1143000" cy="1143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4CBFFF-18A3-E4C5-11C9-A50F7CB81444}"/>
                </a:ext>
              </a:extLst>
            </p:cNvPr>
            <p:cNvCxnSpPr>
              <a:cxnSpLocks/>
            </p:cNvCxnSpPr>
            <p:nvPr/>
          </p:nvCxnSpPr>
          <p:spPr>
            <a:xfrm>
              <a:off x="820844" y="1260764"/>
              <a:ext cx="8748857" cy="0"/>
            </a:xfrm>
            <a:prstGeom prst="line">
              <a:avLst/>
            </a:prstGeom>
            <a:ln w="57150">
              <a:solidFill>
                <a:srgbClr val="14488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3D7C2-2517-5DB5-67B1-FF52A4EB1034}"/>
                </a:ext>
              </a:extLst>
            </p:cNvPr>
            <p:cNvCxnSpPr>
              <a:cxnSpLocks/>
            </p:cNvCxnSpPr>
            <p:nvPr/>
          </p:nvCxnSpPr>
          <p:spPr>
            <a:xfrm>
              <a:off x="11101278" y="1260764"/>
              <a:ext cx="259449" cy="0"/>
            </a:xfrm>
            <a:prstGeom prst="line">
              <a:avLst/>
            </a:prstGeom>
            <a:ln w="57150">
              <a:solidFill>
                <a:srgbClr val="14488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867C5C-4015-D0A0-3EE9-DBE638847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417638"/>
            <a:ext cx="8960102" cy="3926883"/>
          </a:xfrm>
          <a:prstGeom prst="rect">
            <a:avLst/>
          </a:prstGeom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/>
              <a:t>2. What is YOLO?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CECFD-7F14-1AF7-747E-80A6DF1CD335}"/>
              </a:ext>
            </a:extLst>
          </p:cNvPr>
          <p:cNvSpPr txBox="1"/>
          <p:nvPr/>
        </p:nvSpPr>
        <p:spPr>
          <a:xfrm>
            <a:off x="820844" y="4856862"/>
            <a:ext cx="1801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YOLO Architecture [1]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75FFC7-8AC9-85F9-4901-1D5914B7F273}"/>
              </a:ext>
            </a:extLst>
          </p:cNvPr>
          <p:cNvGrpSpPr/>
          <p:nvPr/>
        </p:nvGrpSpPr>
        <p:grpSpPr>
          <a:xfrm>
            <a:off x="820844" y="427039"/>
            <a:ext cx="10539883" cy="1143000"/>
            <a:chOff x="820844" y="427039"/>
            <a:chExt cx="10539883" cy="1143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EBF8C8C-7807-2952-1386-9C21C004D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7062" y="427039"/>
              <a:ext cx="1143000" cy="1143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CAFD23-3091-EAC8-73B3-E5A934FE0024}"/>
                </a:ext>
              </a:extLst>
            </p:cNvPr>
            <p:cNvCxnSpPr>
              <a:cxnSpLocks/>
            </p:cNvCxnSpPr>
            <p:nvPr/>
          </p:nvCxnSpPr>
          <p:spPr>
            <a:xfrm>
              <a:off x="820844" y="1260764"/>
              <a:ext cx="8748857" cy="0"/>
            </a:xfrm>
            <a:prstGeom prst="line">
              <a:avLst/>
            </a:prstGeom>
            <a:ln w="57150">
              <a:solidFill>
                <a:srgbClr val="14488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572B53-67C8-5724-F753-A72575B41DF6}"/>
                </a:ext>
              </a:extLst>
            </p:cNvPr>
            <p:cNvCxnSpPr>
              <a:cxnSpLocks/>
            </p:cNvCxnSpPr>
            <p:nvPr/>
          </p:nvCxnSpPr>
          <p:spPr>
            <a:xfrm>
              <a:off x="11101278" y="1260764"/>
              <a:ext cx="259449" cy="0"/>
            </a:xfrm>
            <a:prstGeom prst="line">
              <a:avLst/>
            </a:prstGeom>
            <a:ln w="57150">
              <a:solidFill>
                <a:srgbClr val="14488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62546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867C5C-4015-D0A0-3EE9-DBE638847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417638"/>
            <a:ext cx="8960102" cy="3926883"/>
          </a:xfrm>
          <a:prstGeom prst="rect">
            <a:avLst/>
          </a:prstGeom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/>
              <a:t>2. What is YOLO?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CECFD-7F14-1AF7-747E-80A6DF1CD335}"/>
              </a:ext>
            </a:extLst>
          </p:cNvPr>
          <p:cNvSpPr txBox="1"/>
          <p:nvPr/>
        </p:nvSpPr>
        <p:spPr>
          <a:xfrm>
            <a:off x="820844" y="4856862"/>
            <a:ext cx="1801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YOLO Architecture [1]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1EE75F-CFED-6BEB-FF72-BD8C54A17B9E}"/>
              </a:ext>
            </a:extLst>
          </p:cNvPr>
          <p:cNvGrpSpPr/>
          <p:nvPr/>
        </p:nvGrpSpPr>
        <p:grpSpPr>
          <a:xfrm>
            <a:off x="820844" y="427039"/>
            <a:ext cx="10539883" cy="1143000"/>
            <a:chOff x="820844" y="427039"/>
            <a:chExt cx="10539883" cy="1143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9D377CF-AC80-2CB6-9A34-F34551644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7062" y="427039"/>
              <a:ext cx="1143000" cy="1143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3D631E-26BF-1901-E7EA-31858C153CD7}"/>
                </a:ext>
              </a:extLst>
            </p:cNvPr>
            <p:cNvCxnSpPr>
              <a:cxnSpLocks/>
            </p:cNvCxnSpPr>
            <p:nvPr/>
          </p:nvCxnSpPr>
          <p:spPr>
            <a:xfrm>
              <a:off x="820844" y="1260764"/>
              <a:ext cx="8748857" cy="0"/>
            </a:xfrm>
            <a:prstGeom prst="line">
              <a:avLst/>
            </a:prstGeom>
            <a:ln w="57150">
              <a:solidFill>
                <a:srgbClr val="14488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263383-331C-5BAF-9493-94B2EDD6E35B}"/>
                </a:ext>
              </a:extLst>
            </p:cNvPr>
            <p:cNvCxnSpPr>
              <a:cxnSpLocks/>
            </p:cNvCxnSpPr>
            <p:nvPr/>
          </p:nvCxnSpPr>
          <p:spPr>
            <a:xfrm>
              <a:off x="11101278" y="1260764"/>
              <a:ext cx="259449" cy="0"/>
            </a:xfrm>
            <a:prstGeom prst="line">
              <a:avLst/>
            </a:prstGeom>
            <a:ln w="57150">
              <a:solidFill>
                <a:srgbClr val="14488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내용 개체 틀 2">
                <a:extLst>
                  <a:ext uri="{FF2B5EF4-FFF2-40B4-BE49-F238E27FC236}">
                    <a16:creationId xmlns:a16="http://schemas.microsoft.com/office/drawing/2014/main" id="{92237B92-C239-4039-6E31-CBEFB7285A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8612" y="1722440"/>
                <a:ext cx="4256900" cy="29128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de-DE" altLang="ko-KR" sz="2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altLang="ko-KR" sz="2000" dirty="0"/>
                      <m:t>×</m:t>
                    </m:r>
                    <m:r>
                      <m:rPr>
                        <m:nor/>
                      </m:rPr>
                      <a:rPr lang="de-DE" altLang="ko-KR" sz="2000" dirty="0" smtClean="0"/>
                      <m:t> </m:t>
                    </m:r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de-DE" altLang="ko-KR" sz="2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altLang="ko-KR" sz="2000" dirty="0"/>
                      <m:t>×</m:t>
                    </m:r>
                    <m:r>
                      <m:rPr>
                        <m:nor/>
                      </m:rPr>
                      <a:rPr lang="de-DE" altLang="ko-KR" sz="2000" dirty="0" smtClean="0"/>
                      <m:t> </m:t>
                    </m:r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∗5+</m:t>
                    </m:r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>
                  <a:defRPr/>
                </a:pPr>
                <a:r>
                  <a:rPr lang="en-US" altLang="ko-KR" sz="2000" dirty="0"/>
                  <a:t>Example: </a:t>
                </a:r>
                <a14:m>
                  <m:oMath xmlns:m="http://schemas.openxmlformats.org/officeDocument/2006/math"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=7,</m:t>
                    </m:r>
                  </m:oMath>
                </a14:m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altLang="ko-KR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altLang="ko-KR" sz="2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  <a:defRPr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19" name="내용 개체 틀 2">
                <a:extLst>
                  <a:ext uri="{FF2B5EF4-FFF2-40B4-BE49-F238E27FC236}">
                    <a16:creationId xmlns:a16="http://schemas.microsoft.com/office/drawing/2014/main" id="{92237B92-C239-4039-6E31-CBEFB7285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612" y="1722440"/>
                <a:ext cx="4256900" cy="2912805"/>
              </a:xfrm>
              <a:prstGeom prst="rect">
                <a:avLst/>
              </a:prstGeom>
              <a:blipFill>
                <a:blip r:embed="rId5"/>
                <a:stretch>
                  <a:fillRect l="-1187" t="-87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8777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867C5C-4015-D0A0-3EE9-DBE638847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417638"/>
            <a:ext cx="8960102" cy="3926883"/>
          </a:xfrm>
          <a:prstGeom prst="rect">
            <a:avLst/>
          </a:prstGeom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/>
              <a:t>2. What is YOLO?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628612" y="1722440"/>
                <a:ext cx="4256900" cy="2912805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de-DE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de-DE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altLang="ko-KR" sz="2000" dirty="0"/>
                      <m:t>×</m:t>
                    </m:r>
                    <m:r>
                      <m:rPr>
                        <m:nor/>
                      </m:rPr>
                      <a:rPr lang="de-DE" altLang="ko-KR" sz="2000" b="0" i="0" dirty="0" smtClean="0"/>
                      <m:t> </m:t>
                    </m:r>
                    <m:r>
                      <a:rPr lang="de-DE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de-DE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altLang="ko-KR" sz="2000" dirty="0"/>
                      <m:t>×</m:t>
                    </m:r>
                    <m:r>
                      <m:rPr>
                        <m:nor/>
                      </m:rPr>
                      <a:rPr lang="de-DE" altLang="ko-KR" sz="2000" b="0" i="0" dirty="0" smtClean="0"/>
                      <m:t> </m:t>
                    </m:r>
                    <m:r>
                      <a:rPr lang="de-DE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ko-K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altLang="ko-KR" sz="2000" b="0" i="1" smtClean="0">
                        <a:latin typeface="Cambria Math" panose="02040503050406030204" pitchFamily="18" charset="0"/>
                      </a:rPr>
                      <m:t>∗5+</m:t>
                    </m:r>
                    <m:r>
                      <a:rPr lang="de-DE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>
                  <a:defRPr/>
                </a:pPr>
                <a:r>
                  <a:rPr lang="en-US" altLang="ko-KR" sz="2000" dirty="0"/>
                  <a:t>Example: </a:t>
                </a:r>
                <a14:m>
                  <m:oMath xmlns:m="http://schemas.openxmlformats.org/officeDocument/2006/math">
                    <m:r>
                      <a:rPr lang="de-DE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altLang="ko-KR" sz="2000" b="0" i="1" smtClean="0">
                        <a:latin typeface="Cambria Math" panose="02040503050406030204" pitchFamily="18" charset="0"/>
                      </a:rPr>
                      <m:t>=7,</m:t>
                    </m:r>
                  </m:oMath>
                </a14:m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r>
                      <a:rPr lang="de-DE" altLang="ko-K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altLang="ko-KR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altLang="ko-KR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r>
                      <a:rPr lang="de-DE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altLang="ko-KR" sz="2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altLang="ko-KR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altLang="ko-K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de-DE" altLang="ko-KR" sz="2000" dirty="0">
                    <a:sym typeface="Wingdings" pitchFamily="2" charset="2"/>
                  </a:rPr>
                  <a:t>         Output:</a:t>
                </a:r>
                <a14:m>
                  <m:oMath xmlns:m="http://schemas.openxmlformats.org/officeDocument/2006/math">
                    <m:r>
                      <a:rPr lang="de-DE" altLang="ko-KR" sz="2000" b="0" i="1" smtClean="0">
                        <a:latin typeface="Cambria Math" panose="02040503050406030204" pitchFamily="18" charset="0"/>
                      </a:rPr>
                      <m:t> 7 </m:t>
                    </m:r>
                    <m:r>
                      <m:rPr>
                        <m:nor/>
                      </m:rPr>
                      <a:rPr lang="de-DE" altLang="ko-KR" sz="2000" dirty="0"/>
                      <m:t>×</m:t>
                    </m:r>
                    <m:r>
                      <m:rPr>
                        <m:nor/>
                      </m:rPr>
                      <a:rPr lang="de-DE" altLang="ko-KR" sz="2000" b="0" i="0" dirty="0" smtClean="0"/>
                      <m:t> </m:t>
                    </m:r>
                    <m:r>
                      <a:rPr lang="de-DE" altLang="ko-KR" sz="2000" b="0" i="1" smtClean="0">
                        <a:latin typeface="Cambria Math" panose="02040503050406030204" pitchFamily="18" charset="0"/>
                      </a:rPr>
                      <m:t>7 </m:t>
                    </m:r>
                    <m:r>
                      <m:rPr>
                        <m:nor/>
                      </m:rPr>
                      <a:rPr lang="de-DE" altLang="ko-KR" sz="2000" dirty="0"/>
                      <m:t>×</m:t>
                    </m:r>
                    <m:r>
                      <a:rPr lang="de-DE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altLang="ko-KR" sz="2000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  <a:defRPr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8612" y="1722440"/>
                <a:ext cx="4256900" cy="2912805"/>
              </a:xfrm>
              <a:blipFill>
                <a:blip r:embed="rId4"/>
                <a:stretch>
                  <a:fillRect l="-1187" t="-87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14CECFD-7F14-1AF7-747E-80A6DF1CD335}"/>
              </a:ext>
            </a:extLst>
          </p:cNvPr>
          <p:cNvSpPr txBox="1"/>
          <p:nvPr/>
        </p:nvSpPr>
        <p:spPr>
          <a:xfrm>
            <a:off x="820844" y="4856862"/>
            <a:ext cx="1801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YOLO Architecture [1]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B62F08-640E-FA20-748B-71A8C449394D}"/>
              </a:ext>
            </a:extLst>
          </p:cNvPr>
          <p:cNvSpPr/>
          <p:nvPr/>
        </p:nvSpPr>
        <p:spPr>
          <a:xfrm>
            <a:off x="8415959" y="3029488"/>
            <a:ext cx="1080000" cy="10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8C2C0D-940F-B05B-40C8-D94A410CB808}"/>
              </a:ext>
            </a:extLst>
          </p:cNvPr>
          <p:cNvGrpSpPr/>
          <p:nvPr/>
        </p:nvGrpSpPr>
        <p:grpSpPr>
          <a:xfrm>
            <a:off x="820844" y="427039"/>
            <a:ext cx="10539883" cy="1143000"/>
            <a:chOff x="820844" y="427039"/>
            <a:chExt cx="10539883" cy="1143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224FB7-2DCF-D72E-AE86-EC0DBEB4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7062" y="427039"/>
              <a:ext cx="1143000" cy="1143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822C41-74B5-92E9-0C61-22C0706237B0}"/>
                </a:ext>
              </a:extLst>
            </p:cNvPr>
            <p:cNvCxnSpPr>
              <a:cxnSpLocks/>
            </p:cNvCxnSpPr>
            <p:nvPr/>
          </p:nvCxnSpPr>
          <p:spPr>
            <a:xfrm>
              <a:off x="820844" y="1260764"/>
              <a:ext cx="8748857" cy="0"/>
            </a:xfrm>
            <a:prstGeom prst="line">
              <a:avLst/>
            </a:prstGeom>
            <a:ln w="57150">
              <a:solidFill>
                <a:srgbClr val="14488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649700-0920-001E-62C2-3BB877EADD45}"/>
                </a:ext>
              </a:extLst>
            </p:cNvPr>
            <p:cNvCxnSpPr>
              <a:cxnSpLocks/>
            </p:cNvCxnSpPr>
            <p:nvPr/>
          </p:nvCxnSpPr>
          <p:spPr>
            <a:xfrm>
              <a:off x="11101278" y="1260764"/>
              <a:ext cx="259449" cy="0"/>
            </a:xfrm>
            <a:prstGeom prst="line">
              <a:avLst/>
            </a:prstGeom>
            <a:ln w="57150">
              <a:solidFill>
                <a:srgbClr val="14488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103593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867C5C-4015-D0A0-3EE9-DBE638847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417638"/>
            <a:ext cx="8960102" cy="3926883"/>
          </a:xfrm>
          <a:prstGeom prst="rect">
            <a:avLst/>
          </a:prstGeom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/>
              <a:t>2. What is YOLO?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D1EA98-DB4F-DBB7-5C58-633AD40012E3}"/>
                  </a:ext>
                </a:extLst>
              </p:cNvPr>
              <p:cNvSpPr txBox="1"/>
              <p:nvPr/>
            </p:nvSpPr>
            <p:spPr>
              <a:xfrm>
                <a:off x="2369895" y="5664816"/>
                <a:ext cx="69190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4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sz="24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DE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D1EA98-DB4F-DBB7-5C58-633AD4001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895" y="5664816"/>
                <a:ext cx="6919010" cy="369332"/>
              </a:xfrm>
              <a:prstGeom prst="rect">
                <a:avLst/>
              </a:prstGeom>
              <a:blipFill>
                <a:blip r:embed="rId4"/>
                <a:stretch>
                  <a:fillRect l="-1099" b="-3225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14CECFD-7F14-1AF7-747E-80A6DF1CD335}"/>
              </a:ext>
            </a:extLst>
          </p:cNvPr>
          <p:cNvSpPr txBox="1"/>
          <p:nvPr/>
        </p:nvSpPr>
        <p:spPr>
          <a:xfrm>
            <a:off x="820844" y="4856862"/>
            <a:ext cx="1801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YOLO Architecture [1]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17C7C-AEEC-5912-EA8F-4DE2A4098FD2}"/>
              </a:ext>
            </a:extLst>
          </p:cNvPr>
          <p:cNvSpPr txBox="1"/>
          <p:nvPr/>
        </p:nvSpPr>
        <p:spPr>
          <a:xfrm>
            <a:off x="3853097" y="6279278"/>
            <a:ext cx="19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20 different classes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8B000-3CE4-ACA7-33A7-5267AB67F791}"/>
              </a:ext>
            </a:extLst>
          </p:cNvPr>
          <p:cNvSpPr txBox="1"/>
          <p:nvPr/>
        </p:nvSpPr>
        <p:spPr>
          <a:xfrm>
            <a:off x="6243798" y="6279278"/>
            <a:ext cx="64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Box1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5F6C46-1D07-C613-7264-C2D06CC5E264}"/>
              </a:ext>
            </a:extLst>
          </p:cNvPr>
          <p:cNvSpPr txBox="1"/>
          <p:nvPr/>
        </p:nvSpPr>
        <p:spPr>
          <a:xfrm>
            <a:off x="8002179" y="6281646"/>
            <a:ext cx="64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Box2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232F9-F6B7-CF48-FF5A-7D6C4B3B2AE7}"/>
              </a:ext>
            </a:extLst>
          </p:cNvPr>
          <p:cNvSpPr/>
          <p:nvPr/>
        </p:nvSpPr>
        <p:spPr>
          <a:xfrm rot="5400000">
            <a:off x="4729416" y="5345368"/>
            <a:ext cx="155448" cy="1717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9A22210-3B54-D68B-4E67-4B04F88E9491}"/>
              </a:ext>
            </a:extLst>
          </p:cNvPr>
          <p:cNvSpPr/>
          <p:nvPr/>
        </p:nvSpPr>
        <p:spPr>
          <a:xfrm rot="5400000">
            <a:off x="6487797" y="5345368"/>
            <a:ext cx="155448" cy="1717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CA9CDC9-B3DA-A5D5-F07E-1F2699A786C6}"/>
              </a:ext>
            </a:extLst>
          </p:cNvPr>
          <p:cNvSpPr/>
          <p:nvPr/>
        </p:nvSpPr>
        <p:spPr>
          <a:xfrm rot="5400000">
            <a:off x="8246178" y="5345368"/>
            <a:ext cx="155448" cy="1717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5E0D92-3495-7EB8-400B-C902E0A976C5}"/>
              </a:ext>
            </a:extLst>
          </p:cNvPr>
          <p:cNvGrpSpPr/>
          <p:nvPr/>
        </p:nvGrpSpPr>
        <p:grpSpPr>
          <a:xfrm>
            <a:off x="820844" y="427039"/>
            <a:ext cx="10539883" cy="1143000"/>
            <a:chOff x="820844" y="427039"/>
            <a:chExt cx="10539883" cy="1143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E44BEBD-D5AF-3CB4-5DEC-95E7F3F9E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7062" y="427039"/>
              <a:ext cx="1143000" cy="1143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B6BD2E1-C547-C260-422F-2ED600FB47C7}"/>
                </a:ext>
              </a:extLst>
            </p:cNvPr>
            <p:cNvCxnSpPr>
              <a:cxnSpLocks/>
            </p:cNvCxnSpPr>
            <p:nvPr/>
          </p:nvCxnSpPr>
          <p:spPr>
            <a:xfrm>
              <a:off x="820844" y="1260764"/>
              <a:ext cx="8748857" cy="0"/>
            </a:xfrm>
            <a:prstGeom prst="line">
              <a:avLst/>
            </a:prstGeom>
            <a:ln w="57150">
              <a:solidFill>
                <a:srgbClr val="14488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4E81D02-673C-7F84-C709-45CA563EE33E}"/>
                </a:ext>
              </a:extLst>
            </p:cNvPr>
            <p:cNvCxnSpPr>
              <a:cxnSpLocks/>
            </p:cNvCxnSpPr>
            <p:nvPr/>
          </p:nvCxnSpPr>
          <p:spPr>
            <a:xfrm>
              <a:off x="11101278" y="1260764"/>
              <a:ext cx="259449" cy="0"/>
            </a:xfrm>
            <a:prstGeom prst="line">
              <a:avLst/>
            </a:prstGeom>
            <a:ln w="57150">
              <a:solidFill>
                <a:srgbClr val="14488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내용 개체 틀 2">
                <a:extLst>
                  <a:ext uri="{FF2B5EF4-FFF2-40B4-BE49-F238E27FC236}">
                    <a16:creationId xmlns:a16="http://schemas.microsoft.com/office/drawing/2014/main" id="{87B2749C-55EF-BBEC-F42E-0C305D705E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8612" y="1722440"/>
                <a:ext cx="4256900" cy="29128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de-DE" altLang="ko-KR" sz="2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altLang="ko-KR" sz="2000" dirty="0"/>
                      <m:t>×</m:t>
                    </m:r>
                    <m:r>
                      <m:rPr>
                        <m:nor/>
                      </m:rPr>
                      <a:rPr lang="de-DE" altLang="ko-KR" sz="2000" dirty="0" smtClean="0"/>
                      <m:t> </m:t>
                    </m:r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de-DE" altLang="ko-KR" sz="2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altLang="ko-KR" sz="2000" dirty="0"/>
                      <m:t>×</m:t>
                    </m:r>
                    <m:r>
                      <m:rPr>
                        <m:nor/>
                      </m:rPr>
                      <a:rPr lang="de-DE" altLang="ko-KR" sz="2000" dirty="0" smtClean="0"/>
                      <m:t> </m:t>
                    </m:r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∗5+</m:t>
                    </m:r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>
                  <a:defRPr/>
                </a:pPr>
                <a:r>
                  <a:rPr lang="en-US" altLang="ko-KR" sz="2000" dirty="0"/>
                  <a:t>Example: </a:t>
                </a:r>
                <a14:m>
                  <m:oMath xmlns:m="http://schemas.openxmlformats.org/officeDocument/2006/math"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=7,</m:t>
                    </m:r>
                  </m:oMath>
                </a14:m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altLang="ko-KR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altLang="ko-KR" sz="2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  <a:defRPr/>
                </a:pPr>
                <a:r>
                  <a:rPr lang="de-DE" altLang="ko-KR" sz="2000" dirty="0">
                    <a:sym typeface="Wingdings" pitchFamily="2" charset="2"/>
                  </a:rPr>
                  <a:t>         Output:</a:t>
                </a:r>
                <a14:m>
                  <m:oMath xmlns:m="http://schemas.openxmlformats.org/officeDocument/2006/math"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 7 </m:t>
                    </m:r>
                    <m:r>
                      <m:rPr>
                        <m:nor/>
                      </m:rPr>
                      <a:rPr lang="de-DE" altLang="ko-KR" sz="2000" dirty="0"/>
                      <m:t>×</m:t>
                    </m:r>
                    <m:r>
                      <m:rPr>
                        <m:nor/>
                      </m:rPr>
                      <a:rPr lang="de-DE" altLang="ko-KR" sz="2000" dirty="0" smtClean="0"/>
                      <m:t> </m:t>
                    </m:r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7 </m:t>
                    </m:r>
                    <m:r>
                      <m:rPr>
                        <m:nor/>
                      </m:rPr>
                      <a:rPr lang="de-DE" altLang="ko-KR" sz="2000" dirty="0"/>
                      <m:t>×</m:t>
                    </m:r>
                    <m:r>
                      <a:rPr lang="de-DE" altLang="ko-KR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altLang="ko-KR" sz="200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en-US" altLang="ko-KR" sz="2000" dirty="0"/>
              </a:p>
              <a:p>
                <a:pPr marL="0" indent="0">
                  <a:buFont typeface="Arial" pitchFamily="34" charset="0"/>
                  <a:buNone/>
                  <a:defRPr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19" name="내용 개체 틀 2">
                <a:extLst>
                  <a:ext uri="{FF2B5EF4-FFF2-40B4-BE49-F238E27FC236}">
                    <a16:creationId xmlns:a16="http://schemas.microsoft.com/office/drawing/2014/main" id="{87B2749C-55EF-BBEC-F42E-0C305D705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612" y="1722440"/>
                <a:ext cx="4256900" cy="2912805"/>
              </a:xfrm>
              <a:prstGeom prst="rect">
                <a:avLst/>
              </a:prstGeom>
              <a:blipFill>
                <a:blip r:embed="rId6"/>
                <a:stretch>
                  <a:fillRect l="-1187" t="-87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7667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424</Words>
  <Application>Microsoft Macintosh PowerPoint</Application>
  <PresentationFormat>Widescreen</PresentationFormat>
  <Paragraphs>69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한컴오피스</vt:lpstr>
      <vt:lpstr>Autobahn</vt:lpstr>
      <vt:lpstr>todo</vt:lpstr>
      <vt:lpstr>Content</vt:lpstr>
      <vt:lpstr>Project introduction</vt:lpstr>
      <vt:lpstr>2. What is YOLO?</vt:lpstr>
      <vt:lpstr>2. What is YOLO?</vt:lpstr>
      <vt:lpstr>2. What is YOLO?</vt:lpstr>
      <vt:lpstr>2. What is YOLO?</vt:lpstr>
      <vt:lpstr>2. What is YOLO?</vt:lpstr>
      <vt:lpstr>3. Reference Paper</vt:lpstr>
      <vt:lpstr>4. Data labeling</vt:lpstr>
      <vt:lpstr>5. Implementation</vt:lpstr>
      <vt:lpstr>6. Result </vt:lpstr>
      <vt:lpstr>약 500장의 데이터</vt:lpstr>
      <vt:lpstr>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Autobahn</dc:title>
  <dc:creator>leeju</dc:creator>
  <cp:lastModifiedBy>Paul Wagemann</cp:lastModifiedBy>
  <cp:revision>16</cp:revision>
  <dcterms:created xsi:type="dcterms:W3CDTF">2022-11-22T04:56:51Z</dcterms:created>
  <dcterms:modified xsi:type="dcterms:W3CDTF">2022-11-29T04:46:13Z</dcterms:modified>
  <cp:version>1100.0100.01</cp:version>
</cp:coreProperties>
</file>