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67"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ontserrat ExtraBold" panose="00000900000000000000" pitchFamily="2" charset="0"/>
      <p:bold r:id="rId21"/>
      <p:boldItalic r:id="rId22"/>
    </p:embeddedFont>
    <p:embeddedFont>
      <p:font typeface="Montserrat ExtraLight" panose="000003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6A6306-3DF0-468B-9324-8F0DEFA2D03E}">
  <a:tblStyle styleId="{A06A6306-3DF0-468B-9324-8F0DEFA2D0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9262ee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9262ee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568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9262ee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9262ee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78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9262ee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9262ee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66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9262ee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9262ee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948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9262ee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9262ee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061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9262ee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9262ee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591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337175" y="1297125"/>
            <a:ext cx="2837400" cy="125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 name="Google Shape;26;p7"/>
          <p:cNvSpPr txBox="1">
            <a:spLocks noGrp="1"/>
          </p:cNvSpPr>
          <p:nvPr>
            <p:ph type="body" idx="1"/>
          </p:nvPr>
        </p:nvSpPr>
        <p:spPr>
          <a:xfrm>
            <a:off x="5337175" y="2593875"/>
            <a:ext cx="2837400" cy="1252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160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Capstone 1</a:t>
            </a:r>
            <a:endParaRPr dirty="0"/>
          </a:p>
        </p:txBody>
      </p:sp>
      <p:sp>
        <p:nvSpPr>
          <p:cNvPr id="164" name="Google Shape;164;p38"/>
          <p:cNvSpPr txBox="1">
            <a:spLocks noGrp="1"/>
          </p:cNvSpPr>
          <p:nvPr>
            <p:ph type="ctrTitle"/>
          </p:nvPr>
        </p:nvSpPr>
        <p:spPr>
          <a:xfrm>
            <a:off x="2659075" y="2565172"/>
            <a:ext cx="3825850" cy="64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200" b="0" dirty="0">
                <a:latin typeface="Montserrat ExtraLight"/>
                <a:ea typeface="Montserrat ExtraLight"/>
                <a:cs typeface="Montserrat ExtraLight"/>
                <a:sym typeface="Montserrat ExtraLight"/>
              </a:rPr>
              <a:t>Online Shopping system</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F5610-B932-B9D4-54CD-37374C25E14F}"/>
              </a:ext>
            </a:extLst>
          </p:cNvPr>
          <p:cNvPicPr>
            <a:picLocks noChangeAspect="1"/>
          </p:cNvPicPr>
          <p:nvPr/>
        </p:nvPicPr>
        <p:blipFill>
          <a:blip r:embed="rId2"/>
          <a:stretch>
            <a:fillRect/>
          </a:stretch>
        </p:blipFill>
        <p:spPr>
          <a:xfrm>
            <a:off x="539543" y="644426"/>
            <a:ext cx="8064914" cy="3854648"/>
          </a:xfrm>
          <a:prstGeom prst="rect">
            <a:avLst/>
          </a:prstGeom>
        </p:spPr>
      </p:pic>
    </p:spTree>
    <p:extLst>
      <p:ext uri="{BB962C8B-B14F-4D97-AF65-F5344CB8AC3E}">
        <p14:creationId xmlns:p14="http://schemas.microsoft.com/office/powerpoint/2010/main" val="132192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1;p39">
            <a:extLst>
              <a:ext uri="{FF2B5EF4-FFF2-40B4-BE49-F238E27FC236}">
                <a16:creationId xmlns:a16="http://schemas.microsoft.com/office/drawing/2014/main" id="{AE483058-C976-9C96-59F6-565D0E6092AC}"/>
              </a:ext>
            </a:extLst>
          </p:cNvPr>
          <p:cNvSpPr txBox="1">
            <a:spLocks noGrp="1"/>
          </p:cNvSpPr>
          <p:nvPr>
            <p:ph type="body" idx="1"/>
          </p:nvPr>
        </p:nvSpPr>
        <p:spPr>
          <a:xfrm>
            <a:off x="423868" y="602099"/>
            <a:ext cx="7378584" cy="387706"/>
          </a:xfrm>
          <a:prstGeom prst="rect">
            <a:avLst/>
          </a:prstGeom>
        </p:spPr>
        <p:txBody>
          <a:bodyPr spcFirstLastPara="1" wrap="square" lIns="91425" tIns="91425" rIns="91425" bIns="91425" anchor="t" anchorCtr="0">
            <a:noAutofit/>
          </a:bodyPr>
          <a:lstStyle/>
          <a:p>
            <a:pPr marL="127000" indent="0">
              <a:buNone/>
            </a:pPr>
            <a:r>
              <a:rPr lang="en-US" sz="1600" dirty="0">
                <a:solidFill>
                  <a:schemeClr val="bg1"/>
                </a:solidFill>
              </a:rPr>
              <a:t>Display cart</a:t>
            </a:r>
          </a:p>
          <a:p>
            <a:pPr marL="612775" lvl="1" indent="0">
              <a:spcBef>
                <a:spcPts val="600"/>
              </a:spcBef>
              <a:spcAft>
                <a:spcPts val="600"/>
              </a:spcAft>
              <a:buClr>
                <a:schemeClr val="accent1"/>
              </a:buClr>
              <a:buNone/>
            </a:pPr>
            <a:endParaRPr lang="en" sz="1500" b="1" dirty="0"/>
          </a:p>
          <a:p>
            <a:pPr marL="612775" lvl="1" indent="0">
              <a:spcBef>
                <a:spcPts val="600"/>
              </a:spcBef>
              <a:spcAft>
                <a:spcPts val="600"/>
              </a:spcAft>
              <a:buClr>
                <a:schemeClr val="accent1"/>
              </a:buClr>
              <a:buNone/>
            </a:pPr>
            <a:endParaRPr lang="en" sz="1500" dirty="0"/>
          </a:p>
        </p:txBody>
      </p:sp>
      <p:pic>
        <p:nvPicPr>
          <p:cNvPr id="6" name="Picture 5" descr="A screen shot of a computer code&#10;&#10;Description automatically generated">
            <a:extLst>
              <a:ext uri="{FF2B5EF4-FFF2-40B4-BE49-F238E27FC236}">
                <a16:creationId xmlns:a16="http://schemas.microsoft.com/office/drawing/2014/main" id="{7141728E-B96B-B62A-AE31-3A9C542BAC6E}"/>
              </a:ext>
            </a:extLst>
          </p:cNvPr>
          <p:cNvPicPr>
            <a:picLocks noChangeAspect="1"/>
          </p:cNvPicPr>
          <p:nvPr/>
        </p:nvPicPr>
        <p:blipFill>
          <a:blip r:embed="rId2"/>
          <a:stretch>
            <a:fillRect/>
          </a:stretch>
        </p:blipFill>
        <p:spPr>
          <a:xfrm>
            <a:off x="923737" y="1473143"/>
            <a:ext cx="7296525" cy="2197213"/>
          </a:xfrm>
          <a:prstGeom prst="rect">
            <a:avLst/>
          </a:prstGeom>
        </p:spPr>
      </p:pic>
    </p:spTree>
    <p:extLst>
      <p:ext uri="{BB962C8B-B14F-4D97-AF65-F5344CB8AC3E}">
        <p14:creationId xmlns:p14="http://schemas.microsoft.com/office/powerpoint/2010/main" val="175038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1;p39">
            <a:extLst>
              <a:ext uri="{FF2B5EF4-FFF2-40B4-BE49-F238E27FC236}">
                <a16:creationId xmlns:a16="http://schemas.microsoft.com/office/drawing/2014/main" id="{9F5B3882-0AB2-770A-8AFE-80547B86B62D}"/>
              </a:ext>
            </a:extLst>
          </p:cNvPr>
          <p:cNvSpPr txBox="1">
            <a:spLocks noGrp="1"/>
          </p:cNvSpPr>
          <p:nvPr>
            <p:ph type="body" idx="1"/>
          </p:nvPr>
        </p:nvSpPr>
        <p:spPr>
          <a:xfrm>
            <a:off x="260317" y="193222"/>
            <a:ext cx="7378584" cy="387706"/>
          </a:xfrm>
          <a:prstGeom prst="rect">
            <a:avLst/>
          </a:prstGeom>
        </p:spPr>
        <p:txBody>
          <a:bodyPr spcFirstLastPara="1" wrap="square" lIns="91425" tIns="91425" rIns="91425" bIns="91425" anchor="t" anchorCtr="0">
            <a:noAutofit/>
          </a:bodyPr>
          <a:lstStyle/>
          <a:p>
            <a:pPr marL="127000" indent="0">
              <a:buNone/>
            </a:pPr>
            <a:r>
              <a:rPr lang="en-US" sz="1600" dirty="0">
                <a:solidFill>
                  <a:schemeClr val="bg1"/>
                </a:solidFill>
              </a:rPr>
              <a:t>Checkout</a:t>
            </a:r>
          </a:p>
          <a:p>
            <a:pPr marL="612775" lvl="1" indent="0">
              <a:spcBef>
                <a:spcPts val="600"/>
              </a:spcBef>
              <a:spcAft>
                <a:spcPts val="600"/>
              </a:spcAft>
              <a:buClr>
                <a:schemeClr val="accent1"/>
              </a:buClr>
              <a:buNone/>
            </a:pPr>
            <a:endParaRPr lang="en" sz="1500" b="1" dirty="0"/>
          </a:p>
          <a:p>
            <a:pPr marL="612775" lvl="1" indent="0">
              <a:spcBef>
                <a:spcPts val="600"/>
              </a:spcBef>
              <a:spcAft>
                <a:spcPts val="600"/>
              </a:spcAft>
              <a:buClr>
                <a:schemeClr val="accent1"/>
              </a:buClr>
              <a:buNone/>
            </a:pPr>
            <a:endParaRPr lang="en" sz="1500" dirty="0"/>
          </a:p>
        </p:txBody>
      </p:sp>
      <p:pic>
        <p:nvPicPr>
          <p:cNvPr id="6" name="Picture 5" descr="A computer screen shot of a program code&#10;&#10;Description automatically generated">
            <a:extLst>
              <a:ext uri="{FF2B5EF4-FFF2-40B4-BE49-F238E27FC236}">
                <a16:creationId xmlns:a16="http://schemas.microsoft.com/office/drawing/2014/main" id="{6B585DFE-F43F-8368-D833-868416E30B65}"/>
              </a:ext>
            </a:extLst>
          </p:cNvPr>
          <p:cNvPicPr>
            <a:picLocks noChangeAspect="1"/>
          </p:cNvPicPr>
          <p:nvPr/>
        </p:nvPicPr>
        <p:blipFill>
          <a:blip r:embed="rId2"/>
          <a:stretch>
            <a:fillRect/>
          </a:stretch>
        </p:blipFill>
        <p:spPr>
          <a:xfrm>
            <a:off x="0" y="714742"/>
            <a:ext cx="8920976" cy="4304505"/>
          </a:xfrm>
          <a:prstGeom prst="rect">
            <a:avLst/>
          </a:prstGeom>
        </p:spPr>
      </p:pic>
    </p:spTree>
    <p:extLst>
      <p:ext uri="{BB962C8B-B14F-4D97-AF65-F5344CB8AC3E}">
        <p14:creationId xmlns:p14="http://schemas.microsoft.com/office/powerpoint/2010/main" val="77876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1;p39">
            <a:extLst>
              <a:ext uri="{FF2B5EF4-FFF2-40B4-BE49-F238E27FC236}">
                <a16:creationId xmlns:a16="http://schemas.microsoft.com/office/drawing/2014/main" id="{0C0CE527-3DF1-961B-8190-00CB69440779}"/>
              </a:ext>
            </a:extLst>
          </p:cNvPr>
          <p:cNvSpPr txBox="1">
            <a:spLocks noGrp="1"/>
          </p:cNvSpPr>
          <p:nvPr>
            <p:ph type="body" idx="1"/>
          </p:nvPr>
        </p:nvSpPr>
        <p:spPr>
          <a:xfrm>
            <a:off x="453605" y="505456"/>
            <a:ext cx="7378584" cy="387706"/>
          </a:xfrm>
          <a:prstGeom prst="rect">
            <a:avLst/>
          </a:prstGeom>
        </p:spPr>
        <p:txBody>
          <a:bodyPr spcFirstLastPara="1" wrap="square" lIns="91425" tIns="91425" rIns="91425" bIns="91425" anchor="t" anchorCtr="0">
            <a:noAutofit/>
          </a:bodyPr>
          <a:lstStyle/>
          <a:p>
            <a:pPr marL="127000" indent="0">
              <a:buNone/>
            </a:pPr>
            <a:r>
              <a:rPr lang="en-US" sz="1600" dirty="0">
                <a:solidFill>
                  <a:schemeClr val="bg1"/>
                </a:solidFill>
              </a:rPr>
              <a:t>User Buy</a:t>
            </a:r>
          </a:p>
          <a:p>
            <a:pPr marL="612775" lvl="1" indent="0">
              <a:spcBef>
                <a:spcPts val="600"/>
              </a:spcBef>
              <a:spcAft>
                <a:spcPts val="600"/>
              </a:spcAft>
              <a:buClr>
                <a:schemeClr val="accent1"/>
              </a:buClr>
              <a:buNone/>
            </a:pPr>
            <a:endParaRPr lang="en" sz="1500" b="1" dirty="0"/>
          </a:p>
          <a:p>
            <a:pPr marL="612775" lvl="1" indent="0">
              <a:spcBef>
                <a:spcPts val="600"/>
              </a:spcBef>
              <a:spcAft>
                <a:spcPts val="600"/>
              </a:spcAft>
              <a:buClr>
                <a:schemeClr val="accent1"/>
              </a:buClr>
              <a:buNone/>
            </a:pPr>
            <a:endParaRPr lang="en" sz="1500" dirty="0"/>
          </a:p>
        </p:txBody>
      </p:sp>
      <p:pic>
        <p:nvPicPr>
          <p:cNvPr id="6" name="Picture 5">
            <a:extLst>
              <a:ext uri="{FF2B5EF4-FFF2-40B4-BE49-F238E27FC236}">
                <a16:creationId xmlns:a16="http://schemas.microsoft.com/office/drawing/2014/main" id="{FCDD1C65-B29F-B66B-6F37-20F0C11C5A27}"/>
              </a:ext>
            </a:extLst>
          </p:cNvPr>
          <p:cNvPicPr>
            <a:picLocks noChangeAspect="1"/>
          </p:cNvPicPr>
          <p:nvPr/>
        </p:nvPicPr>
        <p:blipFill>
          <a:blip r:embed="rId2"/>
          <a:stretch>
            <a:fillRect/>
          </a:stretch>
        </p:blipFill>
        <p:spPr>
          <a:xfrm>
            <a:off x="25166" y="1266758"/>
            <a:ext cx="9093667" cy="2609984"/>
          </a:xfrm>
          <a:prstGeom prst="rect">
            <a:avLst/>
          </a:prstGeom>
        </p:spPr>
      </p:pic>
    </p:spTree>
    <p:extLst>
      <p:ext uri="{BB962C8B-B14F-4D97-AF65-F5344CB8AC3E}">
        <p14:creationId xmlns:p14="http://schemas.microsoft.com/office/powerpoint/2010/main" val="148255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1273500" y="2416822"/>
            <a:ext cx="6597000" cy="9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Thank you for listening</a:t>
            </a:r>
          </a:p>
        </p:txBody>
      </p:sp>
      <p:sp>
        <p:nvSpPr>
          <p:cNvPr id="274" name="Google Shape;274;p49"/>
          <p:cNvSpPr txBox="1">
            <a:spLocks noGrp="1"/>
          </p:cNvSpPr>
          <p:nvPr>
            <p:ph type="subTitle" idx="1"/>
          </p:nvPr>
        </p:nvSpPr>
        <p:spPr>
          <a:xfrm>
            <a:off x="2481900" y="3230728"/>
            <a:ext cx="4180200" cy="6024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bg1"/>
                </a:solidFill>
              </a:rPr>
              <a:t>Bader Alshehri</a:t>
            </a:r>
            <a:endParaRPr sz="2000" dirty="0">
              <a:solidFill>
                <a:schemeClr val="bg1"/>
              </a:solidFill>
            </a:endParaRPr>
          </a:p>
        </p:txBody>
      </p:sp>
      <p:cxnSp>
        <p:nvCxnSpPr>
          <p:cNvPr id="275" name="Google Shape;275;p49"/>
          <p:cNvCxnSpPr/>
          <p:nvPr/>
        </p:nvCxnSpPr>
        <p:spPr>
          <a:xfrm>
            <a:off x="3249022" y="30654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a:t>
            </a:r>
            <a:endParaRPr dirty="0"/>
          </a:p>
        </p:txBody>
      </p:sp>
      <p:sp>
        <p:nvSpPr>
          <p:cNvPr id="171" name="Google Shape;171;p39"/>
          <p:cNvSpPr txBox="1">
            <a:spLocks noGrp="1"/>
          </p:cNvSpPr>
          <p:nvPr>
            <p:ph type="body" idx="1"/>
          </p:nvPr>
        </p:nvSpPr>
        <p:spPr>
          <a:xfrm>
            <a:off x="1026201" y="915725"/>
            <a:ext cx="5971500" cy="2024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a:p>
            <a:pPr marL="384175" lvl="0" indent="-228600" algn="l">
              <a:spcBef>
                <a:spcPts val="0"/>
              </a:spcBef>
              <a:spcAft>
                <a:spcPts val="600"/>
              </a:spcAft>
              <a:buClr>
                <a:schemeClr val="accent1"/>
              </a:buClr>
              <a:buSzPts val="1150"/>
              <a:buFont typeface="+mj-lt"/>
              <a:buAutoNum type="arabicPeriod"/>
            </a:pPr>
            <a:r>
              <a:rPr lang="en" sz="1500" dirty="0"/>
              <a:t>Methods</a:t>
            </a:r>
          </a:p>
          <a:p>
            <a:pPr lvl="1">
              <a:spcBef>
                <a:spcPts val="300"/>
              </a:spcBef>
              <a:spcAft>
                <a:spcPts val="300"/>
              </a:spcAft>
              <a:buClr>
                <a:schemeClr val="accent1"/>
              </a:buClr>
              <a:buFont typeface="Arial" panose="020B0604020202020204" pitchFamily="34" charset="0"/>
              <a:buChar char="•"/>
            </a:pPr>
            <a:r>
              <a:rPr lang="en" dirty="0"/>
              <a:t>Add To Cart</a:t>
            </a:r>
          </a:p>
          <a:p>
            <a:pPr lvl="1">
              <a:spcBef>
                <a:spcPts val="300"/>
              </a:spcBef>
              <a:spcAft>
                <a:spcPts val="300"/>
              </a:spcAft>
              <a:buClr>
                <a:schemeClr val="accent1"/>
              </a:buClr>
              <a:buFont typeface="Arial" panose="020B0604020202020204" pitchFamily="34" charset="0"/>
              <a:buChar char="•"/>
            </a:pPr>
            <a:r>
              <a:rPr lang="en" dirty="0"/>
              <a:t>Display cart</a:t>
            </a:r>
          </a:p>
          <a:p>
            <a:pPr lvl="1">
              <a:spcBef>
                <a:spcPts val="300"/>
              </a:spcBef>
              <a:spcAft>
                <a:spcPts val="300"/>
              </a:spcAft>
              <a:buClr>
                <a:schemeClr val="accent1"/>
              </a:buClr>
              <a:buFont typeface="Arial" panose="020B0604020202020204" pitchFamily="34" charset="0"/>
              <a:buChar char="•"/>
            </a:pPr>
            <a:r>
              <a:rPr lang="en" dirty="0"/>
              <a:t>Checkout</a:t>
            </a:r>
          </a:p>
          <a:p>
            <a:pPr lvl="1">
              <a:spcBef>
                <a:spcPts val="300"/>
              </a:spcBef>
              <a:spcAft>
                <a:spcPts val="300"/>
              </a:spcAft>
              <a:buClr>
                <a:schemeClr val="accent1"/>
              </a:buClr>
              <a:buFont typeface="Arial" panose="020B0604020202020204" pitchFamily="34" charset="0"/>
              <a:buChar char="•"/>
            </a:pPr>
            <a:r>
              <a:rPr lang="en-US" dirty="0"/>
              <a:t>U</a:t>
            </a:r>
            <a:r>
              <a:rPr lang="en" dirty="0"/>
              <a:t>ser buy (related method)</a:t>
            </a:r>
          </a:p>
          <a:p>
            <a:pPr marL="384175" indent="-228600">
              <a:spcBef>
                <a:spcPts val="600"/>
              </a:spcBef>
              <a:spcAft>
                <a:spcPts val="600"/>
              </a:spcAft>
              <a:buClr>
                <a:schemeClr val="accent1"/>
              </a:buClr>
              <a:buFont typeface="+mj-lt"/>
              <a:buAutoNum type="arabicPeriod"/>
            </a:pPr>
            <a:r>
              <a:rPr lang="en" sz="1500" dirty="0"/>
              <a:t>Code Segements</a:t>
            </a:r>
          </a:p>
          <a:p>
            <a:pPr marL="384175" lvl="0" indent="-228600" algn="l" rtl="0">
              <a:spcBef>
                <a:spcPts val="0"/>
              </a:spcBef>
              <a:spcAft>
                <a:spcPts val="600"/>
              </a:spcAft>
              <a:buClr>
                <a:schemeClr val="accent1"/>
              </a:buClr>
              <a:buSzPts val="1150"/>
              <a:buFont typeface="+mj-lt"/>
              <a:buAutoNum type="arabicPeriod"/>
            </a:pPr>
            <a:endParaRPr lang="en" dirty="0"/>
          </a:p>
          <a:p>
            <a:pPr marL="384175" lvl="0" indent="-228600" algn="l" rtl="0">
              <a:spcBef>
                <a:spcPts val="0"/>
              </a:spcBef>
              <a:spcAft>
                <a:spcPts val="600"/>
              </a:spcAft>
              <a:buClr>
                <a:schemeClr val="accent1"/>
              </a:buClr>
              <a:buSzPts val="1150"/>
              <a:buFont typeface="+mj-lt"/>
              <a:buAutoNum type="arabicPeriod"/>
            </a:pPr>
            <a:endParaRPr lang="en" dirty="0"/>
          </a:p>
          <a:p>
            <a:pPr marL="612775" lvl="1" indent="0">
              <a:spcBef>
                <a:spcPts val="600"/>
              </a:spcBef>
              <a:spcAft>
                <a:spcPts val="600"/>
              </a:spcAft>
              <a:buClr>
                <a:schemeClr val="accent1"/>
              </a:buClr>
              <a:buNone/>
            </a:pPr>
            <a:endParaRPr lang="en"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4" name="Google Shape;273;p49">
            <a:extLst>
              <a:ext uri="{FF2B5EF4-FFF2-40B4-BE49-F238E27FC236}">
                <a16:creationId xmlns:a16="http://schemas.microsoft.com/office/drawing/2014/main" id="{6E5C02DC-F18A-3EF9-6BCE-BCA9A2B16020}"/>
              </a:ext>
            </a:extLst>
          </p:cNvPr>
          <p:cNvSpPr txBox="1">
            <a:spLocks/>
          </p:cNvSpPr>
          <p:nvPr/>
        </p:nvSpPr>
        <p:spPr>
          <a:xfrm>
            <a:off x="974994" y="425196"/>
            <a:ext cx="6597000" cy="501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solidFill>
                  <a:schemeClr val="bg1"/>
                </a:solidFill>
              </a:rPr>
              <a:t>Add to cart</a:t>
            </a:r>
          </a:p>
        </p:txBody>
      </p:sp>
      <p:sp>
        <p:nvSpPr>
          <p:cNvPr id="5" name="Google Shape;171;p39">
            <a:extLst>
              <a:ext uri="{FF2B5EF4-FFF2-40B4-BE49-F238E27FC236}">
                <a16:creationId xmlns:a16="http://schemas.microsoft.com/office/drawing/2014/main" id="{89097FC0-6071-42ED-6CB5-2D53D66A1334}"/>
              </a:ext>
            </a:extLst>
          </p:cNvPr>
          <p:cNvSpPr txBox="1">
            <a:spLocks noGrp="1"/>
          </p:cNvSpPr>
          <p:nvPr>
            <p:ph type="body" idx="1"/>
          </p:nvPr>
        </p:nvSpPr>
        <p:spPr>
          <a:xfrm>
            <a:off x="532996" y="1089964"/>
            <a:ext cx="7378584" cy="3628340"/>
          </a:xfrm>
          <a:prstGeom prst="rect">
            <a:avLst/>
          </a:prstGeom>
        </p:spPr>
        <p:txBody>
          <a:bodyPr spcFirstLastPara="1" wrap="square" lIns="91425" tIns="91425" rIns="91425" bIns="91425" anchor="t" anchorCtr="0">
            <a:noAutofit/>
          </a:bodyPr>
          <a:lstStyle/>
          <a:p>
            <a:pPr marL="612775" lvl="1" indent="0">
              <a:lnSpc>
                <a:spcPct val="150000"/>
              </a:lnSpc>
              <a:spcBef>
                <a:spcPts val="600"/>
              </a:spcBef>
              <a:spcAft>
                <a:spcPts val="600"/>
              </a:spcAft>
              <a:buClr>
                <a:schemeClr val="accent1"/>
              </a:buClr>
              <a:buNone/>
            </a:pPr>
            <a:r>
              <a:rPr lang="en" sz="1500" dirty="0"/>
              <a:t>Add to cart method takes objects of type Product and add them to an arrayList of type Product in the user class model, method return type is integer  and the method take three parameters user ID, prodcut ID and the amount of the product (stock), the method check if the given IDs are valid and check if the product is in stock, if all conditions to add a product to a user cart are met then add product/s to the user cart.</a:t>
            </a:r>
          </a:p>
        </p:txBody>
      </p:sp>
    </p:spTree>
    <p:extLst>
      <p:ext uri="{BB962C8B-B14F-4D97-AF65-F5344CB8AC3E}">
        <p14:creationId xmlns:p14="http://schemas.microsoft.com/office/powerpoint/2010/main" val="403215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4" name="Google Shape;273;p49">
            <a:extLst>
              <a:ext uri="{FF2B5EF4-FFF2-40B4-BE49-F238E27FC236}">
                <a16:creationId xmlns:a16="http://schemas.microsoft.com/office/drawing/2014/main" id="{6E5C02DC-F18A-3EF9-6BCE-BCA9A2B16020}"/>
              </a:ext>
            </a:extLst>
          </p:cNvPr>
          <p:cNvSpPr txBox="1">
            <a:spLocks/>
          </p:cNvSpPr>
          <p:nvPr/>
        </p:nvSpPr>
        <p:spPr>
          <a:xfrm>
            <a:off x="974994" y="425196"/>
            <a:ext cx="6597000" cy="501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solidFill>
                  <a:schemeClr val="bg1"/>
                </a:solidFill>
              </a:rPr>
              <a:t>Display cart</a:t>
            </a:r>
          </a:p>
        </p:txBody>
      </p:sp>
      <p:sp>
        <p:nvSpPr>
          <p:cNvPr id="5" name="Google Shape;171;p39">
            <a:extLst>
              <a:ext uri="{FF2B5EF4-FFF2-40B4-BE49-F238E27FC236}">
                <a16:creationId xmlns:a16="http://schemas.microsoft.com/office/drawing/2014/main" id="{89097FC0-6071-42ED-6CB5-2D53D66A1334}"/>
              </a:ext>
            </a:extLst>
          </p:cNvPr>
          <p:cNvSpPr txBox="1">
            <a:spLocks noGrp="1"/>
          </p:cNvSpPr>
          <p:nvPr>
            <p:ph type="body" idx="1"/>
          </p:nvPr>
        </p:nvSpPr>
        <p:spPr>
          <a:xfrm>
            <a:off x="532996" y="1089964"/>
            <a:ext cx="7378584" cy="3628340"/>
          </a:xfrm>
          <a:prstGeom prst="rect">
            <a:avLst/>
          </a:prstGeom>
        </p:spPr>
        <p:txBody>
          <a:bodyPr spcFirstLastPara="1" wrap="square" lIns="91425" tIns="91425" rIns="91425" bIns="91425" anchor="t" anchorCtr="0">
            <a:noAutofit/>
          </a:bodyPr>
          <a:lstStyle/>
          <a:p>
            <a:pPr marL="612775" lvl="1" indent="0">
              <a:spcBef>
                <a:spcPts val="600"/>
              </a:spcBef>
              <a:spcAft>
                <a:spcPts val="600"/>
              </a:spcAft>
              <a:buClr>
                <a:schemeClr val="accent1"/>
              </a:buClr>
              <a:buNone/>
            </a:pPr>
            <a:r>
              <a:rPr lang="en" sz="1500" dirty="0"/>
              <a:t>Method display take user ID in the parameter, then search if the user exist and if the user exist return user cart which is an ArrayList of type Product .</a:t>
            </a:r>
          </a:p>
        </p:txBody>
      </p:sp>
    </p:spTree>
    <p:extLst>
      <p:ext uri="{BB962C8B-B14F-4D97-AF65-F5344CB8AC3E}">
        <p14:creationId xmlns:p14="http://schemas.microsoft.com/office/powerpoint/2010/main" val="314728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4" name="Google Shape;273;p49">
            <a:extLst>
              <a:ext uri="{FF2B5EF4-FFF2-40B4-BE49-F238E27FC236}">
                <a16:creationId xmlns:a16="http://schemas.microsoft.com/office/drawing/2014/main" id="{6E5C02DC-F18A-3EF9-6BCE-BCA9A2B16020}"/>
              </a:ext>
            </a:extLst>
          </p:cNvPr>
          <p:cNvSpPr txBox="1">
            <a:spLocks/>
          </p:cNvSpPr>
          <p:nvPr/>
        </p:nvSpPr>
        <p:spPr>
          <a:xfrm>
            <a:off x="974994" y="425196"/>
            <a:ext cx="6597000" cy="501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solidFill>
                  <a:schemeClr val="bg1"/>
                </a:solidFill>
              </a:rPr>
              <a:t>Checkout</a:t>
            </a:r>
          </a:p>
        </p:txBody>
      </p:sp>
      <p:sp>
        <p:nvSpPr>
          <p:cNvPr id="5" name="Google Shape;171;p39">
            <a:extLst>
              <a:ext uri="{FF2B5EF4-FFF2-40B4-BE49-F238E27FC236}">
                <a16:creationId xmlns:a16="http://schemas.microsoft.com/office/drawing/2014/main" id="{89097FC0-6071-42ED-6CB5-2D53D66A1334}"/>
              </a:ext>
            </a:extLst>
          </p:cNvPr>
          <p:cNvSpPr txBox="1">
            <a:spLocks noGrp="1"/>
          </p:cNvSpPr>
          <p:nvPr>
            <p:ph type="body" idx="1"/>
          </p:nvPr>
        </p:nvSpPr>
        <p:spPr>
          <a:xfrm>
            <a:off x="532996" y="1089964"/>
            <a:ext cx="7378584" cy="3628340"/>
          </a:xfrm>
          <a:prstGeom prst="rect">
            <a:avLst/>
          </a:prstGeom>
        </p:spPr>
        <p:txBody>
          <a:bodyPr spcFirstLastPara="1" wrap="square" lIns="91425" tIns="91425" rIns="91425" bIns="91425" anchor="t" anchorCtr="0">
            <a:noAutofit/>
          </a:bodyPr>
          <a:lstStyle/>
          <a:p>
            <a:pPr marL="612775" lvl="1" indent="0">
              <a:spcBef>
                <a:spcPts val="600"/>
              </a:spcBef>
              <a:spcAft>
                <a:spcPts val="600"/>
              </a:spcAft>
              <a:buClr>
                <a:schemeClr val="accent1"/>
              </a:buClr>
              <a:buNone/>
            </a:pPr>
            <a:r>
              <a:rPr lang="en" sz="1500" dirty="0"/>
              <a:t>Checkout method takes in three parameters which are user ID, product ID and merchant ID. </a:t>
            </a:r>
            <a:r>
              <a:rPr lang="en-US" sz="1500" dirty="0"/>
              <a:t>T</a:t>
            </a:r>
            <a:r>
              <a:rPr lang="en" sz="1500" dirty="0"/>
              <a:t>hen the method call another method which is userBuy and pass the three parameters to it and save the return value in a char variable named check, Then search for the user and check if the cart is empty or not, last remove purchased products form the cart.</a:t>
            </a:r>
          </a:p>
          <a:p>
            <a:pPr marL="612775" lvl="1" indent="0">
              <a:spcBef>
                <a:spcPts val="600"/>
              </a:spcBef>
              <a:spcAft>
                <a:spcPts val="600"/>
              </a:spcAft>
              <a:buClr>
                <a:schemeClr val="accent1"/>
              </a:buClr>
              <a:buNone/>
            </a:pPr>
            <a:endParaRPr lang="en" sz="1500" dirty="0"/>
          </a:p>
        </p:txBody>
      </p:sp>
    </p:spTree>
    <p:extLst>
      <p:ext uri="{BB962C8B-B14F-4D97-AF65-F5344CB8AC3E}">
        <p14:creationId xmlns:p14="http://schemas.microsoft.com/office/powerpoint/2010/main" val="404197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4" name="Google Shape;273;p49">
            <a:extLst>
              <a:ext uri="{FF2B5EF4-FFF2-40B4-BE49-F238E27FC236}">
                <a16:creationId xmlns:a16="http://schemas.microsoft.com/office/drawing/2014/main" id="{6E5C02DC-F18A-3EF9-6BCE-BCA9A2B16020}"/>
              </a:ext>
            </a:extLst>
          </p:cNvPr>
          <p:cNvSpPr txBox="1">
            <a:spLocks/>
          </p:cNvSpPr>
          <p:nvPr/>
        </p:nvSpPr>
        <p:spPr>
          <a:xfrm>
            <a:off x="974994" y="425196"/>
            <a:ext cx="6597000" cy="501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solidFill>
                  <a:schemeClr val="bg1"/>
                </a:solidFill>
              </a:rPr>
              <a:t>Related methods</a:t>
            </a:r>
          </a:p>
        </p:txBody>
      </p:sp>
      <p:sp>
        <p:nvSpPr>
          <p:cNvPr id="5" name="Google Shape;171;p39">
            <a:extLst>
              <a:ext uri="{FF2B5EF4-FFF2-40B4-BE49-F238E27FC236}">
                <a16:creationId xmlns:a16="http://schemas.microsoft.com/office/drawing/2014/main" id="{89097FC0-6071-42ED-6CB5-2D53D66A1334}"/>
              </a:ext>
            </a:extLst>
          </p:cNvPr>
          <p:cNvSpPr txBox="1">
            <a:spLocks noGrp="1"/>
          </p:cNvSpPr>
          <p:nvPr>
            <p:ph type="body" idx="1"/>
          </p:nvPr>
        </p:nvSpPr>
        <p:spPr>
          <a:xfrm>
            <a:off x="532996" y="1089964"/>
            <a:ext cx="7378584" cy="3628340"/>
          </a:xfrm>
          <a:prstGeom prst="rect">
            <a:avLst/>
          </a:prstGeom>
        </p:spPr>
        <p:txBody>
          <a:bodyPr spcFirstLastPara="1" wrap="square" lIns="91425" tIns="91425" rIns="91425" bIns="91425" anchor="t" anchorCtr="0">
            <a:noAutofit/>
          </a:bodyPr>
          <a:lstStyle/>
          <a:p>
            <a:pPr marL="612775" lvl="1" indent="0">
              <a:spcBef>
                <a:spcPts val="600"/>
              </a:spcBef>
              <a:spcAft>
                <a:spcPts val="600"/>
              </a:spcAft>
              <a:buClr>
                <a:schemeClr val="accent1"/>
              </a:buClr>
              <a:buNone/>
            </a:pPr>
            <a:r>
              <a:rPr lang="en" sz="1500" b="1" dirty="0"/>
              <a:t>User buy method</a:t>
            </a:r>
          </a:p>
          <a:p>
            <a:pPr marL="612775" lvl="1" indent="0">
              <a:spcBef>
                <a:spcPts val="600"/>
              </a:spcBef>
              <a:spcAft>
                <a:spcPts val="600"/>
              </a:spcAft>
              <a:buClr>
                <a:schemeClr val="accent1"/>
              </a:buClr>
              <a:buNone/>
            </a:pPr>
            <a:r>
              <a:rPr lang="en-US" sz="1500" dirty="0"/>
              <a:t>T</a:t>
            </a:r>
            <a:r>
              <a:rPr lang="en" sz="1500" dirty="0"/>
              <a:t>he user buy method check if the user cart is empty or not, if it’s empty then continue the method and buy directly without a user cart and deduct the price from the user balance.</a:t>
            </a:r>
          </a:p>
          <a:p>
            <a:pPr marL="612775" lvl="1" indent="0">
              <a:spcBef>
                <a:spcPts val="600"/>
              </a:spcBef>
              <a:spcAft>
                <a:spcPts val="600"/>
              </a:spcAft>
              <a:buClr>
                <a:schemeClr val="accent1"/>
              </a:buClr>
              <a:buNone/>
            </a:pPr>
            <a:endParaRPr lang="en" sz="1500" b="1" dirty="0"/>
          </a:p>
          <a:p>
            <a:pPr marL="612775" lvl="1" indent="0">
              <a:spcBef>
                <a:spcPts val="600"/>
              </a:spcBef>
              <a:spcAft>
                <a:spcPts val="600"/>
              </a:spcAft>
              <a:buClr>
                <a:schemeClr val="accent1"/>
              </a:buClr>
              <a:buNone/>
            </a:pPr>
            <a:endParaRPr lang="en" sz="1500" dirty="0"/>
          </a:p>
        </p:txBody>
      </p:sp>
    </p:spTree>
    <p:extLst>
      <p:ext uri="{BB962C8B-B14F-4D97-AF65-F5344CB8AC3E}">
        <p14:creationId xmlns:p14="http://schemas.microsoft.com/office/powerpoint/2010/main" val="385231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4" name="Google Shape;273;p49">
            <a:extLst>
              <a:ext uri="{FF2B5EF4-FFF2-40B4-BE49-F238E27FC236}">
                <a16:creationId xmlns:a16="http://schemas.microsoft.com/office/drawing/2014/main" id="{6E5C02DC-F18A-3EF9-6BCE-BCA9A2B16020}"/>
              </a:ext>
            </a:extLst>
          </p:cNvPr>
          <p:cNvSpPr txBox="1">
            <a:spLocks/>
          </p:cNvSpPr>
          <p:nvPr/>
        </p:nvSpPr>
        <p:spPr>
          <a:xfrm>
            <a:off x="350526" y="162827"/>
            <a:ext cx="6597000" cy="501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solidFill>
                  <a:schemeClr val="bg1"/>
                </a:solidFill>
              </a:rPr>
              <a:t>Code Segments</a:t>
            </a:r>
          </a:p>
        </p:txBody>
      </p:sp>
      <p:sp>
        <p:nvSpPr>
          <p:cNvPr id="5" name="Google Shape;171;p39">
            <a:extLst>
              <a:ext uri="{FF2B5EF4-FFF2-40B4-BE49-F238E27FC236}">
                <a16:creationId xmlns:a16="http://schemas.microsoft.com/office/drawing/2014/main" id="{89097FC0-6071-42ED-6CB5-2D53D66A1334}"/>
              </a:ext>
            </a:extLst>
          </p:cNvPr>
          <p:cNvSpPr txBox="1">
            <a:spLocks noGrp="1"/>
          </p:cNvSpPr>
          <p:nvPr>
            <p:ph type="body" idx="1"/>
          </p:nvPr>
        </p:nvSpPr>
        <p:spPr>
          <a:xfrm>
            <a:off x="423868" y="602099"/>
            <a:ext cx="7378584" cy="387706"/>
          </a:xfrm>
          <a:prstGeom prst="rect">
            <a:avLst/>
          </a:prstGeom>
        </p:spPr>
        <p:txBody>
          <a:bodyPr spcFirstLastPara="1" wrap="square" lIns="91425" tIns="91425" rIns="91425" bIns="91425" anchor="t" anchorCtr="0">
            <a:noAutofit/>
          </a:bodyPr>
          <a:lstStyle/>
          <a:p>
            <a:pPr marL="127000" indent="0">
              <a:buNone/>
            </a:pPr>
            <a:r>
              <a:rPr lang="en-US" sz="1600" dirty="0">
                <a:solidFill>
                  <a:schemeClr val="bg1"/>
                </a:solidFill>
              </a:rPr>
              <a:t>Add to cart</a:t>
            </a:r>
          </a:p>
          <a:p>
            <a:pPr marL="612775" lvl="1" indent="0">
              <a:spcBef>
                <a:spcPts val="600"/>
              </a:spcBef>
              <a:spcAft>
                <a:spcPts val="600"/>
              </a:spcAft>
              <a:buClr>
                <a:schemeClr val="accent1"/>
              </a:buClr>
              <a:buNone/>
            </a:pPr>
            <a:endParaRPr lang="en" sz="1500" b="1" dirty="0"/>
          </a:p>
          <a:p>
            <a:pPr marL="612775" lvl="1" indent="0">
              <a:spcBef>
                <a:spcPts val="600"/>
              </a:spcBef>
              <a:spcAft>
                <a:spcPts val="600"/>
              </a:spcAft>
              <a:buClr>
                <a:schemeClr val="accent1"/>
              </a:buClr>
              <a:buNone/>
            </a:pPr>
            <a:endParaRPr lang="en" sz="1500" dirty="0"/>
          </a:p>
        </p:txBody>
      </p:sp>
      <p:pic>
        <p:nvPicPr>
          <p:cNvPr id="3" name="Picture 2" descr="A computer screen shot of a program&#10;&#10;Description automatically generated">
            <a:extLst>
              <a:ext uri="{FF2B5EF4-FFF2-40B4-BE49-F238E27FC236}">
                <a16:creationId xmlns:a16="http://schemas.microsoft.com/office/drawing/2014/main" id="{2FCA7A5D-FB97-C8E3-3BEC-A81F453510EA}"/>
              </a:ext>
            </a:extLst>
          </p:cNvPr>
          <p:cNvPicPr>
            <a:picLocks noChangeAspect="1"/>
          </p:cNvPicPr>
          <p:nvPr/>
        </p:nvPicPr>
        <p:blipFill>
          <a:blip r:embed="rId3"/>
          <a:stretch>
            <a:fillRect/>
          </a:stretch>
        </p:blipFill>
        <p:spPr>
          <a:xfrm>
            <a:off x="0" y="921834"/>
            <a:ext cx="9143999" cy="4058839"/>
          </a:xfrm>
          <a:prstGeom prst="rect">
            <a:avLst/>
          </a:prstGeom>
        </p:spPr>
      </p:pic>
    </p:spTree>
    <p:extLst>
      <p:ext uri="{BB962C8B-B14F-4D97-AF65-F5344CB8AC3E}">
        <p14:creationId xmlns:p14="http://schemas.microsoft.com/office/powerpoint/2010/main" val="393178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8" name="Picture 7" descr="A screen shot of a computer program&#10;&#10;Description automatically generated">
            <a:extLst>
              <a:ext uri="{FF2B5EF4-FFF2-40B4-BE49-F238E27FC236}">
                <a16:creationId xmlns:a16="http://schemas.microsoft.com/office/drawing/2014/main" id="{EE4B6444-9F7D-0A4C-A0E8-E03CBF41733D}"/>
              </a:ext>
            </a:extLst>
          </p:cNvPr>
          <p:cNvPicPr>
            <a:picLocks noChangeAspect="1"/>
          </p:cNvPicPr>
          <p:nvPr/>
        </p:nvPicPr>
        <p:blipFill>
          <a:blip r:embed="rId3"/>
          <a:stretch>
            <a:fillRect/>
          </a:stretch>
        </p:blipFill>
        <p:spPr>
          <a:xfrm>
            <a:off x="158523" y="834935"/>
            <a:ext cx="8826954" cy="3473629"/>
          </a:xfrm>
          <a:prstGeom prst="rect">
            <a:avLst/>
          </a:prstGeom>
        </p:spPr>
      </p:pic>
    </p:spTree>
    <p:extLst>
      <p:ext uri="{BB962C8B-B14F-4D97-AF65-F5344CB8AC3E}">
        <p14:creationId xmlns:p14="http://schemas.microsoft.com/office/powerpoint/2010/main" val="20627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creen with orange text&#10;&#10;Description automatically generated">
            <a:extLst>
              <a:ext uri="{FF2B5EF4-FFF2-40B4-BE49-F238E27FC236}">
                <a16:creationId xmlns:a16="http://schemas.microsoft.com/office/drawing/2014/main" id="{E441168E-420C-2726-C177-8F28589BDF3A}"/>
              </a:ext>
            </a:extLst>
          </p:cNvPr>
          <p:cNvPicPr>
            <a:picLocks noChangeAspect="1"/>
          </p:cNvPicPr>
          <p:nvPr/>
        </p:nvPicPr>
        <p:blipFill>
          <a:blip r:embed="rId2"/>
          <a:stretch>
            <a:fillRect/>
          </a:stretch>
        </p:blipFill>
        <p:spPr>
          <a:xfrm>
            <a:off x="291880" y="447566"/>
            <a:ext cx="8560240" cy="4248368"/>
          </a:xfrm>
          <a:prstGeom prst="rect">
            <a:avLst/>
          </a:prstGeom>
        </p:spPr>
      </p:pic>
    </p:spTree>
    <p:extLst>
      <p:ext uri="{BB962C8B-B14F-4D97-AF65-F5344CB8AC3E}">
        <p14:creationId xmlns:p14="http://schemas.microsoft.com/office/powerpoint/2010/main" val="1555685277"/>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3EDDDD"/>
      </a:dk1>
      <a:lt1>
        <a:srgbClr val="FFFFFF"/>
      </a:lt1>
      <a:dk2>
        <a:srgbClr val="C6FCFF"/>
      </a:dk2>
      <a:lt2>
        <a:srgbClr val="6BECF3"/>
      </a:lt2>
      <a:accent1>
        <a:srgbClr val="22DEEE"/>
      </a:accent1>
      <a:accent2>
        <a:srgbClr val="C6FCFF"/>
      </a:accent2>
      <a:accent3>
        <a:srgbClr val="81EBEB"/>
      </a:accent3>
      <a:accent4>
        <a:srgbClr val="038B99"/>
      </a:accent4>
      <a:accent5>
        <a:srgbClr val="40B6B6"/>
      </a:accent5>
      <a:accent6>
        <a:srgbClr val="09818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278</Words>
  <Application>Microsoft Office PowerPoint</Application>
  <PresentationFormat>On-screen Show (16:9)</PresentationFormat>
  <Paragraphs>27</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Montserrat ExtraLight</vt:lpstr>
      <vt:lpstr>Montserrat ExtraBold</vt:lpstr>
      <vt:lpstr>Montserrat</vt:lpstr>
      <vt:lpstr>Futuristic Background by Slidesgo</vt:lpstr>
      <vt:lpstr>Capstone 1</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dc:title>
  <cp:lastModifiedBy>bader alshehri</cp:lastModifiedBy>
  <cp:revision>5</cp:revision>
  <dcterms:modified xsi:type="dcterms:W3CDTF">2023-11-28T08:27:07Z</dcterms:modified>
</cp:coreProperties>
</file>