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DE4"/>
    <a:srgbClr val="ED6A3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80" d="100"/>
          <a:sy n="80" d="100"/>
        </p:scale>
        <p:origin x="113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BF0D-8561-16D9-2560-AE0EC71A0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6F3B9-34CA-0068-4598-239110AD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3CD1-9272-ECA2-3EEE-43062631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587B-0557-C652-5828-F9EF3670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8592-7411-350C-CF6C-1E680A92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C0EA-818D-7DFF-135F-CCD8DA03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194BF-D695-E783-D7ED-BB7D26164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52A0-D444-5DEE-33FD-D85CE1CA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8BD6-963E-C258-3DD9-F1A95B14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7613-6A49-55B7-FCDD-6E61D3BB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7207F-CE76-A921-3AA3-D545560D6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1B74-B81A-2F0C-69FD-B3AA91985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8038-6130-607B-BA54-C958D06A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69FA-D90D-6687-8C06-CED42C09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0616-E8D8-3EA1-9F2F-717B5B67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7749-994A-E354-5495-33CCA083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7EE8-F14E-1541-8723-66B9D6D6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9785-488E-7687-9F60-081A12BA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CFAB-6B7E-CA45-89DB-CBCF832C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AF08-BF33-2B48-D19D-F9A30626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D76E-2FAE-490E-7078-AA941864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B2E1B-B723-B909-FE3C-E07AEBA6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F410-5717-DEEC-D1AE-286858BF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69C5-346B-B076-1A22-DA91124D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BD91-7CE3-4A52-04E2-C612650A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9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D018-2A7C-0F16-460F-5840615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C482-1153-E701-0B86-7F6F6385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C721-7D41-5945-8DED-442B15B95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F6E8B-75F0-CEB6-B0A0-BAA0124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13D33-2D0C-BE75-4696-1AF630E9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621B3-53E2-47D0-7EC2-EFDAF0C0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5BD3-7B3B-1E8D-9ADF-D94C90FB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AED05-899A-09F2-3DCD-FD7FB123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87BBF-B078-2058-998C-8DB60D94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66B67-318E-B816-F901-C33ACA3E4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D7CB9-C115-4F33-834D-9627D42A7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780ED-B99F-9BE6-D8B3-BBAEF792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A6792-EAFE-B1FB-E359-47B20126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81AA6-7A1C-D63E-D55F-65CE1801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B5D1-694A-96F8-9D40-93B04F4F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E5870-CD99-FF87-543D-71A91251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C5A1-67DD-1323-196B-F5441AF0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A4170-F521-C347-47C3-BE7FCDE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26BF3-358B-0808-1669-221CC55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321EA-049E-CB64-62B6-32AA3A4D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430B-E8FE-E6D8-8CB9-41591A06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7B49-B60E-DAB9-2343-9432ED21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71BF-63BC-67FD-637D-235C3A88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A317F-5BF4-464C-A8E9-CA025CED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180F-72E1-37AA-D3E2-BE932723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B4F2-9CCC-2344-E7AF-37AD172D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D670A-8DCE-3803-B8A0-3DB6E898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3C62-9247-F0FB-ED5D-45679934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F14C0-941E-5950-AABC-7FB6A368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BD52D-1B9C-6458-126E-905A505F0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0B63F-20D4-74B4-E937-3FED561E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36C4-1FD0-9B6D-E435-B120A0BD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9CFF7-EAB6-F9DA-A935-1A07EDF0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B36B3-502E-A554-E2D4-8B9DACA3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F9358-14F5-7C00-F721-11C5221B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59C8-6484-2068-028E-730743318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A011-C923-6149-92CE-6F3E239498E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5212-E721-B955-0FC3-8D6DCCCF7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1C1E-2EF8-8EB9-5992-C00A956B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09B7B-9786-9D44-A8F7-9C8DA897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D4DC8-23D5-0840-4E41-A453E459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75" y="2491346"/>
            <a:ext cx="913511" cy="507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97B43-4F59-3936-661B-DC0F25ED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876" y="1949238"/>
            <a:ext cx="894908" cy="502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05D33-BF30-2508-2B41-B3D3B4614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875" y="4356936"/>
            <a:ext cx="913511" cy="4752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507044-993B-76BA-C456-C01721969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9202" y="3819613"/>
            <a:ext cx="904627" cy="475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7E119F-7F23-F8BD-95B5-D5D92B4A7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7063" y="3279437"/>
            <a:ext cx="904349" cy="480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2B518C-26B4-4709-DF35-618DA3F8B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9202" y="5522579"/>
            <a:ext cx="913511" cy="4711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223AA7-83AF-9D50-9BEA-1E4DD095CF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9203" y="4973322"/>
            <a:ext cx="895187" cy="4836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015D18-D5C6-FB49-EE9C-DC9C57424574}"/>
              </a:ext>
            </a:extLst>
          </p:cNvPr>
          <p:cNvSpPr/>
          <p:nvPr/>
        </p:nvSpPr>
        <p:spPr>
          <a:xfrm>
            <a:off x="10043099" y="1977081"/>
            <a:ext cx="534289" cy="4016649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</a:schemeClr>
              </a:gs>
              <a:gs pos="0">
                <a:srgbClr val="ED6A34"/>
              </a:gs>
              <a:gs pos="83000">
                <a:srgbClr val="69BDE4"/>
              </a:gs>
              <a:gs pos="100000">
                <a:srgbClr val="69BDE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C5C28-631E-28A6-F49B-52FEB26540DC}"/>
              </a:ext>
            </a:extLst>
          </p:cNvPr>
          <p:cNvSpPr txBox="1"/>
          <p:nvPr/>
        </p:nvSpPr>
        <p:spPr>
          <a:xfrm>
            <a:off x="9378449" y="5347399"/>
            <a:ext cx="129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CYP2S1</a:t>
            </a:r>
            <a:r>
              <a:rPr lang="en-US" sz="1200" dirty="0"/>
              <a:t>     -11.03</a:t>
            </a:r>
          </a:p>
          <a:p>
            <a:r>
              <a:rPr lang="en-US" sz="1200" b="1" dirty="0"/>
              <a:t>HNF4A</a:t>
            </a:r>
            <a:r>
              <a:rPr lang="en-US" sz="1200" dirty="0"/>
              <a:t>      -11.22</a:t>
            </a:r>
          </a:p>
          <a:p>
            <a:r>
              <a:rPr lang="en-US" sz="1200" b="1" dirty="0"/>
              <a:t>FMO5</a:t>
            </a:r>
            <a:r>
              <a:rPr lang="en-US" sz="1200" dirty="0"/>
              <a:t>        -23.15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5A52A-D25A-CDAA-B59D-A943D213CCD3}"/>
              </a:ext>
            </a:extLst>
          </p:cNvPr>
          <p:cNvSpPr txBox="1"/>
          <p:nvPr/>
        </p:nvSpPr>
        <p:spPr>
          <a:xfrm>
            <a:off x="9378449" y="3761918"/>
            <a:ext cx="129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HEATR1 </a:t>
            </a:r>
            <a:r>
              <a:rPr lang="en-US" sz="1200" dirty="0"/>
              <a:t>     0.001</a:t>
            </a:r>
          </a:p>
          <a:p>
            <a:r>
              <a:rPr lang="en-US" sz="1200" b="1" dirty="0"/>
              <a:t>LCMT2  </a:t>
            </a:r>
            <a:r>
              <a:rPr lang="en-US" sz="1200" dirty="0"/>
              <a:t>     0</a:t>
            </a:r>
          </a:p>
          <a:p>
            <a:r>
              <a:rPr lang="en-US" sz="1200" b="1" dirty="0"/>
              <a:t>CPB1</a:t>
            </a:r>
            <a:r>
              <a:rPr lang="en-US" sz="1200" dirty="0"/>
              <a:t>          -0.01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58077D-7118-B2DF-D2CC-3CDDA7F4ACE9}"/>
              </a:ext>
            </a:extLst>
          </p:cNvPr>
          <p:cNvSpPr txBox="1"/>
          <p:nvPr/>
        </p:nvSpPr>
        <p:spPr>
          <a:xfrm>
            <a:off x="9378449" y="1977081"/>
            <a:ext cx="12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S100A2 </a:t>
            </a:r>
            <a:r>
              <a:rPr lang="en-US" sz="1200" dirty="0"/>
              <a:t>     24.85</a:t>
            </a:r>
          </a:p>
          <a:p>
            <a:r>
              <a:rPr lang="en-US" sz="1200" b="1" dirty="0"/>
              <a:t>TP63  </a:t>
            </a:r>
            <a:r>
              <a:rPr lang="en-US" sz="1200" dirty="0"/>
              <a:t>        12.01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7C79AE-2FE2-1938-BB40-7D255B3E8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585" y="2609921"/>
            <a:ext cx="5246231" cy="23634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87CD52C-2C74-4444-A62E-FA67CFD8F02E}"/>
              </a:ext>
            </a:extLst>
          </p:cNvPr>
          <p:cNvSpPr/>
          <p:nvPr/>
        </p:nvSpPr>
        <p:spPr>
          <a:xfrm>
            <a:off x="1210963" y="2508422"/>
            <a:ext cx="902043" cy="2464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3520A1-F716-5FB1-00F9-EEAA03E1E9B7}"/>
              </a:ext>
            </a:extLst>
          </p:cNvPr>
          <p:cNvSpPr/>
          <p:nvPr/>
        </p:nvSpPr>
        <p:spPr>
          <a:xfrm>
            <a:off x="3748217" y="2527381"/>
            <a:ext cx="902043" cy="2464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92ECF-C4F7-169A-53A2-DE112B84E229}"/>
              </a:ext>
            </a:extLst>
          </p:cNvPr>
          <p:cNvSpPr txBox="1"/>
          <p:nvPr/>
        </p:nvSpPr>
        <p:spPr>
          <a:xfrm>
            <a:off x="5789491" y="2794747"/>
            <a:ext cx="3088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ranking score: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Excel: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=SIGN(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logFC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* -LOG10(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PValue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R: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logFC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* -log10(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PValue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8E4921-0CDF-66A8-1E2A-A2777692C210}"/>
              </a:ext>
            </a:extLst>
          </p:cNvPr>
          <p:cNvSpPr/>
          <p:nvPr/>
        </p:nvSpPr>
        <p:spPr>
          <a:xfrm>
            <a:off x="5813743" y="3127956"/>
            <a:ext cx="3064158" cy="1416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>
            <a:extLst>
              <a:ext uri="{FF2B5EF4-FFF2-40B4-BE49-F238E27FC236}">
                <a16:creationId xmlns:a16="http://schemas.microsoft.com/office/drawing/2014/main" id="{30621397-0863-576B-C9EE-9BF51682C4E1}"/>
              </a:ext>
            </a:extLst>
          </p:cNvPr>
          <p:cNvSpPr/>
          <p:nvPr/>
        </p:nvSpPr>
        <p:spPr>
          <a:xfrm>
            <a:off x="4096992" y="1655804"/>
            <a:ext cx="3369274" cy="86667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Down Arrow 48">
            <a:extLst>
              <a:ext uri="{FF2B5EF4-FFF2-40B4-BE49-F238E27FC236}">
                <a16:creationId xmlns:a16="http://schemas.microsoft.com/office/drawing/2014/main" id="{C40EF280-8E5A-038C-FCD8-816A220EA0BD}"/>
              </a:ext>
            </a:extLst>
          </p:cNvPr>
          <p:cNvSpPr/>
          <p:nvPr/>
        </p:nvSpPr>
        <p:spPr>
          <a:xfrm>
            <a:off x="1557616" y="1447031"/>
            <a:ext cx="6993260" cy="10424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55D78A-74AD-2049-795A-79FC4EDF5B4D}"/>
              </a:ext>
            </a:extLst>
          </p:cNvPr>
          <p:cNvSpPr txBox="1"/>
          <p:nvPr/>
        </p:nvSpPr>
        <p:spPr>
          <a:xfrm>
            <a:off x="373585" y="5100800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edgeR</a:t>
            </a:r>
            <a:r>
              <a:rPr lang="en-US" dirty="0"/>
              <a:t> output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E94C8F-BFB6-E7B9-8980-669AB197FF49}"/>
              </a:ext>
            </a:extLst>
          </p:cNvPr>
          <p:cNvSpPr txBox="1"/>
          <p:nvPr/>
        </p:nvSpPr>
        <p:spPr>
          <a:xfrm rot="17913301">
            <a:off x="10769202" y="135924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46DECC-34A6-034A-69CF-D3CBA5C3EC78}"/>
              </a:ext>
            </a:extLst>
          </p:cNvPr>
          <p:cNvSpPr txBox="1"/>
          <p:nvPr/>
        </p:nvSpPr>
        <p:spPr>
          <a:xfrm rot="17913301">
            <a:off x="11109992" y="1281037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F3D792-37F3-126F-00A6-052A5D9BA02C}"/>
              </a:ext>
            </a:extLst>
          </p:cNvPr>
          <p:cNvSpPr txBox="1"/>
          <p:nvPr/>
        </p:nvSpPr>
        <p:spPr>
          <a:xfrm rot="17913301">
            <a:off x="9846568" y="1090055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Scores/ranks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40423B-189C-624C-0598-8AFE846E1998}"/>
              </a:ext>
            </a:extLst>
          </p:cNvPr>
          <p:cNvSpPr txBox="1"/>
          <p:nvPr/>
        </p:nvSpPr>
        <p:spPr>
          <a:xfrm>
            <a:off x="373393" y="1096371"/>
            <a:ext cx="29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generate the rank file: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D17D4-F12A-2FE2-640F-0B466B2A7A07}"/>
              </a:ext>
            </a:extLst>
          </p:cNvPr>
          <p:cNvCxnSpPr/>
          <p:nvPr/>
        </p:nvCxnSpPr>
        <p:spPr>
          <a:xfrm>
            <a:off x="9104389" y="580413"/>
            <a:ext cx="0" cy="569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0EE8EB-AB86-A29D-5233-A34F4DD3E413}"/>
              </a:ext>
            </a:extLst>
          </p:cNvPr>
          <p:cNvCxnSpPr/>
          <p:nvPr/>
        </p:nvCxnSpPr>
        <p:spPr>
          <a:xfrm>
            <a:off x="9104389" y="580413"/>
            <a:ext cx="3087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752BAA-8D4C-AFCF-07CF-929D0DC68027}"/>
              </a:ext>
            </a:extLst>
          </p:cNvPr>
          <p:cNvCxnSpPr/>
          <p:nvPr/>
        </p:nvCxnSpPr>
        <p:spPr>
          <a:xfrm>
            <a:off x="9104388" y="6280996"/>
            <a:ext cx="3087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A7FD568-0EE2-92D1-4AF0-ECE65C45A6EF}"/>
              </a:ext>
            </a:extLst>
          </p:cNvPr>
          <p:cNvGrpSpPr/>
          <p:nvPr/>
        </p:nvGrpSpPr>
        <p:grpSpPr>
          <a:xfrm>
            <a:off x="10725353" y="1961595"/>
            <a:ext cx="1084690" cy="509620"/>
            <a:chOff x="10725353" y="1961595"/>
            <a:chExt cx="1084690" cy="50962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02CF0EF-39B9-2A1A-B2B5-DDB5145FC028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96C04B0-3FCA-B5B9-4059-A1AD119DC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1569B6-9F4F-322C-5039-DB03C19A859A}"/>
              </a:ext>
            </a:extLst>
          </p:cNvPr>
          <p:cNvGrpSpPr/>
          <p:nvPr/>
        </p:nvGrpSpPr>
        <p:grpSpPr>
          <a:xfrm>
            <a:off x="10742513" y="2521445"/>
            <a:ext cx="1084690" cy="509620"/>
            <a:chOff x="10725353" y="1961595"/>
            <a:chExt cx="1084690" cy="50962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E1C0F9-A9A7-9C88-0014-1451A3131416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C8DD4AD-B7BD-44BE-2A59-E53BA5212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C9F20E-9AD9-3BBC-D813-A5D710009687}"/>
              </a:ext>
            </a:extLst>
          </p:cNvPr>
          <p:cNvGrpSpPr/>
          <p:nvPr/>
        </p:nvGrpSpPr>
        <p:grpSpPr>
          <a:xfrm>
            <a:off x="10724536" y="3275170"/>
            <a:ext cx="1084690" cy="509620"/>
            <a:chOff x="10725353" y="1961595"/>
            <a:chExt cx="1084690" cy="50962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B04B2E-BDF9-94E0-6E6D-2937CF633D5E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8B88E5-4DA7-EC18-A784-11A2CB8FF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FE4CACD-983A-EBD7-7E22-7D72A4305623}"/>
              </a:ext>
            </a:extLst>
          </p:cNvPr>
          <p:cNvGrpSpPr/>
          <p:nvPr/>
        </p:nvGrpSpPr>
        <p:grpSpPr>
          <a:xfrm>
            <a:off x="10729756" y="3818108"/>
            <a:ext cx="1084690" cy="509620"/>
            <a:chOff x="10725353" y="1961595"/>
            <a:chExt cx="1084690" cy="50962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1824233-C3FF-E4CD-CC6F-9B205DAAB779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D26075-D209-75F1-01E6-A327C31BB0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8E8304-87FA-39A5-2BC3-A18493B33D34}"/>
              </a:ext>
            </a:extLst>
          </p:cNvPr>
          <p:cNvGrpSpPr/>
          <p:nvPr/>
        </p:nvGrpSpPr>
        <p:grpSpPr>
          <a:xfrm>
            <a:off x="10742513" y="4361065"/>
            <a:ext cx="1084690" cy="509620"/>
            <a:chOff x="10725353" y="1961595"/>
            <a:chExt cx="1084690" cy="50962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87A67B-6FE3-A51E-042E-6A58F093CDCB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A139F3-8E31-737E-39BD-ED9EB9EB60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87A1C9-501F-CEF2-944E-0976C0238179}"/>
              </a:ext>
            </a:extLst>
          </p:cNvPr>
          <p:cNvGrpSpPr/>
          <p:nvPr/>
        </p:nvGrpSpPr>
        <p:grpSpPr>
          <a:xfrm>
            <a:off x="10751866" y="4992281"/>
            <a:ext cx="1084690" cy="509620"/>
            <a:chOff x="10725353" y="1961595"/>
            <a:chExt cx="1084690" cy="50962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1EEE2A-F9AD-ADFA-1B5D-4A43ED80FD36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190AB57-78F2-C39C-8B53-14E2060C7E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72422B-E033-CB51-7316-6495495A88EE}"/>
              </a:ext>
            </a:extLst>
          </p:cNvPr>
          <p:cNvGrpSpPr/>
          <p:nvPr/>
        </p:nvGrpSpPr>
        <p:grpSpPr>
          <a:xfrm>
            <a:off x="10751866" y="5532053"/>
            <a:ext cx="1084690" cy="509620"/>
            <a:chOff x="10725353" y="1961595"/>
            <a:chExt cx="1084690" cy="50962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ECDFC82-A8DA-5B44-A9A9-CD98D32B6514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D899993-19B2-DC7D-3A73-A121727366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15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82500BF-6D31-FC44-7918-1176D24F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48" y="2429562"/>
            <a:ext cx="913511" cy="5077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F28095-047B-637C-FF2E-E8E7EB83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49" y="1887454"/>
            <a:ext cx="894908" cy="5024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A0E853-CBDB-0F39-CCCE-1BB1BC827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048" y="4295152"/>
            <a:ext cx="913511" cy="4752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0AFF02-C243-B62F-5B29-E398EEC7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375" y="3757829"/>
            <a:ext cx="904627" cy="475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55E1DD-D33E-E948-F1FD-8D2949520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236" y="3217653"/>
            <a:ext cx="904349" cy="4803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27B1398-0EF1-1BD1-1444-3190A9B7F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375" y="5460795"/>
            <a:ext cx="913511" cy="4711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E64D1E9-1261-ACD8-1404-87D067270B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7376" y="4911538"/>
            <a:ext cx="895187" cy="48360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EB20DD5-DCA7-F497-3B22-5F8927680025}"/>
              </a:ext>
            </a:extLst>
          </p:cNvPr>
          <p:cNvSpPr/>
          <p:nvPr/>
        </p:nvSpPr>
        <p:spPr>
          <a:xfrm>
            <a:off x="2221272" y="1915297"/>
            <a:ext cx="534289" cy="4016649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</a:schemeClr>
              </a:gs>
              <a:gs pos="0">
                <a:srgbClr val="ED6A34"/>
              </a:gs>
              <a:gs pos="83000">
                <a:srgbClr val="69BDE4"/>
              </a:gs>
              <a:gs pos="100000">
                <a:srgbClr val="69BDE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BF027-98F8-D502-89F4-6575D1DE3716}"/>
              </a:ext>
            </a:extLst>
          </p:cNvPr>
          <p:cNvSpPr txBox="1"/>
          <p:nvPr/>
        </p:nvSpPr>
        <p:spPr>
          <a:xfrm>
            <a:off x="1556622" y="5285615"/>
            <a:ext cx="129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CYP2S1</a:t>
            </a:r>
            <a:r>
              <a:rPr lang="en-US" sz="1200" dirty="0"/>
              <a:t>     -11.03</a:t>
            </a:r>
          </a:p>
          <a:p>
            <a:r>
              <a:rPr lang="en-US" sz="1200" b="1" dirty="0"/>
              <a:t>HNF4A</a:t>
            </a:r>
            <a:r>
              <a:rPr lang="en-US" sz="1200" dirty="0"/>
              <a:t>      -11.22</a:t>
            </a:r>
          </a:p>
          <a:p>
            <a:r>
              <a:rPr lang="en-US" sz="1200" b="1" dirty="0"/>
              <a:t>FMO5</a:t>
            </a:r>
            <a:r>
              <a:rPr lang="en-US" sz="1200" dirty="0"/>
              <a:t>        -23.15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DA637A-CDEF-4536-D3FB-C90D4DFA8186}"/>
              </a:ext>
            </a:extLst>
          </p:cNvPr>
          <p:cNvSpPr txBox="1"/>
          <p:nvPr/>
        </p:nvSpPr>
        <p:spPr>
          <a:xfrm>
            <a:off x="1556622" y="3700134"/>
            <a:ext cx="129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HEATR1 </a:t>
            </a:r>
            <a:r>
              <a:rPr lang="en-US" sz="1200" dirty="0"/>
              <a:t>     0.001</a:t>
            </a:r>
          </a:p>
          <a:p>
            <a:r>
              <a:rPr lang="en-US" sz="1200" b="1" dirty="0"/>
              <a:t>LCMT2  </a:t>
            </a:r>
            <a:r>
              <a:rPr lang="en-US" sz="1200" dirty="0"/>
              <a:t>     0</a:t>
            </a:r>
          </a:p>
          <a:p>
            <a:r>
              <a:rPr lang="en-US" sz="1200" b="1" dirty="0"/>
              <a:t>CPB1</a:t>
            </a:r>
            <a:r>
              <a:rPr lang="en-US" sz="1200" dirty="0"/>
              <a:t>          -0.01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254BB5-4139-91BA-22C0-79CBA219416B}"/>
              </a:ext>
            </a:extLst>
          </p:cNvPr>
          <p:cNvSpPr txBox="1"/>
          <p:nvPr/>
        </p:nvSpPr>
        <p:spPr>
          <a:xfrm>
            <a:off x="1556622" y="1915297"/>
            <a:ext cx="12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S100A2 </a:t>
            </a:r>
            <a:r>
              <a:rPr lang="en-US" sz="1200" dirty="0"/>
              <a:t>     24.85</a:t>
            </a:r>
          </a:p>
          <a:p>
            <a:r>
              <a:rPr lang="en-US" sz="1200" b="1" dirty="0"/>
              <a:t>TP63  </a:t>
            </a:r>
            <a:r>
              <a:rPr lang="en-US" sz="1200" dirty="0"/>
              <a:t>        12.01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126E73-A8CE-0681-20EA-2B7F63ED3A2B}"/>
              </a:ext>
            </a:extLst>
          </p:cNvPr>
          <p:cNvSpPr txBox="1"/>
          <p:nvPr/>
        </p:nvSpPr>
        <p:spPr>
          <a:xfrm rot="17913301">
            <a:off x="2947375" y="129745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2FFBC4-F7D1-12AC-BD1C-B6208FAACBEF}"/>
              </a:ext>
            </a:extLst>
          </p:cNvPr>
          <p:cNvSpPr txBox="1"/>
          <p:nvPr/>
        </p:nvSpPr>
        <p:spPr>
          <a:xfrm rot="17913301">
            <a:off x="3288165" y="1219253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FBA73-3780-E838-921C-53A862B8C859}"/>
              </a:ext>
            </a:extLst>
          </p:cNvPr>
          <p:cNvSpPr txBox="1"/>
          <p:nvPr/>
        </p:nvSpPr>
        <p:spPr>
          <a:xfrm rot="17913301">
            <a:off x="2024741" y="1028271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Scores/ranks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44A2FA-F582-064C-8FAC-946E1F269CEA}"/>
              </a:ext>
            </a:extLst>
          </p:cNvPr>
          <p:cNvCxnSpPr/>
          <p:nvPr/>
        </p:nvCxnSpPr>
        <p:spPr>
          <a:xfrm>
            <a:off x="1282562" y="518629"/>
            <a:ext cx="0" cy="569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1D3CF7-1FCA-B036-89D1-6ED8ADA259C9}"/>
              </a:ext>
            </a:extLst>
          </p:cNvPr>
          <p:cNvCxnSpPr/>
          <p:nvPr/>
        </p:nvCxnSpPr>
        <p:spPr>
          <a:xfrm>
            <a:off x="1282561" y="6219212"/>
            <a:ext cx="3087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82497A-4F91-D9BB-4AEB-FA92DF6EC4D2}"/>
              </a:ext>
            </a:extLst>
          </p:cNvPr>
          <p:cNvGrpSpPr/>
          <p:nvPr/>
        </p:nvGrpSpPr>
        <p:grpSpPr>
          <a:xfrm>
            <a:off x="2903526" y="1899811"/>
            <a:ext cx="1084690" cy="509620"/>
            <a:chOff x="10725353" y="1961595"/>
            <a:chExt cx="1084690" cy="50962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3F7D888-3B37-A3BB-A8F7-A8D2E690E1FF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2E55E1-A981-BC8F-F76E-80C7D3346E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CDB0FE-0410-ADBF-FBAA-EF00809F0C34}"/>
              </a:ext>
            </a:extLst>
          </p:cNvPr>
          <p:cNvGrpSpPr/>
          <p:nvPr/>
        </p:nvGrpSpPr>
        <p:grpSpPr>
          <a:xfrm>
            <a:off x="2920686" y="2459661"/>
            <a:ext cx="1084690" cy="509620"/>
            <a:chOff x="10725353" y="1961595"/>
            <a:chExt cx="1084690" cy="50962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671C7D-3E86-0526-D74F-FF0818842548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6C9342-DF3A-D2F5-2010-A5D57B1BDA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9AA436-57C1-9491-9FBA-D8790A70DD5C}"/>
              </a:ext>
            </a:extLst>
          </p:cNvPr>
          <p:cNvGrpSpPr/>
          <p:nvPr/>
        </p:nvGrpSpPr>
        <p:grpSpPr>
          <a:xfrm>
            <a:off x="2902709" y="3213386"/>
            <a:ext cx="1084690" cy="509620"/>
            <a:chOff x="10725353" y="1961595"/>
            <a:chExt cx="1084690" cy="50962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4C16736-B19F-6104-6D46-FC63E2601A79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11F4FD4-53B2-AFB1-199B-13E53C3A2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969604-9988-B05A-D8A2-AA5BBB5F566A}"/>
              </a:ext>
            </a:extLst>
          </p:cNvPr>
          <p:cNvGrpSpPr/>
          <p:nvPr/>
        </p:nvGrpSpPr>
        <p:grpSpPr>
          <a:xfrm>
            <a:off x="2907929" y="3756324"/>
            <a:ext cx="1084690" cy="509620"/>
            <a:chOff x="10725353" y="1961595"/>
            <a:chExt cx="1084690" cy="5096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5B5D8D-1B24-391C-C392-1B4D9D771DB7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F38826A-0029-B1D4-4999-25D7A9A740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65AA4C-A13A-8198-65F6-DF0B6C973B32}"/>
              </a:ext>
            </a:extLst>
          </p:cNvPr>
          <p:cNvGrpSpPr/>
          <p:nvPr/>
        </p:nvGrpSpPr>
        <p:grpSpPr>
          <a:xfrm>
            <a:off x="2920686" y="4299281"/>
            <a:ext cx="1084690" cy="509620"/>
            <a:chOff x="10725353" y="1961595"/>
            <a:chExt cx="1084690" cy="50962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1331AF-9709-55DD-58D7-13E9B7FFB150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2F07C1-0E38-53DB-5876-AEDDDD674B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006728-45C1-E43D-8126-CABA56A852EE}"/>
              </a:ext>
            </a:extLst>
          </p:cNvPr>
          <p:cNvGrpSpPr/>
          <p:nvPr/>
        </p:nvGrpSpPr>
        <p:grpSpPr>
          <a:xfrm>
            <a:off x="2930039" y="4930497"/>
            <a:ext cx="1084690" cy="509620"/>
            <a:chOff x="10725353" y="1961595"/>
            <a:chExt cx="1084690" cy="50962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8F87D4-54EA-534F-C12B-15BD028D3849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1642E4F-5243-1248-4D23-1231282C89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22812C-BCB2-99F4-A24E-C80B9A4715C6}"/>
              </a:ext>
            </a:extLst>
          </p:cNvPr>
          <p:cNvGrpSpPr/>
          <p:nvPr/>
        </p:nvGrpSpPr>
        <p:grpSpPr>
          <a:xfrm>
            <a:off x="2930039" y="5470269"/>
            <a:ext cx="1084690" cy="509620"/>
            <a:chOff x="10725353" y="1961595"/>
            <a:chExt cx="1084690" cy="50962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09B4B5E-B738-42F8-96C6-D5476AEF6C07}"/>
                </a:ext>
              </a:extLst>
            </p:cNvPr>
            <p:cNvCxnSpPr/>
            <p:nvPr/>
          </p:nvCxnSpPr>
          <p:spPr>
            <a:xfrm>
              <a:off x="10734706" y="1961595"/>
              <a:ext cx="0" cy="4895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91EF7C-74C8-E2EB-BE22-4940B6D98A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5353" y="2452440"/>
              <a:ext cx="1084690" cy="187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2C2E61-C3E0-240F-DD02-489591669468}"/>
              </a:ext>
            </a:extLst>
          </p:cNvPr>
          <p:cNvCxnSpPr/>
          <p:nvPr/>
        </p:nvCxnSpPr>
        <p:spPr>
          <a:xfrm>
            <a:off x="4370172" y="518629"/>
            <a:ext cx="0" cy="569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CF8671A-E3E5-8C19-9346-D3FA554C11E8}"/>
              </a:ext>
            </a:extLst>
          </p:cNvPr>
          <p:cNvSpPr/>
          <p:nvPr/>
        </p:nvSpPr>
        <p:spPr>
          <a:xfrm>
            <a:off x="6294323" y="1482125"/>
            <a:ext cx="444843" cy="458921"/>
          </a:xfrm>
          <a:prstGeom prst="ellipse">
            <a:avLst/>
          </a:prstGeom>
          <a:solidFill>
            <a:srgbClr val="ED6A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3D517D1-1D92-68EF-ED78-62BD482195E9}"/>
              </a:ext>
            </a:extLst>
          </p:cNvPr>
          <p:cNvSpPr/>
          <p:nvPr/>
        </p:nvSpPr>
        <p:spPr>
          <a:xfrm>
            <a:off x="5170372" y="946033"/>
            <a:ext cx="444843" cy="4589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DEF82D-528D-E7AA-FACB-C972DBE30439}"/>
              </a:ext>
            </a:extLst>
          </p:cNvPr>
          <p:cNvSpPr/>
          <p:nvPr/>
        </p:nvSpPr>
        <p:spPr>
          <a:xfrm>
            <a:off x="7286574" y="716572"/>
            <a:ext cx="444843" cy="4589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0D39CAE-F38C-65C9-547B-3581EFDB3B83}"/>
              </a:ext>
            </a:extLst>
          </p:cNvPr>
          <p:cNvSpPr/>
          <p:nvPr/>
        </p:nvSpPr>
        <p:spPr>
          <a:xfrm>
            <a:off x="5062413" y="2245494"/>
            <a:ext cx="444843" cy="4589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BA1724D-5B30-02EF-8142-BA29A8DEF755}"/>
              </a:ext>
            </a:extLst>
          </p:cNvPr>
          <p:cNvSpPr/>
          <p:nvPr/>
        </p:nvSpPr>
        <p:spPr>
          <a:xfrm>
            <a:off x="7092985" y="2510360"/>
            <a:ext cx="444843" cy="4589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DC4DAA-E2C5-50AD-70F2-6646CEC9E157}"/>
              </a:ext>
            </a:extLst>
          </p:cNvPr>
          <p:cNvSpPr/>
          <p:nvPr/>
        </p:nvSpPr>
        <p:spPr>
          <a:xfrm>
            <a:off x="5984784" y="3137577"/>
            <a:ext cx="444843" cy="4589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4693D6-3F06-4D6D-47C2-14492958B67D}"/>
              </a:ext>
            </a:extLst>
          </p:cNvPr>
          <p:cNvSpPr/>
          <p:nvPr/>
        </p:nvSpPr>
        <p:spPr>
          <a:xfrm>
            <a:off x="5200976" y="3894156"/>
            <a:ext cx="444843" cy="4589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47AA85-2BC8-285A-FFA2-D5D6DECD6556}"/>
              </a:ext>
            </a:extLst>
          </p:cNvPr>
          <p:cNvSpPr/>
          <p:nvPr/>
        </p:nvSpPr>
        <p:spPr>
          <a:xfrm>
            <a:off x="6917194" y="3544295"/>
            <a:ext cx="444843" cy="4589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5DA217D-F623-2073-D2CF-3EE619203541}"/>
              </a:ext>
            </a:extLst>
          </p:cNvPr>
          <p:cNvSpPr/>
          <p:nvPr/>
        </p:nvSpPr>
        <p:spPr>
          <a:xfrm>
            <a:off x="6207205" y="4544035"/>
            <a:ext cx="444843" cy="458921"/>
          </a:xfrm>
          <a:prstGeom prst="ellipse">
            <a:avLst/>
          </a:prstGeom>
          <a:solidFill>
            <a:srgbClr val="69BDE4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E2EAED3-F050-759F-E6B0-91BCD1D9ADA8}"/>
              </a:ext>
            </a:extLst>
          </p:cNvPr>
          <p:cNvSpPr/>
          <p:nvPr/>
        </p:nvSpPr>
        <p:spPr>
          <a:xfrm>
            <a:off x="5232439" y="5149859"/>
            <a:ext cx="444843" cy="4589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35DE8FE-462F-0F47-5BE8-F157EC3991FC}"/>
              </a:ext>
            </a:extLst>
          </p:cNvPr>
          <p:cNvSpPr/>
          <p:nvPr/>
        </p:nvSpPr>
        <p:spPr>
          <a:xfrm>
            <a:off x="7235360" y="5056154"/>
            <a:ext cx="444843" cy="4589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7B2F5F-9F14-F14B-7034-74A166FBD1B0}"/>
              </a:ext>
            </a:extLst>
          </p:cNvPr>
          <p:cNvSpPr txBox="1"/>
          <p:nvPr/>
        </p:nvSpPr>
        <p:spPr>
          <a:xfrm>
            <a:off x="5187463" y="308831"/>
            <a:ext cx="18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Pathway database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C69920-D6E4-6627-9288-D50E14306408}"/>
              </a:ext>
            </a:extLst>
          </p:cNvPr>
          <p:cNvCxnSpPr>
            <a:cxnSpLocks/>
          </p:cNvCxnSpPr>
          <p:nvPr/>
        </p:nvCxnSpPr>
        <p:spPr>
          <a:xfrm flipV="1">
            <a:off x="9440563" y="603639"/>
            <a:ext cx="0" cy="10150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0BA19E-BD01-FC53-9895-ACE9537DA540}"/>
              </a:ext>
            </a:extLst>
          </p:cNvPr>
          <p:cNvCxnSpPr>
            <a:cxnSpLocks/>
          </p:cNvCxnSpPr>
          <p:nvPr/>
        </p:nvCxnSpPr>
        <p:spPr>
          <a:xfrm>
            <a:off x="9440563" y="1618735"/>
            <a:ext cx="15075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84">
            <a:extLst>
              <a:ext uri="{FF2B5EF4-FFF2-40B4-BE49-F238E27FC236}">
                <a16:creationId xmlns:a16="http://schemas.microsoft.com/office/drawing/2014/main" id="{0FF3AAC1-96D0-444D-7A2C-6DB81F86B2ED}"/>
              </a:ext>
            </a:extLst>
          </p:cNvPr>
          <p:cNvSpPr/>
          <p:nvPr/>
        </p:nvSpPr>
        <p:spPr>
          <a:xfrm>
            <a:off x="9452919" y="518984"/>
            <a:ext cx="1717589" cy="1112108"/>
          </a:xfrm>
          <a:custGeom>
            <a:avLst/>
            <a:gdLst>
              <a:gd name="connsiteX0" fmla="*/ 0 w 1717589"/>
              <a:gd name="connsiteY0" fmla="*/ 1112108 h 1112108"/>
              <a:gd name="connsiteX1" fmla="*/ 37070 w 1717589"/>
              <a:gd name="connsiteY1" fmla="*/ 951470 h 1112108"/>
              <a:gd name="connsiteX2" fmla="*/ 61784 w 1717589"/>
              <a:gd name="connsiteY2" fmla="*/ 914400 h 1112108"/>
              <a:gd name="connsiteX3" fmla="*/ 160638 w 1717589"/>
              <a:gd name="connsiteY3" fmla="*/ 617838 h 1112108"/>
              <a:gd name="connsiteX4" fmla="*/ 197708 w 1717589"/>
              <a:gd name="connsiteY4" fmla="*/ 506627 h 1112108"/>
              <a:gd name="connsiteX5" fmla="*/ 210065 w 1717589"/>
              <a:gd name="connsiteY5" fmla="*/ 469557 h 1112108"/>
              <a:gd name="connsiteX6" fmla="*/ 271849 w 1717589"/>
              <a:gd name="connsiteY6" fmla="*/ 531340 h 1112108"/>
              <a:gd name="connsiteX7" fmla="*/ 284205 w 1717589"/>
              <a:gd name="connsiteY7" fmla="*/ 494270 h 1112108"/>
              <a:gd name="connsiteX8" fmla="*/ 296562 w 1717589"/>
              <a:gd name="connsiteY8" fmla="*/ 444843 h 1112108"/>
              <a:gd name="connsiteX9" fmla="*/ 321276 w 1717589"/>
              <a:gd name="connsiteY9" fmla="*/ 370702 h 1112108"/>
              <a:gd name="connsiteX10" fmla="*/ 333632 w 1717589"/>
              <a:gd name="connsiteY10" fmla="*/ 333632 h 1112108"/>
              <a:gd name="connsiteX11" fmla="*/ 345989 w 1717589"/>
              <a:gd name="connsiteY11" fmla="*/ 271848 h 1112108"/>
              <a:gd name="connsiteX12" fmla="*/ 370703 w 1717589"/>
              <a:gd name="connsiteY12" fmla="*/ 197708 h 1112108"/>
              <a:gd name="connsiteX13" fmla="*/ 383059 w 1717589"/>
              <a:gd name="connsiteY13" fmla="*/ 148281 h 1112108"/>
              <a:gd name="connsiteX14" fmla="*/ 444843 w 1717589"/>
              <a:gd name="connsiteY14" fmla="*/ 197708 h 1112108"/>
              <a:gd name="connsiteX15" fmla="*/ 494270 w 1717589"/>
              <a:gd name="connsiteY15" fmla="*/ 49427 h 1112108"/>
              <a:gd name="connsiteX16" fmla="*/ 506627 w 1717589"/>
              <a:gd name="connsiteY16" fmla="*/ 12357 h 1112108"/>
              <a:gd name="connsiteX17" fmla="*/ 543697 w 1717589"/>
              <a:gd name="connsiteY17" fmla="*/ 0 h 1112108"/>
              <a:gd name="connsiteX18" fmla="*/ 593124 w 1717589"/>
              <a:gd name="connsiteY18" fmla="*/ 74140 h 1112108"/>
              <a:gd name="connsiteX19" fmla="*/ 617838 w 1717589"/>
              <a:gd name="connsiteY19" fmla="*/ 111211 h 1112108"/>
              <a:gd name="connsiteX20" fmla="*/ 630195 w 1717589"/>
              <a:gd name="connsiteY20" fmla="*/ 148281 h 1112108"/>
              <a:gd name="connsiteX21" fmla="*/ 667265 w 1717589"/>
              <a:gd name="connsiteY21" fmla="*/ 172994 h 1112108"/>
              <a:gd name="connsiteX22" fmla="*/ 679622 w 1717589"/>
              <a:gd name="connsiteY22" fmla="*/ 210065 h 1112108"/>
              <a:gd name="connsiteX23" fmla="*/ 753762 w 1717589"/>
              <a:gd name="connsiteY23" fmla="*/ 259492 h 1112108"/>
              <a:gd name="connsiteX24" fmla="*/ 827903 w 1717589"/>
              <a:gd name="connsiteY24" fmla="*/ 296562 h 1112108"/>
              <a:gd name="connsiteX25" fmla="*/ 864973 w 1717589"/>
              <a:gd name="connsiteY25" fmla="*/ 333632 h 1112108"/>
              <a:gd name="connsiteX26" fmla="*/ 902043 w 1717589"/>
              <a:gd name="connsiteY26" fmla="*/ 358346 h 1112108"/>
              <a:gd name="connsiteX27" fmla="*/ 963827 w 1717589"/>
              <a:gd name="connsiteY27" fmla="*/ 420130 h 1112108"/>
              <a:gd name="connsiteX28" fmla="*/ 988540 w 1717589"/>
              <a:gd name="connsiteY28" fmla="*/ 457200 h 1112108"/>
              <a:gd name="connsiteX29" fmla="*/ 1062681 w 1717589"/>
              <a:gd name="connsiteY29" fmla="*/ 506627 h 1112108"/>
              <a:gd name="connsiteX30" fmla="*/ 1173892 w 1717589"/>
              <a:gd name="connsiteY30" fmla="*/ 580767 h 1112108"/>
              <a:gd name="connsiteX31" fmla="*/ 1248032 w 1717589"/>
              <a:gd name="connsiteY31" fmla="*/ 630194 h 1112108"/>
              <a:gd name="connsiteX32" fmla="*/ 1285103 w 1717589"/>
              <a:gd name="connsiteY32" fmla="*/ 654908 h 1112108"/>
              <a:gd name="connsiteX33" fmla="*/ 1334530 w 1717589"/>
              <a:gd name="connsiteY33" fmla="*/ 716692 h 1112108"/>
              <a:gd name="connsiteX34" fmla="*/ 1383957 w 1717589"/>
              <a:gd name="connsiteY34" fmla="*/ 790832 h 1112108"/>
              <a:gd name="connsiteX35" fmla="*/ 1408670 w 1717589"/>
              <a:gd name="connsiteY35" fmla="*/ 827902 h 1112108"/>
              <a:gd name="connsiteX36" fmla="*/ 1445740 w 1717589"/>
              <a:gd name="connsiteY36" fmla="*/ 852616 h 1112108"/>
              <a:gd name="connsiteX37" fmla="*/ 1495167 w 1717589"/>
              <a:gd name="connsiteY37" fmla="*/ 902043 h 1112108"/>
              <a:gd name="connsiteX38" fmla="*/ 1519881 w 1717589"/>
              <a:gd name="connsiteY38" fmla="*/ 939113 h 1112108"/>
              <a:gd name="connsiteX39" fmla="*/ 1631092 w 1717589"/>
              <a:gd name="connsiteY39" fmla="*/ 1000897 h 1112108"/>
              <a:gd name="connsiteX40" fmla="*/ 1668162 w 1717589"/>
              <a:gd name="connsiteY40" fmla="*/ 1025611 h 1112108"/>
              <a:gd name="connsiteX41" fmla="*/ 1717589 w 1717589"/>
              <a:gd name="connsiteY41" fmla="*/ 1037967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7589" h="1112108">
                <a:moveTo>
                  <a:pt x="0" y="1112108"/>
                </a:moveTo>
                <a:cubicBezTo>
                  <a:pt x="5696" y="1072234"/>
                  <a:pt x="12400" y="988474"/>
                  <a:pt x="37070" y="951470"/>
                </a:cubicBezTo>
                <a:lnTo>
                  <a:pt x="61784" y="914400"/>
                </a:lnTo>
                <a:lnTo>
                  <a:pt x="160638" y="617838"/>
                </a:lnTo>
                <a:lnTo>
                  <a:pt x="197708" y="506627"/>
                </a:lnTo>
                <a:lnTo>
                  <a:pt x="210065" y="469557"/>
                </a:lnTo>
                <a:cubicBezTo>
                  <a:pt x="217127" y="480149"/>
                  <a:pt x="248311" y="537225"/>
                  <a:pt x="271849" y="531340"/>
                </a:cubicBezTo>
                <a:cubicBezTo>
                  <a:pt x="284485" y="528181"/>
                  <a:pt x="280627" y="506794"/>
                  <a:pt x="284205" y="494270"/>
                </a:cubicBezTo>
                <a:cubicBezTo>
                  <a:pt x="288870" y="477941"/>
                  <a:pt x="291682" y="461110"/>
                  <a:pt x="296562" y="444843"/>
                </a:cubicBezTo>
                <a:cubicBezTo>
                  <a:pt x="304048" y="419891"/>
                  <a:pt x="313038" y="395416"/>
                  <a:pt x="321276" y="370702"/>
                </a:cubicBezTo>
                <a:cubicBezTo>
                  <a:pt x="325395" y="358345"/>
                  <a:pt x="331078" y="346404"/>
                  <a:pt x="333632" y="333632"/>
                </a:cubicBezTo>
                <a:cubicBezTo>
                  <a:pt x="337751" y="313037"/>
                  <a:pt x="340463" y="292110"/>
                  <a:pt x="345989" y="271848"/>
                </a:cubicBezTo>
                <a:cubicBezTo>
                  <a:pt x="352843" y="246716"/>
                  <a:pt x="364385" y="222981"/>
                  <a:pt x="370703" y="197708"/>
                </a:cubicBezTo>
                <a:lnTo>
                  <a:pt x="383059" y="148281"/>
                </a:lnTo>
                <a:cubicBezTo>
                  <a:pt x="412469" y="236510"/>
                  <a:pt x="386098" y="236871"/>
                  <a:pt x="444843" y="197708"/>
                </a:cubicBezTo>
                <a:lnTo>
                  <a:pt x="494270" y="49427"/>
                </a:lnTo>
                <a:cubicBezTo>
                  <a:pt x="498389" y="37070"/>
                  <a:pt x="494270" y="16476"/>
                  <a:pt x="506627" y="12357"/>
                </a:cubicBezTo>
                <a:lnTo>
                  <a:pt x="543697" y="0"/>
                </a:lnTo>
                <a:lnTo>
                  <a:pt x="593124" y="74140"/>
                </a:lnTo>
                <a:cubicBezTo>
                  <a:pt x="601362" y="86497"/>
                  <a:pt x="613142" y="97122"/>
                  <a:pt x="617838" y="111211"/>
                </a:cubicBezTo>
                <a:cubicBezTo>
                  <a:pt x="621957" y="123568"/>
                  <a:pt x="622058" y="138110"/>
                  <a:pt x="630195" y="148281"/>
                </a:cubicBezTo>
                <a:cubicBezTo>
                  <a:pt x="639472" y="159877"/>
                  <a:pt x="654908" y="164756"/>
                  <a:pt x="667265" y="172994"/>
                </a:cubicBezTo>
                <a:cubicBezTo>
                  <a:pt x="671384" y="185351"/>
                  <a:pt x="670412" y="200855"/>
                  <a:pt x="679622" y="210065"/>
                </a:cubicBezTo>
                <a:cubicBezTo>
                  <a:pt x="700624" y="231067"/>
                  <a:pt x="729049" y="243016"/>
                  <a:pt x="753762" y="259492"/>
                </a:cubicBezTo>
                <a:cubicBezTo>
                  <a:pt x="801669" y="291430"/>
                  <a:pt x="776744" y="279509"/>
                  <a:pt x="827903" y="296562"/>
                </a:cubicBezTo>
                <a:cubicBezTo>
                  <a:pt x="840260" y="308919"/>
                  <a:pt x="851548" y="322445"/>
                  <a:pt x="864973" y="333632"/>
                </a:cubicBezTo>
                <a:cubicBezTo>
                  <a:pt x="876382" y="343139"/>
                  <a:pt x="891542" y="347845"/>
                  <a:pt x="902043" y="358346"/>
                </a:cubicBezTo>
                <a:cubicBezTo>
                  <a:pt x="984422" y="440725"/>
                  <a:pt x="864974" y="354226"/>
                  <a:pt x="963827" y="420130"/>
                </a:cubicBezTo>
                <a:cubicBezTo>
                  <a:pt x="972065" y="432487"/>
                  <a:pt x="977364" y="447421"/>
                  <a:pt x="988540" y="457200"/>
                </a:cubicBezTo>
                <a:cubicBezTo>
                  <a:pt x="1010893" y="476759"/>
                  <a:pt x="1037967" y="490151"/>
                  <a:pt x="1062681" y="506627"/>
                </a:cubicBezTo>
                <a:lnTo>
                  <a:pt x="1173892" y="580767"/>
                </a:lnTo>
                <a:lnTo>
                  <a:pt x="1248032" y="630194"/>
                </a:lnTo>
                <a:lnTo>
                  <a:pt x="1285103" y="654908"/>
                </a:lnTo>
                <a:cubicBezTo>
                  <a:pt x="1312928" y="738386"/>
                  <a:pt x="1274339" y="647903"/>
                  <a:pt x="1334530" y="716692"/>
                </a:cubicBezTo>
                <a:cubicBezTo>
                  <a:pt x="1354089" y="739045"/>
                  <a:pt x="1367481" y="766119"/>
                  <a:pt x="1383957" y="790832"/>
                </a:cubicBezTo>
                <a:cubicBezTo>
                  <a:pt x="1392195" y="803189"/>
                  <a:pt x="1396313" y="819664"/>
                  <a:pt x="1408670" y="827902"/>
                </a:cubicBezTo>
                <a:lnTo>
                  <a:pt x="1445740" y="852616"/>
                </a:lnTo>
                <a:cubicBezTo>
                  <a:pt x="1472701" y="933495"/>
                  <a:pt x="1435256" y="854114"/>
                  <a:pt x="1495167" y="902043"/>
                </a:cubicBezTo>
                <a:cubicBezTo>
                  <a:pt x="1506764" y="911320"/>
                  <a:pt x="1508704" y="929334"/>
                  <a:pt x="1519881" y="939113"/>
                </a:cubicBezTo>
                <a:cubicBezTo>
                  <a:pt x="1623782" y="1030026"/>
                  <a:pt x="1557546" y="964123"/>
                  <a:pt x="1631092" y="1000897"/>
                </a:cubicBezTo>
                <a:cubicBezTo>
                  <a:pt x="1644375" y="1007539"/>
                  <a:pt x="1654512" y="1019761"/>
                  <a:pt x="1668162" y="1025611"/>
                </a:cubicBezTo>
                <a:cubicBezTo>
                  <a:pt x="1683772" y="1032301"/>
                  <a:pt x="1717589" y="1037967"/>
                  <a:pt x="1717589" y="1037967"/>
                </a:cubicBezTo>
              </a:path>
            </a:pathLst>
          </a:cu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CA18B1-0A8B-40B2-A7CD-01CCB97DAFF6}"/>
              </a:ext>
            </a:extLst>
          </p:cNvPr>
          <p:cNvSpPr/>
          <p:nvPr/>
        </p:nvSpPr>
        <p:spPr>
          <a:xfrm rot="16200000">
            <a:off x="10160310" y="930809"/>
            <a:ext cx="290451" cy="1729944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</a:schemeClr>
              </a:gs>
              <a:gs pos="0">
                <a:srgbClr val="ED6A34"/>
              </a:gs>
              <a:gs pos="83000">
                <a:srgbClr val="69BDE4"/>
              </a:gs>
              <a:gs pos="100000">
                <a:srgbClr val="69BDE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890748-006B-5497-244E-F25A42CD7841}"/>
              </a:ext>
            </a:extLst>
          </p:cNvPr>
          <p:cNvCxnSpPr>
            <a:cxnSpLocks/>
          </p:cNvCxnSpPr>
          <p:nvPr/>
        </p:nvCxnSpPr>
        <p:spPr>
          <a:xfrm>
            <a:off x="9564130" y="1650555"/>
            <a:ext cx="0" cy="29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1869A99-76E4-C5B3-DD62-6A0AD865DD56}"/>
              </a:ext>
            </a:extLst>
          </p:cNvPr>
          <p:cNvCxnSpPr>
            <a:cxnSpLocks/>
          </p:cNvCxnSpPr>
          <p:nvPr/>
        </p:nvCxnSpPr>
        <p:spPr>
          <a:xfrm>
            <a:off x="9656765" y="1650555"/>
            <a:ext cx="0" cy="29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5FEC07B-F30E-8CCD-53A3-B3F8F1F3F81D}"/>
              </a:ext>
            </a:extLst>
          </p:cNvPr>
          <p:cNvSpPr txBox="1"/>
          <p:nvPr/>
        </p:nvSpPr>
        <p:spPr>
          <a:xfrm>
            <a:off x="9337145" y="18998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629DCF-8089-8FEF-87B1-2EB7D022613C}"/>
              </a:ext>
            </a:extLst>
          </p:cNvPr>
          <p:cNvSpPr txBox="1"/>
          <p:nvPr/>
        </p:nvSpPr>
        <p:spPr>
          <a:xfrm>
            <a:off x="10711957" y="1912515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92B117-97C6-4320-0DEA-7D2F04CF8A8F}"/>
              </a:ext>
            </a:extLst>
          </p:cNvPr>
          <p:cNvSpPr txBox="1"/>
          <p:nvPr/>
        </p:nvSpPr>
        <p:spPr>
          <a:xfrm>
            <a:off x="6167903" y="1432405"/>
            <a:ext cx="1074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S100A2 </a:t>
            </a:r>
            <a:r>
              <a:rPr lang="en-US" sz="1800" dirty="0"/>
              <a:t>    </a:t>
            </a:r>
          </a:p>
          <a:p>
            <a:r>
              <a:rPr lang="en-US" sz="1800" b="1" dirty="0"/>
              <a:t>TP63 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FE63CB-374C-C781-5AF9-2A10AEB63AFA}"/>
              </a:ext>
            </a:extLst>
          </p:cNvPr>
          <p:cNvSpPr txBox="1"/>
          <p:nvPr/>
        </p:nvSpPr>
        <p:spPr>
          <a:xfrm>
            <a:off x="5829212" y="993548"/>
            <a:ext cx="1495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P73 TRANSCRIPTION 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FACTOR NETWORK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5152B8-A3BE-8528-7FEA-E9D478A58E2D}"/>
              </a:ext>
            </a:extLst>
          </p:cNvPr>
          <p:cNvSpPr txBox="1"/>
          <p:nvPr/>
        </p:nvSpPr>
        <p:spPr>
          <a:xfrm>
            <a:off x="10496805" y="337549"/>
            <a:ext cx="96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Modified</a:t>
            </a:r>
          </a:p>
          <a:p>
            <a:r>
              <a:rPr lang="en-US" sz="1200" dirty="0"/>
              <a:t>Kolmogorov</a:t>
            </a:r>
          </a:p>
          <a:p>
            <a:r>
              <a:rPr lang="en-US" sz="1200" dirty="0"/>
              <a:t>Smirnov test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CBB1E9E-4F89-0B48-CAC8-E6A775E02826}"/>
              </a:ext>
            </a:extLst>
          </p:cNvPr>
          <p:cNvSpPr txBox="1"/>
          <p:nvPr/>
        </p:nvSpPr>
        <p:spPr>
          <a:xfrm>
            <a:off x="9005850" y="190848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4CC69A-8C50-4E55-CF3F-7C63F1562CD1}"/>
              </a:ext>
            </a:extLst>
          </p:cNvPr>
          <p:cNvSpPr txBox="1"/>
          <p:nvPr/>
        </p:nvSpPr>
        <p:spPr>
          <a:xfrm>
            <a:off x="9176269" y="14431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F2C92A-576C-B80E-4A52-B12A5D8D04B5}"/>
              </a:ext>
            </a:extLst>
          </p:cNvPr>
          <p:cNvSpPr txBox="1"/>
          <p:nvPr/>
        </p:nvSpPr>
        <p:spPr>
          <a:xfrm>
            <a:off x="9133463" y="41407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2.7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57D7FFE-C950-6DA3-0B00-80E10FBA6094}"/>
              </a:ext>
            </a:extLst>
          </p:cNvPr>
          <p:cNvCxnSpPr>
            <a:cxnSpLocks/>
          </p:cNvCxnSpPr>
          <p:nvPr/>
        </p:nvCxnSpPr>
        <p:spPr>
          <a:xfrm flipV="1">
            <a:off x="9489148" y="3781039"/>
            <a:ext cx="0" cy="10150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E2D884F-7602-B74D-614B-25577E0DC976}"/>
              </a:ext>
            </a:extLst>
          </p:cNvPr>
          <p:cNvCxnSpPr>
            <a:cxnSpLocks/>
          </p:cNvCxnSpPr>
          <p:nvPr/>
        </p:nvCxnSpPr>
        <p:spPr>
          <a:xfrm>
            <a:off x="9489148" y="4796135"/>
            <a:ext cx="15075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>
            <a:extLst>
              <a:ext uri="{FF2B5EF4-FFF2-40B4-BE49-F238E27FC236}">
                <a16:creationId xmlns:a16="http://schemas.microsoft.com/office/drawing/2014/main" id="{900D72D7-CD11-7BDD-C346-485081A48AA9}"/>
              </a:ext>
            </a:extLst>
          </p:cNvPr>
          <p:cNvSpPr/>
          <p:nvPr/>
        </p:nvSpPr>
        <p:spPr>
          <a:xfrm rot="10800000">
            <a:off x="9522052" y="3665562"/>
            <a:ext cx="1717589" cy="1112108"/>
          </a:xfrm>
          <a:custGeom>
            <a:avLst/>
            <a:gdLst>
              <a:gd name="connsiteX0" fmla="*/ 0 w 1717589"/>
              <a:gd name="connsiteY0" fmla="*/ 1112108 h 1112108"/>
              <a:gd name="connsiteX1" fmla="*/ 37070 w 1717589"/>
              <a:gd name="connsiteY1" fmla="*/ 951470 h 1112108"/>
              <a:gd name="connsiteX2" fmla="*/ 61784 w 1717589"/>
              <a:gd name="connsiteY2" fmla="*/ 914400 h 1112108"/>
              <a:gd name="connsiteX3" fmla="*/ 160638 w 1717589"/>
              <a:gd name="connsiteY3" fmla="*/ 617838 h 1112108"/>
              <a:gd name="connsiteX4" fmla="*/ 197708 w 1717589"/>
              <a:gd name="connsiteY4" fmla="*/ 506627 h 1112108"/>
              <a:gd name="connsiteX5" fmla="*/ 210065 w 1717589"/>
              <a:gd name="connsiteY5" fmla="*/ 469557 h 1112108"/>
              <a:gd name="connsiteX6" fmla="*/ 271849 w 1717589"/>
              <a:gd name="connsiteY6" fmla="*/ 531340 h 1112108"/>
              <a:gd name="connsiteX7" fmla="*/ 284205 w 1717589"/>
              <a:gd name="connsiteY7" fmla="*/ 494270 h 1112108"/>
              <a:gd name="connsiteX8" fmla="*/ 296562 w 1717589"/>
              <a:gd name="connsiteY8" fmla="*/ 444843 h 1112108"/>
              <a:gd name="connsiteX9" fmla="*/ 321276 w 1717589"/>
              <a:gd name="connsiteY9" fmla="*/ 370702 h 1112108"/>
              <a:gd name="connsiteX10" fmla="*/ 333632 w 1717589"/>
              <a:gd name="connsiteY10" fmla="*/ 333632 h 1112108"/>
              <a:gd name="connsiteX11" fmla="*/ 345989 w 1717589"/>
              <a:gd name="connsiteY11" fmla="*/ 271848 h 1112108"/>
              <a:gd name="connsiteX12" fmla="*/ 370703 w 1717589"/>
              <a:gd name="connsiteY12" fmla="*/ 197708 h 1112108"/>
              <a:gd name="connsiteX13" fmla="*/ 383059 w 1717589"/>
              <a:gd name="connsiteY13" fmla="*/ 148281 h 1112108"/>
              <a:gd name="connsiteX14" fmla="*/ 444843 w 1717589"/>
              <a:gd name="connsiteY14" fmla="*/ 197708 h 1112108"/>
              <a:gd name="connsiteX15" fmla="*/ 494270 w 1717589"/>
              <a:gd name="connsiteY15" fmla="*/ 49427 h 1112108"/>
              <a:gd name="connsiteX16" fmla="*/ 506627 w 1717589"/>
              <a:gd name="connsiteY16" fmla="*/ 12357 h 1112108"/>
              <a:gd name="connsiteX17" fmla="*/ 543697 w 1717589"/>
              <a:gd name="connsiteY17" fmla="*/ 0 h 1112108"/>
              <a:gd name="connsiteX18" fmla="*/ 593124 w 1717589"/>
              <a:gd name="connsiteY18" fmla="*/ 74140 h 1112108"/>
              <a:gd name="connsiteX19" fmla="*/ 617838 w 1717589"/>
              <a:gd name="connsiteY19" fmla="*/ 111211 h 1112108"/>
              <a:gd name="connsiteX20" fmla="*/ 630195 w 1717589"/>
              <a:gd name="connsiteY20" fmla="*/ 148281 h 1112108"/>
              <a:gd name="connsiteX21" fmla="*/ 667265 w 1717589"/>
              <a:gd name="connsiteY21" fmla="*/ 172994 h 1112108"/>
              <a:gd name="connsiteX22" fmla="*/ 679622 w 1717589"/>
              <a:gd name="connsiteY22" fmla="*/ 210065 h 1112108"/>
              <a:gd name="connsiteX23" fmla="*/ 753762 w 1717589"/>
              <a:gd name="connsiteY23" fmla="*/ 259492 h 1112108"/>
              <a:gd name="connsiteX24" fmla="*/ 827903 w 1717589"/>
              <a:gd name="connsiteY24" fmla="*/ 296562 h 1112108"/>
              <a:gd name="connsiteX25" fmla="*/ 864973 w 1717589"/>
              <a:gd name="connsiteY25" fmla="*/ 333632 h 1112108"/>
              <a:gd name="connsiteX26" fmla="*/ 902043 w 1717589"/>
              <a:gd name="connsiteY26" fmla="*/ 358346 h 1112108"/>
              <a:gd name="connsiteX27" fmla="*/ 963827 w 1717589"/>
              <a:gd name="connsiteY27" fmla="*/ 420130 h 1112108"/>
              <a:gd name="connsiteX28" fmla="*/ 988540 w 1717589"/>
              <a:gd name="connsiteY28" fmla="*/ 457200 h 1112108"/>
              <a:gd name="connsiteX29" fmla="*/ 1062681 w 1717589"/>
              <a:gd name="connsiteY29" fmla="*/ 506627 h 1112108"/>
              <a:gd name="connsiteX30" fmla="*/ 1173892 w 1717589"/>
              <a:gd name="connsiteY30" fmla="*/ 580767 h 1112108"/>
              <a:gd name="connsiteX31" fmla="*/ 1248032 w 1717589"/>
              <a:gd name="connsiteY31" fmla="*/ 630194 h 1112108"/>
              <a:gd name="connsiteX32" fmla="*/ 1285103 w 1717589"/>
              <a:gd name="connsiteY32" fmla="*/ 654908 h 1112108"/>
              <a:gd name="connsiteX33" fmla="*/ 1334530 w 1717589"/>
              <a:gd name="connsiteY33" fmla="*/ 716692 h 1112108"/>
              <a:gd name="connsiteX34" fmla="*/ 1383957 w 1717589"/>
              <a:gd name="connsiteY34" fmla="*/ 790832 h 1112108"/>
              <a:gd name="connsiteX35" fmla="*/ 1408670 w 1717589"/>
              <a:gd name="connsiteY35" fmla="*/ 827902 h 1112108"/>
              <a:gd name="connsiteX36" fmla="*/ 1445740 w 1717589"/>
              <a:gd name="connsiteY36" fmla="*/ 852616 h 1112108"/>
              <a:gd name="connsiteX37" fmla="*/ 1495167 w 1717589"/>
              <a:gd name="connsiteY37" fmla="*/ 902043 h 1112108"/>
              <a:gd name="connsiteX38" fmla="*/ 1519881 w 1717589"/>
              <a:gd name="connsiteY38" fmla="*/ 939113 h 1112108"/>
              <a:gd name="connsiteX39" fmla="*/ 1631092 w 1717589"/>
              <a:gd name="connsiteY39" fmla="*/ 1000897 h 1112108"/>
              <a:gd name="connsiteX40" fmla="*/ 1668162 w 1717589"/>
              <a:gd name="connsiteY40" fmla="*/ 1025611 h 1112108"/>
              <a:gd name="connsiteX41" fmla="*/ 1717589 w 1717589"/>
              <a:gd name="connsiteY41" fmla="*/ 1037967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7589" h="1112108">
                <a:moveTo>
                  <a:pt x="0" y="1112108"/>
                </a:moveTo>
                <a:cubicBezTo>
                  <a:pt x="5696" y="1072234"/>
                  <a:pt x="12400" y="988474"/>
                  <a:pt x="37070" y="951470"/>
                </a:cubicBezTo>
                <a:lnTo>
                  <a:pt x="61784" y="914400"/>
                </a:lnTo>
                <a:lnTo>
                  <a:pt x="160638" y="617838"/>
                </a:lnTo>
                <a:lnTo>
                  <a:pt x="197708" y="506627"/>
                </a:lnTo>
                <a:lnTo>
                  <a:pt x="210065" y="469557"/>
                </a:lnTo>
                <a:cubicBezTo>
                  <a:pt x="217127" y="480149"/>
                  <a:pt x="248311" y="537225"/>
                  <a:pt x="271849" y="531340"/>
                </a:cubicBezTo>
                <a:cubicBezTo>
                  <a:pt x="284485" y="528181"/>
                  <a:pt x="280627" y="506794"/>
                  <a:pt x="284205" y="494270"/>
                </a:cubicBezTo>
                <a:cubicBezTo>
                  <a:pt x="288870" y="477941"/>
                  <a:pt x="291682" y="461110"/>
                  <a:pt x="296562" y="444843"/>
                </a:cubicBezTo>
                <a:cubicBezTo>
                  <a:pt x="304048" y="419891"/>
                  <a:pt x="313038" y="395416"/>
                  <a:pt x="321276" y="370702"/>
                </a:cubicBezTo>
                <a:cubicBezTo>
                  <a:pt x="325395" y="358345"/>
                  <a:pt x="331078" y="346404"/>
                  <a:pt x="333632" y="333632"/>
                </a:cubicBezTo>
                <a:cubicBezTo>
                  <a:pt x="337751" y="313037"/>
                  <a:pt x="340463" y="292110"/>
                  <a:pt x="345989" y="271848"/>
                </a:cubicBezTo>
                <a:cubicBezTo>
                  <a:pt x="352843" y="246716"/>
                  <a:pt x="364385" y="222981"/>
                  <a:pt x="370703" y="197708"/>
                </a:cubicBezTo>
                <a:lnTo>
                  <a:pt x="383059" y="148281"/>
                </a:lnTo>
                <a:cubicBezTo>
                  <a:pt x="412469" y="236510"/>
                  <a:pt x="386098" y="236871"/>
                  <a:pt x="444843" y="197708"/>
                </a:cubicBezTo>
                <a:lnTo>
                  <a:pt x="494270" y="49427"/>
                </a:lnTo>
                <a:cubicBezTo>
                  <a:pt x="498389" y="37070"/>
                  <a:pt x="494270" y="16476"/>
                  <a:pt x="506627" y="12357"/>
                </a:cubicBezTo>
                <a:lnTo>
                  <a:pt x="543697" y="0"/>
                </a:lnTo>
                <a:lnTo>
                  <a:pt x="593124" y="74140"/>
                </a:lnTo>
                <a:cubicBezTo>
                  <a:pt x="601362" y="86497"/>
                  <a:pt x="613142" y="97122"/>
                  <a:pt x="617838" y="111211"/>
                </a:cubicBezTo>
                <a:cubicBezTo>
                  <a:pt x="621957" y="123568"/>
                  <a:pt x="622058" y="138110"/>
                  <a:pt x="630195" y="148281"/>
                </a:cubicBezTo>
                <a:cubicBezTo>
                  <a:pt x="639472" y="159877"/>
                  <a:pt x="654908" y="164756"/>
                  <a:pt x="667265" y="172994"/>
                </a:cubicBezTo>
                <a:cubicBezTo>
                  <a:pt x="671384" y="185351"/>
                  <a:pt x="670412" y="200855"/>
                  <a:pt x="679622" y="210065"/>
                </a:cubicBezTo>
                <a:cubicBezTo>
                  <a:pt x="700624" y="231067"/>
                  <a:pt x="729049" y="243016"/>
                  <a:pt x="753762" y="259492"/>
                </a:cubicBezTo>
                <a:cubicBezTo>
                  <a:pt x="801669" y="291430"/>
                  <a:pt x="776744" y="279509"/>
                  <a:pt x="827903" y="296562"/>
                </a:cubicBezTo>
                <a:cubicBezTo>
                  <a:pt x="840260" y="308919"/>
                  <a:pt x="851548" y="322445"/>
                  <a:pt x="864973" y="333632"/>
                </a:cubicBezTo>
                <a:cubicBezTo>
                  <a:pt x="876382" y="343139"/>
                  <a:pt x="891542" y="347845"/>
                  <a:pt x="902043" y="358346"/>
                </a:cubicBezTo>
                <a:cubicBezTo>
                  <a:pt x="984422" y="440725"/>
                  <a:pt x="864974" y="354226"/>
                  <a:pt x="963827" y="420130"/>
                </a:cubicBezTo>
                <a:cubicBezTo>
                  <a:pt x="972065" y="432487"/>
                  <a:pt x="977364" y="447421"/>
                  <a:pt x="988540" y="457200"/>
                </a:cubicBezTo>
                <a:cubicBezTo>
                  <a:pt x="1010893" y="476759"/>
                  <a:pt x="1037967" y="490151"/>
                  <a:pt x="1062681" y="506627"/>
                </a:cubicBezTo>
                <a:lnTo>
                  <a:pt x="1173892" y="580767"/>
                </a:lnTo>
                <a:lnTo>
                  <a:pt x="1248032" y="630194"/>
                </a:lnTo>
                <a:lnTo>
                  <a:pt x="1285103" y="654908"/>
                </a:lnTo>
                <a:cubicBezTo>
                  <a:pt x="1312928" y="738386"/>
                  <a:pt x="1274339" y="647903"/>
                  <a:pt x="1334530" y="716692"/>
                </a:cubicBezTo>
                <a:cubicBezTo>
                  <a:pt x="1354089" y="739045"/>
                  <a:pt x="1367481" y="766119"/>
                  <a:pt x="1383957" y="790832"/>
                </a:cubicBezTo>
                <a:cubicBezTo>
                  <a:pt x="1392195" y="803189"/>
                  <a:pt x="1396313" y="819664"/>
                  <a:pt x="1408670" y="827902"/>
                </a:cubicBezTo>
                <a:lnTo>
                  <a:pt x="1445740" y="852616"/>
                </a:lnTo>
                <a:cubicBezTo>
                  <a:pt x="1472701" y="933495"/>
                  <a:pt x="1435256" y="854114"/>
                  <a:pt x="1495167" y="902043"/>
                </a:cubicBezTo>
                <a:cubicBezTo>
                  <a:pt x="1506764" y="911320"/>
                  <a:pt x="1508704" y="929334"/>
                  <a:pt x="1519881" y="939113"/>
                </a:cubicBezTo>
                <a:cubicBezTo>
                  <a:pt x="1623782" y="1030026"/>
                  <a:pt x="1557546" y="964123"/>
                  <a:pt x="1631092" y="1000897"/>
                </a:cubicBezTo>
                <a:cubicBezTo>
                  <a:pt x="1644375" y="1007539"/>
                  <a:pt x="1654512" y="1019761"/>
                  <a:pt x="1668162" y="1025611"/>
                </a:cubicBezTo>
                <a:cubicBezTo>
                  <a:pt x="1683772" y="1032301"/>
                  <a:pt x="1717589" y="1037967"/>
                  <a:pt x="1717589" y="1037967"/>
                </a:cubicBezTo>
              </a:path>
            </a:pathLst>
          </a:cu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AEE3E0-F5CD-11FE-26F7-467D6FF75B57}"/>
              </a:ext>
            </a:extLst>
          </p:cNvPr>
          <p:cNvSpPr/>
          <p:nvPr/>
        </p:nvSpPr>
        <p:spPr>
          <a:xfrm rot="16200000">
            <a:off x="10208895" y="4108209"/>
            <a:ext cx="290451" cy="1729944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</a:schemeClr>
              </a:gs>
              <a:gs pos="0">
                <a:srgbClr val="ED6A34"/>
              </a:gs>
              <a:gs pos="83000">
                <a:srgbClr val="69BDE4"/>
              </a:gs>
              <a:gs pos="100000">
                <a:srgbClr val="69BDE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E3BFF4-5E12-BC86-3B72-EE9EBD0F6A5F}"/>
              </a:ext>
            </a:extLst>
          </p:cNvPr>
          <p:cNvCxnSpPr>
            <a:cxnSpLocks/>
          </p:cNvCxnSpPr>
          <p:nvPr/>
        </p:nvCxnSpPr>
        <p:spPr>
          <a:xfrm>
            <a:off x="11061373" y="4827955"/>
            <a:ext cx="0" cy="29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2272B53-6C49-564E-3505-CA9C20F25AD9}"/>
              </a:ext>
            </a:extLst>
          </p:cNvPr>
          <p:cNvCxnSpPr>
            <a:cxnSpLocks/>
          </p:cNvCxnSpPr>
          <p:nvPr/>
        </p:nvCxnSpPr>
        <p:spPr>
          <a:xfrm>
            <a:off x="11154008" y="4827955"/>
            <a:ext cx="0" cy="29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E831FBB-E18B-8418-080D-241E39CB20B5}"/>
              </a:ext>
            </a:extLst>
          </p:cNvPr>
          <p:cNvSpPr txBox="1"/>
          <p:nvPr/>
        </p:nvSpPr>
        <p:spPr>
          <a:xfrm>
            <a:off x="9385730" y="50772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15C4F-26CA-B3EA-F107-3BDBE94D0330}"/>
              </a:ext>
            </a:extLst>
          </p:cNvPr>
          <p:cNvSpPr txBox="1"/>
          <p:nvPr/>
        </p:nvSpPr>
        <p:spPr>
          <a:xfrm>
            <a:off x="10760542" y="5089915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7E8F690-3F39-EDD6-C038-71609E796B18}"/>
              </a:ext>
            </a:extLst>
          </p:cNvPr>
          <p:cNvSpPr txBox="1"/>
          <p:nvPr/>
        </p:nvSpPr>
        <p:spPr>
          <a:xfrm>
            <a:off x="9122114" y="4620595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-2.7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A8E89A6-7971-51DA-8A9A-CC02EF03EA53}"/>
              </a:ext>
            </a:extLst>
          </p:cNvPr>
          <p:cNvSpPr txBox="1"/>
          <p:nvPr/>
        </p:nvSpPr>
        <p:spPr>
          <a:xfrm>
            <a:off x="9182048" y="35914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0AFF29-CF0D-0869-CD3D-75F50C76B04D}"/>
              </a:ext>
            </a:extLst>
          </p:cNvPr>
          <p:cNvCxnSpPr>
            <a:cxnSpLocks/>
          </p:cNvCxnSpPr>
          <p:nvPr/>
        </p:nvCxnSpPr>
        <p:spPr>
          <a:xfrm>
            <a:off x="11213773" y="4826245"/>
            <a:ext cx="0" cy="29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2CB0742-2443-402B-3C63-785B275AD410}"/>
              </a:ext>
            </a:extLst>
          </p:cNvPr>
          <p:cNvSpPr txBox="1"/>
          <p:nvPr/>
        </p:nvSpPr>
        <p:spPr>
          <a:xfrm>
            <a:off x="6045883" y="4317600"/>
            <a:ext cx="1305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CYP2S1</a:t>
            </a:r>
            <a:endParaRPr lang="en-US" sz="1800" dirty="0"/>
          </a:p>
          <a:p>
            <a:r>
              <a:rPr lang="en-US" sz="1800" b="1" dirty="0"/>
              <a:t>HNF4A</a:t>
            </a:r>
            <a:endParaRPr lang="en-US" sz="1800" dirty="0"/>
          </a:p>
          <a:p>
            <a:r>
              <a:rPr lang="en-US" sz="1800" b="1" dirty="0"/>
              <a:t>FMO5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B850ED2-BA5A-7796-8838-DCA61E98FDBB}"/>
              </a:ext>
            </a:extLst>
          </p:cNvPr>
          <p:cNvSpPr txBox="1"/>
          <p:nvPr/>
        </p:nvSpPr>
        <p:spPr>
          <a:xfrm>
            <a:off x="5661321" y="3952652"/>
            <a:ext cx="166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XENOBIOTIC METABOLIC PROCESS</a:t>
            </a:r>
          </a:p>
        </p:txBody>
      </p:sp>
    </p:spTree>
    <p:extLst>
      <p:ext uri="{BB962C8B-B14F-4D97-AF65-F5344CB8AC3E}">
        <p14:creationId xmlns:p14="http://schemas.microsoft.com/office/powerpoint/2010/main" val="135347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4B873-6477-FF6A-92CC-3ED1F403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" y="2662989"/>
            <a:ext cx="6010172" cy="21688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44416A-AD1C-83DC-DC86-39647870BDB1}"/>
              </a:ext>
            </a:extLst>
          </p:cNvPr>
          <p:cNvSpPr/>
          <p:nvPr/>
        </p:nvSpPr>
        <p:spPr>
          <a:xfrm>
            <a:off x="609473" y="2508422"/>
            <a:ext cx="902043" cy="2464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1AD9C8-5FF2-39F2-BFFD-96E1F96AB3C5}"/>
              </a:ext>
            </a:extLst>
          </p:cNvPr>
          <p:cNvSpPr/>
          <p:nvPr/>
        </p:nvSpPr>
        <p:spPr>
          <a:xfrm>
            <a:off x="5717602" y="2508422"/>
            <a:ext cx="902043" cy="2464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6AA7E946-0D20-5A26-8D38-BA64CD478A50}"/>
              </a:ext>
            </a:extLst>
          </p:cNvPr>
          <p:cNvSpPr/>
          <p:nvPr/>
        </p:nvSpPr>
        <p:spPr>
          <a:xfrm>
            <a:off x="6022768" y="1654865"/>
            <a:ext cx="5270874" cy="86667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E5E993D6-E262-3347-FA44-9E4066ACD8A5}"/>
              </a:ext>
            </a:extLst>
          </p:cNvPr>
          <p:cNvSpPr/>
          <p:nvPr/>
        </p:nvSpPr>
        <p:spPr>
          <a:xfrm>
            <a:off x="898358" y="1465989"/>
            <a:ext cx="9368588" cy="10424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7BDD1B-6113-B823-E4FB-E003F528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58" y="2508422"/>
            <a:ext cx="2312394" cy="28300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EEB55-C7E0-68B0-A54C-581326093463}"/>
              </a:ext>
            </a:extLst>
          </p:cNvPr>
          <p:cNvSpPr txBox="1"/>
          <p:nvPr/>
        </p:nvSpPr>
        <p:spPr>
          <a:xfrm>
            <a:off x="6947064" y="2764815"/>
            <a:ext cx="2085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the files as a</a:t>
            </a:r>
            <a:r>
              <a:rPr lang="en-US" sz="2400" b="1" dirty="0"/>
              <a:t> tab </a:t>
            </a:r>
            <a:r>
              <a:rPr lang="en-US" sz="2400" dirty="0"/>
              <a:t>delimited text and with the extension </a:t>
            </a:r>
            <a:r>
              <a:rPr lang="en-US" sz="2400" b="1" u="sng" dirty="0"/>
              <a:t>.</a:t>
            </a:r>
            <a:r>
              <a:rPr lang="en-US" sz="2400" b="1" u="sng" dirty="0" err="1"/>
              <a:t>rnk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15692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5AF83F5-979C-EA38-9947-C62C91A2C1B1}"/>
              </a:ext>
            </a:extLst>
          </p:cNvPr>
          <p:cNvSpPr/>
          <p:nvPr/>
        </p:nvSpPr>
        <p:spPr>
          <a:xfrm>
            <a:off x="0" y="113079"/>
            <a:ext cx="8229600" cy="465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C3D09-520A-746F-8E86-C31EA7DC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855"/>
            <a:ext cx="8450847" cy="3428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D131B5-3A0B-7194-CF4C-268089FEEA7B}"/>
              </a:ext>
            </a:extLst>
          </p:cNvPr>
          <p:cNvSpPr/>
          <p:nvPr/>
        </p:nvSpPr>
        <p:spPr>
          <a:xfrm>
            <a:off x="673768" y="2422358"/>
            <a:ext cx="577516" cy="2847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F35FC-B2CC-A8A6-D2E5-E01DF6DDAFDC}"/>
              </a:ext>
            </a:extLst>
          </p:cNvPr>
          <p:cNvSpPr txBox="1"/>
          <p:nvPr/>
        </p:nvSpPr>
        <p:spPr>
          <a:xfrm>
            <a:off x="1148681" y="644181"/>
            <a:ext cx="307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Number of gene sets that are enriched with up-regulated (positive rank) genes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11F95A-962D-4377-D2B3-7F2EC51BE410}"/>
              </a:ext>
            </a:extLst>
          </p:cNvPr>
          <p:cNvCxnSpPr>
            <a:cxnSpLocks/>
          </p:cNvCxnSpPr>
          <p:nvPr/>
        </p:nvCxnSpPr>
        <p:spPr>
          <a:xfrm flipV="1">
            <a:off x="962526" y="1341855"/>
            <a:ext cx="186155" cy="108050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40BC618-0303-B916-7B15-F638F5BF931B}"/>
              </a:ext>
            </a:extLst>
          </p:cNvPr>
          <p:cNvSpPr/>
          <p:nvPr/>
        </p:nvSpPr>
        <p:spPr>
          <a:xfrm>
            <a:off x="1339513" y="2414338"/>
            <a:ext cx="577516" cy="2847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C632DE-EE75-4103-F1C9-20A0090A6B04}"/>
              </a:ext>
            </a:extLst>
          </p:cNvPr>
          <p:cNvCxnSpPr>
            <a:cxnSpLocks/>
          </p:cNvCxnSpPr>
          <p:nvPr/>
        </p:nvCxnSpPr>
        <p:spPr>
          <a:xfrm flipV="1">
            <a:off x="1628271" y="1036409"/>
            <a:ext cx="2783307" cy="13779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88FA8B-5032-12C9-99C9-F025EDCB233A}"/>
              </a:ext>
            </a:extLst>
          </p:cNvPr>
          <p:cNvSpPr txBox="1"/>
          <p:nvPr/>
        </p:nvSpPr>
        <p:spPr>
          <a:xfrm>
            <a:off x="4032918" y="113079"/>
            <a:ext cx="307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Number of gene sets when restricted to dataset, contains between 10 and 200 genes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6695B-08C8-D03B-009F-98433F148CD5}"/>
              </a:ext>
            </a:extLst>
          </p:cNvPr>
          <p:cNvSpPr/>
          <p:nvPr/>
        </p:nvSpPr>
        <p:spPr>
          <a:xfrm>
            <a:off x="3163467" y="2409944"/>
            <a:ext cx="3381712" cy="284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F5176-9362-1F1D-6F2D-A28B6B6C2EEF}"/>
              </a:ext>
            </a:extLst>
          </p:cNvPr>
          <p:cNvCxnSpPr>
            <a:cxnSpLocks/>
          </p:cNvCxnSpPr>
          <p:nvPr/>
        </p:nvCxnSpPr>
        <p:spPr>
          <a:xfrm flipV="1">
            <a:off x="4705013" y="1654292"/>
            <a:ext cx="669091" cy="760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406F41-793B-5BF0-9F63-D9F06607354A}"/>
              </a:ext>
            </a:extLst>
          </p:cNvPr>
          <p:cNvSpPr txBox="1"/>
          <p:nvPr/>
        </p:nvSpPr>
        <p:spPr>
          <a:xfrm>
            <a:off x="4393865" y="1036409"/>
            <a:ext cx="40569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Enriched with genes with positive ranks i.e. up-regulated in phenotype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ABC5E-E87A-9DB5-D96D-C04905F776F5}"/>
              </a:ext>
            </a:extLst>
          </p:cNvPr>
          <p:cNvSpPr/>
          <p:nvPr/>
        </p:nvSpPr>
        <p:spPr>
          <a:xfrm>
            <a:off x="689811" y="2716749"/>
            <a:ext cx="6224336" cy="7335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E9F77-CD3E-44DF-5BAB-069E1A75C66D}"/>
              </a:ext>
            </a:extLst>
          </p:cNvPr>
          <p:cNvSpPr txBox="1"/>
          <p:nvPr/>
        </p:nvSpPr>
        <p:spPr>
          <a:xfrm>
            <a:off x="6894763" y="1754707"/>
            <a:ext cx="1484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Number of gene sets that have</a:t>
            </a:r>
          </a:p>
          <a:p>
            <a:r>
              <a:rPr lang="en-US" dirty="0">
                <a:solidFill>
                  <a:srgbClr val="FFC000"/>
                </a:solidFill>
              </a:rPr>
              <a:t>FDR&lt;0.25</a:t>
            </a:r>
          </a:p>
          <a:p>
            <a:r>
              <a:rPr lang="en-US" dirty="0" err="1">
                <a:solidFill>
                  <a:srgbClr val="FFC000"/>
                </a:solidFill>
              </a:rPr>
              <a:t>pval</a:t>
            </a:r>
            <a:r>
              <a:rPr lang="en-US" dirty="0">
                <a:solidFill>
                  <a:srgbClr val="FFC000"/>
                </a:solidFill>
              </a:rPr>
              <a:t>&lt;0.01</a:t>
            </a:r>
          </a:p>
          <a:p>
            <a:r>
              <a:rPr lang="en-US" dirty="0" err="1">
                <a:solidFill>
                  <a:srgbClr val="FFC000"/>
                </a:solidFill>
              </a:rPr>
              <a:t>qval</a:t>
            </a:r>
            <a:r>
              <a:rPr lang="en-US" dirty="0">
                <a:solidFill>
                  <a:srgbClr val="FFC000"/>
                </a:solidFill>
              </a:rPr>
              <a:t>&lt;0.05</a:t>
            </a:r>
          </a:p>
        </p:txBody>
      </p:sp>
    </p:spTree>
    <p:extLst>
      <p:ext uri="{BB962C8B-B14F-4D97-AF65-F5344CB8AC3E}">
        <p14:creationId xmlns:p14="http://schemas.microsoft.com/office/powerpoint/2010/main" val="4832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9B47D-0A5D-1E59-F300-94ADFAEE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2" y="16042"/>
            <a:ext cx="4364514" cy="3641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32A3B-C6E9-A36D-CBFC-913BBF26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161" y="144379"/>
            <a:ext cx="3783223" cy="39303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3031AAB-0637-A0D3-CB22-3B87396705DD}"/>
              </a:ext>
            </a:extLst>
          </p:cNvPr>
          <p:cNvSpPr/>
          <p:nvPr/>
        </p:nvSpPr>
        <p:spPr>
          <a:xfrm>
            <a:off x="524421" y="1098883"/>
            <a:ext cx="850232" cy="3368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705CD8-547A-6619-F55D-8EECB522A916}"/>
              </a:ext>
            </a:extLst>
          </p:cNvPr>
          <p:cNvCxnSpPr>
            <a:cxnSpLocks/>
          </p:cNvCxnSpPr>
          <p:nvPr/>
        </p:nvCxnSpPr>
        <p:spPr>
          <a:xfrm>
            <a:off x="1374653" y="1267326"/>
            <a:ext cx="45115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E0F7518-3025-22D0-0E57-6AD6629D4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968" y="2827423"/>
            <a:ext cx="3915590" cy="403057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F0E35C2-E339-735C-957E-A2AB9A6EFC4D}"/>
              </a:ext>
            </a:extLst>
          </p:cNvPr>
          <p:cNvSpPr/>
          <p:nvPr/>
        </p:nvSpPr>
        <p:spPr>
          <a:xfrm>
            <a:off x="524421" y="2867525"/>
            <a:ext cx="850232" cy="3368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D29822-A8D5-39A2-152B-8C03D0A45728}"/>
              </a:ext>
            </a:extLst>
          </p:cNvPr>
          <p:cNvCxnSpPr>
            <a:cxnSpLocks/>
          </p:cNvCxnSpPr>
          <p:nvPr/>
        </p:nvCxnSpPr>
        <p:spPr>
          <a:xfrm>
            <a:off x="1374653" y="3035968"/>
            <a:ext cx="1881894" cy="1564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899564-185B-7D2C-2A45-B5B03F63A043}"/>
              </a:ext>
            </a:extLst>
          </p:cNvPr>
          <p:cNvSpPr txBox="1"/>
          <p:nvPr/>
        </p:nvSpPr>
        <p:spPr>
          <a:xfrm>
            <a:off x="4289811" y="8221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7872C-797A-53AC-EF97-1A20C6072223}"/>
              </a:ext>
            </a:extLst>
          </p:cNvPr>
          <p:cNvSpPr txBox="1"/>
          <p:nvPr/>
        </p:nvSpPr>
        <p:spPr>
          <a:xfrm>
            <a:off x="4169862" y="1938362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Classical</a:t>
            </a:r>
          </a:p>
        </p:txBody>
      </p:sp>
    </p:spTree>
    <p:extLst>
      <p:ext uri="{BB962C8B-B14F-4D97-AF65-F5344CB8AC3E}">
        <p14:creationId xmlns:p14="http://schemas.microsoft.com/office/powerpoint/2010/main" val="20307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F8E29-23DD-40AC-34A8-688CE0475FAE}"/>
              </a:ext>
            </a:extLst>
          </p:cNvPr>
          <p:cNvSpPr txBox="1"/>
          <p:nvPr/>
        </p:nvSpPr>
        <p:spPr>
          <a:xfrm>
            <a:off x="533505" y="1198150"/>
            <a:ext cx="1797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</a:t>
            </a:r>
          </a:p>
          <a:p>
            <a:r>
              <a:rPr lang="en-US" b="1" dirty="0"/>
              <a:t>Pancreatic </a:t>
            </a:r>
          </a:p>
          <a:p>
            <a:r>
              <a:rPr lang="en-US" b="1" dirty="0"/>
              <a:t>Ductal </a:t>
            </a:r>
          </a:p>
          <a:p>
            <a:r>
              <a:rPr lang="en-US" b="1" dirty="0"/>
              <a:t>Adenocarcinoma</a:t>
            </a:r>
          </a:p>
          <a:p>
            <a:r>
              <a:rPr lang="en-US" b="1" dirty="0"/>
              <a:t>(TCGA)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23295-E85C-A85C-C4B5-6FAF710160EF}"/>
              </a:ext>
            </a:extLst>
          </p:cNvPr>
          <p:cNvSpPr txBox="1"/>
          <p:nvPr/>
        </p:nvSpPr>
        <p:spPr>
          <a:xfrm>
            <a:off x="2935706" y="272718"/>
            <a:ext cx="595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used for practical lab: </a:t>
            </a:r>
            <a:r>
              <a:rPr lang="en-US" sz="2400" b="1" dirty="0" err="1"/>
              <a:t>RNAseq</a:t>
            </a:r>
            <a:r>
              <a:rPr lang="en-US" sz="2400" b="1" dirty="0"/>
              <a:t>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BF6B6-6F08-2473-577E-47B4A62C54D4}"/>
              </a:ext>
            </a:extLst>
          </p:cNvPr>
          <p:cNvSpPr txBox="1"/>
          <p:nvPr/>
        </p:nvSpPr>
        <p:spPr>
          <a:xfrm>
            <a:off x="6684365" y="130761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3BDFA-D6A3-D9F2-FE7B-6293DF3166CE}"/>
              </a:ext>
            </a:extLst>
          </p:cNvPr>
          <p:cNvSpPr txBox="1"/>
          <p:nvPr/>
        </p:nvSpPr>
        <p:spPr>
          <a:xfrm>
            <a:off x="7927628" y="1307617"/>
            <a:ext cx="9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D694A-E9F9-CA27-587A-C6C748960238}"/>
              </a:ext>
            </a:extLst>
          </p:cNvPr>
          <p:cNvSpPr txBox="1"/>
          <p:nvPr/>
        </p:nvSpPr>
        <p:spPr>
          <a:xfrm>
            <a:off x="7510534" y="1379807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7F490-D95B-D3C1-EF5D-905984248405}"/>
              </a:ext>
            </a:extLst>
          </p:cNvPr>
          <p:cNvSpPr txBox="1"/>
          <p:nvPr/>
        </p:nvSpPr>
        <p:spPr>
          <a:xfrm>
            <a:off x="7152288" y="2167647"/>
            <a:ext cx="1267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Differential</a:t>
            </a:r>
          </a:p>
          <a:p>
            <a:r>
              <a:rPr lang="en-US" b="1" dirty="0"/>
              <a:t>Expression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C2B4E-6E20-9A48-6384-FA891D0C1A3F}"/>
              </a:ext>
            </a:extLst>
          </p:cNvPr>
          <p:cNvSpPr txBox="1"/>
          <p:nvPr/>
        </p:nvSpPr>
        <p:spPr>
          <a:xfrm>
            <a:off x="8417634" y="2306146"/>
            <a:ext cx="91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edgeR</a:t>
            </a:r>
            <a:r>
              <a:rPr lang="en-US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3E827-1AE4-A0A3-6E60-C4DF71A9827B}"/>
              </a:ext>
            </a:extLst>
          </p:cNvPr>
          <p:cNvSpPr txBox="1"/>
          <p:nvPr/>
        </p:nvSpPr>
        <p:spPr>
          <a:xfrm>
            <a:off x="8877407" y="3537832"/>
            <a:ext cx="1694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 list </a:t>
            </a:r>
          </a:p>
          <a:p>
            <a:r>
              <a:rPr lang="en-US" b="1" dirty="0"/>
              <a:t>extracted using </a:t>
            </a:r>
          </a:p>
          <a:p>
            <a:r>
              <a:rPr lang="en-US" b="1" dirty="0"/>
              <a:t>FDR cut-off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6011F-2115-1317-8EC6-BA46FB9A5C3D}"/>
              </a:ext>
            </a:extLst>
          </p:cNvPr>
          <p:cNvSpPr txBox="1"/>
          <p:nvPr/>
        </p:nvSpPr>
        <p:spPr>
          <a:xfrm>
            <a:off x="6708116" y="353783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Rank file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20E7E0F-3C05-8BE4-FAAC-C3CDC22E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02" y="1749139"/>
            <a:ext cx="3739052" cy="36611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38A2869-6901-4C86-C5EA-B71461CDA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7813"/>
            <a:ext cx="1604816" cy="8868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B7AFC14-4F7C-1864-3014-02DE6194D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5" y="2956433"/>
            <a:ext cx="663210" cy="164360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B3FA9C-43F2-36FC-7778-34FC82E36248}"/>
              </a:ext>
            </a:extLst>
          </p:cNvPr>
          <p:cNvSpPr txBox="1"/>
          <p:nvPr/>
        </p:nvSpPr>
        <p:spPr>
          <a:xfrm>
            <a:off x="393798" y="5691249"/>
            <a:ext cx="5702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0" i="0" dirty="0">
                <a:solidFill>
                  <a:srgbClr val="222222"/>
                </a:solidFill>
                <a:effectLst/>
                <a:latin typeface="-apple-system"/>
              </a:rPr>
              <a:t>Moffitt, R., </a:t>
            </a:r>
            <a:r>
              <a:rPr lang="en-CA" sz="1100" b="0" i="0" dirty="0" err="1">
                <a:solidFill>
                  <a:srgbClr val="222222"/>
                </a:solidFill>
                <a:effectLst/>
                <a:latin typeface="-apple-system"/>
              </a:rPr>
              <a:t>Marayati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-apple-system"/>
              </a:rPr>
              <a:t>, R., </a:t>
            </a:r>
            <a:r>
              <a:rPr lang="en-CA" sz="1100" b="0" i="0" dirty="0" err="1">
                <a:solidFill>
                  <a:srgbClr val="222222"/>
                </a:solidFill>
                <a:effectLst/>
                <a:latin typeface="-apple-system"/>
              </a:rPr>
              <a:t>Flate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-apple-system"/>
              </a:rPr>
              <a:t>, E. </a:t>
            </a:r>
            <a:r>
              <a:rPr lang="en-CA" sz="11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-apple-system"/>
              </a:rPr>
              <a:t> Virtual microdissection identifies distinct tumor- and </a:t>
            </a:r>
          </a:p>
          <a:p>
            <a:r>
              <a:rPr lang="en-CA" sz="1100" b="0" i="0" dirty="0">
                <a:solidFill>
                  <a:srgbClr val="222222"/>
                </a:solidFill>
                <a:effectLst/>
                <a:latin typeface="-apple-system"/>
              </a:rPr>
              <a:t>stroma-specific subtypes of pancreatic ductal adenocarcinoma. </a:t>
            </a:r>
            <a:r>
              <a:rPr lang="en-CA" sz="1100" b="0" i="1" dirty="0">
                <a:solidFill>
                  <a:srgbClr val="222222"/>
                </a:solidFill>
                <a:effectLst/>
                <a:latin typeface="-apple-system"/>
              </a:rPr>
              <a:t>Nat Genet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CA" sz="1100" b="1" i="0" dirty="0">
                <a:solidFill>
                  <a:srgbClr val="222222"/>
                </a:solidFill>
                <a:effectLst/>
                <a:latin typeface="-apple-system"/>
              </a:rPr>
              <a:t>47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-apple-system"/>
              </a:rPr>
              <a:t>, 1168–1178 (2015)</a:t>
            </a:r>
            <a:endParaRPr lang="en-US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BCCE69-C964-AF66-90E2-9747449AA323}"/>
              </a:ext>
            </a:extLst>
          </p:cNvPr>
          <p:cNvCxnSpPr>
            <a:cxnSpLocks/>
          </p:cNvCxnSpPr>
          <p:nvPr/>
        </p:nvCxnSpPr>
        <p:spPr>
          <a:xfrm>
            <a:off x="3856183" y="1492283"/>
            <a:ext cx="26043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026130-FDCC-1130-5086-EB55C2ED2AFC}"/>
              </a:ext>
            </a:extLst>
          </p:cNvPr>
          <p:cNvCxnSpPr>
            <a:stCxn id="13" idx="2"/>
          </p:cNvCxnSpPr>
          <p:nvPr/>
        </p:nvCxnSpPr>
        <p:spPr>
          <a:xfrm>
            <a:off x="7702702" y="1749139"/>
            <a:ext cx="0" cy="4185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562E2A-91EA-BB98-F56C-35981AE10D8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216429" y="2813978"/>
            <a:ext cx="294105" cy="723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DF3DDB-90A6-7254-84F6-9AF6850D6B68}"/>
              </a:ext>
            </a:extLst>
          </p:cNvPr>
          <p:cNvCxnSpPr>
            <a:cxnSpLocks/>
          </p:cNvCxnSpPr>
          <p:nvPr/>
        </p:nvCxnSpPr>
        <p:spPr>
          <a:xfrm>
            <a:off x="7697172" y="2813978"/>
            <a:ext cx="1640009" cy="723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AF7E13-18F3-65B2-11AB-3E9F8ADAA552}"/>
              </a:ext>
            </a:extLst>
          </p:cNvPr>
          <p:cNvCxnSpPr>
            <a:cxnSpLocks/>
          </p:cNvCxnSpPr>
          <p:nvPr/>
        </p:nvCxnSpPr>
        <p:spPr>
          <a:xfrm>
            <a:off x="7160294" y="3994528"/>
            <a:ext cx="0" cy="4185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5FCB8C-4448-4E94-4D8D-037F82EF6F52}"/>
              </a:ext>
            </a:extLst>
          </p:cNvPr>
          <p:cNvCxnSpPr/>
          <p:nvPr/>
        </p:nvCxnSpPr>
        <p:spPr>
          <a:xfrm>
            <a:off x="9703054" y="4438750"/>
            <a:ext cx="0" cy="4185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32A50C-684E-AB41-C997-BCDFF5C0EB73}"/>
              </a:ext>
            </a:extLst>
          </p:cNvPr>
          <p:cNvCxnSpPr>
            <a:cxnSpLocks/>
          </p:cNvCxnSpPr>
          <p:nvPr/>
        </p:nvCxnSpPr>
        <p:spPr>
          <a:xfrm>
            <a:off x="7160294" y="5481995"/>
            <a:ext cx="0" cy="4185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1AAA94-B60C-9442-7AC5-970F69B9807E}"/>
              </a:ext>
            </a:extLst>
          </p:cNvPr>
          <p:cNvCxnSpPr/>
          <p:nvPr/>
        </p:nvCxnSpPr>
        <p:spPr>
          <a:xfrm>
            <a:off x="9732029" y="5434685"/>
            <a:ext cx="0" cy="4185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EF88ED-4012-5B81-0ECB-7BD51F564D77}"/>
              </a:ext>
            </a:extLst>
          </p:cNvPr>
          <p:cNvCxnSpPr/>
          <p:nvPr/>
        </p:nvCxnSpPr>
        <p:spPr>
          <a:xfrm>
            <a:off x="3850105" y="1476241"/>
            <a:ext cx="0" cy="2568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Welcome to Cytoscape 3">
            <a:extLst>
              <a:ext uri="{FF2B5EF4-FFF2-40B4-BE49-F238E27FC236}">
                <a16:creationId xmlns:a16="http://schemas.microsoft.com/office/drawing/2014/main" id="{1F545082-252D-ED80-BC70-9D83FE8E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076" y="5853193"/>
            <a:ext cx="718521" cy="7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Welcome to Cytoscape 3">
            <a:extLst>
              <a:ext uri="{FF2B5EF4-FFF2-40B4-BE49-F238E27FC236}">
                <a16:creationId xmlns:a16="http://schemas.microsoft.com/office/drawing/2014/main" id="{247917AD-AA01-FB60-E879-5FACBE83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407" y="5900503"/>
            <a:ext cx="718521" cy="7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ick Start — EnrichmentMap 3.4.0 ...">
            <a:extLst>
              <a:ext uri="{FF2B5EF4-FFF2-40B4-BE49-F238E27FC236}">
                <a16:creationId xmlns:a16="http://schemas.microsoft.com/office/drawing/2014/main" id="{73608E03-5B4E-EDCB-11F5-3FFA6192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46" y="5940975"/>
            <a:ext cx="1224376" cy="63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Quick Start — EnrichmentMap 3.4.0 ...">
            <a:extLst>
              <a:ext uri="{FF2B5EF4-FFF2-40B4-BE49-F238E27FC236}">
                <a16:creationId xmlns:a16="http://schemas.microsoft.com/office/drawing/2014/main" id="{A15E0BC2-F465-2D3F-C2F3-8B62B6DF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344" y="5929091"/>
            <a:ext cx="1224376" cy="63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unctional enrichment analysis ...">
            <a:extLst>
              <a:ext uri="{FF2B5EF4-FFF2-40B4-BE49-F238E27FC236}">
                <a16:creationId xmlns:a16="http://schemas.microsoft.com/office/drawing/2014/main" id="{D69AD88E-F302-27B7-AC2D-10EF7FD4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640" y="4883821"/>
            <a:ext cx="1527136" cy="41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SEA">
            <a:extLst>
              <a:ext uri="{FF2B5EF4-FFF2-40B4-BE49-F238E27FC236}">
                <a16:creationId xmlns:a16="http://schemas.microsoft.com/office/drawing/2014/main" id="{3CC90BDA-9F63-737E-4C1A-50652EE3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06" y="4436579"/>
            <a:ext cx="1838443" cy="97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83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CDE6-1383-4647-DA8E-FEBD9290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46D1-05F6-F8B6-5316-F2C92EED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12711</TotalTime>
  <Words>259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Isserlin</dc:creator>
  <cp:lastModifiedBy>Ruth Isserlin</cp:lastModifiedBy>
  <cp:revision>8</cp:revision>
  <dcterms:created xsi:type="dcterms:W3CDTF">2024-06-10T17:12:40Z</dcterms:created>
  <dcterms:modified xsi:type="dcterms:W3CDTF">2024-06-19T13:03:41Z</dcterms:modified>
</cp:coreProperties>
</file>