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57" r:id="rId4"/>
    <p:sldId id="258" r:id="rId5"/>
    <p:sldId id="276" r:id="rId6"/>
    <p:sldId id="259" r:id="rId7"/>
    <p:sldId id="277" r:id="rId8"/>
    <p:sldId id="261" r:id="rId9"/>
    <p:sldId id="278" r:id="rId10"/>
    <p:sldId id="269" r:id="rId11"/>
    <p:sldId id="279" r:id="rId12"/>
    <p:sldId id="268" r:id="rId13"/>
  </p:sldIdLst>
  <p:sldSz cx="18288000" cy="10287000"/>
  <p:notesSz cx="6858000" cy="9144000"/>
  <p:embeddedFontLst>
    <p:embeddedFont>
      <p:font typeface="Helios" panose="020B0604020202020204" charset="0"/>
      <p:regular r:id="rId15"/>
    </p:embeddedFont>
    <p:embeddedFont>
      <p:font typeface="Helios Bold" panose="020B0604020202020204" charset="0"/>
      <p:regular r:id="rId16"/>
    </p:embeddedFont>
    <p:embeddedFont>
      <p:font typeface="Klein Bold" panose="020B0604020202020204" charset="0"/>
      <p:regular r:id="rId17"/>
    </p:embeddedFont>
    <p:embeddedFont>
      <p:font typeface="Telegraf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078" autoAdjust="0"/>
  </p:normalViewPr>
  <p:slideViewPr>
    <p:cSldViewPr>
      <p:cViewPr varScale="1">
        <p:scale>
          <a:sx n="41" d="100"/>
          <a:sy n="41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FE2B7-3EF4-4F5C-9F7E-ED1D0D4584C8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0360-769F-4468-81EC-AFB0FFF4A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6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I'd love to hear your thoughts on the analysis and any other insights you may have. Please feel free to leave a comment below or connect with me on LinkedIn for further discussion.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E0360-769F-4468-81EC-AFB0FFF4A5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1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BaderNader321/Ad-Hoc-Insights-Consumer-Goods/tree/mai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badernader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mailto:badernader2@gmail.com" TargetMode="External"/><Relationship Id="rId10" Type="http://schemas.openxmlformats.org/officeDocument/2006/relationships/image" Target="../media/image17.sv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125837"/>
            <a:ext cx="588962" cy="618185"/>
          </a:xfrm>
          <a:custGeom>
            <a:avLst/>
            <a:gdLst/>
            <a:ahLst/>
            <a:cxnLst/>
            <a:rect l="l" t="t" r="r" b="b"/>
            <a:pathLst>
              <a:path w="785282" h="824246">
                <a:moveTo>
                  <a:pt x="0" y="0"/>
                </a:moveTo>
                <a:lnTo>
                  <a:pt x="785282" y="0"/>
                </a:lnTo>
                <a:lnTo>
                  <a:pt x="785282" y="824246"/>
                </a:lnTo>
                <a:lnTo>
                  <a:pt x="0" y="824246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8486" y="1220156"/>
            <a:ext cx="3862832" cy="393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  <a:r>
              <a:rPr lang="en-US" sz="2401" dirty="0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ATILQ GRANDS</a:t>
            </a:r>
          </a:p>
        </p:txBody>
      </p: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39200" y="2962881"/>
            <a:ext cx="84201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Hospitality</a:t>
            </a:r>
          </a:p>
          <a:p>
            <a:pPr algn="l">
              <a:lnSpc>
                <a:spcPts val="14399"/>
              </a:lnSpc>
            </a:pPr>
            <a:r>
              <a:rPr lang="en-US" sz="11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Analysis</a:t>
            </a:r>
            <a:endParaRPr lang="en-US" sz="11999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6793418"/>
            <a:ext cx="7874231" cy="53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CodeBasics</a:t>
            </a:r>
            <a:r>
              <a:rPr lang="en-US" sz="31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Resume Project Challenge #2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456FA7-A7F9-7532-DCA3-89FF712F5185}"/>
              </a:ext>
            </a:extLst>
          </p:cNvPr>
          <p:cNvGrpSpPr/>
          <p:nvPr/>
        </p:nvGrpSpPr>
        <p:grpSpPr>
          <a:xfrm>
            <a:off x="9144000" y="8679445"/>
            <a:ext cx="3650741" cy="627002"/>
            <a:chOff x="9144000" y="8679445"/>
            <a:chExt cx="3650741" cy="627002"/>
          </a:xfrm>
        </p:grpSpPr>
        <p:sp>
          <p:nvSpPr>
            <p:cNvPr id="13" name="Freeform 13"/>
            <p:cNvSpPr/>
            <p:nvPr/>
          </p:nvSpPr>
          <p:spPr>
            <a:xfrm>
              <a:off x="9731079" y="8769858"/>
              <a:ext cx="3063662" cy="446177"/>
            </a:xfrm>
            <a:custGeom>
              <a:avLst/>
              <a:gdLst/>
              <a:ahLst/>
              <a:cxnLst/>
              <a:rect l="l" t="t" r="r" b="b"/>
              <a:pathLst>
                <a:path w="806891" h="117512">
                  <a:moveTo>
                    <a:pt x="58756" y="0"/>
                  </a:moveTo>
                  <a:lnTo>
                    <a:pt x="748135" y="0"/>
                  </a:lnTo>
                  <a:cubicBezTo>
                    <a:pt x="780585" y="0"/>
                    <a:pt x="806891" y="26306"/>
                    <a:pt x="806891" y="58756"/>
                  </a:cubicBezTo>
                  <a:lnTo>
                    <a:pt x="806891" y="58756"/>
                  </a:lnTo>
                  <a:cubicBezTo>
                    <a:pt x="806891" y="91206"/>
                    <a:pt x="780585" y="117512"/>
                    <a:pt x="748135" y="117512"/>
                  </a:cubicBezTo>
                  <a:lnTo>
                    <a:pt x="58756" y="117512"/>
                  </a:lnTo>
                  <a:cubicBezTo>
                    <a:pt x="26306" y="117512"/>
                    <a:pt x="0" y="91206"/>
                    <a:pt x="0" y="58756"/>
                  </a:cubicBezTo>
                  <a:lnTo>
                    <a:pt x="0" y="58756"/>
                  </a:lnTo>
                  <a:cubicBezTo>
                    <a:pt x="0" y="26306"/>
                    <a:pt x="26306" y="0"/>
                    <a:pt x="58756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9731079" y="8679445"/>
              <a:ext cx="3063662" cy="62700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Telegraf"/>
                  <a:ea typeface="Telegraf"/>
                  <a:cs typeface="Telegraf"/>
                  <a:sym typeface="Telegraf"/>
                </a:rPr>
                <a:t>More Project Details.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9144000" y="8769858"/>
              <a:ext cx="488442" cy="48844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28893" tIns="28893" rIns="28893" bIns="28893" rtlCol="0" anchor="ctr"/>
              <a:lstStyle/>
              <a:p>
                <a:pPr algn="ctr">
                  <a:lnSpc>
                    <a:spcPts val="2067"/>
                  </a:lnSpc>
                </a:pPr>
                <a:endParaRPr/>
              </a:p>
            </p:txBody>
          </p:sp>
        </p:grpSp>
        <p:sp>
          <p:nvSpPr>
            <p:cNvPr id="18" name="Freeform 18">
              <a:hlinkClick r:id="rId5"/>
            </p:cNvPr>
            <p:cNvSpPr/>
            <p:nvPr/>
          </p:nvSpPr>
          <p:spPr>
            <a:xfrm>
              <a:off x="9288428" y="8914285"/>
              <a:ext cx="199588" cy="199588"/>
            </a:xfrm>
            <a:custGeom>
              <a:avLst/>
              <a:gdLst/>
              <a:ahLst/>
              <a:cxnLst/>
              <a:rect l="l" t="t" r="r" b="b"/>
              <a:pathLst>
                <a:path w="266117" h="266117">
                  <a:moveTo>
                    <a:pt x="0" y="0"/>
                  </a:moveTo>
                  <a:lnTo>
                    <a:pt x="266116" y="0"/>
                  </a:lnTo>
                  <a:lnTo>
                    <a:pt x="266116" y="266116"/>
                  </a:lnTo>
                  <a:lnTo>
                    <a:pt x="0" y="266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50028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1" name="Add-in 30">
                <a:extLst>
                  <a:ext uri="{FF2B5EF4-FFF2-40B4-BE49-F238E27FC236}">
                    <a16:creationId xmlns:a16="http://schemas.microsoft.com/office/drawing/2014/main" id="{C1C71B36-C955-39DB-C278-7F1FB81FC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462154"/>
                  </p:ext>
                </p:extLst>
              </p:nvPr>
            </p:nvGraphicFramePr>
            <p:xfrm>
              <a:off x="514350" y="500284"/>
              <a:ext cx="17259300" cy="92864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1" name="Add-in 30">
                <a:extLst>
                  <a:ext uri="{FF2B5EF4-FFF2-40B4-BE49-F238E27FC236}">
                    <a16:creationId xmlns:a16="http://schemas.microsoft.com/office/drawing/2014/main" id="{C1C71B36-C955-39DB-C278-7F1FB81FC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50" y="500284"/>
                <a:ext cx="17259300" cy="92864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10287000"/>
            <a:chOff x="0" y="2329083"/>
            <a:chExt cx="24384000" cy="270173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2329083"/>
              <a:ext cx="24384000" cy="2701736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4796252" y="3987767"/>
            <a:ext cx="8695496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Provide Your Feedback</a:t>
            </a:r>
          </a:p>
        </p:txBody>
      </p:sp>
    </p:spTree>
    <p:extLst>
      <p:ext uri="{BB962C8B-B14F-4D97-AF65-F5344CB8AC3E}">
        <p14:creationId xmlns:p14="http://schemas.microsoft.com/office/powerpoint/2010/main" val="62874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9283310" y="-2113117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67802" y="-695325"/>
            <a:ext cx="12417410" cy="11560608"/>
            <a:chOff x="0" y="0"/>
            <a:chExt cx="6350000" cy="5911850"/>
          </a:xfrm>
        </p:grpSpPr>
        <p:sp>
          <p:nvSpPr>
            <p:cNvPr id="4" name="Freeform 4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4">
                <a:alphaModFix amt="90000"/>
              </a:blip>
              <a:stretch>
                <a:fillRect l="-19842" r="-19842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4102991"/>
            <a:ext cx="1159668" cy="1159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01016"/>
            <a:ext cx="5837845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Connect </a:t>
            </a: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with me.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910566" y="4171455"/>
            <a:ext cx="5208644" cy="1022740"/>
            <a:chOff x="0" y="0"/>
            <a:chExt cx="6944859" cy="136365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35004"/>
              <a:ext cx="694485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badernader2@gmail.com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944859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Email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910566" y="6100267"/>
            <a:ext cx="5208644" cy="1072746"/>
            <a:chOff x="0" y="-66675"/>
            <a:chExt cx="6944859" cy="143032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35004"/>
              <a:ext cx="694485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@badernader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944859" cy="559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LinkedIn</a:t>
              </a:r>
            </a:p>
          </p:txBody>
        </p:sp>
      </p:grpSp>
      <p:sp>
        <p:nvSpPr>
          <p:cNvPr id="18" name="Freeform 18">
            <a:hlinkClick r:id="rId5"/>
          </p:cNvPr>
          <p:cNvSpPr/>
          <p:nvPr/>
        </p:nvSpPr>
        <p:spPr>
          <a:xfrm>
            <a:off x="1417102" y="4535596"/>
            <a:ext cx="382865" cy="294458"/>
          </a:xfrm>
          <a:custGeom>
            <a:avLst/>
            <a:gdLst/>
            <a:ahLst/>
            <a:cxnLst/>
            <a:rect l="l" t="t" r="r" b="b"/>
            <a:pathLst>
              <a:path w="382865" h="294458">
                <a:moveTo>
                  <a:pt x="0" y="0"/>
                </a:moveTo>
                <a:lnTo>
                  <a:pt x="382865" y="0"/>
                </a:lnTo>
                <a:lnTo>
                  <a:pt x="382865" y="294458"/>
                </a:lnTo>
                <a:lnTo>
                  <a:pt x="0" y="294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028700" y="6081809"/>
            <a:ext cx="1159668" cy="11596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5" name="Freeform 25">
            <a:hlinkClick r:id="rId8"/>
          </p:cNvPr>
          <p:cNvSpPr/>
          <p:nvPr/>
        </p:nvSpPr>
        <p:spPr>
          <a:xfrm>
            <a:off x="1375202" y="6440191"/>
            <a:ext cx="466664" cy="442906"/>
          </a:xfrm>
          <a:custGeom>
            <a:avLst/>
            <a:gdLst/>
            <a:ahLst/>
            <a:cxnLst/>
            <a:rect l="l" t="t" r="r" b="b"/>
            <a:pathLst>
              <a:path w="466664" h="442906">
                <a:moveTo>
                  <a:pt x="0" y="0"/>
                </a:moveTo>
                <a:lnTo>
                  <a:pt x="466664" y="0"/>
                </a:lnTo>
                <a:lnTo>
                  <a:pt x="466664" y="442906"/>
                </a:lnTo>
                <a:lnTo>
                  <a:pt x="0" y="4429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4000"/>
          </a:blip>
          <a:srcRect t="27933" b="41099"/>
          <a:stretch>
            <a:fillRect/>
          </a:stretch>
        </p:blipFill>
        <p:spPr>
          <a:xfrm>
            <a:off x="9525" y="0"/>
            <a:ext cx="18288000" cy="10287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639504" y="4573588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IN" sz="6999" b="1" dirty="0">
                <a:solidFill>
                  <a:srgbClr val="FFFFFF"/>
                </a:solidFill>
                <a:latin typeface="Klein Bold"/>
              </a:rPr>
              <a:t>Introduction</a:t>
            </a:r>
            <a:endParaRPr lang="en-US" sz="6999" b="1" dirty="0">
              <a:solidFill>
                <a:srgbClr val="FFFFFF"/>
              </a:solidFill>
              <a:latin typeface="Klein Bold"/>
              <a:sym typeface="Klein Bold"/>
            </a:endParaRPr>
          </a:p>
        </p:txBody>
      </p:sp>
    </p:spTree>
    <p:extLst>
      <p:ext uri="{BB962C8B-B14F-4D97-AF65-F5344CB8AC3E}">
        <p14:creationId xmlns:p14="http://schemas.microsoft.com/office/powerpoint/2010/main" val="11478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92265"/>
              </p:ext>
            </p:extLst>
          </p:nvPr>
        </p:nvGraphicFramePr>
        <p:xfrm>
          <a:off x="1142996" y="4761781"/>
          <a:ext cx="15697200" cy="3664272"/>
        </p:xfrm>
        <a:graphic>
          <a:graphicData uri="http://schemas.openxmlformats.org/drawingml/2006/table">
            <a:tbl>
              <a:tblPr/>
              <a:tblGrid>
                <a:gridCol w="1214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06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kern="1200" dirty="0">
                          <a:solidFill>
                            <a:srgbClr val="2A2E3A"/>
                          </a:solidFill>
                          <a:latin typeface="Helios"/>
                        </a:rPr>
                        <a:t>Understanding the </a:t>
                      </a:r>
                      <a:r>
                        <a:rPr lang="en-US" sz="2599" kern="1200" dirty="0" err="1">
                          <a:solidFill>
                            <a:srgbClr val="2A2E3A"/>
                          </a:solidFill>
                          <a:latin typeface="Helios"/>
                        </a:rPr>
                        <a:t>AtliQ</a:t>
                      </a:r>
                      <a:r>
                        <a:rPr lang="en-US" sz="2599" kern="1200" dirty="0">
                          <a:solidFill>
                            <a:srgbClr val="2A2E3A"/>
                          </a:solidFill>
                          <a:latin typeface="Helios"/>
                        </a:rPr>
                        <a:t> Hospitality Business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4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6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Statement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5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06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 Overview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6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06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Model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7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85853"/>
              </p:ext>
            </p:extLst>
          </p:nvPr>
        </p:nvGraphicFramePr>
        <p:xfrm>
          <a:off x="1142996" y="8566296"/>
          <a:ext cx="15697200" cy="732854"/>
        </p:xfrm>
        <a:graphic>
          <a:graphicData uri="http://schemas.openxmlformats.org/drawingml/2006/table">
            <a:tbl>
              <a:tblPr/>
              <a:tblGrid>
                <a:gridCol w="778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 Analysis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9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Contents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8272" y="215303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0178074" y="1872209"/>
            <a:ext cx="6136096" cy="6341888"/>
          </a:xfrm>
          <a:custGeom>
            <a:avLst/>
            <a:gdLst/>
            <a:ahLst/>
            <a:cxnLst/>
            <a:rect l="l" t="t" r="r" b="b"/>
            <a:pathLst>
              <a:path w="6350013" h="6562979">
                <a:moveTo>
                  <a:pt x="6350000" y="5480583"/>
                </a:moveTo>
                <a:cubicBezTo>
                  <a:pt x="6350000" y="6078372"/>
                  <a:pt x="5865419" y="6562979"/>
                  <a:pt x="5267617" y="6562979"/>
                </a:cubicBezTo>
                <a:lnTo>
                  <a:pt x="1082383" y="6562979"/>
                </a:lnTo>
                <a:cubicBezTo>
                  <a:pt x="484594" y="6562979"/>
                  <a:pt x="0" y="6078385"/>
                  <a:pt x="0" y="5480583"/>
                </a:cubicBezTo>
                <a:lnTo>
                  <a:pt x="0" y="1082383"/>
                </a:lnTo>
                <a:cubicBezTo>
                  <a:pt x="0" y="484594"/>
                  <a:pt x="484581" y="0"/>
                  <a:pt x="1082383" y="0"/>
                </a:cubicBezTo>
                <a:lnTo>
                  <a:pt x="5267630" y="0"/>
                </a:lnTo>
                <a:cubicBezTo>
                  <a:pt x="5865419" y="0"/>
                  <a:pt x="6350013" y="484594"/>
                  <a:pt x="6350013" y="1082383"/>
                </a:cubicBezTo>
                <a:lnTo>
                  <a:pt x="6350013" y="5480583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2186913"/>
            <a:ext cx="7285740" cy="7143955"/>
            <a:chOff x="0" y="-76200"/>
            <a:chExt cx="9714320" cy="9525272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9714320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About the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Business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381429"/>
              <a:ext cx="8770288" cy="6067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40" lvl="1">
                <a:lnSpc>
                  <a:spcPts val="4479"/>
                </a:lnSpc>
              </a:pPr>
              <a:r>
                <a:rPr lang="en-US" sz="2400" b="1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1" i="0" dirty="0">
                  <a:effectLst/>
                  <a:latin typeface="Helios" panose="020B0604020202020204" charset="0"/>
                </a:rPr>
                <a:t> Grands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, a leading hospitality group with over two decades of experience, operates a chain of prestigious five-star hotels across India. Their portfolio includes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Bay,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City,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Exotica,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Grands,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Palace, and </a:t>
              </a:r>
              <a:r>
                <a:rPr lang="en-US" sz="2400" b="0" i="0" dirty="0" err="1">
                  <a:effectLst/>
                  <a:latin typeface="Helios" panose="020B0604020202020204" charset="0"/>
                </a:rPr>
                <a:t>Atliq</a:t>
              </a:r>
              <a:r>
                <a:rPr lang="en-US" sz="2400" b="0" i="0" dirty="0">
                  <a:effectLst/>
                  <a:latin typeface="Helios" panose="020B0604020202020204" charset="0"/>
                </a:rPr>
                <a:t> Seasons, strategically located in four major metropolitan cities: Bangalore, Mumbai, Hyderabad, and Delhi.</a:t>
              </a:r>
              <a:endParaRPr lang="en-US" sz="2400" u="none" dirty="0"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3477F-C390-29A9-1011-EA01580EC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020" y="0"/>
            <a:ext cx="18288000" cy="10287000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3805652" y="4571260"/>
            <a:ext cx="10676696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IN" sz="6999" b="1" dirty="0">
                <a:latin typeface="Klein Bold"/>
              </a:rPr>
              <a:t>Problem Statement</a:t>
            </a:r>
            <a:endParaRPr lang="en-US" sz="6999" b="1" dirty="0">
              <a:latin typeface="Klein Bold"/>
              <a:sym typeface="Klein Bold"/>
            </a:endParaRPr>
          </a:p>
        </p:txBody>
      </p:sp>
    </p:spTree>
    <p:extLst>
      <p:ext uri="{BB962C8B-B14F-4D97-AF65-F5344CB8AC3E}">
        <p14:creationId xmlns:p14="http://schemas.microsoft.com/office/powerpoint/2010/main" val="174657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6F2A3014-D72D-343A-3120-42B6C1DDDF24}"/>
              </a:ext>
            </a:extLst>
          </p:cNvPr>
          <p:cNvSpPr/>
          <p:nvPr/>
        </p:nvSpPr>
        <p:spPr>
          <a:xfrm>
            <a:off x="8620868" y="30471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DD93DF1-A8FD-A2F8-BD33-E33F57069947}"/>
              </a:ext>
            </a:extLst>
          </p:cNvPr>
          <p:cNvSpPr/>
          <p:nvPr/>
        </p:nvSpPr>
        <p:spPr>
          <a:xfrm>
            <a:off x="8620868" y="5618215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8637595" y="59728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37595" y="806812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744200" y="3572238"/>
            <a:ext cx="5585113" cy="58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  <a:spcBef>
                <a:spcPct val="0"/>
              </a:spcBef>
            </a:pPr>
            <a:r>
              <a: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Further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09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288955"/>
            <a:ext cx="6746873" cy="6177345"/>
            <a:chOff x="0" y="-76200"/>
            <a:chExt cx="8995831" cy="82364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8995831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sym typeface="Klein Bold"/>
                </a:rPr>
                <a:t>Overview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338"/>
              <a:ext cx="7058406" cy="4521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2599" dirty="0">
                  <a:solidFill>
                    <a:srgbClr val="2A2E3A"/>
                  </a:solidFill>
                  <a:latin typeface="Helios"/>
                </a:rPr>
                <a:t>I developed four dashboards using a dataset comprising five tables (three dimension and two fact tables). The data spans from May 1st to July 31st, 2022, These dashboards are</a:t>
              </a:r>
              <a:endParaRPr lang="en-US" sz="2599" dirty="0">
                <a:solidFill>
                  <a:srgbClr val="2A2E3A"/>
                </a:solidFill>
                <a:latin typeface="Helios"/>
                <a:sym typeface="Helios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44200" y="1122331"/>
            <a:ext cx="6248400" cy="588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  <a:spcBef>
                <a:spcPct val="0"/>
              </a:spcBef>
            </a:pPr>
            <a:r>
              <a: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Performance Overview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0F8A8A39-A895-8824-B2BA-10E3ADA0A5F1}"/>
              </a:ext>
            </a:extLst>
          </p:cNvPr>
          <p:cNvSpPr txBox="1"/>
          <p:nvPr/>
        </p:nvSpPr>
        <p:spPr>
          <a:xfrm>
            <a:off x="10744199" y="8593169"/>
            <a:ext cx="5585113" cy="58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  <a:spcBef>
                <a:spcPct val="0"/>
              </a:spcBef>
            </a:pPr>
            <a:r>
              <a: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Booking Insights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6210E2D4-9FB7-118B-A4E3-794E29B6133E}"/>
              </a:ext>
            </a:extLst>
          </p:cNvPr>
          <p:cNvSpPr txBox="1"/>
          <p:nvPr/>
        </p:nvSpPr>
        <p:spPr>
          <a:xfrm>
            <a:off x="10744200" y="6142929"/>
            <a:ext cx="5585113" cy="58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  <a:spcBef>
                <a:spcPct val="0"/>
              </a:spcBef>
            </a:pPr>
            <a:r>
              <a:rPr lang="en-US" sz="3799" b="1" u="none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Revenue Insights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10287000"/>
            <a:chOff x="0" y="2329083"/>
            <a:chExt cx="24384000" cy="270173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2329083"/>
              <a:ext cx="24384000" cy="2701736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4639504" y="4573588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87126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2285863"/>
            <a:ext cx="10891261" cy="53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u="none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Briefly elaborate on what you want to discuss.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492099" y="1100978"/>
            <a:ext cx="2767201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58391B-AA74-1A6F-6992-0B7255A972E9}"/>
              </a:ext>
            </a:extLst>
          </p:cNvPr>
          <p:cNvSpPr/>
          <p:nvPr/>
        </p:nvSpPr>
        <p:spPr>
          <a:xfrm>
            <a:off x="533400" y="571500"/>
            <a:ext cx="17221200" cy="9220200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3477F-C390-29A9-1011-EA01580EC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020" y="0"/>
            <a:ext cx="18288000" cy="10287000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3805652" y="4571260"/>
            <a:ext cx="10676696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IN" sz="6999" b="1" dirty="0">
                <a:latin typeface="Klein Bold"/>
              </a:rPr>
              <a:t>Actual Dashboard</a:t>
            </a:r>
            <a:endParaRPr lang="en-US" sz="6999" b="1" dirty="0">
              <a:latin typeface="Klein Bold"/>
              <a:sym typeface="Klein Bold"/>
            </a:endParaRPr>
          </a:p>
        </p:txBody>
      </p:sp>
    </p:spTree>
    <p:extLst>
      <p:ext uri="{BB962C8B-B14F-4D97-AF65-F5344CB8AC3E}">
        <p14:creationId xmlns:p14="http://schemas.microsoft.com/office/powerpoint/2010/main" val="333566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4B7EBA2-178D-4395-8621-3C394D8457BA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12239E&quot;"/>
    <we:property name="bookmark" value="&quot;H4sIAAAAAAAAA6VXWW/bRhD+KwWfhWLvI48x0gMIiqAp3IfCCGZ3Zh02EimQVGLX8H/vLKUcrS0woPRCcbj77Tf37EOD7bjfwv1vsKPmRfOy7z/sYPjwg3TNpumOQpmjx4QlBgIiSbGE+rXfT23fjc2Lh2aC4Zam63Y8wLYisfCvm00D2+0buK1vBbYjbZo9DWPfwbb9h46L+dM0HOhx09DdftsPUCHfTjBRhf3Iy/m9UvhR84mQp/YjvaU8HaUBwCAUGRMIAVn4ECwvK+124p0VId2/utsPzObhszIUfYm8BV3OWSUkRYX3TPf7+vWKT77thzbD9gtQxbn+zERtmp+GfjcjnmyGvPJVN7XTfX1pd++w0t80f8yQ4pEN8ed7Gmjec9V32B7pM0A/1UelSON4Ev7a/Vc2nvZtD7vu6eq3/WHI9Dvr8OVlpvTIJn0z9GzwmdanD++6noXM5Rq2h9lBjPq6Zf1Y1aphFfNKrV7XdTeP9XdzdMw3530Xj6fWOENn07zvP10NxEuweSHn88aje2f3PevgGhhz8LAtJ2i7k6uNhxKSFMq4bAgcOeurfGy72+0p3L7uPTqnaXccnzWW0998bMV5rKxcsslKFFYlKY2ERAIWsSa6m1J/9xQtowIVlA6YKWEWUVBYj0aOikalLQOmiF4UewE3KQKiyTpljAICRtRpEW18D/tnrJadK+SjtEE4fnoBUa/1gI6kAiYtNGqNSSbxHd48w4ucN9mDJArRe3RFhGUdz/AKNsiiMIJy3lIGDWZZx7PW91WxqABKjCHqrIqza5n5nCUFX6y1pAVhkeTWM0sUDMmkjLRRCUsqZbHW/tEk0sU7BcaAQs0NZBnrjJaYuHor7kQcYTKoFOhYctZpaUSOOqaQOTIkt7USMq7VEpUApCKyj5i8V4RerdaSbCgGTeTktllGJcMFvuRwCBZ05pIWuXBwVmFcq6UwxSSuFxxtKQXrQhLLWp5lJiiLnEQpkrswAdsPLvAmKLAC2QfaK2DLKVOWvXm+apN1MYIlK00uyZC5pM6qUqPfo/Ey+yA50S/JTgOoFSYjNegA1a/uAjQlIuumlUtcigx3AimWq9C5LHClRAycpRKU5KDjGrmeGZJ3GYTlmU24oJwJZnV3KmADFnSeSg4xgHb6gshFB4Sm2OCk50y3qMJy5J5hBlx/OLqkc5I7OpcQry+YD3x2xvF44KzTKXgpJci1zNjw2ksEyRlKoWjpYLlynM9PLtvEWcmm57mFO4qi1dXWeA7WpPhC4ngujJKdaRaxYJ4sXx6miYfWpwEiOC6AigObi5A2+bLc2s/Qk1H4UjyYGMkW5PFPLCfos1gM9r9p9+ehP+znkddz5jtM3F8VuqCV5vGyytvxl5brYHe6XM0gX0GbHfFtrf7pD9O4h0xvoDveTvbHEb2leR1P/tDh0Uc0X6OevTHMd7vmdF/g37+k3CHMVA4AAA==&quot;"/>
    <we:property name="creatorSessionId" value="&quot;426a2c85-118a-4242-95b2-a1f7a08b800c&quot;"/>
    <we:property name="creatorTenantId" value="&quot;c6e549b3-5f45-4032-aae9-d4244dc5b2c4&quot;"/>
    <we:property name="creatorUserId" value="&quot;10032003E5FB3B5B&quot;"/>
    <we:property name="datasetId" value="&quot;12bc9d23-c79d-482e-9214-af32096f2ff0&quot;"/>
    <we:property name="embedUrl" value="&quot;/reportEmbed?reportId=c7ecd747-6014-4b10-b321-dfba4185fb0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VXWY/bNhD+K4WejYL3kbckSA/kRFOkD0UQDDnDjRpbMiQ52W2w/71D2Una7hoKZL/IGg0/fnNy+LnBdtxv4eYF7Kh50Dzq+w87GD78IF2zabqT8OXLp88f/vb03YuHz5+wuN9Pbd+NzYPPzQTDFU1v2vEA2wrBwj/fbhrYbl/BVX0rsB1p0+xpGPsOtu3fdFTmT9NwoNtNQ9f7bT9AhXw9wUQV9iOr8zvvLX/UvCPkqf1IrylPR2kAMAhFxgRCQBY+BMtqpd1OvLIipJsn1/uB2Xz+YgVFXyIvQZdzVglJUeE1082+fn3MO1/1Q5th+xWo4rz5wkRtmp+GfjcjnpyFrPmkm9rppr60u3dY6W+a32dIccuO+OM9DTSvedx32B7pM0A/1UelSON4Ev7a/Vc2ntZtD7vurvbr/jBk+o1t+PoyU7pll74aenb4TOvTh3ddz0Lm8ga2hzlAjPqsZfvY1GphFbOmVs+q3tvb+nt7DMy/9vsuHne9cYbOpnnff3o8EKtg80DO+43H8M7huzfANTHm5GFfTtB2p1AbDyUkKZRx2RA4ctZX+dh2V9tTun1bewxO0+44P2sup79424pzW1m5ZJOVKKxKUhoJiQQsYk10PaX++i5aRgUqKB0wU8IsoqCwHo0cFY1KWwZMEb0o9gJuUgREk3XKGAUEjKjTItr4Hvb3eC07V8hHaYNw/PQCol4bAR1JBUxaaNQak0ziO6J5hhc5b7IHSRSi9+iKCMs2nuEVbJBFYQTlvKUMGsyyjWe976thUQGUGEPUWRVn1zLzOUsKvlhrSQvCIsmtZ5YoGJJJGWmjEpZUymKt/6NJpIt3CowBhZpiWcY6YyUm7t4qBq4CL4NKgY4tZ52VRuSoYwqZM0PGEkrIuNZKVAKQisg+YvJeEXq12kqyoRg0kYvbZhmVDBfEktMhWNCZW1rkxsFVhXGtlcIUk7hfcLalFKwLSSxbeZaZoCxyEqVIPoUJ2H9wQTRBgRXIMdBeAXtOmbIczfNdm6yLESxZaXJJhswlfVaVmv0ejZfZB8mFfkl1GkCtMBmpQQeocXUXoCkR2TatXOJWZPgkkGK5C52rAldKxMBVKkFJTjrukeuZIXmXQVie2YQLyplgVp9OBWzAgs5TySEG0E5fkLnogNAUG5z0XOkWVVjO3DPMgPsPZ5d0TvKJzi3E6wvmA5+dcTweOOt0Cl5KCXItM3a89hJBcoVSKFo6WO4c5+uT2zZxVbLreW7hE0XR6m5rPCdrUgTkeC6MkoNpFrFgniwfHaaJh9a7CSI4L4CKA5uLkDb5sny0n6Eno/CleDAxki3I459YLtB7sRjsf9Puz0N/2M8jr+fKd5j4fFXoglaax8sqb8dfWu6D3elyNYN8A212xLe1+qc/TOMeMr2C7ng72R9H9JZmPZ78ocNjjGi+Rt17Y5jvds0Xpm3a0sKCSqo53S/49w9GMr21fQ4AAA==&quot;"/>
    <we:property name="isFiltersActionButtonVisible" value="true"/>
    <we:property name="isVisualContainerHeaderHidden" value="false"/>
    <we:property name="pageDisplayName" value="&quot;Home&quot;"/>
    <we:property name="pageName" value="&quot;8aa4daf19ba00ac07885&quot;"/>
    <we:property name="reportEmbeddedTime" value="&quot;2025-01-14T14:26:42.212Z&quot;"/>
    <we:property name="reportName" value="&quot;AtliQ Grands_Hospitality Domain&quot;"/>
    <we:property name="reportState" value="&quot;CONNECTED&quot;"/>
    <we:property name="reportUrl" value="&quot;/links/W6I2hg41jv?ctid=c6e549b3-5f45-4032-aae9-d4244dc5b2c4&amp;pbi_source=linkShar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213</Words>
  <Application>Microsoft Office PowerPoint</Application>
  <PresentationFormat>Custom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Helios</vt:lpstr>
      <vt:lpstr>Arial</vt:lpstr>
      <vt:lpstr>Helios Bold</vt:lpstr>
      <vt:lpstr>Calibri</vt:lpstr>
      <vt:lpstr>Telegraf</vt:lpstr>
      <vt:lpstr>Aptos</vt:lpstr>
      <vt:lpstr>Klein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Bader Nader</cp:lastModifiedBy>
  <cp:revision>4</cp:revision>
  <dcterms:created xsi:type="dcterms:W3CDTF">2006-08-16T00:00:00Z</dcterms:created>
  <dcterms:modified xsi:type="dcterms:W3CDTF">2025-01-18T12:57:24Z</dcterms:modified>
  <dc:identifier>DAGcLFYR8NM</dc:identifier>
</cp:coreProperties>
</file>