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530" r:id="rId5"/>
    <p:sldId id="531" r:id="rId6"/>
    <p:sldId id="533" r:id="rId7"/>
    <p:sldId id="534" r:id="rId8"/>
    <p:sldId id="561" r:id="rId9"/>
    <p:sldId id="537" r:id="rId10"/>
    <p:sldId id="535" r:id="rId11"/>
    <p:sldId id="548" r:id="rId12"/>
    <p:sldId id="536" r:id="rId13"/>
    <p:sldId id="550" r:id="rId14"/>
    <p:sldId id="549" r:id="rId15"/>
    <p:sldId id="551" r:id="rId16"/>
    <p:sldId id="552" r:id="rId17"/>
    <p:sldId id="553" r:id="rId18"/>
    <p:sldId id="554" r:id="rId19"/>
    <p:sldId id="555" r:id="rId20"/>
    <p:sldId id="556" r:id="rId21"/>
    <p:sldId id="557" r:id="rId22"/>
    <p:sldId id="558" r:id="rId23"/>
    <p:sldId id="54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22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basics.io/portfolio/Bader-Nader" TargetMode="External"/><Relationship Id="rId2" Type="http://schemas.openxmlformats.org/officeDocument/2006/relationships/hyperlink" Target="mailto:badernader2@gmail.com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COMPARISON ANALYSIS OF OTT PLATFORMS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Bader Nader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372" y="3027172"/>
            <a:ext cx="7763256" cy="803656"/>
          </a:xfrm>
        </p:spPr>
        <p:txBody>
          <a:bodyPr/>
          <a:lstStyle/>
          <a:p>
            <a:r>
              <a:rPr lang="en-US" sz="4400" dirty="0"/>
              <a:t>Subscriber INSIGHTS</a:t>
            </a:r>
          </a:p>
        </p:txBody>
      </p:sp>
    </p:spTree>
    <p:extLst>
      <p:ext uri="{BB962C8B-B14F-4D97-AF65-F5344CB8AC3E}">
        <p14:creationId xmlns:p14="http://schemas.microsoft.com/office/powerpoint/2010/main" val="1625639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09111E8-FB6C-7F1B-786E-2CE8FC302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42227" y="949036"/>
            <a:ext cx="9769117" cy="4959928"/>
          </a:xfrm>
          <a:ln>
            <a:noFill/>
          </a:ln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Key Takeaways</a:t>
            </a:r>
            <a:endParaRPr lang="en-US" b="0" i="0" dirty="0">
              <a:solidFill>
                <a:srgbClr val="F0F6FC"/>
              </a:solidFill>
              <a:effectLst/>
              <a:latin typeface="-apple-system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F0F6FC"/>
                </a:solidFill>
                <a:effectLst/>
                <a:latin typeface="-apple-system"/>
              </a:rPr>
              <a:t>Jotstar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 attracts more paying users from </a:t>
            </a: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Tier 1 cities and the 25-34 age group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, with a fairly balanced demand for Premium and VIP plans.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F0F6FC"/>
                </a:solidFill>
                <a:effectLst/>
                <a:latin typeface="-apple-system"/>
              </a:rPr>
              <a:t>Liocinema’s</a:t>
            </a: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 paid audience skews younger (18-24) and is mostly from Tier 2 and 3 cities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, with a strong preference for the </a:t>
            </a: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Basic plan over Premium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Free users on both platforms are more spread across city tiers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, but </a:t>
            </a:r>
            <a:r>
              <a:rPr lang="en-US" b="1" i="0" dirty="0" err="1">
                <a:solidFill>
                  <a:srgbClr val="F0F6FC"/>
                </a:solidFill>
                <a:effectLst/>
                <a:latin typeface="-apple-system"/>
              </a:rPr>
              <a:t>Jotstar</a:t>
            </a: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 sees more free users in Tier 1, while </a:t>
            </a:r>
            <a:r>
              <a:rPr lang="en-US" b="1" i="0" dirty="0" err="1">
                <a:solidFill>
                  <a:srgbClr val="F0F6FC"/>
                </a:solidFill>
                <a:effectLst/>
                <a:latin typeface="-apple-system"/>
              </a:rPr>
              <a:t>Liocinema’s</a:t>
            </a: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 free audience is mostly in Tier 3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The platform is experiencing </a:t>
            </a: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steady user growth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, with the Free plan being the most popular choice.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Paid subscriptions (Premium &amp; Basic) are growing but not as fast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, indicating potential room for strategies like exclusive content or better incentives to convert free users.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The biggest surge happened in Q4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, hinting at a successful marketing campaign or increased demand during this period.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2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372" y="2698150"/>
            <a:ext cx="7763256" cy="1461701"/>
          </a:xfrm>
        </p:spPr>
        <p:txBody>
          <a:bodyPr/>
          <a:lstStyle/>
          <a:p>
            <a:r>
              <a:rPr lang="en-US" sz="4400" dirty="0"/>
              <a:t>UPGRADE &amp; DOWNGRADE PATTERNS</a:t>
            </a:r>
          </a:p>
        </p:txBody>
      </p:sp>
    </p:spTree>
    <p:extLst>
      <p:ext uri="{BB962C8B-B14F-4D97-AF65-F5344CB8AC3E}">
        <p14:creationId xmlns:p14="http://schemas.microsoft.com/office/powerpoint/2010/main" val="42993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ED5EA-E1BE-7389-F066-64CAEE128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08423" y="1386424"/>
            <a:ext cx="9575154" cy="4085152"/>
          </a:xfrm>
          <a:ln>
            <a:noFill/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Key Takeaways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Liocinema’s</a:t>
            </a:r>
            <a:r>
              <a:rPr lang="en-US" b="1" dirty="0"/>
              <a:t> Free plan dominates, while </a:t>
            </a:r>
            <a:r>
              <a:rPr lang="en-US" b="1" dirty="0" err="1"/>
              <a:t>Jotstar</a:t>
            </a:r>
            <a:r>
              <a:rPr lang="en-US" b="1" dirty="0"/>
              <a:t> has a more balanced user base across plans.</a:t>
            </a: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Younger users (18-24) are least likely to upgrade and most likely to downgrade on </a:t>
            </a:r>
            <a:r>
              <a:rPr lang="en-US" b="1" dirty="0" err="1"/>
              <a:t>Liocinema</a:t>
            </a:r>
            <a:r>
              <a:rPr lang="en-US" b="1" dirty="0"/>
              <a:t>.</a:t>
            </a: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Tier 1 users in </a:t>
            </a:r>
            <a:r>
              <a:rPr lang="en-US" b="1" dirty="0" err="1"/>
              <a:t>Jotstar</a:t>
            </a:r>
            <a:r>
              <a:rPr lang="en-US" b="1" dirty="0"/>
              <a:t> are highly engaged but also downgrade frequently, which could indicate price sensitivity.</a:t>
            </a: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VIP upgrades on </a:t>
            </a:r>
            <a:r>
              <a:rPr lang="en-US" b="1" dirty="0" err="1"/>
              <a:t>Jotstar</a:t>
            </a:r>
            <a:r>
              <a:rPr lang="en-US" b="1" dirty="0"/>
              <a:t> suggest users may prefer skipping mid-tier plans when upgrading.</a:t>
            </a: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Liocinema’s</a:t>
            </a:r>
            <a:r>
              <a:rPr lang="en-US" b="1" dirty="0"/>
              <a:t> premium retention is weaker, with many Premium users downgrading to Free or Basic.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00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372" y="3063575"/>
            <a:ext cx="7763256" cy="730850"/>
          </a:xfrm>
        </p:spPr>
        <p:txBody>
          <a:bodyPr/>
          <a:lstStyle/>
          <a:p>
            <a:r>
              <a:rPr lang="en-US" sz="4400" dirty="0"/>
              <a:t>INACTIVITY ANALYSIS</a:t>
            </a:r>
          </a:p>
        </p:txBody>
      </p:sp>
    </p:spTree>
    <p:extLst>
      <p:ext uri="{BB962C8B-B14F-4D97-AF65-F5344CB8AC3E}">
        <p14:creationId xmlns:p14="http://schemas.microsoft.com/office/powerpoint/2010/main" val="4172443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C66DB-5ED8-CC06-484F-21A698DC3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6038" y="983673"/>
            <a:ext cx="9779924" cy="4890655"/>
          </a:xfrm>
          <a:ln>
            <a:noFill/>
          </a:ln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Key Takeaways</a:t>
            </a:r>
            <a:endParaRPr lang="en-US" b="0" i="0" dirty="0">
              <a:solidFill>
                <a:srgbClr val="F0F6FC"/>
              </a:solidFill>
              <a:effectLst/>
              <a:latin typeface="-apple-system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Younger users (18-34) are the most engaged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, but also show high inactivity rates, highlighting the need for targeted retention strategies.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Urban users (Tier 1) engage more with </a:t>
            </a:r>
            <a:r>
              <a:rPr lang="en-US" b="1" i="0" dirty="0" err="1">
                <a:solidFill>
                  <a:srgbClr val="F0F6FC"/>
                </a:solidFill>
                <a:effectLst/>
                <a:latin typeface="-apple-system"/>
              </a:rPr>
              <a:t>Jotstar</a:t>
            </a: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, while suburban users (Tier 2) dominate </a:t>
            </a:r>
            <a:r>
              <a:rPr lang="en-US" b="1" i="0" dirty="0" err="1">
                <a:solidFill>
                  <a:srgbClr val="F0F6FC"/>
                </a:solidFill>
                <a:effectLst/>
                <a:latin typeface="-apple-system"/>
              </a:rPr>
              <a:t>Liocinema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, suggesting different audience preferences.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Free users have the highest inactivity rates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, indicating that premium content or incentives could help retain them.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F0F6FC"/>
                </a:solidFill>
                <a:effectLst/>
                <a:latin typeface="-apple-system"/>
              </a:rPr>
              <a:t>Liocinema</a:t>
            </a: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 saw a significant user engagement boost in the last quarter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, possibly due to strategic campaigns or content releases.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F0F6FC"/>
                </a:solidFill>
                <a:effectLst/>
                <a:latin typeface="-apple-system"/>
              </a:rPr>
              <a:t>Jotstar</a:t>
            </a: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 experienced a steady decline in engagement over the year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, signaling a need for improved long-term user retention efforts.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84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372" y="2723279"/>
            <a:ext cx="7763256" cy="1411443"/>
          </a:xfrm>
        </p:spPr>
        <p:txBody>
          <a:bodyPr/>
          <a:lstStyle/>
          <a:p>
            <a:r>
              <a:rPr lang="en-US" sz="4400" dirty="0"/>
              <a:t>CONTENT LIBRARY ANALYSIS</a:t>
            </a:r>
          </a:p>
        </p:txBody>
      </p:sp>
    </p:spTree>
    <p:extLst>
      <p:ext uri="{BB962C8B-B14F-4D97-AF65-F5344CB8AC3E}">
        <p14:creationId xmlns:p14="http://schemas.microsoft.com/office/powerpoint/2010/main" val="2632292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C5492-3D18-A97B-D918-C226BB05D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8275" y="722375"/>
            <a:ext cx="10015451" cy="5595297"/>
          </a:xfrm>
          <a:ln>
            <a:noFill/>
          </a:ln>
        </p:spPr>
        <p:txBody>
          <a:bodyPr/>
          <a:lstStyle/>
          <a:p>
            <a:pPr marL="0" indent="0" algn="l">
              <a:lnSpc>
                <a:spcPct val="125000"/>
              </a:lnSpc>
              <a:buNone/>
            </a:pP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Key Takeaways</a:t>
            </a:r>
          </a:p>
          <a:p>
            <a:pPr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F0F6FC"/>
                </a:solidFill>
                <a:effectLst/>
                <a:latin typeface="-apple-system"/>
              </a:rPr>
              <a:t>Liocinema</a:t>
            </a: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 heavily invests in movies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, with Drama being the top genre.</a:t>
            </a:r>
          </a:p>
          <a:p>
            <a:pPr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F0F6FC"/>
                </a:solidFill>
                <a:effectLst/>
                <a:latin typeface="-apple-system"/>
              </a:rPr>
              <a:t>Jotstar</a:t>
            </a: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 has a more balanced content strategy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, with a mix of movies, series, and sports.</a:t>
            </a:r>
          </a:p>
          <a:p>
            <a:pPr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F0F6FC"/>
                </a:solidFill>
                <a:effectLst/>
                <a:latin typeface="-apple-system"/>
              </a:rPr>
              <a:t>Jotstar</a:t>
            </a: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 has 3x more sports content than </a:t>
            </a:r>
            <a:r>
              <a:rPr lang="en-US" b="1" i="0" dirty="0" err="1">
                <a:solidFill>
                  <a:srgbClr val="F0F6FC"/>
                </a:solidFill>
                <a:effectLst/>
                <a:latin typeface="-apple-system"/>
              </a:rPr>
              <a:t>Liocinema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, and live matches drive significant watch time.</a:t>
            </a:r>
          </a:p>
          <a:p>
            <a:pPr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F0F6FC"/>
                </a:solidFill>
                <a:effectLst/>
                <a:latin typeface="-apple-system"/>
              </a:rPr>
              <a:t>Liocinema</a:t>
            </a: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 focuses on Indian languages (Hindi, Telugu, Tamil), while </a:t>
            </a:r>
            <a:r>
              <a:rPr lang="en-US" b="1" i="0" dirty="0" err="1">
                <a:solidFill>
                  <a:srgbClr val="F0F6FC"/>
                </a:solidFill>
                <a:effectLst/>
                <a:latin typeface="-apple-system"/>
              </a:rPr>
              <a:t>Jotstar</a:t>
            </a: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 has a stronger English presence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.</a:t>
            </a:r>
          </a:p>
          <a:p>
            <a:pPr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F0F6FC"/>
                </a:solidFill>
                <a:effectLst/>
                <a:latin typeface="-apple-system"/>
              </a:rPr>
              <a:t>Jotstar</a:t>
            </a: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 has a larger content library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, but </a:t>
            </a:r>
            <a:r>
              <a:rPr lang="en-US" b="0" i="0" dirty="0" err="1">
                <a:solidFill>
                  <a:srgbClr val="F0F6FC"/>
                </a:solidFill>
                <a:effectLst/>
                <a:latin typeface="-apple-system"/>
              </a:rPr>
              <a:t>Liocinema’s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movie-dominated strategy leads to higher watch time per item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.</a:t>
            </a:r>
          </a:p>
          <a:p>
            <a:pPr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F0F6FC"/>
                </a:solidFill>
                <a:effectLst/>
                <a:latin typeface="-apple-system"/>
              </a:rPr>
              <a:t>Liocinema</a:t>
            </a: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 is ideal for users who prefer a strong movie catalog, especially in Hindi and regional Indian languages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.</a:t>
            </a:r>
          </a:p>
          <a:p>
            <a:pPr algn="l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F0F6FC"/>
                </a:solidFill>
                <a:effectLst/>
                <a:latin typeface="-apple-system"/>
              </a:rPr>
              <a:t>Jotstar</a:t>
            </a: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 appeals to a wider audience with action-heavy content, sports events, and a mix of English &amp; Hindi programming</a:t>
            </a:r>
            <a:r>
              <a:rPr lang="en-US" b="0" i="0" dirty="0">
                <a:solidFill>
                  <a:srgbClr val="F0F6FC"/>
                </a:solidFill>
                <a:effectLst/>
                <a:latin typeface="-apple-system"/>
              </a:rPr>
              <a:t>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85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2423" y="2723279"/>
            <a:ext cx="7927155" cy="1411443"/>
          </a:xfrm>
        </p:spPr>
        <p:txBody>
          <a:bodyPr/>
          <a:lstStyle/>
          <a:p>
            <a:r>
              <a:rPr lang="en-US" sz="4400" dirty="0"/>
              <a:t>CONTENT CONSUMPTION BEHAVIOR</a:t>
            </a:r>
          </a:p>
        </p:txBody>
      </p:sp>
    </p:spTree>
    <p:extLst>
      <p:ext uri="{BB962C8B-B14F-4D97-AF65-F5344CB8AC3E}">
        <p14:creationId xmlns:p14="http://schemas.microsoft.com/office/powerpoint/2010/main" val="3953271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1F03B-1AC0-471D-2DF6-D97543134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5969" y="1246910"/>
            <a:ext cx="10060062" cy="4364181"/>
          </a:xfrm>
          <a:ln>
            <a:noFill/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Key Takeaways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Jotstar</a:t>
            </a:r>
            <a:r>
              <a:rPr lang="en-US" b="1" dirty="0"/>
              <a:t> has a more balanced device usage, while </a:t>
            </a:r>
            <a:r>
              <a:rPr lang="en-US" b="1" dirty="0" err="1"/>
              <a:t>Liocinema</a:t>
            </a:r>
            <a:r>
              <a:rPr lang="en-US" b="1" dirty="0"/>
              <a:t> is heavily mobile-driven.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Jotstar’s</a:t>
            </a:r>
            <a:r>
              <a:rPr lang="en-US" b="1" dirty="0"/>
              <a:t> primary audience is aged 25-34, whereas </a:t>
            </a:r>
            <a:r>
              <a:rPr lang="en-US" b="1" dirty="0" err="1"/>
              <a:t>Liocinema</a:t>
            </a:r>
            <a:r>
              <a:rPr lang="en-US" b="1" dirty="0"/>
              <a:t> skews younger (18-24).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Paid subscribers on </a:t>
            </a:r>
            <a:r>
              <a:rPr lang="en-US" b="1" dirty="0" err="1"/>
              <a:t>Jotstar</a:t>
            </a:r>
            <a:r>
              <a:rPr lang="en-US" b="1" dirty="0"/>
              <a:t> watch significantly more content, while </a:t>
            </a:r>
            <a:r>
              <a:rPr lang="en-US" b="1" dirty="0" err="1"/>
              <a:t>Liocinema’s</a:t>
            </a:r>
            <a:r>
              <a:rPr lang="en-US" b="1" dirty="0"/>
              <a:t> free users dominate engagement.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Jotstar’s</a:t>
            </a:r>
            <a:r>
              <a:rPr lang="en-US" b="1" dirty="0"/>
              <a:t> viewership is concentrated in Tier 1 cities, while </a:t>
            </a:r>
            <a:r>
              <a:rPr lang="en-US" b="1" dirty="0" err="1"/>
              <a:t>Liocinema</a:t>
            </a:r>
            <a:r>
              <a:rPr lang="en-US" b="1" dirty="0"/>
              <a:t> has a wider spread across city tiers.</a:t>
            </a:r>
            <a:endParaRPr lang="en-US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91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4305808" cy="3282696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Problem Statement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Dashboard Overview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Analysis of Metrics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Subscribers’ Insights</a:t>
            </a: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FF1BC4-BA8C-CB55-827D-D4F374E6F20D}"/>
              </a:ext>
            </a:extLst>
          </p:cNvPr>
          <p:cNvSpPr txBox="1">
            <a:spLocks/>
          </p:cNvSpPr>
          <p:nvPr/>
        </p:nvSpPr>
        <p:spPr>
          <a:xfrm>
            <a:off x="6096000" y="2207429"/>
            <a:ext cx="4305808" cy="3282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Upgrade &amp; Downgrade Patterns</a:t>
            </a: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Inactivity Analysis</a:t>
            </a: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Content Library Analysis</a:t>
            </a:r>
          </a:p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Content Consumption Behavior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Bader Nader​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</a:t>
            </a:r>
            <a:endParaRPr lang="en-US" dirty="0">
              <a:latin typeface="Segoe UI Light" panose="020B0502040204020203" pitchFamily="34" charset="0"/>
              <a:ea typeface="Calibri"/>
              <a:cs typeface="Segoe UI Light" panose="020B0502040204020203" pitchFamily="34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US" dirty="0">
                <a:latin typeface="Segoe UI Light" panose="020B0502040204020203" pitchFamily="34" charset="0"/>
                <a:ea typeface="Calibri"/>
                <a:cs typeface="Segoe UI Light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Portfolio Website</a:t>
            </a:r>
            <a:endParaRPr lang="en-US" dirty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44684"/>
            <a:ext cx="7735824" cy="106984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273" y="3429000"/>
            <a:ext cx="8797636" cy="25910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Welcome, everyone! Today, we will explore a </a:t>
            </a:r>
            <a:r>
              <a:rPr lang="en-US" sz="1600" b="1" dirty="0"/>
              <a:t>Comparison Analysis of OTT Platforms</a:t>
            </a:r>
            <a:r>
              <a:rPr lang="en-US" sz="1600" dirty="0"/>
              <a:t>, focusing on </a:t>
            </a:r>
            <a:r>
              <a:rPr lang="en-US" sz="1600" b="1" dirty="0" err="1"/>
              <a:t>LioCinema</a:t>
            </a:r>
            <a:r>
              <a:rPr lang="en-US" sz="1600" b="1" dirty="0"/>
              <a:t> and </a:t>
            </a:r>
            <a:r>
              <a:rPr lang="en-US" sz="1600" b="1" dirty="0" err="1"/>
              <a:t>Jotstar</a:t>
            </a:r>
            <a:r>
              <a:rPr lang="en-US" sz="1600" dirty="0"/>
              <a:t>. This presentation will provide an in-depth look at key </a:t>
            </a:r>
            <a:r>
              <a:rPr lang="en-US" sz="1600" b="1" dirty="0"/>
              <a:t>subscriber trends, content libraries, user engagement, and financial performance</a:t>
            </a:r>
            <a:r>
              <a:rPr lang="en-US" sz="1600" dirty="0"/>
              <a:t> for both platforms. We’ll start with an overview of the </a:t>
            </a:r>
            <a:r>
              <a:rPr lang="en-US" sz="1600" b="1" dirty="0"/>
              <a:t>business problem</a:t>
            </a:r>
            <a:r>
              <a:rPr lang="en-US" sz="1600" dirty="0"/>
              <a:t>, followed by a </a:t>
            </a:r>
            <a:r>
              <a:rPr lang="en-US" sz="1600" b="1" dirty="0"/>
              <a:t>dashboard walkthrough</a:t>
            </a:r>
            <a:r>
              <a:rPr lang="en-US" sz="1600" dirty="0"/>
              <a:t> to visualize insights. We will then dive into specific </a:t>
            </a:r>
            <a:r>
              <a:rPr lang="en-US" sz="1600" b="1" dirty="0"/>
              <a:t>metrics analysis, subscriber behavior, upgrade &amp; downgrade patterns, inactivity trends, content diversity, and consumption habits</a:t>
            </a:r>
            <a:r>
              <a:rPr lang="en-US" sz="1600" dirty="0"/>
              <a:t>. By the end, we aim to present </a:t>
            </a:r>
            <a:r>
              <a:rPr lang="en-US" sz="1600" b="1" dirty="0"/>
              <a:t>strategic recommendations</a:t>
            </a:r>
            <a:r>
              <a:rPr lang="en-US" sz="1600" dirty="0"/>
              <a:t> that can help guide decision-making for the potential </a:t>
            </a:r>
            <a:r>
              <a:rPr lang="en-US" sz="1600" b="1" dirty="0"/>
              <a:t>Lio-</a:t>
            </a:r>
            <a:r>
              <a:rPr lang="en-US" sz="1600" b="1" dirty="0" err="1"/>
              <a:t>Jotstar</a:t>
            </a:r>
            <a:r>
              <a:rPr lang="en-US" sz="1600" b="1" dirty="0"/>
              <a:t> merger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882" y="3803903"/>
            <a:ext cx="9788236" cy="21951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The </a:t>
            </a:r>
            <a:r>
              <a:rPr lang="en-US" sz="1800" b="1" dirty="0"/>
              <a:t>OTT streaming industry</a:t>
            </a:r>
            <a:r>
              <a:rPr lang="en-US" sz="1800" dirty="0"/>
              <a:t> in India is highly competitive, with multiple players striving for dominance. Lio, a leading </a:t>
            </a:r>
            <a:r>
              <a:rPr lang="en-US" sz="1800" b="1" dirty="0"/>
              <a:t>telecommunications provider</a:t>
            </a:r>
            <a:r>
              <a:rPr lang="en-US" sz="1800" dirty="0"/>
              <a:t>, is considering a </a:t>
            </a:r>
            <a:r>
              <a:rPr lang="en-US" sz="1800" b="1" dirty="0"/>
              <a:t>strategic merger</a:t>
            </a:r>
            <a:r>
              <a:rPr lang="en-US" sz="1800" dirty="0"/>
              <a:t> with </a:t>
            </a:r>
            <a:r>
              <a:rPr lang="en-US" sz="1800" dirty="0" err="1"/>
              <a:t>Jotstar</a:t>
            </a:r>
            <a:r>
              <a:rPr lang="en-US" sz="1800" dirty="0"/>
              <a:t>, a well-established </a:t>
            </a:r>
            <a:r>
              <a:rPr lang="en-US" sz="1800" b="1" dirty="0"/>
              <a:t>OTT platform</a:t>
            </a:r>
            <a:r>
              <a:rPr lang="en-US" sz="1800" dirty="0"/>
              <a:t>, to create a </a:t>
            </a:r>
            <a:r>
              <a:rPr lang="en-US" sz="1800" b="1" dirty="0"/>
              <a:t>powerful, unified streaming service</a:t>
            </a:r>
            <a:r>
              <a:rPr lang="en-US" sz="1800" dirty="0"/>
              <a:t>. However, before finalizing this merger, Lio's management requires a </a:t>
            </a:r>
            <a:r>
              <a:rPr lang="en-US" sz="1800" b="1" dirty="0"/>
              <a:t>comprehensive analysis</a:t>
            </a:r>
            <a:r>
              <a:rPr lang="en-US" sz="1800" dirty="0"/>
              <a:t> of both platforms to understand their </a:t>
            </a:r>
            <a:r>
              <a:rPr lang="en-US" sz="1800" b="1" dirty="0"/>
              <a:t>strengths, weaknesses, and market positioning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6E4F0B8A-DDEB-4302-DEE9-B53C9B4FFEE0}"/>
              </a:ext>
            </a:extLst>
          </p:cNvPr>
          <p:cNvSpPr txBox="1">
            <a:spLocks/>
          </p:cNvSpPr>
          <p:nvPr/>
        </p:nvSpPr>
        <p:spPr>
          <a:xfrm>
            <a:off x="1042554" y="665019"/>
            <a:ext cx="10106891" cy="5527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34747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This analysis focuses on several </a:t>
            </a:r>
            <a:r>
              <a:rPr lang="en-US" sz="1600" b="1" dirty="0"/>
              <a:t>key aspects</a:t>
            </a:r>
            <a:r>
              <a:rPr lang="en-US" sz="1600" dirty="0"/>
              <a:t>, including </a:t>
            </a:r>
            <a:r>
              <a:rPr lang="en-US" sz="1600" b="1" dirty="0"/>
              <a:t>subscriber acquisition and retention, content library comparisons, user engagement levels, inactivity rates, and revenue trends</a:t>
            </a:r>
            <a:r>
              <a:rPr lang="en-US" sz="1600" dirty="0"/>
              <a:t>. The goal is to uncover </a:t>
            </a:r>
            <a:r>
              <a:rPr lang="en-US" sz="1600" b="1" dirty="0"/>
              <a:t>patterns in content consumption, upgrade/downgrade behaviors, and potential churn risks</a:t>
            </a:r>
            <a:r>
              <a:rPr lang="en-US" sz="1600" dirty="0"/>
              <a:t>. By analyzing user data from </a:t>
            </a:r>
            <a:r>
              <a:rPr lang="en-US" sz="1600" b="1" dirty="0"/>
              <a:t>January to November 2024</a:t>
            </a:r>
            <a:r>
              <a:rPr lang="en-US" sz="1600" dirty="0"/>
              <a:t>, we aim to provide insights into </a:t>
            </a:r>
            <a:r>
              <a:rPr lang="en-US" sz="1600" b="1" dirty="0"/>
              <a:t>growth opportunities</a:t>
            </a:r>
            <a:r>
              <a:rPr lang="en-US" sz="1600" dirty="0"/>
              <a:t> and </a:t>
            </a:r>
            <a:r>
              <a:rPr lang="en-US" sz="1600" b="1" dirty="0"/>
              <a:t>strategic actions</a:t>
            </a:r>
            <a:r>
              <a:rPr lang="en-US" sz="1600" dirty="0"/>
              <a:t> that can maximize the merger’s success.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Through this study, we will answer crucial questions such as:</a:t>
            </a:r>
          </a:p>
          <a:p>
            <a:pPr marL="171450" indent="-171450">
              <a:lnSpc>
                <a:spcPct val="150000"/>
              </a:lnSpc>
            </a:pPr>
            <a:r>
              <a:rPr lang="en-US" sz="1600" b="1" dirty="0"/>
              <a:t>Which platform has better content diversity and engagement?</a:t>
            </a:r>
            <a:endParaRPr lang="en-US" sz="1600" dirty="0"/>
          </a:p>
          <a:p>
            <a:pPr marL="171450" indent="-171450">
              <a:lnSpc>
                <a:spcPct val="150000"/>
              </a:lnSpc>
            </a:pPr>
            <a:r>
              <a:rPr lang="en-US" sz="1600" b="1" dirty="0"/>
              <a:t>How do user demographics differ between the two?</a:t>
            </a:r>
            <a:endParaRPr lang="en-US" sz="1600" dirty="0"/>
          </a:p>
          <a:p>
            <a:pPr marL="171450" indent="-171450">
              <a:lnSpc>
                <a:spcPct val="150000"/>
              </a:lnSpc>
            </a:pPr>
            <a:r>
              <a:rPr lang="en-US" sz="1600" b="1" dirty="0"/>
              <a:t>What factors contribute to subscription downgrades and inactivity?</a:t>
            </a:r>
            <a:endParaRPr lang="en-US" sz="1600" dirty="0"/>
          </a:p>
          <a:p>
            <a:pPr marL="171450" indent="-171450">
              <a:lnSpc>
                <a:spcPct val="150000"/>
              </a:lnSpc>
            </a:pPr>
            <a:r>
              <a:rPr lang="en-US" sz="1600" b="1" dirty="0"/>
              <a:t>How can pricing strategies be optimized post-merger?</a:t>
            </a: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Ultimately, the findings from this analysis will guide Lio-</a:t>
            </a:r>
            <a:r>
              <a:rPr lang="en-US" sz="1600" dirty="0" err="1"/>
              <a:t>Jotstar’s</a:t>
            </a:r>
            <a:r>
              <a:rPr lang="en-US" sz="1600" dirty="0"/>
              <a:t> leadership in making </a:t>
            </a:r>
            <a:r>
              <a:rPr lang="en-US" sz="1600" b="1" dirty="0"/>
              <a:t>data-driven decisions</a:t>
            </a:r>
            <a:r>
              <a:rPr lang="en-US" sz="1600" dirty="0"/>
              <a:t> to establish themselves as India's </a:t>
            </a:r>
            <a:r>
              <a:rPr lang="en-US" sz="1600" b="1" dirty="0"/>
              <a:t>leading OTT platform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216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372" y="3027172"/>
            <a:ext cx="7763256" cy="803656"/>
          </a:xfrm>
        </p:spPr>
        <p:txBody>
          <a:bodyPr/>
          <a:lstStyle/>
          <a:p>
            <a:r>
              <a:rPr lang="en-US" sz="4400" dirty="0"/>
              <a:t>DASHBOARD OVERVIEW</a:t>
            </a:r>
          </a:p>
        </p:txBody>
      </p:sp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E318B-D756-6C57-8657-96C8363208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10" name="Add-in 9">
                <a:extLst>
                  <a:ext uri="{FF2B5EF4-FFF2-40B4-BE49-F238E27FC236}">
                    <a16:creationId xmlns:a16="http://schemas.microsoft.com/office/drawing/2014/main" id="{B1FAC591-4C24-C586-9DE1-EAACA9DC1D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2743422"/>
                  </p:ext>
                </p:extLst>
              </p:nvPr>
            </p:nvGraphicFramePr>
            <p:xfrm>
              <a:off x="1059872" y="448195"/>
              <a:ext cx="10072256" cy="59616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0" name="Add-in 9">
                <a:extLst>
                  <a:ext uri="{FF2B5EF4-FFF2-40B4-BE49-F238E27FC236}">
                    <a16:creationId xmlns:a16="http://schemas.microsoft.com/office/drawing/2014/main" id="{B1FAC591-4C24-C586-9DE1-EAACA9DC1D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9872" y="448195"/>
                <a:ext cx="10072256" cy="59616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265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4372" y="3027172"/>
            <a:ext cx="7763256" cy="803656"/>
          </a:xfrm>
        </p:spPr>
        <p:txBody>
          <a:bodyPr/>
          <a:lstStyle/>
          <a:p>
            <a:r>
              <a:rPr lang="en-US" sz="4400" dirty="0"/>
              <a:t>Analysis of Metrics</a:t>
            </a:r>
          </a:p>
        </p:txBody>
      </p:sp>
    </p:spTree>
    <p:extLst>
      <p:ext uri="{BB962C8B-B14F-4D97-AF65-F5344CB8AC3E}">
        <p14:creationId xmlns:p14="http://schemas.microsoft.com/office/powerpoint/2010/main" val="107987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5096C-2B7F-1F61-B483-70E24E854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13164" y="1467543"/>
            <a:ext cx="9545781" cy="3922915"/>
          </a:xfrm>
          <a:ln>
            <a:noFill/>
          </a:ln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Key Takeaways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Jotstar</a:t>
            </a:r>
            <a:r>
              <a:rPr lang="en-US" b="1" dirty="0"/>
              <a:t> focuses more on paid users, has higher engagement, and a bigger content library.</a:t>
            </a: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Liocinema</a:t>
            </a:r>
            <a:r>
              <a:rPr lang="en-US" b="1" dirty="0"/>
              <a:t> has a larger user base but struggles with engagement, as more of its users are inactive and prefer free plans.</a:t>
            </a: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Jotstar</a:t>
            </a:r>
            <a:r>
              <a:rPr lang="en-US" b="1" dirty="0"/>
              <a:t> users are more likely to switch plans, while </a:t>
            </a:r>
            <a:r>
              <a:rPr lang="en-US" b="1" dirty="0" err="1"/>
              <a:t>Liocinema</a:t>
            </a:r>
            <a:r>
              <a:rPr lang="en-US" b="1" dirty="0"/>
              <a:t> users tend to stick with their current subscription.</a:t>
            </a:r>
            <a:endParaRPr lang="en-US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Jotstar</a:t>
            </a:r>
            <a:r>
              <a:rPr lang="en-US" b="1" dirty="0"/>
              <a:t> leads in total watch time, suggesting stronger content consumption.</a:t>
            </a:r>
            <a:endParaRPr lang="en-US" dirty="0"/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CF1F9-4847-1440-0352-6D1284A4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A5833BD6-0F69-4754-8B02-8E5784F630D1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35cc67be-111f-4621-83cc-e0cc37c20f41/58e501308c86a2a325b2?bookmarkGuid=928812cb-2608-465b-bebc-3cb187ce84cb&amp;bookmarkUsage=1&amp;ctid=c6e549b3-5f45-4032-aae9-d4244dc5b2c4&amp;fromEntryPoint=export&quot;"/>
    <we:property name="reportName" value="&quot;Comparison Analysis of OTT Platforms&quot;"/>
    <we:property name="reportState" value="&quot;CONNECTED&quot;"/>
    <we:property name="embedUrl" value="&quot;/reportEmbed?reportId=35cc67be-111f-4621-83cc-e0cc37c20f41&amp;config=eyJjbHVzdGVyVXJsIjoiaHR0cHM6Ly9XQUJJLUlORElBLUNFTlRSQUwtQS1QUklNQVJZLXJlZGlyZWN0LmFuYWx5c2lzLndpbmRvd3MubmV0IiwiZW1iZWRGZWF0dXJlcyI6eyJ1c2FnZU1ldHJpY3NWTmV4dCI6dHJ1ZX19&amp;disableSensitivityBanner=true&quot;"/>
    <we:property name="pageName" value="&quot;58e501308c86a2a325b2&quot;"/>
    <we:property name="pageDisplayName" value="&quot;Home&quot;"/>
    <we:property name="datasetId" value="&quot;9654d4f8-d135-4615-8f68-519c04f5541e&quot;"/>
    <we:property name="backgroundColor" value="&quot;#0D9276&quot;"/>
    <we:property name="bookmark" value="&quot;H4sIAAAAAAAAA6WSMW/CMBCF/0rlGVWxjROHka5VhUTFghjOzgW5mDhKHARF/PeeEySGVqrULonv+eV754uvrHJ96+HyBkdkC7YM4XCE7vDEM8VmrJlU0LmtAZBjJktecl5h2g1tdKHp2eLKInR7jBvXD+ATisTtbsbA+xXsU1WD73HGWuz60IB3nziZaSt2A95mDM+tDx0k5DpCxIQ9kZ1qaoE/S0oEG90J12jjpCqNKuMy01bnIEAKZQTZ+skwdvajJaHH+JfQRHANxSQNjCiElYWai7KoS2UkyqT3rtn7e8OPb98vbRpOxHM04ZzmYT4oOJFuNzpQjoXhBXKhc6OkKKoa9N9pBJrnNdeCKLVAkVdW/UqDcQ7LIUYa1zek4nROpWUtwFgjhZzb4l/IkfpQ2BHpVqRFGGLfgsUVNFRvr6ztAl2F6HD00a+HpsLqvu7S+9VF7Kb8DfghRY93iI0xu/T4ArNHv2m9AgAA&quot;"/>
    <we:property name="initialStateBookmark" value="&quot;H4sIAAAAAAAAA6WSzW7CMBCEX6XyOaqIjZPQG1Q9UX5UKi4IVWtng1xMHCUOgiLeveuAxKGVkNpLYk/G36w3e2K5aSoLxynskD2xkXPbHdTbh7gnWcTKqzqbjSfDt/HHdDh5IdlV3riyYU8n5qHeoF+apgUbGCSu1hEDa+ewCbsCbIMRq7BuXAnWfOHFTJ983eI5YniorKshIBcePAbsnuy0p+z4UVAiaG/2uEDtL6rMUPZi0ct0lgAHwaXiZGsuhq6yXy0B3cU/u9KDKSkmaKB4yrVIZZ8P0mIglUAR9MaUG3st+Hb2/ViFrng8eOUOoR/qk4ID6XymCyWYqjjFmGeJkoKneQHZ32kE6idFnHGiFBx5kmt5lwZdH0at99SuH0gZ0z1lJgoOSivBRV+n/0J21JvCdkhTERau9U0FGudQ0n51YlXtaBS8wc5Hvx7KHPPrug7vV+OxvuQvwbYhupsh1oVQSUZZvHMgTBbrylqHxzdoi8gf5gIAAA==&quot;"/>
    <we:property name="isFiltersActionButtonVisible" value="true"/>
    <we:property name="isVisualContainerHeaderHidden" value="false"/>
    <we:property name="reportEmbeddedTime" value="&quot;2025-03-11T20:12:41.237Z&quot;"/>
    <we:property name="creatorTenantId" value="&quot;c6e549b3-5f45-4032-aae9-d4244dc5b2c4&quot;"/>
    <we:property name="creatorUserId" value="&quot;10032003E5FB3B5B&quot;"/>
    <we:property name="creatorSessionId" value="&quot;ef53f73a-cca0-4e6e-9513-0e528e5825d0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1499</TotalTime>
  <Words>1032</Words>
  <Application>Microsoft Office PowerPoint</Application>
  <PresentationFormat>Widescreen</PresentationFormat>
  <Paragraphs>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Calibri</vt:lpstr>
      <vt:lpstr>Courier New</vt:lpstr>
      <vt:lpstr>Segoe UI Light</vt:lpstr>
      <vt:lpstr>Tw Cen MT</vt:lpstr>
      <vt:lpstr>Office Theme</vt:lpstr>
      <vt:lpstr>COMPARISON ANALYSIS OF OTT PLATFORMS</vt:lpstr>
      <vt:lpstr>CONTENTS</vt:lpstr>
      <vt:lpstr>INTRODUCTION</vt:lpstr>
      <vt:lpstr>PROBLEM STATEMENT</vt:lpstr>
      <vt:lpstr>PowerPoint Presentation</vt:lpstr>
      <vt:lpstr>DASHBOARD OVERVIEW</vt:lpstr>
      <vt:lpstr>PowerPoint Presentation</vt:lpstr>
      <vt:lpstr>Analysis of Metrics</vt:lpstr>
      <vt:lpstr>PowerPoint Presentation</vt:lpstr>
      <vt:lpstr>Subscriber INSIGHTS</vt:lpstr>
      <vt:lpstr>PowerPoint Presentation</vt:lpstr>
      <vt:lpstr>UPGRADE &amp; DOWNGRADE PATTERNS</vt:lpstr>
      <vt:lpstr>PowerPoint Presentation</vt:lpstr>
      <vt:lpstr>INACTIVITY ANALYSIS</vt:lpstr>
      <vt:lpstr>PowerPoint Presentation</vt:lpstr>
      <vt:lpstr>CONTENT LIBRARY ANALYSIS</vt:lpstr>
      <vt:lpstr>PowerPoint Presentation</vt:lpstr>
      <vt:lpstr>CONTENT CONSUMPTION BEHAVIOR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Bader Nader</dc:creator>
  <cp:lastModifiedBy>Bader Nader</cp:lastModifiedBy>
  <cp:revision>9</cp:revision>
  <dcterms:created xsi:type="dcterms:W3CDTF">2025-03-10T14:59:04Z</dcterms:created>
  <dcterms:modified xsi:type="dcterms:W3CDTF">2025-03-13T18:16:55Z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