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2" r:id="rId8"/>
    <p:sldId id="264" r:id="rId9"/>
    <p:sldId id="269" r:id="rId10"/>
    <p:sldId id="279" r:id="rId11"/>
    <p:sldId id="280" r:id="rId12"/>
    <p:sldId id="270" r:id="rId13"/>
    <p:sldId id="281" r:id="rId14"/>
    <p:sldId id="271" r:id="rId15"/>
    <p:sldId id="282" r:id="rId16"/>
    <p:sldId id="297" r:id="rId17"/>
    <p:sldId id="272" r:id="rId18"/>
    <p:sldId id="283" r:id="rId19"/>
    <p:sldId id="273" r:id="rId20"/>
    <p:sldId id="284" r:id="rId21"/>
    <p:sldId id="300" r:id="rId22"/>
    <p:sldId id="274" r:id="rId23"/>
    <p:sldId id="285" r:id="rId24"/>
    <p:sldId id="298" r:id="rId25"/>
    <p:sldId id="275" r:id="rId26"/>
    <p:sldId id="286" r:id="rId27"/>
    <p:sldId id="299" r:id="rId28"/>
    <p:sldId id="276" r:id="rId29"/>
    <p:sldId id="287" r:id="rId30"/>
    <p:sldId id="277" r:id="rId31"/>
    <p:sldId id="288" r:id="rId32"/>
    <p:sldId id="278" r:id="rId33"/>
    <p:sldId id="289" r:id="rId34"/>
    <p:sldId id="290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AF030D-A3DC-4471-981B-7BC3C7159FF2}">
          <p14:sldIdLst>
            <p14:sldId id="256"/>
            <p14:sldId id="257"/>
            <p14:sldId id="260"/>
            <p14:sldId id="261"/>
            <p14:sldId id="263"/>
            <p14:sldId id="258"/>
            <p14:sldId id="262"/>
            <p14:sldId id="264"/>
            <p14:sldId id="269"/>
            <p14:sldId id="279"/>
            <p14:sldId id="280"/>
            <p14:sldId id="270"/>
            <p14:sldId id="281"/>
            <p14:sldId id="271"/>
            <p14:sldId id="282"/>
            <p14:sldId id="297"/>
            <p14:sldId id="272"/>
            <p14:sldId id="283"/>
            <p14:sldId id="273"/>
            <p14:sldId id="284"/>
            <p14:sldId id="300"/>
            <p14:sldId id="274"/>
            <p14:sldId id="285"/>
            <p14:sldId id="298"/>
            <p14:sldId id="275"/>
            <p14:sldId id="286"/>
            <p14:sldId id="299"/>
            <p14:sldId id="276"/>
            <p14:sldId id="287"/>
            <p14:sldId id="277"/>
            <p14:sldId id="288"/>
            <p14:sldId id="278"/>
            <p14:sldId id="289"/>
            <p14:sldId id="29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1582-BD23-35E8-C52A-7B49D5DF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630A-1743-0751-DA30-F264845AE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2830-A20A-D62C-4098-5CAFA70C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C76A-6C68-3A01-8B6E-DD31542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BFFA-6DBD-24BF-2BA4-DC49F8A1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3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10F7-8ADC-9A06-4FBA-20BAC370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69A14-0E98-3A51-2CC7-D2AECB69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1FE7-E514-A253-BFB5-497F2DF2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D162-44F3-5F5A-865F-2DC1A5D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D48B-C9EF-5996-EF49-FD14DCD1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7BCF8-097A-39CD-E255-DC3322A84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AE5E-98E1-8BAE-F647-E9F358831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FCDD-EF90-4626-46E2-BDB15AD4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C0DC-0563-4430-6578-7E2C4B9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DEB9-2F36-2078-BFDE-5AEF753A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E755-A69A-0204-0296-7BB5395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531D-2A30-49B2-6D45-55CEFB3C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B7FD-8B09-16DB-366F-9A9F906F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9E52-E939-9555-81CC-1563B649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FD5E-6F60-2F72-2797-5B195DEF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A9E4-1AAE-083E-72AE-7C604D8B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3AC7-6BC4-3D3E-858C-52F0617B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68F9-51C5-BC6B-2C9D-BF274BA6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E123-D8FE-F978-CE79-F1C08089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046B-F6E5-4C9F-1C5B-75BCE6CC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E7BC-DB52-BDA3-4C27-5F2ED20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87A8-CBF7-AE23-45BD-017CA94A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A33E-92A6-5CE6-19A5-70201A84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2F6F-A128-8A9C-54F3-3CD6F578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56ED-33B5-97D2-35FB-E1947FE7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28E1-3BE1-6100-71CC-034074E8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7AE5-2FB8-F64F-B72F-54CD600E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89CE-0751-5566-578C-744CFF61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06B27-7D07-54F0-33C3-936BF167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7FAAD-3C32-DCD8-0573-2C8C660B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D0849-23A9-7199-BE01-4BB4A0461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B643F-3DE0-E065-7DCF-18DC1EE6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907FE-452F-F704-B3CF-E32FD27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089BA-C2BD-FB0B-0E48-4B1ECD94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A803-A417-B791-177B-883CCC1D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F3A0-0F01-F69A-417A-6308862A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2F3F-DE67-3A37-E618-81A54224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0E73-5052-02FF-E336-706293D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A1159-1547-DC77-4127-4524BAA1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8BA2-7DA8-E0AE-249F-423B2B7B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2EBE4-C771-8117-7A88-3D62AEC7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CED7-DCE2-DBDE-8E3D-494CFA1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1B5-8EA1-7647-94FB-9609EF95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C257F-8811-155F-9120-57771CAA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C824C-7566-803C-B328-F9F02A6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945B-CAC7-0556-4295-51419E5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1736-FF80-D1F6-2B66-C98E6E09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874E-2E14-B64A-FEC6-1CED0BCF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7E5A5-15BC-E064-AED7-8EDD1758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66D4-D80D-72D2-35AF-C14F1AD9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7663-946A-49B3-FBB1-AA74040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1A3A-1524-C3A5-C559-822B013D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99C6-DF5D-D7B1-F410-6C88F95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70AC7-0427-5A88-AF41-1ED10AA4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D987-2E0E-786F-A02A-F4E97271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DE69-8A12-9107-AC43-C3015916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30B1D-E5D4-4C21-8C39-7F45FB773818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E2E1-A071-F607-A672-961F0AC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27D4-B064-0732-FB44-8E0C4DE2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EFACC-9E30-46CE-B347-26195B6134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6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39C4-08F7-C7C7-694D-0A1430B3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+mn-lt"/>
              </a:rPr>
              <a:t>Comparison Analysis of </a:t>
            </a:r>
            <a:br>
              <a:rPr lang="en-US" sz="5500" dirty="0">
                <a:solidFill>
                  <a:schemeClr val="bg1"/>
                </a:solidFill>
                <a:latin typeface="+mn-lt"/>
              </a:rPr>
            </a:br>
            <a:r>
              <a:rPr lang="en-US" sz="5500" dirty="0">
                <a:solidFill>
                  <a:schemeClr val="bg1"/>
                </a:solidFill>
                <a:latin typeface="+mn-lt"/>
              </a:rPr>
              <a:t>OTT Platforms</a:t>
            </a:r>
            <a:endParaRPr lang="en-IN" sz="5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BC51-8CE1-8453-4487-305F560A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 Bader Nader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8540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A386E-5513-F616-E401-401E7E891A8C}"/>
              </a:ext>
            </a:extLst>
          </p:cNvPr>
          <p:cNvSpPr txBox="1"/>
          <p:nvPr/>
        </p:nvSpPr>
        <p:spPr>
          <a:xfrm>
            <a:off x="630381" y="1219200"/>
            <a:ext cx="109312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over four times the users of </a:t>
            </a: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, indicating a more established market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Both platforms are experiencing steady user growth, showing increasing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, though smaller, has a strong upward trend, making it a potential high-growth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Liocinema’s</a:t>
            </a:r>
            <a:r>
              <a:rPr lang="en-US" sz="1900" dirty="0">
                <a:solidFill>
                  <a:schemeClr val="bg1"/>
                </a:solidFill>
              </a:rPr>
              <a:t> growth is slowing, possibly due to market saturation.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Jotstar’s</a:t>
            </a:r>
            <a:r>
              <a:rPr lang="en-US" sz="1900" dirty="0">
                <a:solidFill>
                  <a:schemeClr val="bg1"/>
                </a:solidFill>
              </a:rPr>
              <a:t> growth is more organic, while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may need aggressive strategies to sustain its lead.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  <a:endParaRPr lang="en-US" sz="19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Increase marketing efforts to accelerate user acquisition.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Expand partnerships to drive more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Focus on user retention strategies to sustain long-term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  <a:endParaRPr lang="en-US" sz="19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engagement strategies to retain existing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exclusive content to differentiate from competitors.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marketing in underperforming segments.</a:t>
            </a:r>
          </a:p>
        </p:txBody>
      </p:sp>
    </p:spTree>
    <p:extLst>
      <p:ext uri="{BB962C8B-B14F-4D97-AF65-F5344CB8AC3E}">
        <p14:creationId xmlns:p14="http://schemas.microsoft.com/office/powerpoint/2010/main" val="376973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Q2. What is the total number of contents available on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vs.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? How do they differ in terms of language and content type?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graph of a number of text&#10;&#10;AI-generated content may be incorrect.">
            <a:extLst>
              <a:ext uri="{FF2B5EF4-FFF2-40B4-BE49-F238E27FC236}">
                <a16:creationId xmlns:a16="http://schemas.microsoft.com/office/drawing/2014/main" id="{396244E9-884A-4389-9F60-56BBEA368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" y="4349451"/>
            <a:ext cx="4828050" cy="2143424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34DBE2-6B99-0244-BA89-FBCE86C59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" y="2944022"/>
            <a:ext cx="3515216" cy="1028844"/>
          </a:xfrm>
          <a:prstGeom prst="rect">
            <a:avLst/>
          </a:prstGeom>
        </p:spPr>
      </p:pic>
      <p:pic>
        <p:nvPicPr>
          <p:cNvPr id="9" name="Picture 8" descr="A close up of text&#10;&#10;AI-generated content may be incorrect.">
            <a:extLst>
              <a:ext uri="{FF2B5EF4-FFF2-40B4-BE49-F238E27FC236}">
                <a16:creationId xmlns:a16="http://schemas.microsoft.com/office/drawing/2014/main" id="{40777833-42EF-7DB8-13D2-954FC1CEC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" y="1814856"/>
            <a:ext cx="1943371" cy="752580"/>
          </a:xfrm>
          <a:prstGeom prst="rect">
            <a:avLst/>
          </a:prstGeom>
        </p:spPr>
      </p:pic>
      <p:pic>
        <p:nvPicPr>
          <p:cNvPr id="11" name="Picture 10" descr="A graph of a number of content&#10;&#10;AI-generated content may be incorrect.">
            <a:extLst>
              <a:ext uri="{FF2B5EF4-FFF2-40B4-BE49-F238E27FC236}">
                <a16:creationId xmlns:a16="http://schemas.microsoft.com/office/drawing/2014/main" id="{FD3E341B-4A95-1183-DB4F-0996B4409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4349451"/>
            <a:ext cx="4564812" cy="2114845"/>
          </a:xfrm>
          <a:prstGeom prst="rect">
            <a:avLst/>
          </a:prstGeom>
        </p:spPr>
      </p:pic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CA59F2C-161A-4777-4287-21C92B2B3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41" y="2944022"/>
            <a:ext cx="3410426" cy="1009791"/>
          </a:xfrm>
          <a:prstGeom prst="rect">
            <a:avLst/>
          </a:prstGeom>
        </p:spPr>
      </p:pic>
      <p:pic>
        <p:nvPicPr>
          <p:cNvPr id="15" name="Picture 14" descr="A close up of text&#10;&#10;AI-generated content may be incorrect.">
            <a:extLst>
              <a:ext uri="{FF2B5EF4-FFF2-40B4-BE49-F238E27FC236}">
                <a16:creationId xmlns:a16="http://schemas.microsoft.com/office/drawing/2014/main" id="{376875FD-DFC7-E8D1-450C-FD00BFB50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96" y="1814856"/>
            <a:ext cx="1943371" cy="733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C2A90-7290-6197-A9E4-3348B6F8C9B4}"/>
              </a:ext>
            </a:extLst>
          </p:cNvPr>
          <p:cNvSpPr txBox="1"/>
          <p:nvPr/>
        </p:nvSpPr>
        <p:spPr>
          <a:xfrm>
            <a:off x="6463744" y="1834723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F7AAC-92DD-E18C-9AAB-825F128EAF38}"/>
              </a:ext>
            </a:extLst>
          </p:cNvPr>
          <p:cNvSpPr txBox="1"/>
          <p:nvPr/>
        </p:nvSpPr>
        <p:spPr>
          <a:xfrm>
            <a:off x="3123600" y="1814856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8540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0DC4A-BC75-EFBD-A293-BB192A0660FA}"/>
              </a:ext>
            </a:extLst>
          </p:cNvPr>
          <p:cNvSpPr txBox="1"/>
          <p:nvPr/>
        </p:nvSpPr>
        <p:spPr>
          <a:xfrm>
            <a:off x="630381" y="1219200"/>
            <a:ext cx="10931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offers nearly twice as much content as </a:t>
            </a: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, positioning itself as a more comprehensive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Jotstar’s</a:t>
            </a:r>
            <a:r>
              <a:rPr lang="en-US" sz="1900" dirty="0">
                <a:solidFill>
                  <a:schemeClr val="bg1"/>
                </a:solidFill>
              </a:rPr>
              <a:t> content distribution is more balanced across movies, series, and sports, offering variety.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is heavily focused on movies, with limited sports and series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caters more to English and Hindi-speaking audiences, while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a stronger regional language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Liocinema’s</a:t>
            </a:r>
            <a:r>
              <a:rPr lang="en-US" sz="1900" dirty="0">
                <a:solidFill>
                  <a:schemeClr val="bg1"/>
                </a:solidFill>
              </a:rPr>
              <a:t> limited diversity in content types could impact engagement over time.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Expand regional language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Increase investment in exclusive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sports and series offerings.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Diversify content to include more series and sports.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language-based personalization.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partnerships with regional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35025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Q3. What is the distribution of users by age group, city tier, and subscription plan for each platform? 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26473A1B-8DD6-157C-2B6F-A01FB51A4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5" y="1830723"/>
            <a:ext cx="2962688" cy="1771897"/>
          </a:xfrm>
        </p:spPr>
      </p:pic>
      <p:pic>
        <p:nvPicPr>
          <p:cNvPr id="7" name="Picture 6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597ECB68-70D6-CE09-99D7-758A9DD6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5" y="3922765"/>
            <a:ext cx="2579102" cy="1762371"/>
          </a:xfrm>
          <a:prstGeom prst="rect">
            <a:avLst/>
          </a:prstGeom>
        </p:spPr>
      </p:pic>
      <p:pic>
        <p:nvPicPr>
          <p:cNvPr id="9" name="Picture 8" descr="A green circle with white text&#10;&#10;AI-generated content may be incorrect.">
            <a:extLst>
              <a:ext uri="{FF2B5EF4-FFF2-40B4-BE49-F238E27FC236}">
                <a16:creationId xmlns:a16="http://schemas.microsoft.com/office/drawing/2014/main" id="{3AE53DF6-F24D-2EDD-D470-1F3881E7C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07" y="3922764"/>
            <a:ext cx="2318725" cy="1762371"/>
          </a:xfrm>
          <a:prstGeom prst="rect">
            <a:avLst/>
          </a:prstGeom>
        </p:spPr>
      </p:pic>
      <p:pic>
        <p:nvPicPr>
          <p:cNvPr id="13" name="Picture 12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5835B19E-706B-E6C0-317C-376D4A9A8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13" y="3922764"/>
            <a:ext cx="2676899" cy="1762371"/>
          </a:xfrm>
          <a:prstGeom prst="rect">
            <a:avLst/>
          </a:prstGeom>
        </p:spPr>
      </p:pic>
      <p:pic>
        <p:nvPicPr>
          <p:cNvPr id="15" name="Picture 14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0CEE5608-5671-59FC-80B1-1818AFCBB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678" y="3922765"/>
            <a:ext cx="2579103" cy="1781424"/>
          </a:xfrm>
          <a:prstGeom prst="rect">
            <a:avLst/>
          </a:prstGeom>
        </p:spPr>
      </p:pic>
      <p:pic>
        <p:nvPicPr>
          <p:cNvPr id="17" name="Picture 1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2E36DC7E-B619-BD49-A231-086247606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61" y="1840248"/>
            <a:ext cx="3010320" cy="1752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EE601A-EE5B-5F0F-7141-E048E1F46A23}"/>
              </a:ext>
            </a:extLst>
          </p:cNvPr>
          <p:cNvSpPr txBox="1"/>
          <p:nvPr/>
        </p:nvSpPr>
        <p:spPr>
          <a:xfrm>
            <a:off x="3877807" y="2455060"/>
            <a:ext cx="213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LIOCINEMA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F1A98-ACA6-EF8E-EF9C-7ACE874401A0}"/>
              </a:ext>
            </a:extLst>
          </p:cNvPr>
          <p:cNvSpPr txBox="1"/>
          <p:nvPr/>
        </p:nvSpPr>
        <p:spPr>
          <a:xfrm>
            <a:off x="6851940" y="2455060"/>
            <a:ext cx="168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JOTSTAR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3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8540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91899-1A0F-C9A8-8A42-1F01190C08A6}"/>
              </a:ext>
            </a:extLst>
          </p:cNvPr>
          <p:cNvSpPr txBox="1"/>
          <p:nvPr/>
        </p:nvSpPr>
        <p:spPr>
          <a:xfrm>
            <a:off x="571500" y="1219200"/>
            <a:ext cx="1104900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has an older audience (25-34), while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is more popular among younger users (18-24).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has a higher percentage of premium users, indicating stronger monetization.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a large free user base, suggesting a potential for monetization but lower conversion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performs well in Tier 1 cities, while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more traction in Tier 3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difference in audience demographics requires different engagement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Introduce pricing models tailored to younger audiences.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Expand outreach to Tier 3 cities.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engagement for free users to increase conversions.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premium-tier benefits to drive conversions.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Personalize offers for younger users.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content targeting for different city tiers.</a:t>
            </a:r>
          </a:p>
        </p:txBody>
      </p:sp>
    </p:spTree>
    <p:extLst>
      <p:ext uri="{BB962C8B-B14F-4D97-AF65-F5344CB8AC3E}">
        <p14:creationId xmlns:p14="http://schemas.microsoft.com/office/powerpoint/2010/main" val="355014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Q4. What percentage of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users are active vs. inactive? How do these rates vary by age group and subscription plan?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3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7E9EC4F5-9C26-535B-9BDB-F33D28EE7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13" y="3764614"/>
            <a:ext cx="2576219" cy="1771897"/>
          </a:xfr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94E09-5C68-826A-82F5-EDE22F2E206B}"/>
              </a:ext>
            </a:extLst>
          </p:cNvPr>
          <p:cNvSpPr txBox="1"/>
          <p:nvPr/>
        </p:nvSpPr>
        <p:spPr>
          <a:xfrm>
            <a:off x="4682103" y="1825625"/>
            <a:ext cx="282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Active Users %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29C9B0D-DFC4-632E-9E07-2B3E1657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2" y="3764614"/>
            <a:ext cx="2576219" cy="1762371"/>
          </a:xfrm>
          <a:prstGeom prst="rect">
            <a:avLst/>
          </a:prstGeom>
        </p:spPr>
      </p:pic>
      <p:pic>
        <p:nvPicPr>
          <p:cNvPr id="10" name="Picture 9" descr="A number of green and black text&#10;&#10;AI-generated content may be incorrect.">
            <a:extLst>
              <a:ext uri="{FF2B5EF4-FFF2-40B4-BE49-F238E27FC236}">
                <a16:creationId xmlns:a16="http://schemas.microsoft.com/office/drawing/2014/main" id="{5B1C5282-E2ED-40E8-998E-9F8E6E334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3" y="2348845"/>
            <a:ext cx="1495634" cy="971686"/>
          </a:xfrm>
          <a:prstGeom prst="rect">
            <a:avLst/>
          </a:prstGeom>
        </p:spPr>
      </p:pic>
      <p:pic>
        <p:nvPicPr>
          <p:cNvPr id="12" name="Picture 1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542CB3A-94D6-45BC-2974-07B39FDB8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96" y="3778903"/>
            <a:ext cx="2576220" cy="1771897"/>
          </a:xfrm>
          <a:prstGeom prst="rect">
            <a:avLst/>
          </a:prstGeom>
        </p:spPr>
      </p:pic>
      <p:pic>
        <p:nvPicPr>
          <p:cNvPr id="14" name="Picture 13" descr="A pie chart with text&#10;&#10;AI-generated content may be incorrect.">
            <a:extLst>
              <a:ext uri="{FF2B5EF4-FFF2-40B4-BE49-F238E27FC236}">
                <a16:creationId xmlns:a16="http://schemas.microsoft.com/office/drawing/2014/main" id="{A6FA47D5-B92E-4B47-6A33-B0C307DCF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54" y="3764614"/>
            <a:ext cx="2576220" cy="1800476"/>
          </a:xfrm>
          <a:prstGeom prst="rect">
            <a:avLst/>
          </a:prstGeom>
        </p:spPr>
      </p:pic>
      <p:pic>
        <p:nvPicPr>
          <p:cNvPr id="16" name="Picture 15" descr="A close-up of numbers&#10;&#10;AI-generated content may be incorrect.">
            <a:extLst>
              <a:ext uri="{FF2B5EF4-FFF2-40B4-BE49-F238E27FC236}">
                <a16:creationId xmlns:a16="http://schemas.microsoft.com/office/drawing/2014/main" id="{AEC5CDA9-4534-DB32-1E8D-0F26BDE04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057" y="2348845"/>
            <a:ext cx="1505160" cy="1019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DD251-DD8A-2ECD-947C-46922AF1C7DC}"/>
              </a:ext>
            </a:extLst>
          </p:cNvPr>
          <p:cNvSpPr txBox="1"/>
          <p:nvPr/>
        </p:nvSpPr>
        <p:spPr>
          <a:xfrm>
            <a:off x="6399566" y="2590023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BD313-89D1-826F-E1EE-4142A48EFA29}"/>
              </a:ext>
            </a:extLst>
          </p:cNvPr>
          <p:cNvSpPr txBox="1"/>
          <p:nvPr/>
        </p:nvSpPr>
        <p:spPr>
          <a:xfrm>
            <a:off x="3059422" y="2570156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0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4E09-5C68-826A-82F5-EDE22F2E206B}"/>
              </a:ext>
            </a:extLst>
          </p:cNvPr>
          <p:cNvSpPr txBox="1"/>
          <p:nvPr/>
        </p:nvSpPr>
        <p:spPr>
          <a:xfrm>
            <a:off x="4550851" y="1146751"/>
            <a:ext cx="30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Inactive Users %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C5282-E2ED-40E8-998E-9F8E6E33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072" y="2203112"/>
            <a:ext cx="1467055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C5CDA9-4534-DB32-1E8D-0F26BDE04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8768" y="2204980"/>
            <a:ext cx="1505160" cy="990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DD251-DD8A-2ECD-947C-46922AF1C7DC}"/>
              </a:ext>
            </a:extLst>
          </p:cNvPr>
          <p:cNvSpPr txBox="1"/>
          <p:nvPr/>
        </p:nvSpPr>
        <p:spPr>
          <a:xfrm>
            <a:off x="6444692" y="240796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BD313-89D1-826F-E1EE-4142A48EFA29}"/>
              </a:ext>
            </a:extLst>
          </p:cNvPr>
          <p:cNvSpPr txBox="1"/>
          <p:nvPr/>
        </p:nvSpPr>
        <p:spPr>
          <a:xfrm>
            <a:off x="3104548" y="2388094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19" name="Picture 18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1C660C6E-81C6-B02F-90AF-432271536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54" y="3885132"/>
            <a:ext cx="2472718" cy="1790950"/>
          </a:xfrm>
          <a:prstGeom prst="rect">
            <a:avLst/>
          </a:prstGeom>
        </p:spPr>
      </p:pic>
      <p:pic>
        <p:nvPicPr>
          <p:cNvPr id="21" name="Picture 20" descr="A pie chart with text&#10;&#10;AI-generated content may be incorrect.">
            <a:extLst>
              <a:ext uri="{FF2B5EF4-FFF2-40B4-BE49-F238E27FC236}">
                <a16:creationId xmlns:a16="http://schemas.microsoft.com/office/drawing/2014/main" id="{3315CAE0-0CD2-3AD3-8655-8C1C7B410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37" y="3885132"/>
            <a:ext cx="2470146" cy="1810817"/>
          </a:xfrm>
          <a:prstGeom prst="rect">
            <a:avLst/>
          </a:prstGeom>
        </p:spPr>
      </p:pic>
      <p:pic>
        <p:nvPicPr>
          <p:cNvPr id="23" name="Picture 22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8E2858D8-B899-ACB9-030D-B30145179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99" y="3885895"/>
            <a:ext cx="2470146" cy="1771897"/>
          </a:xfrm>
          <a:prstGeom prst="rect">
            <a:avLst/>
          </a:prstGeom>
        </p:spPr>
      </p:pic>
      <p:pic>
        <p:nvPicPr>
          <p:cNvPr id="25" name="Picture 24" descr="A green and blue bar graph&#10;&#10;AI-generated content may be incorrect.">
            <a:extLst>
              <a:ext uri="{FF2B5EF4-FFF2-40B4-BE49-F238E27FC236}">
                <a16:creationId xmlns:a16="http://schemas.microsoft.com/office/drawing/2014/main" id="{396F3C0C-DC56-5D44-5EE4-D0DC1BCEE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2" y="3895433"/>
            <a:ext cx="247271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6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8540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FF89A-52EB-6E4F-9386-FC0BAC2181B8}"/>
              </a:ext>
            </a:extLst>
          </p:cNvPr>
          <p:cNvSpPr txBox="1"/>
          <p:nvPr/>
        </p:nvSpPr>
        <p:spPr>
          <a:xfrm>
            <a:off x="562842" y="1219200"/>
            <a:ext cx="110663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err="1">
                <a:solidFill>
                  <a:schemeClr val="bg1"/>
                </a:solidFill>
              </a:rPr>
              <a:t>Jotstar</a:t>
            </a:r>
            <a:r>
              <a:rPr lang="en-IN" sz="1900" dirty="0">
                <a:solidFill>
                  <a:schemeClr val="bg1"/>
                </a:solidFill>
              </a:rPr>
              <a:t> has a significantly higher percentage of active users (85%) compared to </a:t>
            </a:r>
            <a:r>
              <a:rPr lang="en-IN" sz="1900" dirty="0" err="1">
                <a:solidFill>
                  <a:schemeClr val="bg1"/>
                </a:solidFill>
              </a:rPr>
              <a:t>Liocinema</a:t>
            </a:r>
            <a:r>
              <a:rPr lang="en-IN" sz="1900" dirty="0">
                <a:solidFill>
                  <a:schemeClr val="bg1"/>
                </a:solidFill>
              </a:rPr>
              <a:t> (55%).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err="1">
                <a:solidFill>
                  <a:schemeClr val="bg1"/>
                </a:solidFill>
              </a:rPr>
              <a:t>Liocinema’s</a:t>
            </a:r>
            <a:r>
              <a:rPr lang="en-IN" sz="1900" dirty="0">
                <a:solidFill>
                  <a:schemeClr val="bg1"/>
                </a:solidFill>
              </a:rPr>
              <a:t> large inactive user base signals engagement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Free users are the most inactive on both platforms, reducing monetization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err="1">
                <a:solidFill>
                  <a:schemeClr val="bg1"/>
                </a:solidFill>
              </a:rPr>
              <a:t>Jotstar’s</a:t>
            </a:r>
            <a:r>
              <a:rPr lang="en-IN" sz="1900" dirty="0">
                <a:solidFill>
                  <a:schemeClr val="bg1"/>
                </a:solidFill>
              </a:rPr>
              <a:t> premium users are more engaged than </a:t>
            </a:r>
            <a:r>
              <a:rPr lang="en-IN" sz="1900" dirty="0" err="1">
                <a:solidFill>
                  <a:schemeClr val="bg1"/>
                </a:solidFill>
              </a:rPr>
              <a:t>Liocinema’s</a:t>
            </a:r>
            <a:r>
              <a:rPr lang="en-IN" sz="1900" dirty="0">
                <a:solidFill>
                  <a:schemeClr val="bg1"/>
                </a:solidFill>
              </a:rPr>
              <a:t> premium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Re-engagement strategies could improve retention on both platforms.</a:t>
            </a:r>
          </a:p>
          <a:p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bg1"/>
                </a:solidFill>
              </a:rPr>
              <a:t>Jotstar</a:t>
            </a:r>
            <a:r>
              <a:rPr lang="en-IN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Maintain engagement through personalized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Strengthen loyalty programs for active users.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Introduce gamification to boost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bg1"/>
                </a:solidFill>
              </a:rPr>
              <a:t>Liocinema</a:t>
            </a:r>
            <a:r>
              <a:rPr lang="en-IN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Implement targeted re-engagement campaigns.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Offer exclusive perks to retain users.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</a:rPr>
              <a:t>Improve onboarding experiences for new users.</a:t>
            </a:r>
          </a:p>
        </p:txBody>
      </p:sp>
    </p:spTree>
    <p:extLst>
      <p:ext uri="{BB962C8B-B14F-4D97-AF65-F5344CB8AC3E}">
        <p14:creationId xmlns:p14="http://schemas.microsoft.com/office/powerpoint/2010/main" val="251417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Q5. What is the average watch time for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vs.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during the analysis period? How do these compare by city tier and device type? 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chart with text and numbers&#10;&#10;AI-generated content may be incorrect.">
            <a:extLst>
              <a:ext uri="{FF2B5EF4-FFF2-40B4-BE49-F238E27FC236}">
                <a16:creationId xmlns:a16="http://schemas.microsoft.com/office/drawing/2014/main" id="{A8166BCB-10B4-EE59-05B8-F41B49CE0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43" y="3577842"/>
            <a:ext cx="2537721" cy="1762371"/>
          </a:xfrm>
        </p:spPr>
      </p:pic>
      <p:pic>
        <p:nvPicPr>
          <p:cNvPr id="7" name="Picture 6" descr="A pie chart with numbers and a number of tiers&#10;&#10;AI-generated content may be incorrect.">
            <a:extLst>
              <a:ext uri="{FF2B5EF4-FFF2-40B4-BE49-F238E27FC236}">
                <a16:creationId xmlns:a16="http://schemas.microsoft.com/office/drawing/2014/main" id="{6E0CF9B3-AF06-8611-826B-85130809B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8" y="3577842"/>
            <a:ext cx="2537721" cy="1762371"/>
          </a:xfrm>
          <a:prstGeom prst="rect">
            <a:avLst/>
          </a:prstGeom>
        </p:spPr>
      </p:pic>
      <p:pic>
        <p:nvPicPr>
          <p:cNvPr id="9" name="Picture 8" descr="A screen shot of a watch&#10;&#10;AI-generated content may be incorrect.">
            <a:extLst>
              <a:ext uri="{FF2B5EF4-FFF2-40B4-BE49-F238E27FC236}">
                <a16:creationId xmlns:a16="http://schemas.microsoft.com/office/drawing/2014/main" id="{A2883AC1-DCE6-38E7-50C2-EF1A22EB3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6" y="2134133"/>
            <a:ext cx="1962424" cy="990738"/>
          </a:xfrm>
          <a:prstGeom prst="rect">
            <a:avLst/>
          </a:prstGeom>
        </p:spPr>
      </p:pic>
      <p:pic>
        <p:nvPicPr>
          <p:cNvPr id="11" name="Picture 10" descr="A pie chart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50972BE0-3E90-9210-C2C3-D84C1E6F0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93" y="3568316"/>
            <a:ext cx="2537721" cy="1733792"/>
          </a:xfrm>
          <a:prstGeom prst="rect">
            <a:avLst/>
          </a:prstGeom>
        </p:spPr>
      </p:pic>
      <p:pic>
        <p:nvPicPr>
          <p:cNvPr id="13" name="Picture 12" descr="A pie chart with text&#10;&#10;AI-generated content may be incorrect.">
            <a:extLst>
              <a:ext uri="{FF2B5EF4-FFF2-40B4-BE49-F238E27FC236}">
                <a16:creationId xmlns:a16="http://schemas.microsoft.com/office/drawing/2014/main" id="{FFE65952-3EA7-D242-709E-BF0CFF5186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18" y="3577841"/>
            <a:ext cx="2537721" cy="1743318"/>
          </a:xfrm>
          <a:prstGeom prst="rect">
            <a:avLst/>
          </a:prstGeom>
        </p:spPr>
      </p:pic>
      <p:pic>
        <p:nvPicPr>
          <p:cNvPr id="15" name="Picture 14" descr="A close up of a watch&#10;&#10;AI-generated content may be incorrect.">
            <a:extLst>
              <a:ext uri="{FF2B5EF4-FFF2-40B4-BE49-F238E27FC236}">
                <a16:creationId xmlns:a16="http://schemas.microsoft.com/office/drawing/2014/main" id="{A9854365-811D-4B4E-0A66-8E32BC3D1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30" y="2138896"/>
            <a:ext cx="1933845" cy="98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94E26-3C2F-233C-6086-9CF97F6CE0FC}"/>
              </a:ext>
            </a:extLst>
          </p:cNvPr>
          <p:cNvSpPr txBox="1"/>
          <p:nvPr/>
        </p:nvSpPr>
        <p:spPr>
          <a:xfrm>
            <a:off x="6444692" y="240796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C94C4-8079-4C5F-4CA0-AE91C539C7E5}"/>
              </a:ext>
            </a:extLst>
          </p:cNvPr>
          <p:cNvSpPr txBox="1"/>
          <p:nvPr/>
        </p:nvSpPr>
        <p:spPr>
          <a:xfrm>
            <a:off x="3104548" y="2388094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2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9510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2EDB7-4FD5-83D3-3C08-561C0A2FC581}"/>
              </a:ext>
            </a:extLst>
          </p:cNvPr>
          <p:cNvSpPr txBox="1"/>
          <p:nvPr/>
        </p:nvSpPr>
        <p:spPr>
          <a:xfrm>
            <a:off x="607389" y="1316182"/>
            <a:ext cx="11066317" cy="522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users watch nearly 5x more content than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users.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Mobile is the dominant viewing device, but </a:t>
            </a: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has higher engagement on TV and laptops.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Tier 1 cities have the highest watch time on both platforms.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Liocinema’s</a:t>
            </a:r>
            <a:r>
              <a:rPr lang="en-US" sz="1900" dirty="0">
                <a:solidFill>
                  <a:schemeClr val="bg1"/>
                </a:solidFill>
              </a:rPr>
              <a:t> lower watch time suggests content stickiness issues.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Strengthening content quality and user experience could improve engagement.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Optimize mobile experience for longer sessions.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content discoverability.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Invest in interactive features to boost engagement.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mobile-friendly content delivery.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binge-worthy content for extended sessions.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Optimize recommendations to increase watch time.</a:t>
            </a:r>
          </a:p>
        </p:txBody>
      </p:sp>
    </p:spTree>
    <p:extLst>
      <p:ext uri="{BB962C8B-B14F-4D97-AF65-F5344CB8AC3E}">
        <p14:creationId xmlns:p14="http://schemas.microsoft.com/office/powerpoint/2010/main" val="320473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FA662-6A4A-EF1B-23CE-44AFBC8D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+mn-lt"/>
              </a:rPr>
              <a:t>CONTENTS</a:t>
            </a:r>
            <a:endParaRPr lang="en-IN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2CD95-765B-4A7A-C080-0C65AC55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299" y="1811557"/>
            <a:ext cx="4690403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9A54D-BD81-E19E-6D1A-066CEB107E82}"/>
              </a:ext>
            </a:extLst>
          </p:cNvPr>
          <p:cNvSpPr txBox="1">
            <a:spLocks/>
          </p:cNvSpPr>
          <p:nvPr/>
        </p:nvSpPr>
        <p:spPr>
          <a:xfrm>
            <a:off x="6532099" y="1811557"/>
            <a:ext cx="46904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Dashboard Preview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Insights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8547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Q6. How do inactivity patterns correlate with total watch time or average watch time? Are less engaged users more likely to become inactive? 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C580803-99B1-CF5C-A954-DD0A2FEF4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2326746"/>
            <a:ext cx="6420746" cy="13717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1E83C-2CC9-3BAA-8BEF-91506CBDB951}"/>
              </a:ext>
            </a:extLst>
          </p:cNvPr>
          <p:cNvSpPr txBox="1"/>
          <p:nvPr/>
        </p:nvSpPr>
        <p:spPr>
          <a:xfrm>
            <a:off x="4793670" y="174197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F09E9-4F43-DAB7-308B-5AA7CE8AC3F9}"/>
              </a:ext>
            </a:extLst>
          </p:cNvPr>
          <p:cNvSpPr txBox="1"/>
          <p:nvPr/>
        </p:nvSpPr>
        <p:spPr>
          <a:xfrm>
            <a:off x="4793671" y="3946479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E10B4-628E-755F-95C0-8263A374A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4531254"/>
            <a:ext cx="642074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2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6"/>
            <a:ext cx="9608234" cy="88310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</a:rPr>
              <a:t>Jotstar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E2EC1-EB95-142D-D13C-AE4774A99147}"/>
              </a:ext>
            </a:extLst>
          </p:cNvPr>
          <p:cNvSpPr txBox="1"/>
          <p:nvPr/>
        </p:nvSpPr>
        <p:spPr>
          <a:xfrm>
            <a:off x="623454" y="1352468"/>
            <a:ext cx="109450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with lower average watch time (Free plan) have the highest inactivity rate, confirming that less engaged users are more likely to become inactive.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VIP users, who watch more hours on average, have a lower inactivity rate than Free users but still higher than Premium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Premium users have the highest average watch time per user and the lowest inactivity rate, showing that higher engagement correlates with lower inactivity.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Increase Engagement for Free Users: Implement personalized content recommendations and limited-time exclusive access to premium content to encourage longer watch times and reduce inactivity.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Retain VIP Users: Offer loyalty rewards or exclusive in-app experiences to VIP users who show high watch time but still risk becoming inactive, ensuring they stay engaged and feel valued.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Enhance Premium Plan Stickiness: Introduce long-term subscription discounts or bonus perks for Premium users to maintain their high engagement levels and prevent potential drop-offs.</a:t>
            </a:r>
          </a:p>
        </p:txBody>
      </p:sp>
    </p:spTree>
    <p:extLst>
      <p:ext uri="{BB962C8B-B14F-4D97-AF65-F5344CB8AC3E}">
        <p14:creationId xmlns:p14="http://schemas.microsoft.com/office/powerpoint/2010/main" val="320082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6"/>
            <a:ext cx="9608234" cy="88310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</a:rPr>
              <a:t>Liocinema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E2EC1-EB95-142D-D13C-AE4774A99147}"/>
              </a:ext>
            </a:extLst>
          </p:cNvPr>
          <p:cNvSpPr txBox="1"/>
          <p:nvPr/>
        </p:nvSpPr>
        <p:spPr>
          <a:xfrm>
            <a:off x="623454" y="1352468"/>
            <a:ext cx="109450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Higher inactivity is associated with lower engagement (Free Plan users have both the highest inactivity rate and the lowest average watch time).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Premium users have the lowest inactivity rate but the highest average watch time, confirming that users who spend more time watching content are less likely to become inactive.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Basic users fall in between—lower engagement than Premium but better than Free, leading to a moderate inactivity rate.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Improve Free Plan Engagement: Offer personalized content recommendations or limited-time premium content trials to encourage Free users to watch more and stay engaged.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Enhance Retention Strategies for Basic Users: Introduce loyalty-based incentives like exclusive content, discounts on upgrades, or interactive features to increase their watch time and reduce inactivity.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Leverage Premium Users' High Engagement: Promote referral programs or family-sharing plans to encourage Premium users to bring in more engaged viewers while maintaining their high retention levels.</a:t>
            </a:r>
          </a:p>
        </p:txBody>
      </p:sp>
    </p:spTree>
    <p:extLst>
      <p:ext uri="{BB962C8B-B14F-4D97-AF65-F5344CB8AC3E}">
        <p14:creationId xmlns:p14="http://schemas.microsoft.com/office/powerpoint/2010/main" val="816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Q7. How do downgrade trends differ between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? Are downgrades more prevalent on one platform compared to the other?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41F388-0C8F-86F0-49F9-E945B053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965" y="4720979"/>
            <a:ext cx="2648320" cy="1771896"/>
          </a:xfrm>
        </p:spPr>
      </p:pic>
      <p:pic>
        <p:nvPicPr>
          <p:cNvPr id="7" name="Picture 6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D19E99CD-22F1-034C-6194-785BECDDF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04" y="4720979"/>
            <a:ext cx="2943636" cy="1771897"/>
          </a:xfrm>
          <a:prstGeom prst="rect">
            <a:avLst/>
          </a:prstGeom>
        </p:spPr>
      </p:pic>
      <p:pic>
        <p:nvPicPr>
          <p:cNvPr id="9" name="Picture 8" descr="A green and blue bar graph&#10;&#10;AI-generated content may be incorrect.">
            <a:extLst>
              <a:ext uri="{FF2B5EF4-FFF2-40B4-BE49-F238E27FC236}">
                <a16:creationId xmlns:a16="http://schemas.microsoft.com/office/drawing/2014/main" id="{F217F9E1-D7EB-9C1C-7823-75CB6BCC8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5" y="2691014"/>
            <a:ext cx="3136669" cy="1752845"/>
          </a:xfrm>
          <a:prstGeom prst="rect">
            <a:avLst/>
          </a:prstGeom>
        </p:spPr>
      </p:pic>
      <p:pic>
        <p:nvPicPr>
          <p:cNvPr id="11" name="Picture 10" descr="A graph showing the number of users trends&#10;&#10;AI-generated content may be incorrect.">
            <a:extLst>
              <a:ext uri="{FF2B5EF4-FFF2-40B4-BE49-F238E27FC236}">
                <a16:creationId xmlns:a16="http://schemas.microsoft.com/office/drawing/2014/main" id="{462B785D-AB55-AE38-1430-906F7C165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01" y="2691014"/>
            <a:ext cx="5572903" cy="1790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A7CA0C-E100-2D08-1209-7EE122174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0564" y="1451734"/>
            <a:ext cx="1897699" cy="1000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01DAE1-926C-6DC5-6966-16DC73A7845C}"/>
              </a:ext>
            </a:extLst>
          </p:cNvPr>
          <p:cNvSpPr txBox="1"/>
          <p:nvPr/>
        </p:nvSpPr>
        <p:spPr>
          <a:xfrm>
            <a:off x="5491476" y="1694344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1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Q7. How do downgrade trends differ between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? Are downgrades more prevalent on one platform compared to the other?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41F388-0C8F-86F0-49F9-E945B053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965" y="4720979"/>
            <a:ext cx="2648320" cy="1771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99CD-22F1-034C-6194-785BECDDF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691" y="4720979"/>
            <a:ext cx="2747861" cy="177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7F9E1-D7EB-9C1C-7823-75CB6BCC8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6531" y="2691014"/>
            <a:ext cx="2908976" cy="175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B785D-AB55-AE38-1430-906F7C165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901" y="2697095"/>
            <a:ext cx="5572903" cy="1778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A7CA0C-E100-2D08-1209-7EE122174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965" y="1456354"/>
            <a:ext cx="1952898" cy="991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01DAE1-926C-6DC5-6966-16DC73A7845C}"/>
              </a:ext>
            </a:extLst>
          </p:cNvPr>
          <p:cNvSpPr txBox="1"/>
          <p:nvPr/>
        </p:nvSpPr>
        <p:spPr>
          <a:xfrm>
            <a:off x="5491476" y="1694344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9510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2652D-8050-9680-7C92-D3F0C58977F2}"/>
              </a:ext>
            </a:extLst>
          </p:cNvPr>
          <p:cNvSpPr txBox="1"/>
          <p:nvPr/>
        </p:nvSpPr>
        <p:spPr>
          <a:xfrm>
            <a:off x="607389" y="1316182"/>
            <a:ext cx="11066317" cy="522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Downgrades are higher among younger users (18-24 for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, 25-34 for </a:t>
            </a: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Free users contribute the most downgrades, indicating dissatisfaction with premium content.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Subscription downgrades could impact revenue stability.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Improving perceived value can reduce downgrade rates.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Both platforms need better retention incentives.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more value-driven VIP benefits.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customer engagement programs.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Reduce churn through personalized incentives.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premium content offerings.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Introduce loyalty rewards for long-term subscribers.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customer support for premium users.</a:t>
            </a:r>
          </a:p>
        </p:txBody>
      </p:sp>
    </p:spTree>
    <p:extLst>
      <p:ext uri="{BB962C8B-B14F-4D97-AF65-F5344CB8AC3E}">
        <p14:creationId xmlns:p14="http://schemas.microsoft.com/office/powerpoint/2010/main" val="317019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26" y="332509"/>
            <a:ext cx="9781309" cy="942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Q8. What are the most common upgrade transitions (e.g., Free to Basic, Free to VIP, Free to Premium) for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? How do these differ across platforms?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940F3BF5-A889-5845-A367-FA7A637169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1099"/>
          <a:stretch/>
        </p:blipFill>
        <p:spPr>
          <a:xfrm>
            <a:off x="707592" y="1651866"/>
            <a:ext cx="6172200" cy="487362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03C0-687B-A96E-70C5-21E6B124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7760" y="1651865"/>
            <a:ext cx="4303630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VIP to Premium: 2821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6.32% of the total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64.88% of the Upgraded Users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Free to Premium: 683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1.53% of the total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15.71% of the Upgraded Users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Free to VIP: 844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1.89% of the total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19.41% of the Upgraded Users</a:t>
            </a:r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26A1-F0CA-8294-807B-C944AF28AC31}"/>
              </a:ext>
            </a:extLst>
          </p:cNvPr>
          <p:cNvSpPr txBox="1"/>
          <p:nvPr/>
        </p:nvSpPr>
        <p:spPr>
          <a:xfrm>
            <a:off x="2491364" y="1088017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3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E4B9185B-BF9D-4331-E70C-2A00FCD6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473" y="1551313"/>
            <a:ext cx="4853821" cy="4873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7D4CBA-B472-355A-0448-13CB925D9E36}"/>
              </a:ext>
            </a:extLst>
          </p:cNvPr>
          <p:cNvSpPr txBox="1"/>
          <p:nvPr/>
        </p:nvSpPr>
        <p:spPr>
          <a:xfrm>
            <a:off x="2413055" y="99385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A406D9-C3CF-E647-74F8-BD70A524D8D9}"/>
              </a:ext>
            </a:extLst>
          </p:cNvPr>
          <p:cNvSpPr txBox="1">
            <a:spLocks/>
          </p:cNvSpPr>
          <p:nvPr/>
        </p:nvSpPr>
        <p:spPr>
          <a:xfrm>
            <a:off x="6820560" y="1551313"/>
            <a:ext cx="430363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Free to Basic: 2078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1.13% of the total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50.01% of the Upgraded Users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Basic to Premium: 1362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0.74% of the total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32.78% of the Upgraded Users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Free to Premium: 715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0.39% of the total users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17.21% of the Upgraded Users</a:t>
            </a:r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  <a:p>
            <a:pPr lvl="1"/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6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9510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57CE0-AE61-752A-CEFB-82DE50A4941A}"/>
              </a:ext>
            </a:extLst>
          </p:cNvPr>
          <p:cNvSpPr txBox="1"/>
          <p:nvPr/>
        </p:nvSpPr>
        <p:spPr>
          <a:xfrm>
            <a:off x="607389" y="1316182"/>
            <a:ext cx="11066317" cy="522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users mainly upgrade from VIP to Premium, while Free-to-VIP upgrades are slower.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strong Free-to-Basic conversions but struggles with Basic-to-Premium transitions.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Limited upgrade movement suggests pricing or content barriers.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Improving value perception can drive higher upgrades.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Better communication of premium benefits could enhance conversions.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VIP-tier exclusivity.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Provide targeted promotions for upgrades.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premium user engagement.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incentives for Basic users to upgrade.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messaging around premium features.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Test alternative pricing models.</a:t>
            </a:r>
          </a:p>
        </p:txBody>
      </p:sp>
    </p:spTree>
    <p:extLst>
      <p:ext uri="{BB962C8B-B14F-4D97-AF65-F5344CB8AC3E}">
        <p14:creationId xmlns:p14="http://schemas.microsoft.com/office/powerpoint/2010/main" val="281870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Q9. How does the paid user percentage (e.g., Basic, Premium for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; VIP, Premium for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 vary across different platforms?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Analyse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the proportion of premium users in Tier 1, Tier 2, and Tier 3 cities and identify any notable trends or differences.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pie chart with text&#10;&#10;AI-generated content may be incorrect.">
            <a:extLst>
              <a:ext uri="{FF2B5EF4-FFF2-40B4-BE49-F238E27FC236}">
                <a16:creationId xmlns:a16="http://schemas.microsoft.com/office/drawing/2014/main" id="{B159F398-AA9C-2FFD-CC4E-8825A766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2" y="2674722"/>
            <a:ext cx="2505645" cy="1781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DB51E-080C-3009-159C-BC0DE72C1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222" y="4756909"/>
            <a:ext cx="2477066" cy="1752845"/>
          </a:xfrm>
          <a:prstGeom prst="rect">
            <a:avLst/>
          </a:prstGeom>
        </p:spPr>
      </p:pic>
      <p:pic>
        <p:nvPicPr>
          <p:cNvPr id="9" name="Picture 8" descr="A close-up of a number&#10;&#10;AI-generated content may be incorrect.">
            <a:extLst>
              <a:ext uri="{FF2B5EF4-FFF2-40B4-BE49-F238E27FC236}">
                <a16:creationId xmlns:a16="http://schemas.microsoft.com/office/drawing/2014/main" id="{F1AAAB98-EE82-FBA6-50BF-7AE3E8B82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39" y="2919341"/>
            <a:ext cx="1514686" cy="1019317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9E54771-47B7-9D7F-C297-D6FD42F4B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17" y="4756910"/>
            <a:ext cx="2725926" cy="1752845"/>
          </a:xfrm>
          <a:prstGeom prst="rect">
            <a:avLst/>
          </a:prstGeom>
        </p:spPr>
      </p:pic>
      <p:pic>
        <p:nvPicPr>
          <p:cNvPr id="12" name="Content Placeholder 2">
            <a:extLst>
              <a:ext uri="{FF2B5EF4-FFF2-40B4-BE49-F238E27FC236}">
                <a16:creationId xmlns:a16="http://schemas.microsoft.com/office/drawing/2014/main" id="{CCE1E835-F54E-6847-6DE4-21D2A6F01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2183" y="2737597"/>
            <a:ext cx="2505645" cy="1655674"/>
          </a:xfrm>
          <a:prstGeom prst="rect">
            <a:avLst/>
          </a:prstGeom>
        </p:spPr>
      </p:pic>
      <p:pic>
        <p:nvPicPr>
          <p:cNvPr id="16" name="Picture 1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473F0AEA-C8FC-1670-71C9-2E921E5F9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2" y="4756910"/>
            <a:ext cx="2725926" cy="1771897"/>
          </a:xfrm>
          <a:prstGeom prst="rect">
            <a:avLst/>
          </a:prstGeom>
        </p:spPr>
      </p:pic>
      <p:pic>
        <p:nvPicPr>
          <p:cNvPr id="18" name="Picture 17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3258C4DA-DD4D-FD19-6BB6-3C81833E32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26" y="4756910"/>
            <a:ext cx="2505646" cy="17433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4870F1-4A9D-E586-507B-8A8B79197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475" y="2919341"/>
            <a:ext cx="1514686" cy="10193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6DBF94-CACB-09DB-C2B7-894CF8DD2218}"/>
              </a:ext>
            </a:extLst>
          </p:cNvPr>
          <p:cNvSpPr txBox="1"/>
          <p:nvPr/>
        </p:nvSpPr>
        <p:spPr>
          <a:xfrm>
            <a:off x="2355417" y="1891797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764D6E-5963-EE35-A03D-693D3AF7DFAB}"/>
              </a:ext>
            </a:extLst>
          </p:cNvPr>
          <p:cNvSpPr txBox="1"/>
          <p:nvPr/>
        </p:nvSpPr>
        <p:spPr>
          <a:xfrm>
            <a:off x="7339588" y="1891797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FA662-6A4A-EF1B-23CE-44AFBC8D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+mn-lt"/>
              </a:rPr>
              <a:t>PROBLEM STATEMENT</a:t>
            </a:r>
            <a:endParaRPr lang="en-IN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2CD95-765B-4A7A-C080-0C65AC55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647218" cy="46527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Lio, a major telecom provider, is planning a strategic merger with </a:t>
            </a:r>
            <a:r>
              <a:rPr lang="en-US" dirty="0" err="1">
                <a:solidFill>
                  <a:schemeClr val="bg1"/>
                </a:solidFill>
              </a:rPr>
              <a:t>Jotstar</a:t>
            </a:r>
            <a:r>
              <a:rPr lang="en-US" dirty="0">
                <a:solidFill>
                  <a:schemeClr val="bg1"/>
                </a:solidFill>
              </a:rPr>
              <a:t>, a leading OTT platform. The goal is to combine </a:t>
            </a:r>
            <a:r>
              <a:rPr lang="en-US" dirty="0" err="1">
                <a:solidFill>
                  <a:schemeClr val="bg1"/>
                </a:solidFill>
              </a:rPr>
              <a:t>LioCinema’s</a:t>
            </a:r>
            <a:r>
              <a:rPr lang="en-US" dirty="0">
                <a:solidFill>
                  <a:schemeClr val="bg1"/>
                </a:solidFill>
              </a:rPr>
              <a:t> extensive subscriber base with </a:t>
            </a:r>
            <a:r>
              <a:rPr lang="en-US" dirty="0" err="1">
                <a:solidFill>
                  <a:schemeClr val="bg1"/>
                </a:solidFill>
              </a:rPr>
              <a:t>Jotstar’s</a:t>
            </a:r>
            <a:r>
              <a:rPr lang="en-US" dirty="0">
                <a:solidFill>
                  <a:schemeClr val="bg1"/>
                </a:solidFill>
              </a:rPr>
              <a:t> diverse content library to establish a dominant streaming service in India.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To ensure a successful merger, the management requires a detailed comparison of both platforms, analyzing user engagement, content consumption, subscription trends, and overall platform performance.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study will provide insights to optimize content strategy, improve user retention, and enhance the profitability of the newly merged entity.</a:t>
            </a:r>
          </a:p>
        </p:txBody>
      </p:sp>
    </p:spTree>
    <p:extLst>
      <p:ext uri="{BB962C8B-B14F-4D97-AF65-F5344CB8AC3E}">
        <p14:creationId xmlns:p14="http://schemas.microsoft.com/office/powerpoint/2010/main" val="254185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9510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12D5F-56D7-3A79-D1DE-C4077E215609}"/>
              </a:ext>
            </a:extLst>
          </p:cNvPr>
          <p:cNvSpPr txBox="1"/>
          <p:nvPr/>
        </p:nvSpPr>
        <p:spPr>
          <a:xfrm>
            <a:off x="690516" y="1205346"/>
            <a:ext cx="11066317" cy="554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has a significantly higher percentage of paying users (70%) compared to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(34%).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Tier 1 dominates paid users for </a:t>
            </a: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, while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has more paying users from Tier 2 and 3 cities.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Premium-tier subscriptions drive revenue but require continuous value reinforcement.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Both platforms need localized strategies to increase conversions.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Paid user retention is crucial for long-term revenue stability.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Introduce flexible pricing for Tier 2 and 3 users.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localized marketing strategies.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Enhance premium user perks.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premium offerings in Tier 1.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discounts for Tier 2 and 3 users.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Improve subscription onboarding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64913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Q10. </a:t>
            </a:r>
            <a:r>
              <a:rPr lang="en-IN" sz="2800" dirty="0">
                <a:solidFill>
                  <a:schemeClr val="bg1"/>
                </a:solidFill>
                <a:latin typeface="+mn-lt"/>
              </a:rPr>
              <a:t>Revenue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F498F-F71B-352F-452D-067D1F90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9139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Assume the following monthly subscription prices, calculate the total revenue generated by both platforms (</a:t>
            </a:r>
            <a:r>
              <a:rPr lang="en-US" sz="2000" dirty="0" err="1">
                <a:solidFill>
                  <a:schemeClr val="bg1"/>
                </a:solidFill>
              </a:rPr>
              <a:t>LioCinema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Jotstar</a:t>
            </a:r>
            <a:r>
              <a:rPr lang="en-US" sz="2000" dirty="0">
                <a:solidFill>
                  <a:schemeClr val="bg1"/>
                </a:solidFill>
              </a:rPr>
              <a:t>) for the analysis period (January to November 2024).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BA4BCD4-C574-9F93-4981-33CF52113A18}"/>
              </a:ext>
            </a:extLst>
          </p:cNvPr>
          <p:cNvSpPr txBox="1">
            <a:spLocks/>
          </p:cNvSpPr>
          <p:nvPr/>
        </p:nvSpPr>
        <p:spPr>
          <a:xfrm>
            <a:off x="6140548" y="2919701"/>
            <a:ext cx="5257800" cy="321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The calculation should consider: 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❖ Subscribers count under each plan. 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❖ Active duration of subscribers on their respective plans. 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❖ Upgrades and downgrades during the period, ensuring revenue reflects the time spent under each plan.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736947-C99D-4177-1551-92F8485C84CB}"/>
              </a:ext>
            </a:extLst>
          </p:cNvPr>
          <p:cNvSpPr txBox="1">
            <a:spLocks/>
          </p:cNvSpPr>
          <p:nvPr/>
        </p:nvSpPr>
        <p:spPr>
          <a:xfrm>
            <a:off x="793653" y="2919701"/>
            <a:ext cx="5257800" cy="32178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Solutions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graph showing the growth of the company's revenue&#10;&#10;AI-generated content may be incorrect.">
            <a:extLst>
              <a:ext uri="{FF2B5EF4-FFF2-40B4-BE49-F238E27FC236}">
                <a16:creationId xmlns:a16="http://schemas.microsoft.com/office/drawing/2014/main" id="{1965C3FE-BD79-55C1-A2F7-031DED158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0" y="2557342"/>
            <a:ext cx="5611008" cy="17433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number of numbers and a number of numbers&#10;&#10;AI-generated content may be incorrect.">
            <a:extLst>
              <a:ext uri="{FF2B5EF4-FFF2-40B4-BE49-F238E27FC236}">
                <a16:creationId xmlns:a16="http://schemas.microsoft.com/office/drawing/2014/main" id="{C1B0AC25-1812-145C-28C2-7AB1021AC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35" y="1385888"/>
            <a:ext cx="1419423" cy="8478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graph with green and blue squares&#10;&#10;AI-generated content may be incorrect.">
            <a:extLst>
              <a:ext uri="{FF2B5EF4-FFF2-40B4-BE49-F238E27FC236}">
                <a16:creationId xmlns:a16="http://schemas.microsoft.com/office/drawing/2014/main" id="{6EBC1751-AE1C-8FEB-689B-1D92219D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12" y="4624270"/>
            <a:ext cx="2762636" cy="17147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green circle with text&#10;&#10;AI-generated content may be incorrect.">
            <a:extLst>
              <a:ext uri="{FF2B5EF4-FFF2-40B4-BE49-F238E27FC236}">
                <a16:creationId xmlns:a16="http://schemas.microsoft.com/office/drawing/2014/main" id="{13C84286-E258-B96D-9CC3-BF6EF6BB3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0" y="4624270"/>
            <a:ext cx="2556121" cy="170521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5B73A8F7-0353-B028-4775-09A870FC7B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00" y="4624270"/>
            <a:ext cx="2289760" cy="17623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graph with green and blue bars&#10;&#10;AI-generated content may be incorrect.">
            <a:extLst>
              <a:ext uri="{FF2B5EF4-FFF2-40B4-BE49-F238E27FC236}">
                <a16:creationId xmlns:a16="http://schemas.microsoft.com/office/drawing/2014/main" id="{62496200-F9C3-79D1-04E8-3F1DFB88D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06" y="4624270"/>
            <a:ext cx="2762636" cy="17623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graph showing the growth of the company's revenue&#10;&#10;AI-generated content may be incorrect.">
            <a:extLst>
              <a:ext uri="{FF2B5EF4-FFF2-40B4-BE49-F238E27FC236}">
                <a16:creationId xmlns:a16="http://schemas.microsoft.com/office/drawing/2014/main" id="{9B143D09-E358-D425-6C81-23BB07B0D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05" y="2557342"/>
            <a:ext cx="5287155" cy="17433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number of numbers and a number of text&#10;&#10;AI-generated content may be incorrect.">
            <a:extLst>
              <a:ext uri="{FF2B5EF4-FFF2-40B4-BE49-F238E27FC236}">
                <a16:creationId xmlns:a16="http://schemas.microsoft.com/office/drawing/2014/main" id="{B549998B-3013-411F-FFE6-1F3DF87EE1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51" y="1381965"/>
            <a:ext cx="1381318" cy="8668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CD6FE5-4792-0CE0-E8D3-B7AC9D748877}"/>
              </a:ext>
            </a:extLst>
          </p:cNvPr>
          <p:cNvSpPr txBox="1"/>
          <p:nvPr/>
        </p:nvSpPr>
        <p:spPr>
          <a:xfrm>
            <a:off x="3162055" y="151742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D2427-5FA6-CF9C-7283-6A055FCC5BEB}"/>
              </a:ext>
            </a:extLst>
          </p:cNvPr>
          <p:cNvSpPr txBox="1"/>
          <p:nvPr/>
        </p:nvSpPr>
        <p:spPr>
          <a:xfrm>
            <a:off x="6262007" y="1517421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420236-A21B-05EA-AE00-CA623991CFB1}"/>
              </a:ext>
            </a:extLst>
          </p:cNvPr>
          <p:cNvSpPr/>
          <p:nvPr/>
        </p:nvSpPr>
        <p:spPr>
          <a:xfrm>
            <a:off x="6219025" y="1238464"/>
            <a:ext cx="45719" cy="511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6"/>
            <a:ext cx="9608234" cy="8402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</a:rPr>
              <a:t>Insights &amp; Recommendations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3D915-012E-B55F-37F8-E995CC3C1C84}"/>
              </a:ext>
            </a:extLst>
          </p:cNvPr>
          <p:cNvSpPr txBox="1"/>
          <p:nvPr/>
        </p:nvSpPr>
        <p:spPr>
          <a:xfrm>
            <a:off x="690516" y="1205346"/>
            <a:ext cx="11066317" cy="522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Jotstar</a:t>
            </a:r>
            <a:r>
              <a:rPr lang="en-US" sz="1900" dirty="0">
                <a:solidFill>
                  <a:schemeClr val="bg1"/>
                </a:solidFill>
              </a:rPr>
              <a:t> generates $8.29M, 55% more than </a:t>
            </a:r>
            <a:r>
              <a:rPr lang="en-US" sz="1900" dirty="0" err="1">
                <a:solidFill>
                  <a:schemeClr val="bg1"/>
                </a:solidFill>
              </a:rPr>
              <a:t>Liocinema’s</a:t>
            </a:r>
            <a:r>
              <a:rPr lang="en-US" sz="1900" dirty="0">
                <a:solidFill>
                  <a:schemeClr val="bg1"/>
                </a:solidFill>
              </a:rPr>
              <a:t> $5.38M, despite having fewer users.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Premium users drive most revenue, but </a:t>
            </a:r>
            <a:r>
              <a:rPr lang="en-US" sz="1900" dirty="0" err="1">
                <a:solidFill>
                  <a:schemeClr val="bg1"/>
                </a:solidFill>
              </a:rPr>
              <a:t>Liocinema</a:t>
            </a:r>
            <a:r>
              <a:rPr lang="en-US" sz="1900" dirty="0">
                <a:solidFill>
                  <a:schemeClr val="bg1"/>
                </a:solidFill>
              </a:rPr>
              <a:t> relies more on Basic-tier subscriptions.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Higher-tier cities contribute the most revenue.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Strengthening conversion rates can boost financial performance.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Subscription diversification could open new revenue streams.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Jotstar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Expand premium-tier offerings.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Introduce bundled subscription packages.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Optimize pricing strategies for different user segments.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bg1"/>
                </a:solidFill>
              </a:rPr>
              <a:t>Liocinema</a:t>
            </a:r>
            <a:r>
              <a:rPr lang="en-US" sz="19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Focus on converting Basic users to Premium.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Test alternative revenue models.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upsell strategies.</a:t>
            </a:r>
          </a:p>
        </p:txBody>
      </p:sp>
    </p:spTree>
    <p:extLst>
      <p:ext uri="{BB962C8B-B14F-4D97-AF65-F5344CB8AC3E}">
        <p14:creationId xmlns:p14="http://schemas.microsoft.com/office/powerpoint/2010/main" val="235474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6"/>
            <a:ext cx="9608234" cy="8869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+mn-lt"/>
              </a:rPr>
              <a:t>SUMMARY</a:t>
            </a:r>
            <a:endParaRPr lang="en-IN" sz="4000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F498F-F71B-352F-452D-067D1F90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7" y="1252026"/>
            <a:ext cx="10767646" cy="52408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The comparison analysis of </a:t>
            </a:r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dirty="0" err="1">
                <a:solidFill>
                  <a:schemeClr val="bg1"/>
                </a:solidFill>
              </a:rPr>
              <a:t>Jotstar</a:t>
            </a:r>
            <a:r>
              <a:rPr lang="en-US" sz="2200" dirty="0">
                <a:solidFill>
                  <a:schemeClr val="bg1"/>
                </a:solidFill>
              </a:rPr>
              <a:t> highlights key differences in user engagement, content diversity, and revenue generation.</a:t>
            </a:r>
          </a:p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Jotstar</a:t>
            </a:r>
            <a:r>
              <a:rPr lang="en-US" sz="2200" dirty="0">
                <a:solidFill>
                  <a:schemeClr val="bg1"/>
                </a:solidFill>
              </a:rPr>
              <a:t> has a higher percentage of paying users and better engagement, while </a:t>
            </a:r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has a larger but more inactive user base.</a:t>
            </a:r>
          </a:p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Jotstar’s</a:t>
            </a:r>
            <a:r>
              <a:rPr lang="en-US" sz="2200" dirty="0">
                <a:solidFill>
                  <a:schemeClr val="bg1"/>
                </a:solidFill>
              </a:rPr>
              <a:t> content library is more balanced across genres, whereas </a:t>
            </a:r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is heavily movie-focused.</a:t>
            </a:r>
          </a:p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has strong traction in Tier 2 and Tier 3 cities, while </a:t>
            </a:r>
            <a:r>
              <a:rPr lang="en-US" sz="2200" dirty="0" err="1">
                <a:solidFill>
                  <a:schemeClr val="bg1"/>
                </a:solidFill>
              </a:rPr>
              <a:t>Jotstar</a:t>
            </a:r>
            <a:r>
              <a:rPr lang="en-US" sz="2200" dirty="0">
                <a:solidFill>
                  <a:schemeClr val="bg1"/>
                </a:solidFill>
              </a:rPr>
              <a:t> dominates in Tier 1.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Revenue insights suggest that increasing content variety and personalized user engagement can enhance profitability.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These findings will guide the post-merger strategy to create a robust, market-leading streaming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80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39C4-08F7-C7C7-694D-0A1430B3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7164"/>
            <a:ext cx="9144000" cy="963673"/>
          </a:xfrm>
        </p:spPr>
        <p:txBody>
          <a:bodyPr>
            <a:normAutofit/>
          </a:bodyPr>
          <a:lstStyle/>
          <a:p>
            <a:r>
              <a:rPr lang="en-US" sz="6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IN" sz="5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2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FA662-6A4A-EF1B-23CE-44AFBC8D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+mn-lt"/>
              </a:rPr>
              <a:t>OBJECTIVES</a:t>
            </a:r>
            <a:endParaRPr lang="en-IN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2CD95-765B-4A7A-C080-0C65AC55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647218" cy="47358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Analyze Platform Performance: Compare user engagement, subscription trends, and financial performance between </a:t>
            </a:r>
            <a:r>
              <a:rPr lang="en-US" sz="2000" dirty="0" err="1">
                <a:solidFill>
                  <a:schemeClr val="bg1"/>
                </a:solidFill>
              </a:rPr>
              <a:t>LioCinema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Jotstar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Understand User Behavior: Identify patterns in content consumption, upgrade/downgrade trends, and inactivity rates.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Optimize Content Strategy: Evaluate content preferences by genre, language, and format to enhance platform appeal.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Improve Monetization: Assess paid vs. free user distribution and recommend strategies to maximize revenue and conversion rates.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Support Merger Decisions: Provide data-driven insights to help management create a competitive, unified OTT platform.</a:t>
            </a:r>
          </a:p>
        </p:txBody>
      </p:sp>
    </p:spTree>
    <p:extLst>
      <p:ext uri="{BB962C8B-B14F-4D97-AF65-F5344CB8AC3E}">
        <p14:creationId xmlns:p14="http://schemas.microsoft.com/office/powerpoint/2010/main" val="418871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FA662-6A4A-EF1B-23CE-44AFBC8D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+mn-lt"/>
              </a:rPr>
              <a:t>DATA OVERVIEW</a:t>
            </a:r>
            <a:endParaRPr lang="en-IN" u="sn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0A1FEDD-C3CE-35AC-3450-5AD7507A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5161" y="1690688"/>
            <a:ext cx="8721678" cy="4597570"/>
          </a:xfrm>
        </p:spPr>
      </p:pic>
    </p:spTree>
    <p:extLst>
      <p:ext uri="{BB962C8B-B14F-4D97-AF65-F5344CB8AC3E}">
        <p14:creationId xmlns:p14="http://schemas.microsoft.com/office/powerpoint/2010/main" val="65881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39C4-08F7-C7C7-694D-0A1430B3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7164"/>
            <a:ext cx="9144000" cy="963673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+mn-lt"/>
              </a:rPr>
              <a:t>Dashboard Overview</a:t>
            </a:r>
            <a:endParaRPr lang="en-IN" sz="5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96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A0A671-E3BB-F0EF-45BC-2C670F4EA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6398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A0A671-E3BB-F0EF-45BC-2C670F4EA2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39C4-08F7-C7C7-694D-0A1430B3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7164"/>
            <a:ext cx="9144000" cy="963673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+mn-lt"/>
              </a:rPr>
              <a:t>Insights</a:t>
            </a:r>
            <a:endParaRPr lang="en-IN" sz="5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82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C8AA1-EA92-EAC9-06BE-E78AB49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365125"/>
            <a:ext cx="960823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Q1. What is the total number of users for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LioCinema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Jotstar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, and how do they compare in terms of growth trends (January–November 2024)?</a:t>
            </a:r>
            <a:endParaRPr lang="en-IN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Content Placeholder 2" descr="A number of numbers and text&#10;&#10;AI-generated content may be incorrect.">
            <a:extLst>
              <a:ext uri="{FF2B5EF4-FFF2-40B4-BE49-F238E27FC236}">
                <a16:creationId xmlns:a16="http://schemas.microsoft.com/office/drawing/2014/main" id="{42AB8340-A55B-926C-A8F6-5529F858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927571"/>
            <a:ext cx="1524213" cy="1000265"/>
          </a:xfrm>
        </p:spPr>
      </p:pic>
      <p:pic>
        <p:nvPicPr>
          <p:cNvPr id="7" name="Picture 6" descr="A graph showing the trends of a company&#10;&#10;AI-generated content may be incorrect.">
            <a:extLst>
              <a:ext uri="{FF2B5EF4-FFF2-40B4-BE49-F238E27FC236}">
                <a16:creationId xmlns:a16="http://schemas.microsoft.com/office/drawing/2014/main" id="{3C2CF496-96B5-BB1D-39E8-B620F184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3403004"/>
            <a:ext cx="5057976" cy="1829055"/>
          </a:xfrm>
          <a:prstGeom prst="rect">
            <a:avLst/>
          </a:prstGeom>
        </p:spPr>
      </p:pic>
      <p:pic>
        <p:nvPicPr>
          <p:cNvPr id="9" name="Picture 8" descr="A graph showing the number of users trends&#10;&#10;AI-generated content may be incorrect.">
            <a:extLst>
              <a:ext uri="{FF2B5EF4-FFF2-40B4-BE49-F238E27FC236}">
                <a16:creationId xmlns:a16="http://schemas.microsoft.com/office/drawing/2014/main" id="{0B6ADFA6-BEC4-C026-993B-711C3F7A7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8" y="3403004"/>
            <a:ext cx="5057976" cy="1829055"/>
          </a:xfrm>
          <a:prstGeom prst="rect">
            <a:avLst/>
          </a:prstGeom>
        </p:spPr>
      </p:pic>
      <p:pic>
        <p:nvPicPr>
          <p:cNvPr id="11" name="Picture 10" descr="A number of numbers and letters&#10;&#10;AI-generated content may be incorrect.">
            <a:extLst>
              <a:ext uri="{FF2B5EF4-FFF2-40B4-BE49-F238E27FC236}">
                <a16:creationId xmlns:a16="http://schemas.microsoft.com/office/drawing/2014/main" id="{778C7EE5-C19B-56BF-84B8-319C2C3D5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2" y="1927571"/>
            <a:ext cx="1739278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BF0264-D7A4-9ACD-CDDF-1C4730C22D59}"/>
              </a:ext>
            </a:extLst>
          </p:cNvPr>
          <p:cNvSpPr txBox="1"/>
          <p:nvPr/>
        </p:nvSpPr>
        <p:spPr>
          <a:xfrm>
            <a:off x="3146047" y="2165856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LIOCINEMA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1ECBC-7486-9396-1B04-7E500CF6183E}"/>
              </a:ext>
            </a:extLst>
          </p:cNvPr>
          <p:cNvSpPr txBox="1"/>
          <p:nvPr/>
        </p:nvSpPr>
        <p:spPr>
          <a:xfrm>
            <a:off x="6245999" y="2165856"/>
            <a:ext cx="260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JOTSTAR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9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84DAD7E3-2527-4218-BC1F-E8FAC75744F0}">
  <we:reference id="wa200003233" version="2.0.0.3" store="en-US" storeType="OMEX"/>
  <we:alternateReferences>
    <we:reference id="WA200003233" version="2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2207</Words>
  <Application>Microsoft Office PowerPoint</Application>
  <PresentationFormat>Widescreen</PresentationFormat>
  <Paragraphs>270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Tw Cen MT</vt:lpstr>
      <vt:lpstr>Office Theme</vt:lpstr>
      <vt:lpstr>Comparison Analysis of  OTT Platforms</vt:lpstr>
      <vt:lpstr>CONTENTS</vt:lpstr>
      <vt:lpstr>PROBLEM STATEMENT</vt:lpstr>
      <vt:lpstr>OBJECTIVES</vt:lpstr>
      <vt:lpstr>DATA OVERVIEW</vt:lpstr>
      <vt:lpstr>Dashboard Overview</vt:lpstr>
      <vt:lpstr>PowerPoint Presentation</vt:lpstr>
      <vt:lpstr>Insights</vt:lpstr>
      <vt:lpstr>Q1. What is the total number of users for LioCinema and Jotstar, and how do they compare in terms of growth trends (January–November 2024)?</vt:lpstr>
      <vt:lpstr>Insights &amp; Recommendations</vt:lpstr>
      <vt:lpstr>Q2. What is the total number of contents available on LioCinema vs. Jotstar? How do they differ in terms of language and content type?</vt:lpstr>
      <vt:lpstr>Insights &amp; Recommendations</vt:lpstr>
      <vt:lpstr>Q3. What is the distribution of users by age group, city tier, and subscription plan for each platform? </vt:lpstr>
      <vt:lpstr>Insights &amp; Recommendations</vt:lpstr>
      <vt:lpstr>Q4. What percentage of LioCinema and Jotstar users are active vs. inactive? How do these rates vary by age group and subscription plan?</vt:lpstr>
      <vt:lpstr>PowerPoint Presentation</vt:lpstr>
      <vt:lpstr>Insights &amp; Recommendations</vt:lpstr>
      <vt:lpstr>Q5. What is the average watch time for LioCinema vs. Jotstar during the analysis period? How do these compare by city tier and device type? </vt:lpstr>
      <vt:lpstr>Insights &amp; Recommendations</vt:lpstr>
      <vt:lpstr>Q6. How do inactivity patterns correlate with total watch time or average watch time? Are less engaged users more likely to become inactive? </vt:lpstr>
      <vt:lpstr>Jotstar</vt:lpstr>
      <vt:lpstr>Liocinema</vt:lpstr>
      <vt:lpstr>Q7. How do downgrade trends differ between LioCinema and Jotstar? Are downgrades more prevalent on one platform compared to the other?</vt:lpstr>
      <vt:lpstr>Q7. How do downgrade trends differ between LioCinema and Jotstar? Are downgrades more prevalent on one platform compared to the other?</vt:lpstr>
      <vt:lpstr>Insights &amp; Recommendations</vt:lpstr>
      <vt:lpstr>Q8. What are the most common upgrade transitions (e.g., Free to Basic, Free to VIP, Free to Premium) for LioCinema and Jotstar? How do these differ across platforms?</vt:lpstr>
      <vt:lpstr>PowerPoint Presentation</vt:lpstr>
      <vt:lpstr>Insights &amp; Recommendations</vt:lpstr>
      <vt:lpstr>Q9. How does the paid user percentage (e.g., Basic, Premium for LioCinema; VIP, Premium for Jotstar) vary across different platforms? Analyse the proportion of premium users in Tier 1, Tier 2, and Tier 3 cities and identify any notable trends or differences.</vt:lpstr>
      <vt:lpstr>Insights &amp; Recommendations</vt:lpstr>
      <vt:lpstr>Q10. Revenue Analysis</vt:lpstr>
      <vt:lpstr>Solutions</vt:lpstr>
      <vt:lpstr>Insights &amp; Recommendations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Bader Nader</dc:creator>
  <cp:lastModifiedBy>Bader Nader</cp:lastModifiedBy>
  <cp:revision>15</cp:revision>
  <dcterms:created xsi:type="dcterms:W3CDTF">2025-03-14T20:11:16Z</dcterms:created>
  <dcterms:modified xsi:type="dcterms:W3CDTF">2025-03-23T17:46:40Z</dcterms:modified>
</cp:coreProperties>
</file>