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6" r:id="rId9"/>
    <p:sldId id="274" r:id="rId10"/>
    <p:sldId id="267" r:id="rId11"/>
    <p:sldId id="275" r:id="rId12"/>
    <p:sldId id="268" r:id="rId13"/>
    <p:sldId id="271" r:id="rId14"/>
    <p:sldId id="269" r:id="rId15"/>
    <p:sldId id="272" r:id="rId16"/>
    <p:sldId id="270" r:id="rId17"/>
    <p:sldId id="273" r:id="rId18"/>
    <p:sldId id="264" r:id="rId19"/>
    <p:sldId id="265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E3B7-3B05-5A94-D9E0-369544CEC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8BA92-B940-F586-1DF8-1BC4F68C3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43293-9C85-6964-5CEB-41FF6082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0B0AB-83B4-9774-8EDF-57270EE5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0E854-0CAA-EEF5-5062-604D5779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5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6E1-ED58-B53E-F282-3404C8EE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E65F2-EE6A-ECB4-E4BE-E0022AB8C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DE05-7420-D883-CF01-29B217C5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F88D-A295-2E0C-954B-5C33FC346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A9DB2-F41E-A678-F5D4-BEC17B8C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9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39DA1-8155-B3DA-2DCC-4FA51DB9D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E6262-D1CB-0E78-695C-FB9680E0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33D15-5851-407B-8C17-D494FF29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0530D-9E33-3953-6BC1-A3AF7E23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25B6E-2CFE-88FD-F20C-679A9446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96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C45A-C1E7-2444-9528-4BEA44BE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A136B-F769-1096-208E-2B74FA2E2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87EB-1184-1809-1F1C-D49ED29B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D0B62-B699-073A-10A7-66F88697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3277-8F57-C671-3EB8-EED879CAD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42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F7F9-98F8-C702-E2AA-31123637B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5E39F-5AC2-6773-54B9-68E82D6F2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A8050-BAC6-FCBD-F0FA-FD1827F6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BC184-69E0-AF6C-4C54-0268AB70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F92A3-C6BD-36DF-7B5A-2429BFAD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7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C4AE-1D77-32DF-37EF-3B482EAB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28F5-AB68-E6AC-9090-040AA11D0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0EDD6-F691-ED93-7854-283474B31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8891D-F222-987F-8A03-C34B02E1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72871-C1E7-EAC3-DFBB-5A26980B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E5947-6B3B-21AC-03B3-AE6EB3E5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82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652F-DD5B-96D5-83F3-FA302F489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826A2-24A0-743B-8457-FCB0427DE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0AE3C-5F59-E99E-A50D-82504B358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BBE382-AB98-29A5-4F2B-B633DC4FE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C0C44-4AA2-50B3-CE86-15933A3F7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7238A-B3C1-1D65-4AF6-19AAFEDD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CBA3D-C285-4CA5-CD58-0B7EDD27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D08BA-AA03-2825-DB41-C41E2273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50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A5773-ACD3-FFD9-A131-30FBB8FC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F3BE9-DC84-C9D7-DDBB-C0247675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106FD-1DAB-E291-CB10-E44D9D16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255EF6-8DCC-5E87-F9FF-F847193F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8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4788B-C62F-1330-3D08-B157B5DE2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FEC0B-1537-C3A6-B281-E40AFC76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7A1EC-2A81-283D-D115-103136EC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55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57DE-F0C5-3340-C505-9D07AD68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0A97-A5AE-7CFC-64F2-200E8E8C3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73A66-A1C6-F9C0-97E4-D34C451F0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E46EC-EBEB-ED4B-F578-21FF222F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7603E-58A5-CDD8-1A91-C3FBC387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D399D-C62B-1D7D-FCD0-F93B26E8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43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5105E-F4B1-E0F1-F82D-2672458A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B0578-3CFD-5715-B4BD-1A6640A68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82051-6E72-F639-E04C-6635865B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C8976-4B2E-49D6-710C-AAC811467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524FD-231F-8C88-7B11-C68ACBC4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2F4AB-EED6-79B6-645C-D68D7A6D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8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E40F9-D009-25DC-4C69-D94C4354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BC2F4-9EED-A9C4-50FE-2B93C0FC1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BA01-C463-9218-EF27-143594388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FE4BCC-9BE6-45E6-92B1-2F2E217B592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17C1-323F-87CA-F4FA-A90DDC9E2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07922-1EE2-EBA8-5118-687E821A4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A671A-D077-4399-B23D-E0DB742D91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53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>
                <a:solidFill>
                  <a:schemeClr val="bg1"/>
                </a:solidFill>
              </a:rPr>
              <a:t>Wavecon</a:t>
            </a:r>
            <a:r>
              <a:rPr lang="en-US" sz="5400" b="1" dirty="0">
                <a:solidFill>
                  <a:schemeClr val="bg1"/>
                </a:solidFill>
              </a:rPr>
              <a:t> Telecom Analysis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A7202-1158-5ACE-950F-0834DCD00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Presented by Bader Nader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030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3873" cy="895639"/>
          </a:xfrm>
        </p:spPr>
        <p:txBody>
          <a:bodyPr>
            <a:normAutofit/>
          </a:bodyPr>
          <a:lstStyle/>
          <a:p>
            <a:pPr algn="ctr"/>
            <a:r>
              <a:rPr lang="en-IN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Q2. Which KPI is underperforming after the 5G launch?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screen shot of a phone number&#10;&#10;AI-generated content may be incorrect.">
            <a:extLst>
              <a:ext uri="{FF2B5EF4-FFF2-40B4-BE49-F238E27FC236}">
                <a16:creationId xmlns:a16="http://schemas.microsoft.com/office/drawing/2014/main" id="{B4B48EFB-412D-B9F1-A15A-7B7133AA3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208" y="2021565"/>
            <a:ext cx="8011643" cy="1276528"/>
          </a:xfrm>
        </p:spPr>
      </p:pic>
      <p:pic>
        <p:nvPicPr>
          <p:cNvPr id="10" name="Picture 9" descr="A close up of a number&#10;&#10;AI-generated content may be incorrect.">
            <a:extLst>
              <a:ext uri="{FF2B5EF4-FFF2-40B4-BE49-F238E27FC236}">
                <a16:creationId xmlns:a16="http://schemas.microsoft.com/office/drawing/2014/main" id="{E918ABE1-C879-B378-5558-AA22B74FB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208" y="4811145"/>
            <a:ext cx="8011643" cy="1286054"/>
          </a:xfrm>
          <a:prstGeom prst="rect">
            <a:avLst/>
          </a:prstGeom>
        </p:spPr>
      </p:pic>
      <p:pic>
        <p:nvPicPr>
          <p:cNvPr id="12" name="Picture 11" descr="A close up of a number">
            <a:extLst>
              <a:ext uri="{FF2B5EF4-FFF2-40B4-BE49-F238E27FC236}">
                <a16:creationId xmlns:a16="http://schemas.microsoft.com/office/drawing/2014/main" id="{2406F364-F992-3A3F-09F0-E40780B86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208" y="3383013"/>
            <a:ext cx="8011643" cy="1343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C070E5-FC99-4682-4A9A-434C0C4A27D4}"/>
              </a:ext>
            </a:extLst>
          </p:cNvPr>
          <p:cNvSpPr txBox="1"/>
          <p:nvPr/>
        </p:nvSpPr>
        <p:spPr>
          <a:xfrm>
            <a:off x="979808" y="2428996"/>
            <a:ext cx="187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ARPU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5F949A-D3DF-AA66-801B-790BC2D102FB}"/>
              </a:ext>
            </a:extLst>
          </p:cNvPr>
          <p:cNvSpPr txBox="1"/>
          <p:nvPr/>
        </p:nvSpPr>
        <p:spPr>
          <a:xfrm>
            <a:off x="979808" y="3823786"/>
            <a:ext cx="187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TAU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CA0960-83EB-E0A8-AA76-2F6CC6422C99}"/>
              </a:ext>
            </a:extLst>
          </p:cNvPr>
          <p:cNvSpPr txBox="1"/>
          <p:nvPr/>
        </p:nvSpPr>
        <p:spPr>
          <a:xfrm>
            <a:off x="979808" y="5218576"/>
            <a:ext cx="1870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TUsU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9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3873" cy="895639"/>
          </a:xfrm>
        </p:spPr>
        <p:txBody>
          <a:bodyPr>
            <a:normAutofit/>
          </a:bodyPr>
          <a:lstStyle/>
          <a:p>
            <a:pPr algn="ctr"/>
            <a:r>
              <a:rPr lang="en-US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Insights &amp; Recommendations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3E96-B1C6-8792-B4C5-6F663F05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Among ARPU, TAU, and </a:t>
            </a:r>
            <a:r>
              <a:rPr lang="en-US" dirty="0" err="1">
                <a:solidFill>
                  <a:schemeClr val="bg1"/>
                </a:solidFill>
              </a:rPr>
              <a:t>TUsU</a:t>
            </a:r>
            <a:r>
              <a:rPr lang="en-US" dirty="0">
                <a:solidFill>
                  <a:schemeClr val="bg1"/>
                </a:solidFill>
              </a:rPr>
              <a:t>, the only metric that fell post-5G is TAU, dropping from 84.4 million to 77.4 million users—a decline of 8.28%.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While average revenue per user and total users surged as customers upgraded to higher-value plans, the active-user count slipped noticeably, suggesting that fewer subscribers are engaging with the network regularly, even as they spend more and the overall base grows.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17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3873" cy="895639"/>
          </a:xfrm>
        </p:spPr>
        <p:txBody>
          <a:bodyPr>
            <a:normAutofit/>
          </a:bodyPr>
          <a:lstStyle/>
          <a:p>
            <a:pPr algn="ctr"/>
            <a:r>
              <a:rPr lang="en-IN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Q3. 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the 5G launch, which plans are performing well in terms of revenue? Which plans are not performing well?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284CF19-969E-773D-4CA3-5E72A7CA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12" y="1783700"/>
            <a:ext cx="8843177" cy="4551363"/>
          </a:xfrm>
        </p:spPr>
      </p:pic>
    </p:spTree>
    <p:extLst>
      <p:ext uri="{BB962C8B-B14F-4D97-AF65-F5344CB8AC3E}">
        <p14:creationId xmlns:p14="http://schemas.microsoft.com/office/powerpoint/2010/main" val="3640000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3873" cy="895639"/>
          </a:xfrm>
        </p:spPr>
        <p:txBody>
          <a:bodyPr>
            <a:normAutofit/>
          </a:bodyPr>
          <a:lstStyle/>
          <a:p>
            <a:pPr algn="ctr"/>
            <a:r>
              <a:rPr lang="en-US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Insights &amp; Recommendations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3E96-B1C6-8792-B4C5-6F663F05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Smart Recharge Pack (p1) stands out with a 31.7% revenue increase, and the Super </a:t>
            </a:r>
            <a:r>
              <a:rPr lang="en-US" dirty="0" err="1">
                <a:solidFill>
                  <a:schemeClr val="bg1"/>
                </a:solidFill>
              </a:rPr>
              <a:t>Saviour</a:t>
            </a:r>
            <a:r>
              <a:rPr lang="en-US" dirty="0">
                <a:solidFill>
                  <a:schemeClr val="bg1"/>
                </a:solidFill>
              </a:rPr>
              <a:t> Pack (p2) holds steady with almost no change, while all other active plans show declines ranging from 1.8% to 73.3%.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Customers clearly prefer longer-duration, higher-data bundles under 5G, whereas mid-range and smaller data/talk combos no longer meet their evolving needs and are losing traction.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618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3873" cy="895639"/>
          </a:xfrm>
        </p:spPr>
        <p:txBody>
          <a:bodyPr>
            <a:normAutofit/>
          </a:bodyPr>
          <a:lstStyle/>
          <a:p>
            <a:pPr algn="ctr"/>
            <a:r>
              <a:rPr lang="en-IN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Q4. 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any plan affected largely by the 5G launch? Should we continue or discontinue that plan?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5" descr="A screenshot of a computer screen">
            <a:extLst>
              <a:ext uri="{FF2B5EF4-FFF2-40B4-BE49-F238E27FC236}">
                <a16:creationId xmlns:a16="http://schemas.microsoft.com/office/drawing/2014/main" id="{0C3D1E10-3D22-D5EF-2FAD-62295EDBA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836" y="1625600"/>
            <a:ext cx="8843177" cy="4551363"/>
          </a:xfrm>
        </p:spPr>
      </p:pic>
    </p:spTree>
    <p:extLst>
      <p:ext uri="{BB962C8B-B14F-4D97-AF65-F5344CB8AC3E}">
        <p14:creationId xmlns:p14="http://schemas.microsoft.com/office/powerpoint/2010/main" val="3388810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3873" cy="895639"/>
          </a:xfrm>
        </p:spPr>
        <p:txBody>
          <a:bodyPr>
            <a:normAutofit/>
          </a:bodyPr>
          <a:lstStyle/>
          <a:p>
            <a:pPr algn="ctr"/>
            <a:r>
              <a:rPr lang="en-US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Insights &amp; Recommendations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3E96-B1C6-8792-B4C5-6F663F05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25 GB Combo (p7) and </a:t>
            </a:r>
            <a:r>
              <a:rPr lang="en-US" dirty="0" err="1">
                <a:solidFill>
                  <a:schemeClr val="bg1"/>
                </a:solidFill>
              </a:rPr>
              <a:t>Xstream</a:t>
            </a:r>
            <a:r>
              <a:rPr lang="en-US" dirty="0">
                <a:solidFill>
                  <a:schemeClr val="bg1"/>
                </a:solidFill>
              </a:rPr>
              <a:t> Mobile Data (p6) packs are most at risk with drops of 73% and 34% respectively and should be discontinued, while the 1 GB/day Elite Saver (p3) and low-value talk/data packs (p4, p5) warrant redesign rather than outright removal.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Steep revenue losses indicate that mid-tier plans no longer appeal to 5G users, but modestly affected offerings can recover with small data boosts or repackaging into clearer, value-focused bundles.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300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3873" cy="895639"/>
          </a:xfrm>
        </p:spPr>
        <p:txBody>
          <a:bodyPr>
            <a:normAutofit/>
          </a:bodyPr>
          <a:lstStyle/>
          <a:p>
            <a:pPr algn="ctr"/>
            <a:r>
              <a:rPr lang="en-IN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Q5. </a:t>
            </a:r>
            <a:r>
              <a:rPr lang="en-US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there any plan that is discontinued after the 5G launch? What is the reason for it?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5" descr="A screenshot of a computer screen">
            <a:extLst>
              <a:ext uri="{FF2B5EF4-FFF2-40B4-BE49-F238E27FC236}">
                <a16:creationId xmlns:a16="http://schemas.microsoft.com/office/drawing/2014/main" id="{8CDCA748-89D9-4F08-F6AF-9B3D7809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412" y="1783700"/>
            <a:ext cx="8843177" cy="455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6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3873" cy="895639"/>
          </a:xfrm>
        </p:spPr>
        <p:txBody>
          <a:bodyPr>
            <a:normAutofit/>
          </a:bodyPr>
          <a:lstStyle/>
          <a:p>
            <a:pPr algn="ctr"/>
            <a:r>
              <a:rPr lang="en-US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Insights &amp; Recommendations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3E96-B1C6-8792-B4C5-6F663F052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Daily </a:t>
            </a:r>
            <a:r>
              <a:rPr lang="en-US" dirty="0" err="1">
                <a:solidFill>
                  <a:schemeClr val="bg1"/>
                </a:solidFill>
              </a:rPr>
              <a:t>Saviour</a:t>
            </a:r>
            <a:r>
              <a:rPr lang="en-US" dirty="0">
                <a:solidFill>
                  <a:schemeClr val="bg1"/>
                </a:solidFill>
              </a:rPr>
              <a:t> (p8), Combo Top-Up (p9), and Big Combo (p10) plans have been fully discontinued, reflecting a complete withdrawal from ultra-short-term, low-data bundles.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Micro-duration products fail to satisfy continuous 5G streaming and gaming expectations, so customers have stopped buying one- or three-day packs in favor of longer-lasting, higher-throughput options.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44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019"/>
            <a:ext cx="9144000" cy="9699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CONCLUSION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613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703D8-30EB-DB60-0908-43185501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29243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The rollout of </a:t>
            </a:r>
            <a:r>
              <a:rPr lang="en-US" sz="2000" dirty="0" err="1">
                <a:solidFill>
                  <a:schemeClr val="bg1"/>
                </a:solidFill>
              </a:rPr>
              <a:t>Wavecon’s</a:t>
            </a:r>
            <a:r>
              <a:rPr lang="en-US" sz="2000" dirty="0">
                <a:solidFill>
                  <a:schemeClr val="bg1"/>
                </a:solidFill>
              </a:rPr>
              <a:t> 5G network has driven mixed outcomes across our product portfolio and markets. On the revenue front, total receipts dipped marginally by 0.5%, as major metros like Delhi and Chennai saw sharper declines that outweighed modest gains in smaller cities. At the product level, premium, long-duration bundles (notably the 2 GB/day Smart Recharge Pack) have thrived—with ARPU up 11% and total users rising 23.5%—while mid-tier and micro-packs have underperformed, and ultra-short-term offerings have been fully withdrawn. Most concerning is the 8.3% drop in active users (TAU), </a:t>
            </a:r>
            <a:r>
              <a:rPr lang="en-US" sz="2000" dirty="0" err="1">
                <a:solidFill>
                  <a:schemeClr val="bg1"/>
                </a:solidFill>
              </a:rPr>
              <a:t>signalling</a:t>
            </a:r>
            <a:r>
              <a:rPr lang="en-US" sz="2000" dirty="0">
                <a:solidFill>
                  <a:schemeClr val="bg1"/>
                </a:solidFill>
              </a:rPr>
              <a:t> that although customers are upgrading to higher-value plans, fewer are engaging regularly.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</a:rPr>
              <a:t>Key Takeaways &amp; Next Steps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Double Down on Winning Bundles: Scale the high-value, long-tenure plans that delivered strong revenue growth under 5G.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Rationalize the Portfolio: Discontinue underperforming mid-range packs, redesign low-value offers into clear “starter” bundles, and eliminate obsolete micro-duration products.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Reignite User Engagement: Launch targeted campaigns—such as loyalty incentives and usage-based perks—to reverse the TAU decline and ensure customers stay active on our network.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By focusing on our proven winners, pruning ineffective SKUs, and rekindling regular usage, </a:t>
            </a:r>
            <a:r>
              <a:rPr lang="en-US" sz="2000" dirty="0" err="1">
                <a:solidFill>
                  <a:schemeClr val="bg1"/>
                </a:solidFill>
              </a:rPr>
              <a:t>Wavecon</a:t>
            </a:r>
            <a:r>
              <a:rPr lang="en-US" sz="2000" dirty="0">
                <a:solidFill>
                  <a:schemeClr val="bg1"/>
                </a:solidFill>
              </a:rPr>
              <a:t> can convert initial 5G </a:t>
            </a:r>
            <a:r>
              <a:rPr lang="en-US" sz="1400" dirty="0"/>
              <a:t>enthusiasm into sustained growth and a more engaged subscriber base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9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CONTENTS</a:t>
            </a:r>
            <a:endParaRPr lang="en-IN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A7202-1158-5ACE-950F-0834DCD00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63972"/>
            <a:ext cx="5257800" cy="4930054"/>
          </a:xfrm>
        </p:spPr>
        <p:txBody>
          <a:bodyPr/>
          <a:lstStyle/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Problem Statement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Dashboard Overview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Questions &amp; Insights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17584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019"/>
            <a:ext cx="9144000" cy="9699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THANK YOU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4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019"/>
            <a:ext cx="9144000" cy="9699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PROBLEM STATEMENT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8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753F4-F800-DBC3-81C8-A4F3953F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182" y="1088664"/>
            <a:ext cx="9559636" cy="4680672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 err="1">
                <a:solidFill>
                  <a:schemeClr val="bg1"/>
                </a:solidFill>
              </a:rPr>
              <a:t>Wavecon</a:t>
            </a:r>
            <a:r>
              <a:rPr lang="en-US" dirty="0">
                <a:solidFill>
                  <a:schemeClr val="bg1"/>
                </a:solidFill>
              </a:rPr>
              <a:t> Telecom has launched its 5G network and tasked the data analytics team with evaluating its impact on the business.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Specifically, the company seeks clear insights into how the business has been affected before and after the introduction of 5G.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09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019"/>
            <a:ext cx="9144000" cy="9699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DASHBOARD OVERVIEW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58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8DC10388-DDF5-B85B-B359-8C69652BBE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1045329"/>
                  </p:ext>
                </p:extLst>
              </p:nvPr>
            </p:nvGraphicFramePr>
            <p:xfrm>
              <a:off x="0" y="-1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8DC10388-DDF5-B85B-B359-8C69652BBE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1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667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4019"/>
            <a:ext cx="9144000" cy="9699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QUESTIONS &amp; INSIGHTS</a:t>
            </a:r>
            <a:endParaRPr lang="en-IN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94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3873" cy="895639"/>
          </a:xfrm>
        </p:spPr>
        <p:txBody>
          <a:bodyPr>
            <a:normAutofit/>
          </a:bodyPr>
          <a:lstStyle/>
          <a:p>
            <a:pPr algn="ctr"/>
            <a:r>
              <a:rPr lang="en-IN" sz="2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Q1. What is the impact of the 5G launch on our revenue?</a:t>
            </a:r>
            <a:endParaRPr lang="en-IN" sz="2800" b="1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close up of a number&#10;&#10;AI-generated content may be incorrect.">
            <a:extLst>
              <a:ext uri="{FF2B5EF4-FFF2-40B4-BE49-F238E27FC236}">
                <a16:creationId xmlns:a16="http://schemas.microsoft.com/office/drawing/2014/main" id="{686B3F2B-3695-6921-CE2D-32B86AA89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6" y="1720458"/>
            <a:ext cx="2448267" cy="1257475"/>
          </a:xfrm>
        </p:spPr>
      </p:pic>
      <p:pic>
        <p:nvPicPr>
          <p:cNvPr id="8" name="Picture 7" descr="A close-up of a number&#10;&#10;AI-generated content may be incorrect.">
            <a:extLst>
              <a:ext uri="{FF2B5EF4-FFF2-40B4-BE49-F238E27FC236}">
                <a16:creationId xmlns:a16="http://schemas.microsoft.com/office/drawing/2014/main" id="{AFBF58CB-CAB6-4668-791B-99DCC6BBA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5" y="5078132"/>
            <a:ext cx="2448267" cy="1257475"/>
          </a:xfrm>
          <a:prstGeom prst="rect">
            <a:avLst/>
          </a:prstGeom>
        </p:spPr>
      </p:pic>
      <p:pic>
        <p:nvPicPr>
          <p:cNvPr id="10" name="Picture 9" descr="A close up of a number&#10;&#10;AI-generated content may be incorrect.">
            <a:extLst>
              <a:ext uri="{FF2B5EF4-FFF2-40B4-BE49-F238E27FC236}">
                <a16:creationId xmlns:a16="http://schemas.microsoft.com/office/drawing/2014/main" id="{8FA097EA-BD68-8B2E-E1E6-E2D81D1C6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37" y="3399295"/>
            <a:ext cx="2448267" cy="1257475"/>
          </a:xfrm>
          <a:prstGeom prst="rect">
            <a:avLst/>
          </a:prstGeom>
        </p:spPr>
      </p:pic>
      <p:pic>
        <p:nvPicPr>
          <p:cNvPr id="12" name="Picture 11" descr="A screenshot of a graph">
            <a:extLst>
              <a:ext uri="{FF2B5EF4-FFF2-40B4-BE49-F238E27FC236}">
                <a16:creationId xmlns:a16="http://schemas.microsoft.com/office/drawing/2014/main" id="{2E7024ED-39E8-C12D-C283-A459A0070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75" y="1720458"/>
            <a:ext cx="5413989" cy="46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5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circle with a blue circle&#10;&#10;AI-generated content may be incorrect.">
            <a:extLst>
              <a:ext uri="{FF2B5EF4-FFF2-40B4-BE49-F238E27FC236}">
                <a16:creationId xmlns:a16="http://schemas.microsoft.com/office/drawing/2014/main" id="{8C5DBF6A-7ADF-B964-07CB-5CA7203A4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3AFC94-EA94-ADC2-E9A5-96558CEED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03873" cy="895639"/>
          </a:xfrm>
        </p:spPr>
        <p:txBody>
          <a:bodyPr>
            <a:normAutofit/>
          </a:bodyPr>
          <a:lstStyle/>
          <a:p>
            <a:pPr algn="ctr"/>
            <a:r>
              <a:rPr lang="en-US" sz="32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Insights &amp; Recommendations</a:t>
            </a:r>
            <a:endParaRPr lang="en-IN" sz="32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73E96-B1C6-8792-B4C5-6F663F052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309"/>
            <a:ext cx="10515600" cy="5093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Overall revenue dipped slightly from ₹16.0 bn before 5G to ₹15.9 bn after 5G, reflecting a modest 0.50% decline.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The top five revenue generators are Mumbai, Kolkata, Delhi, Bangalore, and Chennai—with four of these showing revenue declines post-5G (notably Delhi at –2.83%)—while the bottom five are Patna, Coimbatore, Chandigarh, Gurgaon, and Raipur, all of which saw modest upticks in revenue after the 5G launch.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Although a handful of large markets like Mumbai and Bengaluru saw small gains, steeper drops in major cities such as Delhi and Chennai drove the aggregate revenue just below its pre-5G level.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Larger metros appear to be adjusting more slowly to 5G adoption—perhaps due to market saturation—whereas smaller cities are registering small but consistent gains as customers there upgrade to new plans.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60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239995F6-AD5C-446D-99A7-F92221D35CFE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links/IE7amtLTU3?ctid=c6e549b3-5f45-4032-aae9-d4244dc5b2c4&amp;pbi_source=linkShare&quot;"/>
    <we:property name="reportName" value="&quot;Wavecon_dashboard_analysis1&quot;"/>
    <we:property name="reportState" value="&quot;CONNECTED&quot;"/>
    <we:property name="embedUrl" value="&quot;/reportEmbed?reportId=75b63bf8-f3e6-4bc6-a120-f02f19ab2157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pageDisplayName" value="&quot;Main_KPI&quot;"/>
    <we:property name="datasetId" value="&quot;b8c04886-47ff-41fb-90e9-c83c38caf5ea&quot;"/>
    <we:property name="backgroundColor" value="&quot;#FFFFFF&quot;"/>
    <we:property name="bookmark" value="&quot;H4sIAAAAAAAAA+1dbW8cR47+KwsB9804sF5Z3G+JL9j7cLsIkt3FAYfAYJEsW7uyJIykXHyB//uxZpTYkTRqbctORrGRwLZmWtVkFfnwIYtd/eORHl+cn/Cbv/BrO/rj0ZdnZ/98zZt//iHQ0bOj092H2UqQVlNBayI1DMnm356dXx6fnV4c/fHHo0vevLTLvx9fXPHJHMk//J/vnh3xycnX/HL+NPjkwp4dndvm4uyUT47/z3YX+1eXmyt7++zIfjg/OdvwHPLbS760Oez3frn/7CKEf09+R5bL4+/tW5PL3aff2PnZ5vL651A7JlGLICOZBuwl+O9c7L7dirl8/bzpVrDnZ6eXfHzqAszPhkROjcLImaxxwFppfn5xfPry5FqVd7/71zfnc9ouXvH5dp76P/yOc5y3b11RkEKBKkUWhpi0R9W1YyXOWRFEKWNptTO3Zbl4q/6XV5eXPom3hsTSYxTqHXvWbDB6WRbv+LUv8x3ioWjygXpp0YRCzrspXqNqbTVL7QC+DqmGDtyXVd0jF4fKAkmC9FhQZOTx2GkbOlptSoAlxEJWxVZbSE7ILpiIAtgoQCyyVlUYWUOggcWXAvIwSmO1XFUy6uDYBVtuVpD4sdaGabhskNkQGjJljmtVlcARQ8IQQVEtSRzpsasqdUA3N2IeoUQtpa6evUQqHMoohrHjqITat9hyfHJ5DTP9zVc/nG8cOx1Rd2N9od/zqZgebQFyYxc7PPzx6M/GF1ebLUp+9Ysvvj272oh9Y1s5vzq9PL584+PMyx1nX1xyP7GjKc7XmzNH4+2Xfz275JMX39j3dnq1+/LV2f8+35ijsLs+vP3OP7lXY+GN/lJh/2GjtvnyzVaZ/zje/ITZ8dkNeT+mIi65X1Ba6jVXoxBJovQCkQ9j4r/45uu/PeX5vpZ/N83DkgI1DJKLY0RJbRfXfvtp3pnFF1vy8OJvF1OYJzzpd2qzWwKpuQXAQeCEhUzJsfCQluDq9OKqv7j6fazAL5XZLQB5jJURGMvwQKbikTsvLsBzn4CXZ5tjcZVvrsHzs5Or16cPlVqPX7+Q48tju7gpsn/65sWWzt+e92e/rilcw/OLL22cbexF+dPhiPTF8FU6KInk1ct/++2leTRB2I761Q+H47w3OUIejJGAh9O8yqqsZRwGcv5LtvnhoOTPnv++evH87PU5b449Z78p1vb7P/zlySDKoomeeLL//BVvLh9opOGmkX7E+X373U+1D7/iH+8VNK7XeyfcRxTgu1025D5ScmnCIzb0VNfTo8NykkW4/K1j7aIZXghf+mTeaYl3msB/byf7I06m294jzOxh07SzLyZjKyg9Gg/uNjitrqH0UkFIMQll6IBZ8nINZc9YTENSSiWVYW1EojJWl7Ey5dZyEANE54hcC+FquboLUlSNBKTkiEqwdqwBg42rhECqUJ24luW5v7QfLvvZD3fNPuaKEDGEUmrglsaBJCILSPFkcpAbeuxYDCSsbvNNW2fBMRImW7+IwCglmKKzotLUraMfSEL/AE705BbyPV12i9mHdOvVfVIGZqNhvaz17hasFRZmVmmjYgVbNow9Y4UqaWTtCIO4ptpC6WvHQs1Ot5sD66BsPTuvWC7/7kPWOABAcqqapECsrazWsWpFSTVpqY7XoC3lA2M6j+K6h2b77yuzM34rtaUQbRCEaoVnPFpNBQZYlEQJDKMner3tFnPNWEYxt5gTBYOWC1Doee1YKiEGt/qSgAlqzxxXO5KodsdoRHZSHho471ntSHNXcu5OQhkJXF0cYXkfZW8U4a7FDFNTAVThnHn1didHTkBpBB5UYXS0vHr2W5WOkbVT7I6xvqoPgIv9hMfXMg3OlIijZXR4XKaIe0fLzn9BhAjUF6IyO/U8DPj54nvbvGR78XpmhydvXmye/qbRfpV2UJQIZQzlEiimWJoH5bYaijCOMXp1u2N3Lhojrt5PpICkZKFksk7sAECrs5IUakOo5plOCMM5gvHqTCKaxkie3MQStQqV0lbPV7E6uxq665hrHVGgLu8473WrKNoFXL4S0dGtxQbLbvVbVwx+5Vrani3J30CKQ9og2MpzOLsDW3HWZrB31uK3xN7ZSI9ZnUCDdaAmsLxP/mlWnJ+afX6ufj+++q1snjvT0OSss0Iv0fBz9PiAwPQvl74/fln62Ucor78/RzvLIhpZQipIRloLDidj65Ndq5W1OFmKoVjPtJ59aU2YYwoEwJ2dq+a0nvlGT7+bUeY+cs59Nt+uHQuckpdSIPaaPU5FJ7+ra/tQnQp6QhljpxRAOdlyEr6XYVYOUoi7oFoPIzOEA6kbPcozDyZVe0+JnxpuQhqlN4aEoN1N1JbrRHuXr4GJmpVeWYpoUaoH0qL56AB/UEt4q9ZNoi0bUjeeFb+ObaxGGivJE7wSykyuReNoeXXBqSjXIeaJrLbSe3XIWZ1jM7JDYLdQU0jddKS4vgzJueUSoToA6tBMab1cNRTm6n7TpUcMiIR2QEb/uyh039JkZ/axeLzvUC30VpF8FXV12UUNMDOlhq12ctPQBzwKsm9bhlARJ90F/69RD7be7MN8zoKFnY4QDBeQVsvlETrEIj5M0dar06S8eldAE2VSajVXl85o8APk2l/lNrKYBXDLRyA4k1g9Y6XnLq3U4ANFD2gtyeoqt+QcAwr3nGpzCJMclvcF9mpZPC66zY4eG/bioFHqMkzfE20LSEoUJYYeNUDd0csDAJ4bJeEn36d/tz7XW20sNSpT6aghiqcfvHobytcytZarQilEwbNkWR17qQz2EdrQXtVysySrsyLZPq0k0Y1WW5WWh67eG6Y8orRQnST2ED0KI63OZDrXxgNHVIQee+/8AK5yz1Yb9Z4cMSwPBgyh0nLDxidWoXjQsyC/dtVkJ832UYKDqiq+L9cBVb/fF+uDV8Gpap6PwJLnESJZGB+w9/qJVsGfuN1+roo/vioONgw5ZO3+l46BYPA55nwEwPpUquN3zNV3153TRQScyBFJsKJR43IvwL5eQewWKbMA9YyhprT+aX2aD4en0NRkeG5aJ21dOxYGHVYslRpFhJ372urUz4exkZJrR7WOMZxarubiPkelVFUINmVSH/MR7U1BPdlDLDZyBXE2PTgdSOL3ITz1YLK+O5TZpXwBLEDubrWztBlhpAe0A+9dToyMpWZlBM0YAa0cStX8QxGBg1zSW1V0G1pCD0VHCDhP6WhttceDVRUYJY7WG8WEDdd3eaMmm8+OmUpsWt3rV2fMWZGz+IjgGBIGhIirEZItQktpthgXjqM2sdVNs109+XbshxzGbHNtUQ6lmPVQlv40veB2Vd0DZxllZOKRzTnp3AxaH0Sxd67UsMwt3ZKAVlecDcDpho1SZuPyPKrhAU/n7C2O5RSrKKfZrA0uXlu9c9BjQCg8BEdnq5QjrN+YssB9HgMCCl3nFsJj+qC1SIDZP1prdCAq3GE1TStO8Wb/Z0IYzmQcKfNq+phcGBoOZYJEHEOT+AgtWQEzFuHQEzmFTBEfUQQULZmpqlNJskTKjIcCRDeq0PyeGz9pOLpfr5+PZkk4CDOkTigt4SP6X4I7vIEWzh1q7pF5NZAkjC1gpBbrcPdIoeBqgGOiXIvkaObswzMG49V9Oc49KkS2brk5CLDH6dXuWlvIVWfnUcyeFDnfheWdhL0ORjQCATJFMBhOaop87gO8s8p+/3E/v7JIf3snzCHVKt8X63BK7O9L9cEr7GCjzR6rpDnPDquY+nKT3KdZYX/aRvu5vv74+jo7Tc3zcX7PdiWnEIGXT1L4xKLNh0CrT6S8fsdU7ewMxbmpJzWKORbPaoLl1d0WqXrS1kdgSTnISGS0OqH0NJJ8AB+st5nsGuXVyXyrlodxqgbdWe98snw1P8UGAixWB+fUrXJ4RO2I+jyzwGRyeRwjd1x+KnR/D7qlTFl01MQzPe3awmEkgB/CTw8l6btDl+szWJrFQSN2T6p6DVVlPCKbN1P2EZpMqyUIUXh5e/VJcYBDXNBblfWsjR17MJCk1jsWotXeHmpOAMGBNrAvKVe3k9WIJgbS5xPlYfaAD4wPKETty5LHRH22EGKq4gw9hPURoEERCw3RLRcHpBZWI22O8xCEuePYaoRIuY4DKWg9lJ0/SR+4XVdnNLfZyFAs9uRGkuL6o8uwmm05R0frRUpNq8tOBS1rkN4FsIYiyGO1c6bRavX/IRRo2gphX+2cOdYq2ZJAT+LzFdzvV8vllMVzgNok+KixW8JHHITQEZyxlEqYRhqWnfitXklA4EI95dnoPwv+PnvrCRqrQw8HEWlpOH15wNsA9p+iQoSz+4EkpDChO8dlENrfra41jkydtmcTShnQDiQSz/ozv3xXf/6dnLJ9v1rXjQw690xwGh1Hh5SuZb2LBdQRdPQhWYti5/UHFcXI8+jJ5Fm7pODJQR+rYaRqluicIZacQ/c/eX2vkidiCp4edB2Fm0sWaP3OQU4c4jx7Mk2XUKSwvBO/fxMs02gTQmge/InF8gMY1t7RUmRLnAVKDU7GQ2+6LNue14q4y+deWpsPHiVwREkPeFnM/kMVKZSCIectldHsOe1y4NsjmUlkTw18LQvW6ogufXk1970Sx9GxJaaIYUh1ALYH5Nn3vzylUIBhEUhGUokBS1tOa+8fUlOY6fYca8SSesYH2O/9Q842l9QBKsbc1G0ww+ojmaTF3rPNdJ5p5Iy2tuXOB9td9PN7qP60Obs634aZ0GC+SmlM5PPJjSS7KHl88Z/Hqnb689u25NXxiW5sC8AhOstyiCSh2rI5h+t3/dK2PM9gPvjwuMWAnOuufnD7yhRMu7WY3O6swmg+e3uuzMIBG0SFuWqWRu53XbnDzmApZ2vWm0NUgOsHBu9Vb55DmWp3TMvcg3bRuDwniSrKfM3SkBgT6ODS9kk1QLlILbGCz0wPode7dP3lDXoBGlK0zVPm5h+0e+zorhuEEKj6ijaHd0m9TQtf1sAghLmizX8DcGSoad8Nctwe393cGQv2YYF28e3eG5BWte2LLAxJk9OyXf/L7RvsNm09RYtYQCpAK/wTS3139XzZ2407OKtFKmU+A2gxa4fdkWj3isW9RaacGrfgnhtmRNund5UqzuMnCrG7TM8l3DVHv7yBZkylFafJZNZ7anXIvhu0MV/lFkw0sP+V2bVZ1qC5xhbMta3Bua7Wm1P17gaePmSLHjAyub8behCqizfwkCDu7p3B8WLu8Zd0p8O/vS4a1uH+mZ2npIytNU/cl1YuOu7EKCW0ZhGtUdgRgHvFcuPwWxiq25RWJml178oFRbcLLj0VLaOVxLvi1/03YGdJWVPUFqqTisj7XaJ65gNgMamzBZjHvCI+xCV8kfs8u696JqB+k72m4ejcsREPNA+rBpJh2edkCNkUrFJzNIuede+Bpa1bgxNXGNFhGpg0VAtlaeVyqKCqHu6dDzKyr+OyQcWQ5/kY1MHJHkGtqe0Fs9kCqUWcuLr9jVINw/INehie5SZH2IYTPTzY3xl4thPbmppHsdm8GTq4OLx8A61UQ8rRZ9Slqs7Oy132tONWLcx3vznfKNX9ehQqd0Wsm3DcjGcxo3eHWBwU9R60JCaMqWaeb550bTThuL1yu2vfkYOj17Z5uZ34s6vLi3MW+5pPbZuZne+Sp7mv5F97wsmnanr97838+7+OPVfdcZC/88nVpB9biY62Is2doLf/D2dx32ASdAAA&quot;"/>
    <we:property name="initialStateBookmark" value="&quot;H4sIAAAAAAAAA+1dbW8cR47+KwsB9804sF5Z3G+ON9gD9pINks3igEUgsEiWrV1ZMkajXHyB//uxZpTYkTQabctORrGRIIpmWtVkFfnwIYtd/eORnly8OuXXX/JLO/rj0Wfn5/96yat//SHQ0ZOjs6sP//rXv3zx9Ou/HH/59IvP/ePzV+uT87OLoz/+eLTm1XNb//3k4pJP5xD+4T++e3LEp6df8fP52+DTC3ty9MpWF+dnfHryf7a92L9ary7tzZMj++HV6fmK55DfrHltc9jv/XL/3e8d/jP5HVnWJ9/bNybr7adf26vz1frq91A7JlGLICOZBuwl+N9cbL/diLn/+nnTjWDPzs/WfHLmAszPhkROjcLImaxxwFppfn5xcvb89EqVt3/7t9ev5nxdvGD/6fPU/+l3nOO8eeOKghQKVCmyMMSkPaouHStxzoogShlLq5257ZeLN+p/drle+yTeGBJLj1God+xZs8HoZb94Jy99mW8RD0WTD9RLiyYUct5O8RJVa6tZagfwdUg1dOC+X9UdcnGoLJAkSI8FRUYeD522oaPVpgRYQixkVWyxheSE7IKJKICNAsQiS1WFkTUEGlh8KSAPozQWy1Ulow6OXbDlZgWJH2ptmIbLBpkNoSFT5rhUVQkcMSQMERTVksSRHrqqUgd0cyPmEUrUUuri2UukwqGMYhg7jkqofYMtJ6frK5jprz//4dXKsdMRdTvWU/2ez8T0aAOQK7vY4uGPR18YX1yuNij5+S+++Ob8ciX2tW3k/PxsfbJ+7ePMyx1nj9fcT+1oivPV6tzRePPl387XfHr8tX1vZ5fbL1+c/++zlTkKu+vDm+/8kzs1Fl7pLxX2X1Zqq89eb5T508nqJ8yOT67J+yEVccn9gtJSr7kahUgSpReIfBgT//Trr759zPN9Jf92moclBWoYJBfHiJLaNq799tO8NYunG/Jw/O3FFOYRT/qt2myXQGpuAXAQOGEhU3IsPKQluDy7uOzHl7+PFfilMtsFII+xMgJjGR7IVDxy570L8Mwn4Pn56kRc5etr8Oz89PLl2X2l1pOXx3KyPrGL6yL7p6+PNzz+5rw/+XVN4Qqejz+zcb6y4/LnwxHp6fBVOiiJ5MXz//jtpXkwQdiM+vkPh+O81zlCHoyRgIfTvMqqrGUcBnL+W7b5/qDkC89/Xxw/O3/5ilcnnrNfF2vz/R++fDSIstdETz3Zf/aCV+t7Gmm4bqQfcH7ffPdT7cOv+Oc7BY2r9d4K9wEF+G6bDbmPlFya8IgNPdX19OiwnGQvXP7WsXavGV4Ir30yb7XEW03gfzaT/QEn023vAWZ2v2na2heTsRWUHo0HdxucFtdQeqkgpJiEMnTALHl/DWXHWExDUkollWFtRKIyFpexMuXWchADROeIXAvhYrm6C1JUjQSk5IhKsHSsAYONq4RAqlCduJb9c7+2H9b9/IfbZh9zRYgYQik1cEvjQBKRPUjxaHKQa3psWQwkrG7zTVtnwTESJlu+iMAoJZiis6LS1K2jH0hCfw9O9OgW8h1dtovZh3Tr1X1SBmajYb0s9e4WrBUWZlZpo2IF228YO8YKVdLI2hEGcU21hdKXjoWanW43B9ZB2Xp2XrG//LsLWeMAAMmpapICsbayWMeqFSXVpKU6XoO2lA+M6TyI6x6a7b+rzNb4rdSWQrRBEKoVnvFoMRUYYFESJTCMnuj1tl3MJWMZxdxiThQMWi5AoeelY6mEGNzqSwImqD1zXOxIotodoxHZSXlo4LxnsSPNXcm5OwllJHB1cYT9+yg7owh3LWaYmgqgCufMi7c7OXICSiPwoAqjo+XFs9+qdIysnWJ3jPVVvQdc7CY8vpZpcKZEHC2jw+N+irhztOz8F0SIQH0hKrNTz8OAn6ff2+o52/HLmR2evj5ePf5No90qbaEoEcoYyiVQTLE0D8ptMRRhHGP06nbH7lw0Rly8n0gBSclCyWSd2AGAFmclKdSGUM0znRCGcwTjxZlENI2RPLmJJWoVKqUtnq9idXY1dNcx1zqiQN2/47zTraJoF3D5SkRHtxYb7Her37pi8CvX0nZsSf4GUhzSBsFGnsPZHdiIszSDvbUWvyH2zkZ6zOoEGqwDNYH9++QfZ8X5sdnnp+r3w6vfyua5Mw1Nzjor9BINP0WP9whM/3bp+8OXpZ98gPL6u3O0tSyikSWkgmSkteBwMrY82bVaWYuTpRiK9UzL2ZfWhDmmQADc2blqTsuZb/T0uxll7iPn3Gfz7dKxwCl5KQVir9njVHTyu7i2D9WpoCeUMXZKAZST7U/CdzLMykEKcRdU62FkhnAgdaMHeebBpGrvKPFTw01Io/TGkBC0u4na/jrRzuVrYKJmpVeWIlqU6oG0aD44wB/UEt6odZNoy4bUjWfFr2Mbi5HGSvIEr4Qyk2vROFpeXHAqynWIeSKrrfReHXIW59iM7BDYLdQUUjcdKS4vQ3JuuUSoDoA6NFNaLlcNhbm633TpEQMioR2Q0f8uCt03NNmafSwe7ztUC71VJF9FXVx2UQPMTKlhq53cNPQej4Ls2pYhVMRJd8H/adSDLTf7MJ+zYGGnIwTDBaTFcnmEDrGID1O09eo0KS/eFdBEmZRazdWlMxp8D7l2V7mNLGYB3PARCM4kFs9Y6blLKzX4QNEDWkuyuMotOceAwj2n2hzCJIf9+wI7tSweF91mR48Ne3HQKHU/TN8RbQtIShQlhh41QN3SywMAnmsl4Uffp3+7PldbbSw1KlPpqCGKpx+8eBvK1zK1lqtCKUTBs2RZHHupDPYR2tBe1XKzJIuzItk8rSTRjVZblZaHLt4bpjyitFCdJPYQPQojLc5kOtfGA0dUhB5773wPrnLHVhv1nhwxLA8GDKHS/oaNj6xCca9nQX7tqslWms2jBAdVVXxXrgOqfr8r1nuvglPVPB+BJc8jRLIw3mPv9SOtgj9yu/1UFX94VRxsGHLI2v2HjoFg8CnmfADA+liq47fM1XdXndNFBJzIEUmwolHj/l6AXb2C2C1SZgHqGUNNafnT+jQfDk+hqcnw3LRO2rp0LAw6rFgqNYoIO/e1xamfD2MjJdeOah1jOLVczMV9jkqpqhBsyqQ+5gPam4J6sodYbOQK4mx6cDqQxO99eOrBZH23KLNN+QJYgNzdamdpM8JI92gH3rmcGBlLzcoImjECWjmUqvn7IgIHuaQ3qug2tIQeio4QcJ7S0dpijwerKjBKHK03igkbLu/yRk02nx0zldi0utcvzpizImfxEcExJAwIERcjJFuEltJsMS4cR21ii5tmu3ry7dgPOYzZ5tqiHEox674s/XF6wc2qugfOMsrIxCObc9K5GbQ8iGLvXKlhmVu6JQEtrjgbgNMNG6XMxuV5VMM9ns7ZWRzLKVZRTrNZG1y8tnjnoMeAUHgIjs5WKUdYvjFlgfs8BgQUus4thIf0QWuRALN/tNboQFS4w2KaVpzizf7PhDCcyThS5sX0MbkwNBzKBIk4hibxAVqyAmYswqEncgqZIj6gCChaMlNVp5JkiZQZDwWIrlWh+R03ftRwdLdePx/NknAQZkidUFrCB/S/BHd4Ay2cO9TcI/NiIEkYW8BILdbh7pFCwcUAx0S5FsnRzNmHZwzGi/tynHtUiGzdcnMQYI/Ti921tpCrzs6jmD0pcr4L+3cSdjoY0QgEyBTBYDipKfKpD/DWKvvdx/38yiJ9+1aYQ6pVvivW4ZTY35XqvVfYwUabPVZJc54dVjH1/U1yH2eF/XEb7af6+sPr6+w0Nc/H+T3blZxCBN5/ksJHFm3eB1p9JOX1W6Zqa2cozk09qVHMsXhWEywv7rZI1ZO2PgJLykFGIqPFCaWnkeQD+GC9zWTXKC9O5lu1PIxTNejOeueT5Yv5KTYQYLE6OKdulcMDakfU55kFJpPL4xi54/6nQnf3oFvKlEVHTTzT064tHEYC+D789FCSvlt0uTqDpVkcNGL3pKrXUFXGA7J5M2Ufocm0WoIQhfdvrz4qDnCIC3qjsp61sWMPBpLUesdCtNjbQ80JIDjQBvYl5ep2shjRxED6fKI8zB7wgfEehahdWfKYqM8WQkxVnKGHsDwCNChioSG65eKA1MJipM1xHoIwdxxbjRAp13EgBa37svNH6QM36+qM5jYbGYrFntxIUlx+dBlWsw3n6Gi9SKlpcdmpoGUN0rsA1lAEeSx2zjRarf4vhAJNWyHsi50zx1olWxLoSXy+gvv9YrmcsngOUJsEHzV2S/iAgxA6gjOWUgnTSMOyE7/FKwkIXKinPBv9Z8HfZ285QWN16OEgIi0Npy/3eBvA7lNUiHB2P5CEFCZ057gfhHZ3q2uNI1OnzdmEUga0A4nEs/7Mz9/Wn38np2zfrdZVI4POPROcRsfRIaVrWe5iAXUEHX1I1qLYeflBRTHyPHoyedYuKXhy0MdiGKmaJTpniCXn0P2/vLxXyRMxBU8Puo7CzSULtHznICcOcZ49maZLKFLYvxO/exMs02gTQmge/InF8j0Y1s7RUmRLnAVKDU7GQ2+6X7YdrxVxl8+9tDYfPErgiJLu8bKY3YcqUigFQ84bKqPZc9r9gW+HZCaRPTXwtSxYqyO69P2rueuVOI6OLTFFDEOqA7DdI8++++UphQIMi0AykkoMWNr+tPbuITWFmW7PsUYsqWe8h/3ePeRsc0kdoGLMTd0GMyw+kkla7D3bTOeZRs5oS1vufLDtRT+/h+rPq/PLV5swExrMVymNiXw+uZFkGyVPLv7rRNXOfn7blrw4OdWVbQA4RGdZDpEkVFs253D9tj/alOcZzAcfHrcYkHPd1g9uXpmCabcWk9udVRjNZ2/HlVk4YIOoMFfN0sj9tiu32Bks5WzNenOICnD1wOCd6s1zKFPtjmmZe9AuGvfPSaKKMl+zNCTGBDq4tF1SDVAuUkus4DPTQ+j1Nl1/eYNegIYUbfOUufkf2j52dNsNQghUfUWbw7uk3qaF79fAIIS5os3/AnBkqGnXDXLcHN/d3BkL9mGBtvHtzhuQVrXNiywMSZPTsm3/y80bbDdtPUWLWEAqQCv8E0t9e/V82du1OzirRSplPgNoMWuH7ZFod4rFvUWmnBq34J4bZkTbpXeVKs7jJwqxu0zPJdw2R7+8gWZMpRWnyWTWe2p1yK4btDFf5RZMNLD/yOza7NegucYWzLWtwbmu1utT9fYGnj5kix4wMrm/G3oQqntv4CFB3N07g+PF3OMv6VaHf3NVNKzD/TM7T0kZW2ueuO9buei4E6OU0JpFtEZhSwDuFMuNw29hqG5TWpmk1Z0rFxTdLrj0VLSMVhJvi19334CdJWVNUVuoTioi73aJ6pkPgMWkzhZgHvOKeB+X8EXu8+y+6pmA+k12moajc8dGPNA8rBpIhv0+J0PIpmCVmqNZ9Kx7Byxt3BqcuMKIDtPApKFaKPtWLocKqurh3vkgI/s67jeoGPI8H4M6ONkjqDW1nWA2WyC1iBNXt79RqmHYf4Mehme5yRG24UQPD/a3Bp7NxLam5lFsNm+GDi4O77+BVqoh5egz6lJVZ+flNnvacqsW5rvfnG+U6n49CpXbItZ1OG7Gs5jRu0MsDop6B1oSE8ZUM883T7o2mnDcXLnttW/JwdFLWz3fTPz55friFYt9xWe2ycxebZOnua/kX3vCyWdqevX/q/nzv088V91ykL/z6eWkHxuJjn5iHCczEbv7D6ZQRxsV5s7Rm/8HlX783jt0AAA=&quot;"/>
    <we:property name="isFiltersActionButtonVisible" value="true"/>
    <we:property name="isVisualContainerHeaderHidden" value="false"/>
    <we:property name="reportEmbeddedTime" value="&quot;2025-04-25T18:08:31.891Z&quot;"/>
    <we:property name="creatorTenantId" value="&quot;c6e549b3-5f45-4032-aae9-d4244dc5b2c4&quot;"/>
    <we:property name="creatorUserId" value="&quot;10032003E5FB3B5B&quot;"/>
    <we:property name="creatorSessionId" value="&quot;132fbe0c-2d00-4196-8ae2-485598ad6451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875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Wavecon Telecom Analysis</vt:lpstr>
      <vt:lpstr>CONTENTS</vt:lpstr>
      <vt:lpstr>PROBLEM STATEMENT</vt:lpstr>
      <vt:lpstr>PowerPoint Presentation</vt:lpstr>
      <vt:lpstr>DASHBOARD OVERVIEW</vt:lpstr>
      <vt:lpstr>PowerPoint Presentation</vt:lpstr>
      <vt:lpstr>QUESTIONS &amp; INSIGHTS</vt:lpstr>
      <vt:lpstr>Q1. What is the impact of the 5G launch on our revenue?</vt:lpstr>
      <vt:lpstr>Insights &amp; Recommendations</vt:lpstr>
      <vt:lpstr>Q2. Which KPI is underperforming after the 5G launch?</vt:lpstr>
      <vt:lpstr>Insights &amp; Recommendations</vt:lpstr>
      <vt:lpstr>Q3. After the 5G launch, which plans are performing well in terms of revenue? Which plans are not performing well?</vt:lpstr>
      <vt:lpstr>Insights &amp; Recommendations</vt:lpstr>
      <vt:lpstr>Q4. Is there any plan affected largely by the 5G launch? Should we continue or discontinue that plan?</vt:lpstr>
      <vt:lpstr>Insights &amp; Recommendations</vt:lpstr>
      <vt:lpstr>Q5. Is there any plan that is discontinued after the 5G launch? What is the reason for it?</vt:lpstr>
      <vt:lpstr>Insights &amp; Recommendations</vt:lpstr>
      <vt:lpstr>CONCLUSION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Bader Nader</dc:creator>
  <cp:lastModifiedBy>Bader Nader</cp:lastModifiedBy>
  <cp:revision>5</cp:revision>
  <dcterms:created xsi:type="dcterms:W3CDTF">2025-04-25T17:52:24Z</dcterms:created>
  <dcterms:modified xsi:type="dcterms:W3CDTF">2025-04-28T13:16:00Z</dcterms:modified>
</cp:coreProperties>
</file>