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40"/>
    <p:restoredTop sz="96327"/>
  </p:normalViewPr>
  <p:slideViewPr>
    <p:cSldViewPr snapToGrid="0">
      <p:cViewPr>
        <p:scale>
          <a:sx n="174" d="100"/>
          <a:sy n="174" d="100"/>
        </p:scale>
        <p:origin x="544"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784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8966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758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59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3359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7585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9/10/23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5289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276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3881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15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00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9/10/23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017810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7"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E9C8DB-19B7-6889-8D20-7EA6027E3358}"/>
              </a:ext>
            </a:extLst>
          </p:cNvPr>
          <p:cNvPicPr>
            <a:picLocks noChangeAspect="1"/>
          </p:cNvPicPr>
          <p:nvPr/>
        </p:nvPicPr>
        <p:blipFill rotWithShape="1">
          <a:blip r:embed="rId2"/>
          <a:srcRect t="5853" b="3786"/>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B6619E8-4638-5A53-0066-9CAED8ADEFD2}"/>
              </a:ext>
            </a:extLst>
          </p:cNvPr>
          <p:cNvSpPr>
            <a:spLocks noGrp="1"/>
          </p:cNvSpPr>
          <p:nvPr>
            <p:ph type="ctrTitle"/>
          </p:nvPr>
        </p:nvSpPr>
        <p:spPr>
          <a:xfrm>
            <a:off x="1578316" y="1348844"/>
            <a:ext cx="5409468" cy="3042706"/>
          </a:xfrm>
        </p:spPr>
        <p:txBody>
          <a:bodyPr>
            <a:normAutofit/>
          </a:bodyPr>
          <a:lstStyle/>
          <a:p>
            <a:r>
              <a:rPr lang="en-US" sz="6000">
                <a:solidFill>
                  <a:schemeClr val="tx1"/>
                </a:solidFill>
              </a:rPr>
              <a:t>BsidesKC 2023</a:t>
            </a:r>
          </a:p>
        </p:txBody>
      </p:sp>
      <p:sp>
        <p:nvSpPr>
          <p:cNvPr id="3" name="Subtitle 2">
            <a:extLst>
              <a:ext uri="{FF2B5EF4-FFF2-40B4-BE49-F238E27FC236}">
                <a16:creationId xmlns:a16="http://schemas.microsoft.com/office/drawing/2014/main" id="{03F846DC-7752-1407-AF36-F7AA6A3BF1FF}"/>
              </a:ext>
            </a:extLst>
          </p:cNvPr>
          <p:cNvSpPr>
            <a:spLocks noGrp="1"/>
          </p:cNvSpPr>
          <p:nvPr>
            <p:ph type="subTitle" idx="1"/>
          </p:nvPr>
        </p:nvSpPr>
        <p:spPr>
          <a:xfrm>
            <a:off x="1578316" y="4682061"/>
            <a:ext cx="5409468" cy="950976"/>
          </a:xfrm>
        </p:spPr>
        <p:txBody>
          <a:bodyPr>
            <a:normAutofit/>
          </a:bodyPr>
          <a:lstStyle/>
          <a:p>
            <a:pPr>
              <a:spcAft>
                <a:spcPts val="600"/>
              </a:spcAft>
            </a:pPr>
            <a:r>
              <a:rPr lang="en-US" dirty="0">
                <a:solidFill>
                  <a:schemeClr val="tx1"/>
                </a:solidFill>
              </a:rPr>
              <a:t>Badge Challenge</a:t>
            </a:r>
          </a:p>
        </p:txBody>
      </p:sp>
    </p:spTree>
    <p:extLst>
      <p:ext uri="{BB962C8B-B14F-4D97-AF65-F5344CB8AC3E}">
        <p14:creationId xmlns:p14="http://schemas.microsoft.com/office/powerpoint/2010/main" val="153922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461-F0BA-E218-3628-346AD824C1C5}"/>
              </a:ext>
            </a:extLst>
          </p:cNvPr>
          <p:cNvSpPr>
            <a:spLocks noGrp="1"/>
          </p:cNvSpPr>
          <p:nvPr>
            <p:ph type="title"/>
          </p:nvPr>
        </p:nvSpPr>
        <p:spPr/>
        <p:txBody>
          <a:bodyPr/>
          <a:lstStyle/>
          <a:p>
            <a:r>
              <a:rPr lang="en-US" dirty="0"/>
              <a:t>Challenges/Flags/Feature</a:t>
            </a:r>
          </a:p>
        </p:txBody>
      </p:sp>
      <p:sp>
        <p:nvSpPr>
          <p:cNvPr id="3" name="Content Placeholder 2">
            <a:extLst>
              <a:ext uri="{FF2B5EF4-FFF2-40B4-BE49-F238E27FC236}">
                <a16:creationId xmlns:a16="http://schemas.microsoft.com/office/drawing/2014/main" id="{7688C3C5-DADE-1DE2-F619-B492DA6FCB29}"/>
              </a:ext>
            </a:extLst>
          </p:cNvPr>
          <p:cNvSpPr>
            <a:spLocks noGrp="1"/>
          </p:cNvSpPr>
          <p:nvPr>
            <p:ph idx="1"/>
          </p:nvPr>
        </p:nvSpPr>
        <p:spPr/>
        <p:txBody>
          <a:bodyPr/>
          <a:lstStyle/>
          <a:p>
            <a:r>
              <a:rPr lang="en-US" dirty="0"/>
              <a:t>Lockpick</a:t>
            </a:r>
          </a:p>
          <a:p>
            <a:r>
              <a:rPr lang="en-US" dirty="0"/>
              <a:t>Flashlight</a:t>
            </a:r>
          </a:p>
          <a:p>
            <a:r>
              <a:rPr lang="en-US" dirty="0"/>
              <a:t>Magnifying Glass</a:t>
            </a:r>
          </a:p>
          <a:p>
            <a:r>
              <a:rPr lang="en-US" dirty="0"/>
              <a:t>Camera</a:t>
            </a:r>
          </a:p>
          <a:p>
            <a:r>
              <a:rPr lang="en-US" dirty="0"/>
              <a:t>Notepad</a:t>
            </a:r>
          </a:p>
          <a:p>
            <a:r>
              <a:rPr lang="en-US" dirty="0"/>
              <a:t>Radio</a:t>
            </a:r>
          </a:p>
        </p:txBody>
      </p:sp>
    </p:spTree>
    <p:extLst>
      <p:ext uri="{BB962C8B-B14F-4D97-AF65-F5344CB8AC3E}">
        <p14:creationId xmlns:p14="http://schemas.microsoft.com/office/powerpoint/2010/main" val="183922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3795-3D27-A79D-3E3C-20DB2E0FFAD1}"/>
              </a:ext>
            </a:extLst>
          </p:cNvPr>
          <p:cNvSpPr>
            <a:spLocks noGrp="1"/>
          </p:cNvSpPr>
          <p:nvPr>
            <p:ph type="title"/>
          </p:nvPr>
        </p:nvSpPr>
        <p:spPr/>
        <p:txBody>
          <a:bodyPr/>
          <a:lstStyle/>
          <a:p>
            <a:r>
              <a:rPr lang="en-US" dirty="0"/>
              <a:t>Backstory</a:t>
            </a:r>
          </a:p>
        </p:txBody>
      </p:sp>
      <p:sp>
        <p:nvSpPr>
          <p:cNvPr id="3" name="Content Placeholder 2">
            <a:extLst>
              <a:ext uri="{FF2B5EF4-FFF2-40B4-BE49-F238E27FC236}">
                <a16:creationId xmlns:a16="http://schemas.microsoft.com/office/drawing/2014/main" id="{25D30939-3B91-3C7F-7194-7200CB8E839D}"/>
              </a:ext>
            </a:extLst>
          </p:cNvPr>
          <p:cNvSpPr>
            <a:spLocks noGrp="1"/>
          </p:cNvSpPr>
          <p:nvPr>
            <p:ph idx="1"/>
          </p:nvPr>
        </p:nvSpPr>
        <p:spPr/>
        <p:txBody>
          <a:bodyPr>
            <a:normAutofit fontScale="85000" lnSpcReduction="10000"/>
          </a:bodyPr>
          <a:lstStyle/>
          <a:p>
            <a:pPr marL="0" indent="0" algn="l" fontAlgn="base">
              <a:buNone/>
            </a:pPr>
            <a:r>
              <a:rPr lang="en-US" b="0" i="0" dirty="0">
                <a:solidFill>
                  <a:srgbClr val="000000"/>
                </a:solidFill>
                <a:effectLst/>
                <a:latin typeface="inherit"/>
              </a:rPr>
              <a:t>In a world dominated by steam-powered machinery and intricate gears, where the advancement of technology took a different turn, cybersecurity concerns are just as relevant as in our own timeline. In this alternate reality, the Victorian era never truly ended, and instead, society embraced an aesthetic of brass, leather, and intricate clockwork. Our protagonist, Elara, is a renowned detective in this steampunk universe, known for her keen intellect and an uncanny ability to solve mysteries that baffle others. Amidst airships and steam trains, the world has also seen the rise of '</a:t>
            </a:r>
            <a:r>
              <a:rPr lang="en-US" b="0" i="0" dirty="0" err="1">
                <a:solidFill>
                  <a:srgbClr val="000000"/>
                </a:solidFill>
                <a:effectLst/>
                <a:latin typeface="inherit"/>
              </a:rPr>
              <a:t>steamnet</a:t>
            </a:r>
            <a:r>
              <a:rPr lang="en-US" b="0" i="0" dirty="0">
                <a:solidFill>
                  <a:srgbClr val="000000"/>
                </a:solidFill>
                <a:effectLst/>
                <a:latin typeface="inherit"/>
              </a:rPr>
              <a:t>,' a network that allows communication across the globe. However, with this innovation comes the same risks and threats of hacking, data theft, and espionage that plague our own world. When a series of mysterious disappearances linked to a shadowy organization threaten the balance of power, Elara is enlisted by a secretive government agency to solve the mystery. She is provided with a specially designed steampunk phone, a marvel of clockwork and steam technology, equipped with advanced cryptographic capabilities and a range of tools to help her on her journey. The device, called the 'Cryptophone,' is the key to solving the mystery, as it contains encrypted messages and clues that can only be deciphered by the device itself.</a:t>
            </a:r>
          </a:p>
          <a:p>
            <a:pPr marL="0" indent="0" algn="l" fontAlgn="base">
              <a:buNone/>
            </a:pPr>
            <a:r>
              <a:rPr lang="en-US" b="0" i="0" dirty="0">
                <a:solidFill>
                  <a:srgbClr val="000000"/>
                </a:solidFill>
                <a:effectLst/>
                <a:latin typeface="inherit"/>
              </a:rPr>
              <a:t>Elara's journey takes her from the bustling streets of steam-powered London to the far reaches of the empire, as she uncovers a plot that threatens not only the </a:t>
            </a:r>
            <a:r>
              <a:rPr lang="en-US" b="0" i="0" dirty="0" err="1">
                <a:solidFill>
                  <a:srgbClr val="000000"/>
                </a:solidFill>
                <a:effectLst/>
                <a:latin typeface="inherit"/>
              </a:rPr>
              <a:t>steamnet</a:t>
            </a:r>
            <a:r>
              <a:rPr lang="en-US" b="0" i="0" dirty="0">
                <a:solidFill>
                  <a:srgbClr val="000000"/>
                </a:solidFill>
                <a:effectLst/>
                <a:latin typeface="inherit"/>
              </a:rPr>
              <a:t> but the very fabric of society itself. Along the way, she encounters a cast of colorful characters, from airship pirates to rogue inventors, and must use all her wits and ingenuity to outsmart her adversaries and crack the code. As she delves deeper into the mystery, Elara must confront her own past and the secrets she has kept hidden, as she races against time to stop a catastrophe that could bring the world to its knees. With the Cryptophone as her guide, Elara must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77085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7F8C-C99F-8C23-9EC8-E292D2E3F10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93E1627E-AD0F-8D2D-3FCF-62C8E36F37C2}"/>
              </a:ext>
            </a:extLst>
          </p:cNvPr>
          <p:cNvSpPr>
            <a:spLocks noGrp="1"/>
          </p:cNvSpPr>
          <p:nvPr>
            <p:ph idx="1"/>
          </p:nvPr>
        </p:nvSpPr>
        <p:spPr>
          <a:xfrm>
            <a:off x="1066800" y="1726387"/>
            <a:ext cx="10058400" cy="4564685"/>
          </a:xfrm>
        </p:spPr>
        <p:txBody>
          <a:bodyPr>
            <a:noAutofit/>
          </a:bodyPr>
          <a:lstStyle/>
          <a:p>
            <a:r>
              <a:rPr lang="en-US" sz="1100" dirty="0"/>
              <a:t>1. Lock Picking (pick a lock get a flag?) : Elara needs to gain access to a secret room in an old Victorian mansion where one of the shadowy organization's members resides. Participants will need to learn basic lock-picking skills to open a series of increasingly difficult locks and reveal hidden clues inside the room. These clues will help Elara to piece together the organization's plan and reveal the location of their next target.</a:t>
            </a:r>
          </a:p>
          <a:p>
            <a:r>
              <a:rPr lang="en-US" sz="1100" dirty="0"/>
              <a:t>2. Soldering (min-</a:t>
            </a:r>
            <a:r>
              <a:rPr lang="en-US" sz="1100" dirty="0" err="1"/>
              <a:t>usb</a:t>
            </a:r>
            <a:r>
              <a:rPr lang="en-US" sz="1100" dirty="0"/>
              <a:t>): Elara finds a broken piece of machinery that once belonged to a disappeared inventor, and it may hold essential information about the organization. Participants will need to learn basic soldering skills to repair the device and access the data stored within. By fixing the device, Elara will be able to uncover the organization's network and identify key members involved in the plot.</a:t>
            </a:r>
          </a:p>
          <a:p>
            <a:r>
              <a:rPr lang="en-US" sz="1100" dirty="0"/>
              <a:t>3. Scavenger Hunt (work with </a:t>
            </a:r>
            <a:r>
              <a:rPr lang="en-US" sz="1100" dirty="0" err="1"/>
              <a:t>EagleEater</a:t>
            </a:r>
            <a:r>
              <a:rPr lang="en-US" sz="1100" dirty="0"/>
              <a:t>) : To uncover the location of the organization's secret base, Elara needs to find a series of hidden objects scattered throughout the city. Participants will need to follow a series of cryptic clues, solve puzzles, and search high and low to locate these objects and bring them back to Elara. Each object will reveal a part of a map that, when pieced together, will show the location of the base.</a:t>
            </a:r>
          </a:p>
          <a:p>
            <a:r>
              <a:rPr lang="en-US" sz="1100" dirty="0"/>
              <a:t>4. Radio Skills (Signal hunt?) : The organization communicates using a special frequency that can only be accessed with a modified radio. Elara needs to intercept their communications to learn about their plans and stop them before it's too late. Participants will need to learn basic radio skills, modify a standard radio to access the organization's frequency, and decode the messages being sent. By intercepting and decoding these messages, Elara can anticipate the organization's next move and stop them in their tracks.</a:t>
            </a:r>
          </a:p>
          <a:p>
            <a:pPr algn="l">
              <a:buFont typeface="+mj-lt"/>
              <a:buAutoNum type="arabicPeriod" startAt="5"/>
            </a:pPr>
            <a:r>
              <a:rPr lang="en-US" sz="1100" b="0" i="0" u="none" strike="noStrike" dirty="0">
                <a:effectLst/>
              </a:rPr>
              <a:t>Camera Challenge (Steganography) : Elara discovers that one of the members of the organization has a penchant for photography and has been secretly documenting their activities. Participants will need to locate this individual's hidden darkroom and develop any undeveloped film they find. The photographs may contain visual clues or hidden messages that can help Elara uncover the organization's plans and identify key members involved in the plot.</a:t>
            </a:r>
          </a:p>
          <a:p>
            <a:pPr algn="l">
              <a:buFont typeface="+mj-lt"/>
              <a:buAutoNum type="arabicPeriod" startAt="5"/>
            </a:pPr>
            <a:r>
              <a:rPr lang="en-US" sz="1100" b="0" i="0" u="none" strike="noStrike" dirty="0">
                <a:effectLst/>
              </a:rPr>
              <a:t>Notepad Challenge (Crypto? ): Elara finds a notepad that belongs to one of the organization's leaders. However, the notes are written in a code that Elara needs to decipher. Participants will be given a series of riddles and puzzles that will help them decode the messages in the notepad. By deciphering these messages, Elara can uncover the location of a secret meeting between the organization's leaders, which she can then infiltrate to gather more information about their plans.</a:t>
            </a:r>
            <a:endParaRPr lang="en-US" sz="1100" dirty="0"/>
          </a:p>
          <a:p>
            <a:r>
              <a:rPr lang="en-US" sz="1100" dirty="0"/>
              <a:t>As Elara navigates through these challenges, she will uncover the truth behind the mysterious organization, confront her own past, and ultimately stop a plot that threatens the very fabric of society. With the Cryptophone as her guide, she will navigate a world of intrigue, danger, and deception in a tale of steampunk adventure, technological marvels, and a fight for the future.</a:t>
            </a:r>
          </a:p>
        </p:txBody>
      </p:sp>
    </p:spTree>
    <p:extLst>
      <p:ext uri="{BB962C8B-B14F-4D97-AF65-F5344CB8AC3E}">
        <p14:creationId xmlns:p14="http://schemas.microsoft.com/office/powerpoint/2010/main" val="265389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955</TotalTime>
  <Words>969</Words>
  <Application>Microsoft Macintosh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Garamond</vt:lpstr>
      <vt:lpstr>Gill Sans MT</vt:lpstr>
      <vt:lpstr>inherit</vt:lpstr>
      <vt:lpstr>SavonVTI</vt:lpstr>
      <vt:lpstr>BsidesKC 2023</vt:lpstr>
      <vt:lpstr>Challenges/Flags/Feature</vt:lpstr>
      <vt:lpstr>Backstory</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BsidesKC 2023</dc:title>
  <dc:creator>Carl Fugate</dc:creator>
  <cp:lastModifiedBy>Carl Fugate</cp:lastModifiedBy>
  <cp:revision>2</cp:revision>
  <dcterms:created xsi:type="dcterms:W3CDTF">2023-09-11T02:30:14Z</dcterms:created>
  <dcterms:modified xsi:type="dcterms:W3CDTF">2023-09-11T18:48:03Z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9c0676-57dc-4dc8-a5f9-4958f026c95b_Enabled">
    <vt:lpwstr>true</vt:lpwstr>
  </property>
  <property fmtid="{D5CDD505-2E9C-101B-9397-08002B2CF9AE}" pid="3" name="MSIP_Label_009c0676-57dc-4dc8-a5f9-4958f026c95b_SetDate">
    <vt:lpwstr>2023-09-11T02:52:29Z</vt:lpwstr>
  </property>
  <property fmtid="{D5CDD505-2E9C-101B-9397-08002B2CF9AE}" pid="4" name="MSIP_Label_009c0676-57dc-4dc8-a5f9-4958f026c95b_Method">
    <vt:lpwstr>Standard</vt:lpwstr>
  </property>
  <property fmtid="{D5CDD505-2E9C-101B-9397-08002B2CF9AE}" pid="5" name="MSIP_Label_009c0676-57dc-4dc8-a5f9-4958f026c95b_Name">
    <vt:lpwstr>Unclassified</vt:lpwstr>
  </property>
  <property fmtid="{D5CDD505-2E9C-101B-9397-08002B2CF9AE}" pid="6" name="MSIP_Label_009c0676-57dc-4dc8-a5f9-4958f026c95b_SiteId">
    <vt:lpwstr>940821c3-f252-48cc-acc4-e191bf280f32</vt:lpwstr>
  </property>
  <property fmtid="{D5CDD505-2E9C-101B-9397-08002B2CF9AE}" pid="7" name="MSIP_Label_009c0676-57dc-4dc8-a5f9-4958f026c95b_ActionId">
    <vt:lpwstr>667ca7bf-10f0-461b-bce6-3b5af443c672</vt:lpwstr>
  </property>
  <property fmtid="{D5CDD505-2E9C-101B-9397-08002B2CF9AE}" pid="8" name="MSIP_Label_009c0676-57dc-4dc8-a5f9-4958f026c95b_ContentBits">
    <vt:lpwstr>0</vt:lpwstr>
  </property>
</Properties>
</file>