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63" r:id="rId4"/>
    <p:sldId id="261" r:id="rId5"/>
    <p:sldId id="258"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68"/>
    <p:restoredTop sz="96327"/>
  </p:normalViewPr>
  <p:slideViewPr>
    <p:cSldViewPr snapToGrid="0">
      <p:cViewPr varScale="1">
        <p:scale>
          <a:sx n="128" d="100"/>
          <a:sy n="128"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10/5/23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8784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8966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7758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10/5/23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3359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585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5289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276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3881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10/5/23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15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10/5/23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001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10/5/23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017810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7"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loremipsumconctf@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ntry.co/bsideskc23-ctfstart" TargetMode="External"/><Relationship Id="rId2" Type="http://schemas.openxmlformats.org/officeDocument/2006/relationships/hyperlink" Target="https://rentry.c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E9C8DB-19B7-6889-8D20-7EA6027E3358}"/>
              </a:ext>
            </a:extLst>
          </p:cNvPr>
          <p:cNvPicPr>
            <a:picLocks noChangeAspect="1"/>
          </p:cNvPicPr>
          <p:nvPr/>
        </p:nvPicPr>
        <p:blipFill rotWithShape="1">
          <a:blip r:embed="rId2"/>
          <a:srcRect t="5853" b="3786"/>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EB6619E8-4638-5A53-0066-9CAED8ADEFD2}"/>
              </a:ext>
            </a:extLst>
          </p:cNvPr>
          <p:cNvSpPr>
            <a:spLocks noGrp="1"/>
          </p:cNvSpPr>
          <p:nvPr>
            <p:ph type="ctrTitle"/>
          </p:nvPr>
        </p:nvSpPr>
        <p:spPr>
          <a:xfrm>
            <a:off x="1578316" y="1348844"/>
            <a:ext cx="5409468" cy="3042706"/>
          </a:xfrm>
        </p:spPr>
        <p:txBody>
          <a:bodyPr>
            <a:normAutofit/>
          </a:bodyPr>
          <a:lstStyle/>
          <a:p>
            <a:r>
              <a:rPr lang="en-US" sz="6000">
                <a:solidFill>
                  <a:schemeClr val="tx1"/>
                </a:solidFill>
              </a:rPr>
              <a:t>BsidesKC 2023</a:t>
            </a:r>
          </a:p>
        </p:txBody>
      </p:sp>
      <p:sp>
        <p:nvSpPr>
          <p:cNvPr id="3" name="Subtitle 2">
            <a:extLst>
              <a:ext uri="{FF2B5EF4-FFF2-40B4-BE49-F238E27FC236}">
                <a16:creationId xmlns:a16="http://schemas.microsoft.com/office/drawing/2014/main" id="{03F846DC-7752-1407-AF36-F7AA6A3BF1FF}"/>
              </a:ext>
            </a:extLst>
          </p:cNvPr>
          <p:cNvSpPr>
            <a:spLocks noGrp="1"/>
          </p:cNvSpPr>
          <p:nvPr>
            <p:ph type="subTitle" idx="1"/>
          </p:nvPr>
        </p:nvSpPr>
        <p:spPr>
          <a:xfrm>
            <a:off x="1578316" y="4682061"/>
            <a:ext cx="5409468" cy="950976"/>
          </a:xfrm>
        </p:spPr>
        <p:txBody>
          <a:bodyPr>
            <a:normAutofit/>
          </a:bodyPr>
          <a:lstStyle/>
          <a:p>
            <a:pPr>
              <a:spcAft>
                <a:spcPts val="600"/>
              </a:spcAft>
            </a:pPr>
            <a:r>
              <a:rPr lang="en-US" dirty="0">
                <a:solidFill>
                  <a:schemeClr val="tx1"/>
                </a:solidFill>
              </a:rPr>
              <a:t>Badge Challenge</a:t>
            </a:r>
          </a:p>
        </p:txBody>
      </p:sp>
    </p:spTree>
    <p:extLst>
      <p:ext uri="{BB962C8B-B14F-4D97-AF65-F5344CB8AC3E}">
        <p14:creationId xmlns:p14="http://schemas.microsoft.com/office/powerpoint/2010/main" val="153922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461-F0BA-E218-3628-346AD824C1C5}"/>
              </a:ext>
            </a:extLst>
          </p:cNvPr>
          <p:cNvSpPr>
            <a:spLocks noGrp="1"/>
          </p:cNvSpPr>
          <p:nvPr>
            <p:ph type="title"/>
          </p:nvPr>
        </p:nvSpPr>
        <p:spPr/>
        <p:txBody>
          <a:bodyPr/>
          <a:lstStyle/>
          <a:p>
            <a:r>
              <a:rPr lang="en-US" dirty="0"/>
              <a:t>Challenges/Flags/Feature</a:t>
            </a:r>
          </a:p>
        </p:txBody>
      </p:sp>
      <p:sp>
        <p:nvSpPr>
          <p:cNvPr id="3" name="Content Placeholder 2">
            <a:extLst>
              <a:ext uri="{FF2B5EF4-FFF2-40B4-BE49-F238E27FC236}">
                <a16:creationId xmlns:a16="http://schemas.microsoft.com/office/drawing/2014/main" id="{7688C3C5-DADE-1DE2-F619-B492DA6FCB29}"/>
              </a:ext>
            </a:extLst>
          </p:cNvPr>
          <p:cNvSpPr>
            <a:spLocks noGrp="1"/>
          </p:cNvSpPr>
          <p:nvPr>
            <p:ph idx="1"/>
          </p:nvPr>
        </p:nvSpPr>
        <p:spPr/>
        <p:txBody>
          <a:bodyPr/>
          <a:lstStyle/>
          <a:p>
            <a:r>
              <a:rPr lang="en-US" dirty="0"/>
              <a:t>Lockpick</a:t>
            </a:r>
          </a:p>
          <a:p>
            <a:r>
              <a:rPr lang="en-US" dirty="0"/>
              <a:t>Flashlight</a:t>
            </a:r>
          </a:p>
          <a:p>
            <a:r>
              <a:rPr lang="en-US" dirty="0"/>
              <a:t>Magnifying Glass</a:t>
            </a:r>
          </a:p>
          <a:p>
            <a:r>
              <a:rPr lang="en-US" dirty="0"/>
              <a:t>Camera</a:t>
            </a:r>
          </a:p>
          <a:p>
            <a:r>
              <a:rPr lang="en-US" dirty="0"/>
              <a:t>Notepad</a:t>
            </a:r>
          </a:p>
          <a:p>
            <a:r>
              <a:rPr lang="en-US" dirty="0"/>
              <a:t>Radio</a:t>
            </a:r>
          </a:p>
        </p:txBody>
      </p:sp>
    </p:spTree>
    <p:extLst>
      <p:ext uri="{BB962C8B-B14F-4D97-AF65-F5344CB8AC3E}">
        <p14:creationId xmlns:p14="http://schemas.microsoft.com/office/powerpoint/2010/main" val="183922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A931-E42E-0836-9936-66E9F6637461}"/>
              </a:ext>
            </a:extLst>
          </p:cNvPr>
          <p:cNvSpPr>
            <a:spLocks noGrp="1"/>
          </p:cNvSpPr>
          <p:nvPr>
            <p:ph type="title"/>
          </p:nvPr>
        </p:nvSpPr>
        <p:spPr/>
        <p:txBody>
          <a:bodyPr/>
          <a:lstStyle/>
          <a:p>
            <a:r>
              <a:rPr lang="en-US" dirty="0"/>
              <a:t>Flags</a:t>
            </a:r>
          </a:p>
        </p:txBody>
      </p:sp>
      <p:sp>
        <p:nvSpPr>
          <p:cNvPr id="3" name="Content Placeholder 2">
            <a:extLst>
              <a:ext uri="{FF2B5EF4-FFF2-40B4-BE49-F238E27FC236}">
                <a16:creationId xmlns:a16="http://schemas.microsoft.com/office/drawing/2014/main" id="{C1381AD5-5E47-2204-F26A-AFAB2CF0FC4E}"/>
              </a:ext>
            </a:extLst>
          </p:cNvPr>
          <p:cNvSpPr>
            <a:spLocks noGrp="1"/>
          </p:cNvSpPr>
          <p:nvPr>
            <p:ph idx="1"/>
          </p:nvPr>
        </p:nvSpPr>
        <p:spPr/>
        <p:txBody>
          <a:bodyPr>
            <a:normAutofit lnSpcReduction="10000"/>
          </a:bodyPr>
          <a:lstStyle/>
          <a:p>
            <a:r>
              <a:rPr lang="en-US" dirty="0"/>
              <a:t>Flag format: {bskc23}-</a:t>
            </a:r>
          </a:p>
          <a:p>
            <a:r>
              <a:rPr lang="en-US" dirty="0"/>
              <a:t>LP Village – {bskc23}-l3tm31nplease (L3TM3inplease)</a:t>
            </a:r>
          </a:p>
          <a:p>
            <a:r>
              <a:rPr lang="en-US" dirty="0"/>
              <a:t>RF Village – {bskc23}-radi0gaga (</a:t>
            </a:r>
            <a:r>
              <a:rPr lang="en-US" dirty="0" err="1"/>
              <a:t>radiZEROgaga</a:t>
            </a:r>
            <a:r>
              <a:rPr lang="en-US" dirty="0"/>
              <a:t>)</a:t>
            </a:r>
          </a:p>
          <a:p>
            <a:r>
              <a:rPr lang="en-US" dirty="0"/>
              <a:t>Scavenger hunt – {bskc23}-f0und1t (</a:t>
            </a:r>
            <a:r>
              <a:rPr lang="en-US" dirty="0" err="1"/>
              <a:t>fZEROundit</a:t>
            </a:r>
            <a:r>
              <a:rPr lang="en-US" dirty="0"/>
              <a:t>)</a:t>
            </a:r>
          </a:p>
          <a:p>
            <a:r>
              <a:rPr lang="en-US" dirty="0" err="1"/>
              <a:t>MinUSB</a:t>
            </a:r>
            <a:r>
              <a:rPr lang="en-US" dirty="0"/>
              <a:t> (HHV) – {bskc23}-hwhack3r</a:t>
            </a:r>
          </a:p>
          <a:p>
            <a:r>
              <a:rPr lang="en-US" dirty="0"/>
              <a:t>Badge Base64 - Call 4Badges to get flag (IVR </a:t>
            </a:r>
            <a:r>
              <a:rPr lang="en-US" dirty="0" err="1"/>
              <a:t>ext</a:t>
            </a:r>
            <a:r>
              <a:rPr lang="en-US" dirty="0"/>
              <a:t> 48329) – {bskc23}-0p3rator (ZEROp3rator)</a:t>
            </a:r>
          </a:p>
          <a:p>
            <a:r>
              <a:rPr lang="en-US" dirty="0"/>
              <a:t>Text 4Badges to get different flag - {bskc23}-t3xtm3back</a:t>
            </a:r>
          </a:p>
          <a:p>
            <a:r>
              <a:rPr lang="en-US" dirty="0"/>
              <a:t>Email </a:t>
            </a:r>
            <a:r>
              <a:rPr lang="en-US" dirty="0">
                <a:hlinkClick r:id="rId2"/>
              </a:rPr>
              <a:t>loremipsumconctf@gmail.com</a:t>
            </a:r>
            <a:r>
              <a:rPr lang="en-US" dirty="0"/>
              <a:t> to get flag (auto reply) - {bskc23}-spamm3rscum</a:t>
            </a:r>
          </a:p>
          <a:p>
            <a:r>
              <a:rPr lang="en-US" dirty="0"/>
              <a:t>Serial Port flag – {bskc23}-g1mm3flag (gONEmm3flag)</a:t>
            </a:r>
          </a:p>
          <a:p>
            <a:r>
              <a:rPr lang="en-US" dirty="0" err="1"/>
              <a:t>Github</a:t>
            </a:r>
            <a:r>
              <a:rPr lang="en-US" dirty="0"/>
              <a:t> flag - {bskc23}-r3poman</a:t>
            </a:r>
          </a:p>
          <a:p>
            <a:r>
              <a:rPr lang="en-US" dirty="0"/>
              <a:t>Steganography - {bskc23}-p1cas0 (</a:t>
            </a:r>
            <a:r>
              <a:rPr lang="en-US" dirty="0" err="1"/>
              <a:t>pONEcasZERO</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357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2F98-65AC-F3C8-FF9E-101D74E86CE6}"/>
              </a:ext>
            </a:extLst>
          </p:cNvPr>
          <p:cNvSpPr>
            <a:spLocks noGrp="1"/>
          </p:cNvSpPr>
          <p:nvPr>
            <p:ph type="title"/>
          </p:nvPr>
        </p:nvSpPr>
        <p:spPr/>
        <p:txBody>
          <a:bodyPr/>
          <a:lstStyle/>
          <a:p>
            <a:r>
              <a:rPr lang="en-US" dirty="0" err="1"/>
              <a:t>Todo</a:t>
            </a:r>
            <a:endParaRPr lang="en-US" dirty="0"/>
          </a:p>
        </p:txBody>
      </p:sp>
      <p:sp>
        <p:nvSpPr>
          <p:cNvPr id="3" name="Content Placeholder 2">
            <a:extLst>
              <a:ext uri="{FF2B5EF4-FFF2-40B4-BE49-F238E27FC236}">
                <a16:creationId xmlns:a16="http://schemas.microsoft.com/office/drawing/2014/main" id="{86FA5758-6E4A-22B7-9620-8C97D10CEB74}"/>
              </a:ext>
            </a:extLst>
          </p:cNvPr>
          <p:cNvSpPr>
            <a:spLocks noGrp="1"/>
          </p:cNvSpPr>
          <p:nvPr>
            <p:ph idx="1"/>
          </p:nvPr>
        </p:nvSpPr>
        <p:spPr/>
        <p:txBody>
          <a:bodyPr/>
          <a:lstStyle/>
          <a:p>
            <a:r>
              <a:rPr lang="en-US" dirty="0"/>
              <a:t>Print flags for lockpick village</a:t>
            </a:r>
          </a:p>
          <a:p>
            <a:r>
              <a:rPr lang="en-US" dirty="0"/>
              <a:t>Print flags for Scavenger hunt</a:t>
            </a:r>
          </a:p>
          <a:p>
            <a:r>
              <a:rPr lang="en-US" dirty="0"/>
              <a:t>Print flags for RF village</a:t>
            </a:r>
          </a:p>
          <a:p>
            <a:r>
              <a:rPr lang="en-US" dirty="0"/>
              <a:t>Need IVR phone tree</a:t>
            </a:r>
          </a:p>
          <a:p>
            <a:pPr lvl="1"/>
            <a:r>
              <a:rPr lang="en-US" dirty="0"/>
              <a:t>Needs to include extensions (48329)</a:t>
            </a:r>
          </a:p>
          <a:p>
            <a:endParaRPr lang="en-US" dirty="0"/>
          </a:p>
        </p:txBody>
      </p:sp>
    </p:spTree>
    <p:extLst>
      <p:ext uri="{BB962C8B-B14F-4D97-AF65-F5344CB8AC3E}">
        <p14:creationId xmlns:p14="http://schemas.microsoft.com/office/powerpoint/2010/main" val="355706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3795-3D27-A79D-3E3C-20DB2E0FFAD1}"/>
              </a:ext>
            </a:extLst>
          </p:cNvPr>
          <p:cNvSpPr>
            <a:spLocks noGrp="1"/>
          </p:cNvSpPr>
          <p:nvPr>
            <p:ph type="title"/>
          </p:nvPr>
        </p:nvSpPr>
        <p:spPr/>
        <p:txBody>
          <a:bodyPr/>
          <a:lstStyle/>
          <a:p>
            <a:r>
              <a:rPr lang="en-US" dirty="0"/>
              <a:t>Backstory – bsideskc23-intro</a:t>
            </a:r>
          </a:p>
        </p:txBody>
      </p:sp>
      <p:sp>
        <p:nvSpPr>
          <p:cNvPr id="3" name="Content Placeholder 2">
            <a:extLst>
              <a:ext uri="{FF2B5EF4-FFF2-40B4-BE49-F238E27FC236}">
                <a16:creationId xmlns:a16="http://schemas.microsoft.com/office/drawing/2014/main" id="{25D30939-3B91-3C7F-7194-7200CB8E839D}"/>
              </a:ext>
            </a:extLst>
          </p:cNvPr>
          <p:cNvSpPr>
            <a:spLocks noGrp="1"/>
          </p:cNvSpPr>
          <p:nvPr>
            <p:ph idx="1"/>
          </p:nvPr>
        </p:nvSpPr>
        <p:spPr/>
        <p:txBody>
          <a:bodyPr>
            <a:normAutofit fontScale="85000" lnSpcReduction="10000"/>
          </a:bodyPr>
          <a:lstStyle/>
          <a:p>
            <a:pPr marL="0" indent="0" algn="l" fontAlgn="base">
              <a:buNone/>
            </a:pPr>
            <a:r>
              <a:rPr lang="en-US" b="0" i="0" dirty="0">
                <a:solidFill>
                  <a:srgbClr val="000000"/>
                </a:solidFill>
                <a:effectLst/>
                <a:latin typeface="inherit"/>
              </a:rPr>
              <a:t>In a world dominated by steam-powered machinery and intricate gears, where the advancement of technology took a different turn, cybersecurity concerns are just as relevant as in our own timeline. In this alternate reality, the Victorian era never truly ended, and instead, society embraced an aesthetic of brass, leather, and intricate clockwork. You are an Agent in this steampunk universe, known for your keen intellect and an uncanny ability to solve mysteries that baffle others. Amidst airships and steam trains, the world has also seen the rise of ‘</a:t>
            </a:r>
            <a:r>
              <a:rPr lang="en-US" dirty="0" err="1">
                <a:solidFill>
                  <a:srgbClr val="000000"/>
                </a:solidFill>
                <a:latin typeface="inherit"/>
              </a:rPr>
              <a:t>S</a:t>
            </a:r>
            <a:r>
              <a:rPr lang="en-US" b="0" i="0" dirty="0" err="1">
                <a:solidFill>
                  <a:srgbClr val="000000"/>
                </a:solidFill>
                <a:effectLst/>
                <a:latin typeface="inherit"/>
              </a:rPr>
              <a:t>teamnet</a:t>
            </a:r>
            <a:r>
              <a:rPr lang="en-US" b="0" i="0" dirty="0">
                <a:solidFill>
                  <a:srgbClr val="000000"/>
                </a:solidFill>
                <a:effectLst/>
                <a:latin typeface="inherit"/>
              </a:rPr>
              <a:t>,' a network that allows communication across the globe. However, with this innovation comes the same risks and threats of hacking, data theft, and espionage that plague our own world. When a series of mysterious disappearances linked to a shadowy organization threaten the balance of power, you are enlisted by a secretive government agency to solve the mystery. You have been provided with a specially designed steampunk phone, a marvel of clockwork and steam technology, equipped with advanced cryptographic capabilities and a range of tools to help her on her journey. The device, called the 'Cryptophone,' is the key to solving the mystery, as it contains encrypted messages and clues that can only be deciphered by the device itself.</a:t>
            </a:r>
          </a:p>
          <a:p>
            <a:pPr marL="0" indent="0" algn="l" fontAlgn="base">
              <a:buNone/>
            </a:pPr>
            <a:r>
              <a:rPr lang="en-US" b="0" i="0" dirty="0">
                <a:solidFill>
                  <a:srgbClr val="000000"/>
                </a:solidFill>
                <a:effectLst/>
                <a:latin typeface="inherit"/>
              </a:rPr>
              <a:t>Your journey takes you from the bustling streets of steam-powered Kansas City to the far reaches of the empire, as you uncovers a plot that threatens not only the </a:t>
            </a:r>
            <a:r>
              <a:rPr lang="en-US" dirty="0" err="1">
                <a:solidFill>
                  <a:srgbClr val="000000"/>
                </a:solidFill>
                <a:latin typeface="inherit"/>
              </a:rPr>
              <a:t>S</a:t>
            </a:r>
            <a:r>
              <a:rPr lang="en-US" b="0" i="0" dirty="0" err="1">
                <a:solidFill>
                  <a:srgbClr val="000000"/>
                </a:solidFill>
                <a:effectLst/>
                <a:latin typeface="inherit"/>
              </a:rPr>
              <a:t>teamnet</a:t>
            </a:r>
            <a:r>
              <a:rPr lang="en-US" b="0" i="0" dirty="0">
                <a:solidFill>
                  <a:srgbClr val="000000"/>
                </a:solidFill>
                <a:effectLst/>
                <a:latin typeface="inherit"/>
              </a:rPr>
              <a:t> but the very fabric of society itself. Along the way, </a:t>
            </a:r>
            <a:r>
              <a:rPr lang="en-US" dirty="0">
                <a:solidFill>
                  <a:srgbClr val="000000"/>
                </a:solidFill>
                <a:latin typeface="inherit"/>
              </a:rPr>
              <a:t>you</a:t>
            </a:r>
            <a:r>
              <a:rPr lang="en-US" b="0" i="0" dirty="0">
                <a:solidFill>
                  <a:srgbClr val="000000"/>
                </a:solidFill>
                <a:effectLst/>
                <a:latin typeface="inherit"/>
              </a:rPr>
              <a:t> encounters a cast of colorful characters, from airship pirates to rogue inventors, and must use all your wits and ingenuity to outsmart your adversaries and crack the code. As </a:t>
            </a:r>
            <a:r>
              <a:rPr lang="en-US" dirty="0">
                <a:solidFill>
                  <a:srgbClr val="000000"/>
                </a:solidFill>
                <a:latin typeface="inherit"/>
              </a:rPr>
              <a:t>you</a:t>
            </a:r>
            <a:r>
              <a:rPr lang="en-US" b="0" i="0" dirty="0">
                <a:solidFill>
                  <a:srgbClr val="000000"/>
                </a:solidFill>
                <a:effectLst/>
                <a:latin typeface="inherit"/>
              </a:rPr>
              <a:t> delves deeper into the mystery, you must confront your own past and the secrets you have kept hidden, as you races against time to stop a catastrophe that could bring the world to its knees. With the Cryptophone as your guide, you must navigate a world of intrigue, danger, and deception, in a tale of steampunk adventure, technological marvels, and a fight for the future.</a:t>
            </a:r>
          </a:p>
        </p:txBody>
      </p:sp>
      <p:sp>
        <p:nvSpPr>
          <p:cNvPr id="5" name="TextBox 4">
            <a:extLst>
              <a:ext uri="{FF2B5EF4-FFF2-40B4-BE49-F238E27FC236}">
                <a16:creationId xmlns:a16="http://schemas.microsoft.com/office/drawing/2014/main" id="{3AB8C160-7A0A-A4ED-D2D0-1BFFE18CAAB3}"/>
              </a:ext>
            </a:extLst>
          </p:cNvPr>
          <p:cNvSpPr txBox="1"/>
          <p:nvPr/>
        </p:nvSpPr>
        <p:spPr>
          <a:xfrm>
            <a:off x="9638472" y="5952744"/>
            <a:ext cx="6097656" cy="369332"/>
          </a:xfrm>
          <a:prstGeom prst="rect">
            <a:avLst/>
          </a:prstGeom>
          <a:noFill/>
        </p:spPr>
        <p:txBody>
          <a:bodyPr wrap="square">
            <a:spAutoFit/>
          </a:bodyPr>
          <a:lstStyle/>
          <a:p>
            <a:r>
              <a:rPr lang="en-US" dirty="0"/>
              <a:t>bsideskc23-ctfstart</a:t>
            </a:r>
          </a:p>
        </p:txBody>
      </p:sp>
    </p:spTree>
    <p:extLst>
      <p:ext uri="{BB962C8B-B14F-4D97-AF65-F5344CB8AC3E}">
        <p14:creationId xmlns:p14="http://schemas.microsoft.com/office/powerpoint/2010/main" val="277085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D8DA-D230-04E5-6E11-5727EE5962D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9643CA2-E8FB-B5A5-325C-44EAA6076554}"/>
              </a:ext>
            </a:extLst>
          </p:cNvPr>
          <p:cNvSpPr>
            <a:spLocks noGrp="1"/>
          </p:cNvSpPr>
          <p:nvPr>
            <p:ph idx="1"/>
          </p:nvPr>
        </p:nvSpPr>
        <p:spPr/>
        <p:txBody>
          <a:bodyPr/>
          <a:lstStyle/>
          <a:p>
            <a:r>
              <a:rPr lang="en-US" dirty="0">
                <a:hlinkClick r:id="rId2"/>
              </a:rPr>
              <a:t>https://rentry.co/</a:t>
            </a:r>
            <a:endParaRPr lang="en-US" dirty="0"/>
          </a:p>
          <a:p>
            <a:r>
              <a:rPr lang="en-US" dirty="0"/>
              <a:t>bsideskc23-ctfstartED1T (edit) </a:t>
            </a:r>
            <a:r>
              <a:rPr lang="en-US" dirty="0" err="1"/>
              <a:t>url</a:t>
            </a:r>
            <a:r>
              <a:rPr lang="en-US" dirty="0"/>
              <a:t>: bsideskc23-ctfstart </a:t>
            </a:r>
            <a:r>
              <a:rPr lang="en-US" dirty="0">
                <a:hlinkClick r:id="rId3"/>
              </a:rPr>
              <a:t>https://rentry.co</a:t>
            </a:r>
            <a:r>
              <a:rPr lang="en-US">
                <a:hlinkClick r:id="rId3"/>
              </a:rPr>
              <a:t>/bsideskc23-ctfstart</a:t>
            </a:r>
            <a:endParaRPr lang="en-US"/>
          </a:p>
          <a:p>
            <a:endParaRPr lang="en-US" dirty="0"/>
          </a:p>
          <a:p>
            <a:endParaRPr lang="en-US" dirty="0"/>
          </a:p>
        </p:txBody>
      </p:sp>
    </p:spTree>
    <p:extLst>
      <p:ext uri="{BB962C8B-B14F-4D97-AF65-F5344CB8AC3E}">
        <p14:creationId xmlns:p14="http://schemas.microsoft.com/office/powerpoint/2010/main" val="333129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7F8C-C99F-8C23-9EC8-E292D2E3F10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93E1627E-AD0F-8D2D-3FCF-62C8E36F37C2}"/>
              </a:ext>
            </a:extLst>
          </p:cNvPr>
          <p:cNvSpPr>
            <a:spLocks noGrp="1"/>
          </p:cNvSpPr>
          <p:nvPr>
            <p:ph idx="1"/>
          </p:nvPr>
        </p:nvSpPr>
        <p:spPr>
          <a:xfrm>
            <a:off x="1066800" y="1726387"/>
            <a:ext cx="10058400" cy="4564685"/>
          </a:xfrm>
        </p:spPr>
        <p:txBody>
          <a:bodyPr>
            <a:noAutofit/>
          </a:bodyPr>
          <a:lstStyle/>
          <a:p>
            <a:r>
              <a:rPr lang="en-US" sz="1100" dirty="0"/>
              <a:t>1. Lock Picking (pick a lock get a flag?) : You need to gain access to a secret room in an old Victorian mansion where one of the shadowy organization's members resides. Participants will need to learn basic lock-picking skills to open a series of increasingly difficult locks and reveal hidden clues inside the room. These clues will help you to piece together the organization's plan and reveal the location of their next target.</a:t>
            </a:r>
          </a:p>
          <a:p>
            <a:r>
              <a:rPr lang="en-US" sz="1100" dirty="0"/>
              <a:t>2. Soldering (min-</a:t>
            </a:r>
            <a:r>
              <a:rPr lang="en-US" sz="1100" dirty="0" err="1"/>
              <a:t>usb</a:t>
            </a:r>
            <a:r>
              <a:rPr lang="en-US" sz="1100" dirty="0"/>
              <a:t>): You find a broken piece of machinery that once belonged to a disappeared inventor, and it may hold essential information about the organization. Participants will need to learn basic soldering skills to repair the device and access the data stored within. By fixing the device, You will be able to uncover the organization's network and identify key members involved in the plot.</a:t>
            </a:r>
          </a:p>
          <a:p>
            <a:r>
              <a:rPr lang="en-US" sz="1100" dirty="0"/>
              <a:t>3. Scavenger Hunt (work with </a:t>
            </a:r>
            <a:r>
              <a:rPr lang="en-US" sz="1100" dirty="0" err="1"/>
              <a:t>EagleEater</a:t>
            </a:r>
            <a:r>
              <a:rPr lang="en-US" sz="1100" dirty="0"/>
              <a:t>) : To uncover the location of the organization's secret base, You needs to find a series of hidden objects scattered throughout the city. Participants will need to follow a series of cryptic clues, solve puzzles, and search high and low to locate these objects and bring them back to you. Each object will reveal a part of a map that, when pieced together, will show the location of the base.</a:t>
            </a:r>
          </a:p>
          <a:p>
            <a:r>
              <a:rPr lang="en-US" sz="1100" dirty="0"/>
              <a:t>4. Radio Skills (BLE CTF): The organization communicates using a special frequency that can only be accessed with a modified radio. You need to intercept their communications to learn about their plans and stop them before it's too late. Participants will need to learn basic radio skills, modify a standard radio to access the organization's frequency, and decode the messages being sent. By intercepting and decoding these messages, You can anticipate the organization's next move and stop them in their tracks.</a:t>
            </a:r>
          </a:p>
          <a:p>
            <a:pPr algn="l">
              <a:buFont typeface="+mj-lt"/>
              <a:buAutoNum type="arabicPeriod" startAt="5"/>
            </a:pPr>
            <a:r>
              <a:rPr lang="en-US" sz="1100" b="0" i="0" u="none" strike="noStrike" dirty="0">
                <a:effectLst/>
              </a:rPr>
              <a:t>Camera Challenge (Steganography) : You discovers that one of the members of the organization has a penchant for photography and has been secretly documenting their activities. Participants will need to locate this individual's hidden darkroom and develop any undeveloped film they find. The photographs may contain visual clues or hidden messages that can help </a:t>
            </a:r>
            <a:r>
              <a:rPr lang="en-US" sz="1100" dirty="0"/>
              <a:t>y</a:t>
            </a:r>
            <a:r>
              <a:rPr lang="en-US" sz="1100" b="0" i="0" u="none" strike="noStrike" dirty="0">
                <a:effectLst/>
              </a:rPr>
              <a:t>ou uncover the organization's plans and identify key members involved in the plot.</a:t>
            </a:r>
          </a:p>
          <a:p>
            <a:pPr algn="l">
              <a:buFont typeface="+mj-lt"/>
              <a:buAutoNum type="arabicPeriod" startAt="5"/>
            </a:pPr>
            <a:r>
              <a:rPr lang="en-US" sz="1100" b="0" i="0" u="none" strike="noStrike" dirty="0">
                <a:effectLst/>
              </a:rPr>
              <a:t>Notepad Challenge (Crypto? ): You finds a notepad that belongs to one of the organization's leaders. However, the notes are written in a code that </a:t>
            </a:r>
            <a:r>
              <a:rPr lang="en-US" sz="1100" dirty="0"/>
              <a:t>y</a:t>
            </a:r>
            <a:r>
              <a:rPr lang="en-US" sz="1100" b="0" i="0" u="none" strike="noStrike" dirty="0">
                <a:effectLst/>
              </a:rPr>
              <a:t>ou needs to decipher. Participants will be given a series of riddles and puzzles that will help them decode the messages in the notepad. By deciphering these messages, </a:t>
            </a:r>
            <a:r>
              <a:rPr lang="en-US" sz="1100" dirty="0"/>
              <a:t>y</a:t>
            </a:r>
            <a:r>
              <a:rPr lang="en-US" sz="1100" b="0" i="0" u="none" strike="noStrike" dirty="0">
                <a:effectLst/>
              </a:rPr>
              <a:t>ou can uncover the location of a secret meeting between the organization's leaders, which you can then infiltrate to gather more information about their plans.</a:t>
            </a:r>
            <a:endParaRPr lang="en-US" sz="1100" dirty="0"/>
          </a:p>
          <a:p>
            <a:r>
              <a:rPr lang="en-US" sz="1100" dirty="0"/>
              <a:t>As you navigate through these challenges, she will uncover the truth behind the mysterious organization, confront your own past, and ultimately stop a plot that threatens the very fabric of society. With the Cryptophone as her guide, you will navigate a world of intrigue, danger, and deception in a tale of steampunk adventure, technological marvels, and a fight for the future.</a:t>
            </a:r>
          </a:p>
        </p:txBody>
      </p:sp>
    </p:spTree>
    <p:extLst>
      <p:ext uri="{BB962C8B-B14F-4D97-AF65-F5344CB8AC3E}">
        <p14:creationId xmlns:p14="http://schemas.microsoft.com/office/powerpoint/2010/main" val="2653895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2501</TotalTime>
  <Words>1139</Words>
  <Application>Microsoft Macintosh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Garamond</vt:lpstr>
      <vt:lpstr>Gill Sans MT</vt:lpstr>
      <vt:lpstr>inherit</vt:lpstr>
      <vt:lpstr>SavonVTI</vt:lpstr>
      <vt:lpstr>BsidesKC 2023</vt:lpstr>
      <vt:lpstr>Challenges/Flags/Feature</vt:lpstr>
      <vt:lpstr>Flags</vt:lpstr>
      <vt:lpstr>Todo</vt:lpstr>
      <vt:lpstr>Backstory – bsideskc23-intro</vt:lpstr>
      <vt:lpstr>PowerPoint Presentation</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BsidesKC 2023</dc:title>
  <dc:creator>Carl Fugate</dc:creator>
  <cp:lastModifiedBy>Carl Fugate</cp:lastModifiedBy>
  <cp:revision>7</cp:revision>
  <dcterms:created xsi:type="dcterms:W3CDTF">2023-09-11T02:30:14Z</dcterms:created>
  <dcterms:modified xsi:type="dcterms:W3CDTF">2023-10-06T02:12:01Z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09c0676-57dc-4dc8-a5f9-4958f026c95b_Enabled">
    <vt:lpwstr>true</vt:lpwstr>
  </property>
  <property fmtid="{D5CDD505-2E9C-101B-9397-08002B2CF9AE}" pid="3" name="MSIP_Label_009c0676-57dc-4dc8-a5f9-4958f026c95b_SetDate">
    <vt:lpwstr>2023-09-11T02:52:29Z</vt:lpwstr>
  </property>
  <property fmtid="{D5CDD505-2E9C-101B-9397-08002B2CF9AE}" pid="4" name="MSIP_Label_009c0676-57dc-4dc8-a5f9-4958f026c95b_Method">
    <vt:lpwstr>Standard</vt:lpwstr>
  </property>
  <property fmtid="{D5CDD505-2E9C-101B-9397-08002B2CF9AE}" pid="5" name="MSIP_Label_009c0676-57dc-4dc8-a5f9-4958f026c95b_Name">
    <vt:lpwstr>Unclassified</vt:lpwstr>
  </property>
  <property fmtid="{D5CDD505-2E9C-101B-9397-08002B2CF9AE}" pid="6" name="MSIP_Label_009c0676-57dc-4dc8-a5f9-4958f026c95b_SiteId">
    <vt:lpwstr>940821c3-f252-48cc-acc4-e191bf280f32</vt:lpwstr>
  </property>
  <property fmtid="{D5CDD505-2E9C-101B-9397-08002B2CF9AE}" pid="7" name="MSIP_Label_009c0676-57dc-4dc8-a5f9-4958f026c95b_ActionId">
    <vt:lpwstr>667ca7bf-10f0-461b-bce6-3b5af443c672</vt:lpwstr>
  </property>
  <property fmtid="{D5CDD505-2E9C-101B-9397-08002B2CF9AE}" pid="8" name="MSIP_Label_009c0676-57dc-4dc8-a5f9-4958f026c95b_ContentBits">
    <vt:lpwstr>0</vt:lpwstr>
  </property>
</Properties>
</file>