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6" r:id="rId5"/>
    <p:sldId id="260" r:id="rId6"/>
    <p:sldId id="262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4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7194-AB1E-3AA8-9EFB-77E77FD48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A3DA1-812C-26A1-BAC4-ED0DC1327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A8858-85DB-6F03-E68D-989078E7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BAAE-7E20-4A04-9E00-F0CC9CA6C1F6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C10CD-8706-113F-F117-3F5AECFC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698DE-E035-1515-0F9F-AFD06FAC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DAD9-C005-4195-B166-57738A2714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054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28229-F90D-795A-A941-107B676C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7278C-99BE-B745-0B3D-5DFB39365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3A2F8-0577-A247-8F47-5D5FBADA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BAAE-7E20-4A04-9E00-F0CC9CA6C1F6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11C9D-167C-D62C-9919-9AC3F7E4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B735A-0AE2-DCB3-228A-372D87B7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DAD9-C005-4195-B166-57738A2714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074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1D157B-B98B-1B85-6C8D-9631AF333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64013-3DBC-ACDB-F209-BAF5D78DA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F289A-70C4-B76C-90CB-0590A1EC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BAAE-7E20-4A04-9E00-F0CC9CA6C1F6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CB84C-8FA0-C9C0-D131-9E910385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80F2C-B67E-25F3-E7FB-2DCA6D52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DAD9-C005-4195-B166-57738A2714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671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6EF4-1B03-5589-58E9-B38BEAD5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D444-2070-316B-F8BC-1AB35A94C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E2BF-4A71-0FDF-10B0-3CA4311A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BAAE-7E20-4A04-9E00-F0CC9CA6C1F6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09E78-0A04-20BC-B726-A927D299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02947-9A06-0300-120F-936F2D40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DAD9-C005-4195-B166-57738A2714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131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80C7-0813-D1A7-864E-257D76862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1BAFE-7A11-1902-2B6C-747B92250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C8DC1-501A-7CB0-F1A5-5BFE5AD4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BAAE-7E20-4A04-9E00-F0CC9CA6C1F6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A88E4-7CA6-5F6D-9574-B1CE6EA5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AC352-A2C9-DD6B-0798-135393FF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DAD9-C005-4195-B166-57738A2714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103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DAF3-8374-0B6F-0FD5-9CC531BD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A69E1-500E-167E-0331-711708E82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C64C0-F611-5E40-684D-8248C208A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2FFED-D6F5-ED39-ACC3-F51E3D55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BAAE-7E20-4A04-9E00-F0CC9CA6C1F6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2293D-98B8-D39D-75E3-60650FF0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61C10-5827-1101-2FF3-4EC742D2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DAD9-C005-4195-B166-57738A2714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008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141CE-82A1-7ACC-C22A-D957E8F1F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8CF5C-011E-3AD1-DB3A-4C69781A5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43A0F-9C0E-400B-1D28-29F5EC9E1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2825D-0945-EEF8-645C-A213F74C8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3CCF6-6561-68DB-63B7-1F2A3C6AE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EA9E9-9148-379C-3B85-DFB47528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BAAE-7E20-4A04-9E00-F0CC9CA6C1F6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351EA-D0D0-D9F1-AA78-088DD9C0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AA4517-7249-4BA8-E786-012D779F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DAD9-C005-4195-B166-57738A2714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658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AF84-D059-4E65-3311-5C18FA93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DCF98A-14CF-BF39-3E4D-9872DBD8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BAAE-7E20-4A04-9E00-F0CC9CA6C1F6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20819-BB42-06EE-5C81-FF699F4D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16B86-7E23-2005-617E-E2F6341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DAD9-C005-4195-B166-57738A2714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342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30804C-EAB8-7B7F-D417-05D0D6F6A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BAAE-7E20-4A04-9E00-F0CC9CA6C1F6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17EF5-84AB-CC1D-B1AF-45C02015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ACA5B-C4A0-4E35-E536-10B0A954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DAD9-C005-4195-B166-57738A2714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791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C65AE-1A07-7071-086F-464DC8A68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D909C-92A8-4744-71F4-03B53CEBE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0D901-8F88-F069-F247-074BE5331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E6A93-61F9-1AE8-0D7C-706C336B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BAAE-7E20-4A04-9E00-F0CC9CA6C1F6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A16F4-D106-6437-34A2-611DEEC53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48399-A26B-81E6-A13F-854134B0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DAD9-C005-4195-B166-57738A2714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34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C920-2DB8-E498-AED0-66F92B6E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A3006-2268-1FDD-F7B6-25243BB09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C1C8A-BC68-3D0D-8994-F34A6BD71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1E88A-BAE9-689A-605D-24ADBE71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BAAE-7E20-4A04-9E00-F0CC9CA6C1F6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50D57-1984-B41A-1260-218BF06C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7CF7B-734D-3DF2-B0CC-1BD665E6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9DAD9-C005-4195-B166-57738A2714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513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BBF9C-A8B5-64F3-1FBA-A91768A18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DF6DC-B369-B3A5-A926-3052DF609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A38B1-56F1-C48F-0577-99E980323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6BAAE-7E20-4A04-9E00-F0CC9CA6C1F6}" type="datetimeFigureOut">
              <a:rPr lang="en-CA" smtClean="0"/>
              <a:t>2023-10-04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1AA51-C234-FABC-649C-AF6D09129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21E05-D780-19CA-866E-A57A905CB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9DAD9-C005-4195-B166-57738A2714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79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2217-22EF-4DDC-3D2E-39097D5EF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Castor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07407-11D7-BA1E-9652-322E6B92D8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926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7EBE-742B-53CB-2F46-DC69A122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ADA79-2BA5-85FB-9715-C476EECC2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Decision support for quantifying the impacts of alternative forest management on timber supply</a:t>
            </a:r>
          </a:p>
          <a:p>
            <a:pPr lvl="1"/>
            <a:r>
              <a:rPr lang="en-CA" dirty="0"/>
              <a:t>Caribou Recovery Program</a:t>
            </a:r>
          </a:p>
          <a:p>
            <a:pPr lvl="1"/>
            <a:r>
              <a:rPr lang="en-CA" dirty="0"/>
              <a:t>Fisher Program</a:t>
            </a:r>
          </a:p>
          <a:p>
            <a:pPr lvl="1"/>
            <a:r>
              <a:rPr lang="en-CA" dirty="0"/>
              <a:t>Research alternative methods/approaches</a:t>
            </a:r>
          </a:p>
          <a:p>
            <a:r>
              <a:rPr lang="en-CA" dirty="0"/>
              <a:t>Spatial forest harvest simulator </a:t>
            </a:r>
          </a:p>
          <a:p>
            <a:pPr lvl="1"/>
            <a:r>
              <a:rPr lang="en-CA" dirty="0"/>
              <a:t>With some ‘extras’</a:t>
            </a:r>
          </a:p>
          <a:p>
            <a:pPr lvl="2"/>
            <a:r>
              <a:rPr lang="en-CA" dirty="0"/>
              <a:t>Indicator ‘trackers’</a:t>
            </a:r>
          </a:p>
          <a:p>
            <a:pPr lvl="2"/>
            <a:r>
              <a:rPr lang="en-CA" dirty="0"/>
              <a:t>Other ‘agents’ that respond to forestry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234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4404-A1B1-6081-CC21-8DC72232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dataCastor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389A-B37C-AB83-61A3-53E6C15BE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Connects to a centralized </a:t>
            </a:r>
            <a:r>
              <a:rPr lang="en-CA" dirty="0" err="1"/>
              <a:t>postgres</a:t>
            </a:r>
            <a:r>
              <a:rPr lang="en-CA" dirty="0"/>
              <a:t> </a:t>
            </a:r>
            <a:r>
              <a:rPr lang="en-CA" dirty="0" err="1"/>
              <a:t>db</a:t>
            </a:r>
            <a:endParaRPr lang="en-CA" dirty="0"/>
          </a:p>
          <a:p>
            <a:pPr lvl="1"/>
            <a:r>
              <a:rPr lang="en-CA" dirty="0"/>
              <a:t>Harvest compartments (area of interest)</a:t>
            </a:r>
          </a:p>
          <a:p>
            <a:pPr lvl="2"/>
            <a:r>
              <a:rPr lang="en-CA" dirty="0"/>
              <a:t>Polygon + raster </a:t>
            </a:r>
          </a:p>
          <a:p>
            <a:pPr lvl="1"/>
            <a:r>
              <a:rPr lang="en-CA" dirty="0"/>
              <a:t>Forest inventory</a:t>
            </a:r>
          </a:p>
          <a:p>
            <a:pPr lvl="2"/>
            <a:r>
              <a:rPr lang="en-CA" dirty="0"/>
              <a:t>Polygon + raster</a:t>
            </a:r>
          </a:p>
          <a:p>
            <a:pPr lvl="2"/>
            <a:r>
              <a:rPr lang="en-CA" dirty="0"/>
              <a:t>age, height, basal area, crown closure, quadratic mean diameter</a:t>
            </a:r>
          </a:p>
          <a:p>
            <a:pPr lvl="1"/>
            <a:r>
              <a:rPr lang="en-CA" dirty="0"/>
              <a:t>THLB</a:t>
            </a:r>
          </a:p>
          <a:p>
            <a:pPr lvl="2"/>
            <a:r>
              <a:rPr lang="en-CA" dirty="0"/>
              <a:t>raster</a:t>
            </a:r>
          </a:p>
          <a:p>
            <a:pPr lvl="1"/>
            <a:r>
              <a:rPr lang="en-CA" dirty="0"/>
              <a:t>Growth and yield curves</a:t>
            </a:r>
          </a:p>
          <a:p>
            <a:pPr lvl="2"/>
            <a:r>
              <a:rPr lang="en-CA" dirty="0"/>
              <a:t>Raster of id’s linked to VDYP and TIPSY curves</a:t>
            </a:r>
          </a:p>
          <a:p>
            <a:r>
              <a:rPr lang="en-CA" dirty="0"/>
              <a:t>Creates a relational database via SQLite engine (the object to pass between modules)</a:t>
            </a:r>
          </a:p>
          <a:p>
            <a:pPr lvl="2"/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107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2A312E0E-898C-91F4-8B18-355E78986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3" y="0"/>
            <a:ext cx="8875059" cy="6858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59BE979-E870-97B4-B74A-A97095259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0"/>
            <a:ext cx="8875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36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C63AD-B693-5A2C-BF15-33320A3F7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257"/>
            <a:ext cx="10515600" cy="5013617"/>
          </a:xfrm>
        </p:spPr>
        <p:txBody>
          <a:bodyPr/>
          <a:lstStyle/>
          <a:p>
            <a:r>
              <a:rPr lang="en-CA" dirty="0"/>
              <a:t>Example: “Zones” (constraints) that are legislated</a:t>
            </a:r>
          </a:p>
          <a:p>
            <a:pPr lvl="1"/>
            <a:r>
              <a:rPr lang="en-CA" dirty="0"/>
              <a:t>VQO, WHA, UWR, BEO, </a:t>
            </a:r>
            <a:r>
              <a:rPr lang="en-CA" dirty="0" err="1"/>
              <a:t>etc</a:t>
            </a:r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8BFBCD-FB39-1DA6-0C3A-2D32A527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 err="1"/>
              <a:t>dataCastor</a:t>
            </a:r>
            <a:r>
              <a:rPr lang="en-CA" dirty="0"/>
              <a:t> -&gt; data compilation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38F58BE-2C66-8D34-8468-071B0031D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870282"/>
              </p:ext>
            </p:extLst>
          </p:nvPr>
        </p:nvGraphicFramePr>
        <p:xfrm>
          <a:off x="838200" y="3544863"/>
          <a:ext cx="10855037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991">
                  <a:extLst>
                    <a:ext uri="{9D8B030D-6E8A-4147-A177-3AD203B41FA5}">
                      <a16:colId xmlns:a16="http://schemas.microsoft.com/office/drawing/2014/main" val="1854042342"/>
                    </a:ext>
                  </a:extLst>
                </a:gridCol>
                <a:gridCol w="1890268">
                  <a:extLst>
                    <a:ext uri="{9D8B030D-6E8A-4147-A177-3AD203B41FA5}">
                      <a16:colId xmlns:a16="http://schemas.microsoft.com/office/drawing/2014/main" val="3205156067"/>
                    </a:ext>
                  </a:extLst>
                </a:gridCol>
                <a:gridCol w="1828059">
                  <a:extLst>
                    <a:ext uri="{9D8B030D-6E8A-4147-A177-3AD203B41FA5}">
                      <a16:colId xmlns:a16="http://schemas.microsoft.com/office/drawing/2014/main" val="625331976"/>
                    </a:ext>
                  </a:extLst>
                </a:gridCol>
                <a:gridCol w="1183106">
                  <a:extLst>
                    <a:ext uri="{9D8B030D-6E8A-4147-A177-3AD203B41FA5}">
                      <a16:colId xmlns:a16="http://schemas.microsoft.com/office/drawing/2014/main" val="2326788743"/>
                    </a:ext>
                  </a:extLst>
                </a:gridCol>
                <a:gridCol w="1286349">
                  <a:extLst>
                    <a:ext uri="{9D8B030D-6E8A-4147-A177-3AD203B41FA5}">
                      <a16:colId xmlns:a16="http://schemas.microsoft.com/office/drawing/2014/main" val="51012763"/>
                    </a:ext>
                  </a:extLst>
                </a:gridCol>
                <a:gridCol w="742207">
                  <a:extLst>
                    <a:ext uri="{9D8B030D-6E8A-4147-A177-3AD203B41FA5}">
                      <a16:colId xmlns:a16="http://schemas.microsoft.com/office/drawing/2014/main" val="3222562815"/>
                    </a:ext>
                  </a:extLst>
                </a:gridCol>
                <a:gridCol w="1451308">
                  <a:extLst>
                    <a:ext uri="{9D8B030D-6E8A-4147-A177-3AD203B41FA5}">
                      <a16:colId xmlns:a16="http://schemas.microsoft.com/office/drawing/2014/main" val="3970552908"/>
                    </a:ext>
                  </a:extLst>
                </a:gridCol>
                <a:gridCol w="1461749">
                  <a:extLst>
                    <a:ext uri="{9D8B030D-6E8A-4147-A177-3AD203B41FA5}">
                      <a16:colId xmlns:a16="http://schemas.microsoft.com/office/drawing/2014/main" val="2591776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zoneid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Reference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zone_column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denom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26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Raster name in </a:t>
                      </a:r>
                      <a:r>
                        <a:rPr lang="en-CA" dirty="0" err="1"/>
                        <a:t>db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 ‘pixels’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Forest attribute to constrain on (age)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Max/min value of the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nh</a:t>
                      </a:r>
                      <a:r>
                        <a:rPr lang="en-CA" dirty="0"/>
                        <a:t>, </a:t>
                      </a:r>
                      <a:r>
                        <a:rPr lang="en-CA" dirty="0" err="1"/>
                        <a:t>ge</a:t>
                      </a:r>
                      <a:r>
                        <a:rPr lang="en-CA" dirty="0"/>
                        <a:t>, 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How much of the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Area denominator (zone or forest)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027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6950ED-DF1D-DD28-1A2A-B040E7F2D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110700"/>
              </p:ext>
            </p:extLst>
          </p:nvPr>
        </p:nvGraphicFramePr>
        <p:xfrm>
          <a:off x="2421770" y="5481954"/>
          <a:ext cx="7687895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697">
                  <a:extLst>
                    <a:ext uri="{9D8B030D-6E8A-4147-A177-3AD203B41FA5}">
                      <a16:colId xmlns:a16="http://schemas.microsoft.com/office/drawing/2014/main" val="1854042342"/>
                    </a:ext>
                  </a:extLst>
                </a:gridCol>
                <a:gridCol w="2127356">
                  <a:extLst>
                    <a:ext uri="{9D8B030D-6E8A-4147-A177-3AD203B41FA5}">
                      <a16:colId xmlns:a16="http://schemas.microsoft.com/office/drawing/2014/main" val="3205156067"/>
                    </a:ext>
                  </a:extLst>
                </a:gridCol>
                <a:gridCol w="2057345">
                  <a:extLst>
                    <a:ext uri="{9D8B030D-6E8A-4147-A177-3AD203B41FA5}">
                      <a16:colId xmlns:a16="http://schemas.microsoft.com/office/drawing/2014/main" val="625331976"/>
                    </a:ext>
                  </a:extLst>
                </a:gridCol>
                <a:gridCol w="1331497">
                  <a:extLst>
                    <a:ext uri="{9D8B030D-6E8A-4147-A177-3AD203B41FA5}">
                      <a16:colId xmlns:a16="http://schemas.microsoft.com/office/drawing/2014/main" val="2326788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multi_condition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t_area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26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Total area of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Start time of 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End time of constraint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0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75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46D7B-BEF5-97A2-2169-A910CA91F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4649"/>
          </a:xfrm>
        </p:spPr>
        <p:txBody>
          <a:bodyPr>
            <a:normAutofit/>
          </a:bodyPr>
          <a:lstStyle/>
          <a:p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9E3E9-410B-8511-ADF8-413CF96BD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1513"/>
            <a:ext cx="10515600" cy="5505450"/>
          </a:xfrm>
        </p:spPr>
        <p:txBody>
          <a:bodyPr>
            <a:normAutofit fontScale="92500" lnSpcReduction="20000"/>
          </a:bodyPr>
          <a:lstStyle/>
          <a:p>
            <a:r>
              <a:rPr lang="en-CA" sz="3000" dirty="0" err="1"/>
              <a:t>blockingCastor</a:t>
            </a:r>
            <a:r>
              <a:rPr lang="en-CA" sz="3000" dirty="0"/>
              <a:t> -&gt; Designs the harvest unit </a:t>
            </a:r>
          </a:p>
          <a:p>
            <a:pPr lvl="1"/>
            <a:r>
              <a:rPr lang="en-CA" dirty="0"/>
              <a:t>Graph based image segmentation</a:t>
            </a:r>
          </a:p>
          <a:p>
            <a:pPr lvl="2"/>
            <a:r>
              <a:rPr lang="en-CA" sz="2400" dirty="0" err="1"/>
              <a:t>S.t.</a:t>
            </a:r>
            <a:r>
              <a:rPr lang="en-CA" sz="2400" dirty="0"/>
              <a:t> patch size targets, homogeneity of forest attribution</a:t>
            </a:r>
          </a:p>
          <a:p>
            <a:r>
              <a:rPr lang="en-CA" sz="3000" dirty="0" err="1"/>
              <a:t>growingStockCastor</a:t>
            </a:r>
            <a:r>
              <a:rPr lang="en-CA" sz="3000" dirty="0"/>
              <a:t> -&gt; Growth and yield for forest attribution</a:t>
            </a:r>
          </a:p>
          <a:p>
            <a:pPr lvl="1"/>
            <a:r>
              <a:rPr lang="en-CA" dirty="0"/>
              <a:t>Linear interpolation of yield curves (ECA, QMD, height, merch volume, basal area, </a:t>
            </a:r>
            <a:r>
              <a:rPr lang="en-CA" dirty="0" err="1"/>
              <a:t>etc</a:t>
            </a:r>
            <a:r>
              <a:rPr lang="en-CA" dirty="0"/>
              <a:t>)</a:t>
            </a:r>
          </a:p>
          <a:p>
            <a:r>
              <a:rPr lang="en-CA" sz="3000" dirty="0" err="1"/>
              <a:t>forestryCastor</a:t>
            </a:r>
            <a:r>
              <a:rPr lang="en-CA" sz="3000" dirty="0"/>
              <a:t> -&gt; Forest harvest simulator</a:t>
            </a:r>
          </a:p>
          <a:p>
            <a:pPr lvl="1"/>
            <a:r>
              <a:rPr lang="en-CA" dirty="0"/>
              <a:t>Sets the logic for recruiting and constraining harvest to meet numerous overlapping landcover constraints and characteristics of the harvest profile</a:t>
            </a:r>
          </a:p>
          <a:p>
            <a:pPr lvl="1"/>
            <a:r>
              <a:rPr lang="en-CA" dirty="0"/>
              <a:t>Set the logic for the schedule/harvesting priority under spatial partitions, harvesting distances and adjacency considerations</a:t>
            </a:r>
          </a:p>
          <a:p>
            <a:r>
              <a:rPr lang="en-CA" sz="3000" dirty="0" err="1"/>
              <a:t>roadCastor</a:t>
            </a:r>
            <a:r>
              <a:rPr lang="en-CA" sz="3000" dirty="0"/>
              <a:t> -&gt; Road projection and </a:t>
            </a:r>
            <a:r>
              <a:rPr lang="en-CA" sz="3000" dirty="0" err="1"/>
              <a:t>backcasting</a:t>
            </a:r>
            <a:endParaRPr lang="en-CA" sz="3000" dirty="0"/>
          </a:p>
          <a:p>
            <a:pPr lvl="1"/>
            <a:r>
              <a:rPr lang="en-CA" dirty="0"/>
              <a:t>Multiple Target Access Problem</a:t>
            </a:r>
          </a:p>
          <a:p>
            <a:pPr lvl="2"/>
            <a:r>
              <a:rPr lang="en-CA" sz="2400" dirty="0"/>
              <a:t>Snapping </a:t>
            </a:r>
          </a:p>
          <a:p>
            <a:pPr lvl="2"/>
            <a:r>
              <a:rPr lang="en-CA" sz="2400" dirty="0"/>
              <a:t>Sequential least cost paths</a:t>
            </a:r>
          </a:p>
          <a:p>
            <a:pPr lvl="2"/>
            <a:r>
              <a:rPr lang="en-CA" sz="2400" dirty="0"/>
              <a:t>Minimum spanning tree + least cost paths</a:t>
            </a:r>
          </a:p>
          <a:p>
            <a:pPr marL="1371600" lvl="3" indent="0">
              <a:buNone/>
            </a:pPr>
            <a:endParaRPr lang="en-CA" sz="2000" dirty="0"/>
          </a:p>
          <a:p>
            <a:pPr marL="0" indent="0">
              <a:buNone/>
            </a:pP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336816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C6E85-9A36-72C5-F6B3-E55BC7C81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91" r="7140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F3500-52B4-15B4-9EDD-92623D5F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blockingCastor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44E9C-9968-A89B-554E-FC3E81793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1714500"/>
            <a:ext cx="3822189" cy="4778375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Forms harvest units and updates their attributes</a:t>
            </a:r>
          </a:p>
          <a:p>
            <a:r>
              <a:rPr lang="en-US" dirty="0"/>
              <a:t>Requires </a:t>
            </a:r>
          </a:p>
          <a:p>
            <a:pPr lvl="1"/>
            <a:r>
              <a:rPr lang="en-US" dirty="0" err="1"/>
              <a:t>sqlite</a:t>
            </a:r>
            <a:r>
              <a:rPr lang="en-US" dirty="0"/>
              <a:t> connection to the relational database from </a:t>
            </a:r>
            <a:r>
              <a:rPr lang="en-US" dirty="0" err="1"/>
              <a:t>dataCastor</a:t>
            </a:r>
            <a:endParaRPr lang="en-US" dirty="0"/>
          </a:p>
          <a:p>
            <a:pPr lvl="1"/>
            <a:r>
              <a:rPr lang="en-US" dirty="0"/>
              <a:t>Existing blocks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Type of blocking {pre, dynamic, none)</a:t>
            </a:r>
          </a:p>
          <a:p>
            <a:pPr lvl="2"/>
            <a:r>
              <a:rPr lang="en-US" sz="2400" dirty="0"/>
              <a:t>“pre” need patch size targets, existing, boundaries and maximum distance for homogeneity</a:t>
            </a:r>
          </a:p>
          <a:p>
            <a:r>
              <a:rPr lang="en-US" dirty="0"/>
              <a:t>Creates</a:t>
            </a:r>
          </a:p>
          <a:p>
            <a:pPr lvl="1"/>
            <a:r>
              <a:rPr lang="en-US" dirty="0"/>
              <a:t>Blocks table – attributes of a harvest unit</a:t>
            </a:r>
          </a:p>
          <a:p>
            <a:pPr lvl="1"/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410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B1D5B5-A6D7-1BBC-764A-F1667882D2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45" r="-2" b="24018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30F34-D656-8922-13A2-32F9992D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forestryCastor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330A1-9A8A-5B39-5E66-852A57FF4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1683026"/>
            <a:ext cx="4408599" cy="4493937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Schedules harvesting </a:t>
            </a:r>
          </a:p>
          <a:p>
            <a:pPr lvl="1"/>
            <a:r>
              <a:rPr lang="en-US" sz="2200" dirty="0"/>
              <a:t>Omits areas required for landcover constraints and other non harvesting areas</a:t>
            </a:r>
          </a:p>
          <a:p>
            <a:pPr lvl="1"/>
            <a:r>
              <a:rPr lang="en-US" sz="2200" dirty="0"/>
              <a:t>Selects harvest units based on a priority</a:t>
            </a:r>
          </a:p>
          <a:p>
            <a:r>
              <a:rPr lang="en-US" sz="2600" dirty="0"/>
              <a:t>Requires </a:t>
            </a:r>
          </a:p>
          <a:p>
            <a:pPr lvl="1"/>
            <a:r>
              <a:rPr lang="en-US" sz="1800" dirty="0"/>
              <a:t>a </a:t>
            </a:r>
            <a:r>
              <a:rPr lang="en-US" sz="1800" dirty="0" err="1"/>
              <a:t>sqlite</a:t>
            </a:r>
            <a:r>
              <a:rPr lang="en-US" sz="1800" dirty="0"/>
              <a:t> connection</a:t>
            </a:r>
          </a:p>
          <a:p>
            <a:pPr lvl="1"/>
            <a:r>
              <a:rPr lang="en-US" sz="1800" dirty="0"/>
              <a:t>Populated blocks table</a:t>
            </a:r>
          </a:p>
          <a:p>
            <a:pPr lvl="1"/>
            <a:r>
              <a:rPr lang="en-US" sz="1800" dirty="0"/>
              <a:t>Harvest flow targets</a:t>
            </a:r>
          </a:p>
          <a:p>
            <a:r>
              <a:rPr lang="en-US" sz="2600" dirty="0"/>
              <a:t>Parameters</a:t>
            </a:r>
          </a:p>
          <a:p>
            <a:pPr lvl="1"/>
            <a:r>
              <a:rPr lang="en-US" sz="1800" dirty="0"/>
              <a:t>Available landcover constraints</a:t>
            </a:r>
          </a:p>
          <a:p>
            <a:pPr lvl="1"/>
            <a:r>
              <a:rPr lang="en-US" sz="1800" dirty="0"/>
              <a:t>Adjacency</a:t>
            </a:r>
          </a:p>
          <a:p>
            <a:r>
              <a:rPr lang="en-US" sz="2600" dirty="0"/>
              <a:t>Creates</a:t>
            </a:r>
          </a:p>
          <a:p>
            <a:pPr lvl="1"/>
            <a:r>
              <a:rPr lang="en-US" sz="1800" dirty="0"/>
              <a:t>Harvest schedule</a:t>
            </a:r>
          </a:p>
          <a:p>
            <a:pPr lvl="1"/>
            <a:r>
              <a:rPr lang="en-US" sz="1800" dirty="0"/>
              <a:t>Landings</a:t>
            </a:r>
          </a:p>
        </p:txBody>
      </p:sp>
    </p:spTree>
    <p:extLst>
      <p:ext uri="{BB962C8B-B14F-4D97-AF65-F5344CB8AC3E}">
        <p14:creationId xmlns:p14="http://schemas.microsoft.com/office/powerpoint/2010/main" val="205378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563B0-326E-E7C1-13B5-2C98212D69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35" r="-1" b="16315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BEBA1-5923-1EC7-05C5-D412AB3B9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roadCastor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B846D-82A5-4464-5FB4-260B71040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1585912"/>
            <a:ext cx="4284153" cy="5272077"/>
          </a:xfrm>
        </p:spPr>
        <p:txBody>
          <a:bodyPr>
            <a:normAutofit/>
          </a:bodyPr>
          <a:lstStyle/>
          <a:p>
            <a:r>
              <a:rPr lang="en-US" sz="2400" dirty="0"/>
              <a:t>Projects and back-casts roads</a:t>
            </a:r>
          </a:p>
          <a:p>
            <a:pPr lvl="1"/>
            <a:r>
              <a:rPr lang="en-US" sz="2000" dirty="0"/>
              <a:t>Connects landings to existing road network</a:t>
            </a:r>
          </a:p>
          <a:p>
            <a:pPr lvl="1"/>
            <a:r>
              <a:rPr lang="en-US" sz="2000" dirty="0"/>
              <a:t>Solve Multiple Target Access Problem</a:t>
            </a:r>
          </a:p>
          <a:p>
            <a:r>
              <a:rPr lang="en-US" sz="2400" dirty="0"/>
              <a:t>Requires</a:t>
            </a:r>
          </a:p>
          <a:p>
            <a:pPr lvl="1"/>
            <a:r>
              <a:rPr lang="en-US" sz="2000" dirty="0"/>
              <a:t>Cost surface</a:t>
            </a:r>
          </a:p>
          <a:p>
            <a:pPr lvl="1"/>
            <a:r>
              <a:rPr lang="en-US" sz="2000" dirty="0"/>
              <a:t>“Landings” or points</a:t>
            </a:r>
          </a:p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Roading type {snap, </a:t>
            </a:r>
            <a:r>
              <a:rPr lang="en-US" sz="2000" dirty="0" err="1"/>
              <a:t>lcp</a:t>
            </a:r>
            <a:r>
              <a:rPr lang="en-US" sz="2000" dirty="0"/>
              <a:t>, </a:t>
            </a:r>
            <a:r>
              <a:rPr lang="en-US" sz="2000" dirty="0" err="1"/>
              <a:t>mst</a:t>
            </a:r>
            <a:r>
              <a:rPr lang="en-US" sz="2000" dirty="0"/>
              <a:t>}</a:t>
            </a:r>
          </a:p>
          <a:p>
            <a:pPr lvl="1"/>
            <a:r>
              <a:rPr lang="en-US" sz="2000" dirty="0"/>
              <a:t>Recovery age</a:t>
            </a:r>
          </a:p>
          <a:p>
            <a:r>
              <a:rPr lang="en-US" sz="2400" dirty="0"/>
              <a:t>Creates</a:t>
            </a:r>
          </a:p>
          <a:p>
            <a:pPr lvl="1"/>
            <a:r>
              <a:rPr lang="en-US" sz="2000" dirty="0" err="1"/>
              <a:t>Roaded</a:t>
            </a:r>
            <a:r>
              <a:rPr lang="en-US" sz="2000" dirty="0"/>
              <a:t> pixels</a:t>
            </a:r>
          </a:p>
          <a:p>
            <a:pPr lvl="1"/>
            <a:r>
              <a:rPr lang="en-US" sz="2000" dirty="0"/>
              <a:t>Age of roads</a:t>
            </a:r>
          </a:p>
        </p:txBody>
      </p:sp>
    </p:spTree>
    <p:extLst>
      <p:ext uri="{BB962C8B-B14F-4D97-AF65-F5344CB8AC3E}">
        <p14:creationId xmlns:p14="http://schemas.microsoft.com/office/powerpoint/2010/main" val="270883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15824</TotalTime>
  <Words>462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Castor</vt:lpstr>
      <vt:lpstr>Purpose</vt:lpstr>
      <vt:lpstr>dataCastor</vt:lpstr>
      <vt:lpstr>PowerPoint Presentation</vt:lpstr>
      <vt:lpstr>dataCastor -&gt; data compilation</vt:lpstr>
      <vt:lpstr> </vt:lpstr>
      <vt:lpstr>blockingCastor</vt:lpstr>
      <vt:lpstr>forestryCastor</vt:lpstr>
      <vt:lpstr>roadCastor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Castor</dc:title>
  <dc:creator>Muhly, Tyler FOR:EX</dc:creator>
  <cp:lastModifiedBy>Lochhead, Kyle FOR:EX</cp:lastModifiedBy>
  <cp:revision>25</cp:revision>
  <dcterms:created xsi:type="dcterms:W3CDTF">2022-10-25T17:45:54Z</dcterms:created>
  <dcterms:modified xsi:type="dcterms:W3CDTF">2023-10-10T19:57:58Z</dcterms:modified>
</cp:coreProperties>
</file>