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4206" r:id="rId3"/>
  </p:sldMasterIdLst>
  <p:sldIdLst>
    <p:sldId id="259" r:id="rId4"/>
    <p:sldId id="265" r:id="rId5"/>
    <p:sldId id="346" r:id="rId6"/>
    <p:sldId id="268" r:id="rId7"/>
    <p:sldId id="344" r:id="rId8"/>
    <p:sldId id="271" r:id="rId9"/>
    <p:sldId id="340" r:id="rId10"/>
    <p:sldId id="274" r:id="rId11"/>
    <p:sldId id="277" r:id="rId12"/>
    <p:sldId id="280" r:id="rId13"/>
    <p:sldId id="283" r:id="rId14"/>
    <p:sldId id="351" r:id="rId15"/>
    <p:sldId id="286" r:id="rId16"/>
    <p:sldId id="350" r:id="rId17"/>
    <p:sldId id="295" r:id="rId18"/>
    <p:sldId id="298" r:id="rId19"/>
    <p:sldId id="304" r:id="rId20"/>
    <p:sldId id="347" r:id="rId21"/>
    <p:sldId id="310" r:id="rId22"/>
    <p:sldId id="352" r:id="rId23"/>
    <p:sldId id="353" r:id="rId24"/>
    <p:sldId id="313" r:id="rId25"/>
    <p:sldId id="319" r:id="rId26"/>
    <p:sldId id="325" r:id="rId27"/>
    <p:sldId id="328" r:id="rId28"/>
    <p:sldId id="331" r:id="rId29"/>
    <p:sldId id="343" r:id="rId30"/>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2" d="100"/>
          <a:sy n="82" d="100"/>
        </p:scale>
        <p:origin x="1459"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8FDE5B-78B6-409E-A38B-BD1AD89645A3}" type="datetimeFigureOut">
              <a:rPr lang="en-US" smtClean="0"/>
              <a:t>4/12/2023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8A3BB-960E-4B46-B636-6F3EEA9331D9}" type="datetimeFigureOut">
              <a:rPr lang="en-US" smtClean="0"/>
              <a:t>4/12/2023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9C506D3-7D21-47F3-BB1A-B8D24B114849}" type="datetimeFigureOut">
              <a:rPr lang="en-US" smtClean="0"/>
              <a:t>4/12/2023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29BFF7-A081-4F25-8F80-FDECA672D868}" type="datetimeFigureOut">
              <a:rPr lang="en-US" smtClean="0"/>
              <a:t>4/12/2023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E1-15E6-B614-1794-B03A9DF139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CD9021-4936-0277-CDC5-126B97CE18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910119-6444-D3FE-7225-C9B40597AB7C}"/>
              </a:ext>
            </a:extLst>
          </p:cNvPr>
          <p:cNvSpPr>
            <a:spLocks noGrp="1"/>
          </p:cNvSpPr>
          <p:nvPr>
            <p:ph type="dt" sz="half" idx="10"/>
          </p:nvPr>
        </p:nvSpPr>
        <p:spPr/>
        <p:txBody>
          <a:bodyPr/>
          <a:lstStyle/>
          <a:p>
            <a:fld id="{E8080F6C-9101-444F-95EB-604C2AD8E412}" type="datetime1">
              <a:rPr lang="en-US" smtClean="0"/>
              <a:t>4/12/2023</a:t>
            </a:fld>
            <a:endParaRPr lang="en-US"/>
          </a:p>
        </p:txBody>
      </p:sp>
      <p:sp>
        <p:nvSpPr>
          <p:cNvPr id="5" name="Footer Placeholder 4">
            <a:extLst>
              <a:ext uri="{FF2B5EF4-FFF2-40B4-BE49-F238E27FC236}">
                <a16:creationId xmlns:a16="http://schemas.microsoft.com/office/drawing/2014/main" id="{1869C797-3B90-3094-7E2E-1C2987590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3EC74-3CC4-3597-AE43-0C243B2F3E7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07659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5D60-D1B4-90B6-B954-8F3C4A9C2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13329-E1CB-1631-72DF-D01CCE6AC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E50C2-E405-DE40-66FF-370FAE14DE80}"/>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Footer Placeholder 4">
            <a:extLst>
              <a:ext uri="{FF2B5EF4-FFF2-40B4-BE49-F238E27FC236}">
                <a16:creationId xmlns:a16="http://schemas.microsoft.com/office/drawing/2014/main" id="{3D42B79A-DCFD-D6EC-A3EF-EAD92605B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05C69-9E04-18B8-4960-0E9D827ACFB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9718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B8D-4309-EE90-5378-6298E03468D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BB812-2D64-7511-85C1-896E2ACDDB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C5EDB-8EF0-DEE6-EB4F-9D1C290DFA5F}"/>
              </a:ext>
            </a:extLst>
          </p:cNvPr>
          <p:cNvSpPr>
            <a:spLocks noGrp="1"/>
          </p:cNvSpPr>
          <p:nvPr>
            <p:ph type="dt" sz="half" idx="10"/>
          </p:nvPr>
        </p:nvSpPr>
        <p:spPr/>
        <p:txBody>
          <a:bodyPr/>
          <a:lstStyle/>
          <a:p>
            <a:fld id="{F35E5465-0E9D-4C37-B975-2173815D156B}" type="datetime1">
              <a:rPr lang="en-US" smtClean="0"/>
              <a:t>4/12/2023</a:t>
            </a:fld>
            <a:endParaRPr lang="en-US"/>
          </a:p>
        </p:txBody>
      </p:sp>
      <p:sp>
        <p:nvSpPr>
          <p:cNvPr id="5" name="Footer Placeholder 4">
            <a:extLst>
              <a:ext uri="{FF2B5EF4-FFF2-40B4-BE49-F238E27FC236}">
                <a16:creationId xmlns:a16="http://schemas.microsoft.com/office/drawing/2014/main" id="{095869FA-598C-18F7-AD39-1D28A64A3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D784F-D027-307C-1629-3A9FC65A1D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87683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E3C-8013-B17A-98D4-646CBCA96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122C8-6CF9-2495-A461-BF2BDC2CD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38B77-8CD9-3626-2EFF-AB06FE6D3D2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23EF4-AF38-5FB5-5958-490465C3273A}"/>
              </a:ext>
            </a:extLst>
          </p:cNvPr>
          <p:cNvSpPr>
            <a:spLocks noGrp="1"/>
          </p:cNvSpPr>
          <p:nvPr>
            <p:ph type="dt" sz="half" idx="10"/>
          </p:nvPr>
        </p:nvSpPr>
        <p:spPr/>
        <p:txBody>
          <a:bodyPr/>
          <a:lstStyle/>
          <a:p>
            <a:fld id="{986946C6-DD12-4FF3-8E33-F753351B9066}" type="datetime1">
              <a:rPr lang="en-US" smtClean="0"/>
              <a:t>4/12/2023</a:t>
            </a:fld>
            <a:endParaRPr lang="en-US"/>
          </a:p>
        </p:txBody>
      </p:sp>
      <p:sp>
        <p:nvSpPr>
          <p:cNvPr id="6" name="Footer Placeholder 5">
            <a:extLst>
              <a:ext uri="{FF2B5EF4-FFF2-40B4-BE49-F238E27FC236}">
                <a16:creationId xmlns:a16="http://schemas.microsoft.com/office/drawing/2014/main" id="{114090F0-5DBD-4DF3-E821-3AC0F1E9B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8EED-415B-144B-D8B9-A8478FB0D24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72085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B25-D18D-F665-BDF6-6757CF3931B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DCEFE-07F3-82A2-CF4E-442E3A7696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6FC3B-963F-E56D-3E59-CC746E4667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0D7215-16EF-87FA-B44D-6C8A370C81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E518B-8564-C96B-38C9-E398AA8B7B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8F0CC-9CF7-B640-8F60-055C99E89AC5}"/>
              </a:ext>
            </a:extLst>
          </p:cNvPr>
          <p:cNvSpPr>
            <a:spLocks noGrp="1"/>
          </p:cNvSpPr>
          <p:nvPr>
            <p:ph type="dt" sz="half" idx="10"/>
          </p:nvPr>
        </p:nvSpPr>
        <p:spPr/>
        <p:txBody>
          <a:bodyPr/>
          <a:lstStyle/>
          <a:p>
            <a:fld id="{0C171B52-18C1-4278-96DE-FBBEE6C35570}" type="datetime1">
              <a:rPr lang="en-US" smtClean="0"/>
              <a:t>4/12/2023</a:t>
            </a:fld>
            <a:endParaRPr lang="en-US"/>
          </a:p>
        </p:txBody>
      </p:sp>
      <p:sp>
        <p:nvSpPr>
          <p:cNvPr id="8" name="Footer Placeholder 7">
            <a:extLst>
              <a:ext uri="{FF2B5EF4-FFF2-40B4-BE49-F238E27FC236}">
                <a16:creationId xmlns:a16="http://schemas.microsoft.com/office/drawing/2014/main" id="{EDA5E872-74F5-EC9F-0AB1-8686BB80F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641E77-7B81-F54F-E2E1-BD9F74A13C5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942265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AE41-9D8A-2A56-9E1F-B93FD39A2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1075A-E612-D96D-A4BD-1A1B950AF761}"/>
              </a:ext>
            </a:extLst>
          </p:cNvPr>
          <p:cNvSpPr>
            <a:spLocks noGrp="1"/>
          </p:cNvSpPr>
          <p:nvPr>
            <p:ph type="dt" sz="half" idx="10"/>
          </p:nvPr>
        </p:nvSpPr>
        <p:spPr/>
        <p:txBody>
          <a:bodyPr/>
          <a:lstStyle/>
          <a:p>
            <a:fld id="{BD265C95-7901-49F2-B87F-C40462A86908}" type="datetime1">
              <a:rPr lang="en-US" smtClean="0"/>
              <a:t>4/12/2023</a:t>
            </a:fld>
            <a:endParaRPr lang="en-US"/>
          </a:p>
        </p:txBody>
      </p:sp>
      <p:sp>
        <p:nvSpPr>
          <p:cNvPr id="4" name="Footer Placeholder 3">
            <a:extLst>
              <a:ext uri="{FF2B5EF4-FFF2-40B4-BE49-F238E27FC236}">
                <a16:creationId xmlns:a16="http://schemas.microsoft.com/office/drawing/2014/main" id="{A468CB45-5B2A-765B-1165-5EAAB3C4F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E27AF-B2B8-1596-77D4-D120428F9E6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894519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A08ED-88C2-7C58-2C8B-5160AF4A6200}"/>
              </a:ext>
            </a:extLst>
          </p:cNvPr>
          <p:cNvSpPr>
            <a:spLocks noGrp="1"/>
          </p:cNvSpPr>
          <p:nvPr>
            <p:ph type="dt" sz="half" idx="10"/>
          </p:nvPr>
        </p:nvSpPr>
        <p:spPr/>
        <p:txBody>
          <a:bodyPr/>
          <a:lstStyle/>
          <a:p>
            <a:fld id="{FED3D8DA-B894-4980-9423-53D5AF29A948}" type="datetime1">
              <a:rPr lang="en-US" smtClean="0"/>
              <a:t>4/12/2023</a:t>
            </a:fld>
            <a:endParaRPr lang="en-US"/>
          </a:p>
        </p:txBody>
      </p:sp>
      <p:sp>
        <p:nvSpPr>
          <p:cNvPr id="3" name="Footer Placeholder 2">
            <a:extLst>
              <a:ext uri="{FF2B5EF4-FFF2-40B4-BE49-F238E27FC236}">
                <a16:creationId xmlns:a16="http://schemas.microsoft.com/office/drawing/2014/main" id="{687AF8C5-1E6F-C6ED-BDC1-2786F168D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DC390-EA40-565D-3EC6-A273111ADCE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67408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0A571E6-CE05-46D5-935A-B7F462F58EE8}" type="datetimeFigureOut">
              <a:rPr lang="en-US" smtClean="0"/>
              <a:t>4/12/2023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6104-E695-9745-BACE-FBB371627E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64F63F-19C4-7820-EE8D-BBE4826FEB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06B523-D641-4FAE-22DC-60506A30F8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6D6185-C78C-5B4A-4B54-3F918E3E7B68}"/>
              </a:ext>
            </a:extLst>
          </p:cNvPr>
          <p:cNvSpPr>
            <a:spLocks noGrp="1"/>
          </p:cNvSpPr>
          <p:nvPr>
            <p:ph type="dt" sz="half" idx="10"/>
          </p:nvPr>
        </p:nvSpPr>
        <p:spPr/>
        <p:txBody>
          <a:bodyPr/>
          <a:lstStyle/>
          <a:p>
            <a:fld id="{8BDCE7C3-A295-476C-84AE-C758BCFAE16D}" type="datetime1">
              <a:rPr lang="en-US" smtClean="0"/>
              <a:t>4/12/2023</a:t>
            </a:fld>
            <a:endParaRPr lang="en-US"/>
          </a:p>
        </p:txBody>
      </p:sp>
      <p:sp>
        <p:nvSpPr>
          <p:cNvPr id="6" name="Footer Placeholder 5">
            <a:extLst>
              <a:ext uri="{FF2B5EF4-FFF2-40B4-BE49-F238E27FC236}">
                <a16:creationId xmlns:a16="http://schemas.microsoft.com/office/drawing/2014/main" id="{1DA76FC3-5C7D-AE50-0EFD-6BCE7B848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F4815-0EA7-B53E-26B5-53FF9DD2DBE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95732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65C-5FA8-95F7-C88B-2CC5365186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1158C5-9FF3-195C-3A07-EFF865D427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2930614-F172-BB23-2B5A-B806156250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64C2E0-4C20-724A-8DDA-9A570BF7FC28}"/>
              </a:ext>
            </a:extLst>
          </p:cNvPr>
          <p:cNvSpPr>
            <a:spLocks noGrp="1"/>
          </p:cNvSpPr>
          <p:nvPr>
            <p:ph type="dt" sz="half" idx="10"/>
          </p:nvPr>
        </p:nvSpPr>
        <p:spPr/>
        <p:txBody>
          <a:bodyPr/>
          <a:lstStyle/>
          <a:p>
            <a:fld id="{102BE73A-2C76-4F1A-A6EA-E30CEFFB99E3}" type="datetime1">
              <a:rPr lang="en-US" smtClean="0"/>
              <a:t>4/12/2023</a:t>
            </a:fld>
            <a:endParaRPr lang="en-US"/>
          </a:p>
        </p:txBody>
      </p:sp>
      <p:sp>
        <p:nvSpPr>
          <p:cNvPr id="6" name="Footer Placeholder 5">
            <a:extLst>
              <a:ext uri="{FF2B5EF4-FFF2-40B4-BE49-F238E27FC236}">
                <a16:creationId xmlns:a16="http://schemas.microsoft.com/office/drawing/2014/main" id="{53908834-167F-6A6A-FEA4-1D976F3B0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91F8-13C0-6121-250D-7F57380009B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446848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F9F-970A-2464-E095-72AE67CF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9F703-587A-14CC-4082-4E36652C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A51DB-21E4-478E-8FE7-343619D6A327}"/>
              </a:ext>
            </a:extLst>
          </p:cNvPr>
          <p:cNvSpPr>
            <a:spLocks noGrp="1"/>
          </p:cNvSpPr>
          <p:nvPr>
            <p:ph type="dt" sz="half" idx="10"/>
          </p:nvPr>
        </p:nvSpPr>
        <p:spPr/>
        <p:txBody>
          <a:bodyPr/>
          <a:lstStyle/>
          <a:p>
            <a:fld id="{1636BC51-B5DB-4BB7-BA4F-4C6353933594}" type="datetime1">
              <a:rPr lang="en-US" smtClean="0"/>
              <a:t>4/12/2023</a:t>
            </a:fld>
            <a:endParaRPr lang="en-US"/>
          </a:p>
        </p:txBody>
      </p:sp>
      <p:sp>
        <p:nvSpPr>
          <p:cNvPr id="5" name="Footer Placeholder 4">
            <a:extLst>
              <a:ext uri="{FF2B5EF4-FFF2-40B4-BE49-F238E27FC236}">
                <a16:creationId xmlns:a16="http://schemas.microsoft.com/office/drawing/2014/main" id="{3DCAAA9A-0B26-6DB1-FA63-EF583E597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E1BDF-AA46-C922-88A8-1097A850D0B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45840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52964-6DA5-7DE2-A8B6-27FDCF7037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59DE3-4833-2D78-915C-B302F84A3A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69B50-F2A4-318A-40A1-1156E2467794}"/>
              </a:ext>
            </a:extLst>
          </p:cNvPr>
          <p:cNvSpPr>
            <a:spLocks noGrp="1"/>
          </p:cNvSpPr>
          <p:nvPr>
            <p:ph type="dt" sz="half" idx="10"/>
          </p:nvPr>
        </p:nvSpPr>
        <p:spPr/>
        <p:txBody>
          <a:bodyPr/>
          <a:lstStyle/>
          <a:p>
            <a:fld id="{403F0C85-C7E4-4BC5-889D-FDF9966ED7EC}" type="datetime1">
              <a:rPr lang="en-US" smtClean="0"/>
              <a:t>4/12/2023</a:t>
            </a:fld>
            <a:endParaRPr lang="en-US"/>
          </a:p>
        </p:txBody>
      </p:sp>
      <p:sp>
        <p:nvSpPr>
          <p:cNvPr id="5" name="Footer Placeholder 4">
            <a:extLst>
              <a:ext uri="{FF2B5EF4-FFF2-40B4-BE49-F238E27FC236}">
                <a16:creationId xmlns:a16="http://schemas.microsoft.com/office/drawing/2014/main" id="{E2FA9B4D-3C52-C219-69FC-A0533374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836B5-7DD2-E4F4-4050-5BC567959A7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76615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D0FA37C-F046-4C7E-8F9F-A2BAABCCB29E}" type="datetimeFigureOut">
              <a:rPr lang="en-US" smtClean="0"/>
              <a:t>4/12/2023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63453F-C5C2-46C8-9782-47925B2F79F6}" type="datetimeFigureOut">
              <a:rPr lang="en-US" smtClean="0"/>
              <a:t>4/12/2023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5769046-6901-4AD5-8C8E-A45BF974E2A2}" type="datetimeFigureOut">
              <a:rPr lang="en-US" smtClean="0"/>
              <a:t>4/12/2023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95A4C1-EFA7-4A93-AE56-C01ED70EE525}" type="datetimeFigureOut">
              <a:rPr lang="en-US" smtClean="0"/>
              <a:t>4/12/2023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E5B14FD-AC08-4F95-B197-A46DE69AAABC}" type="datetimeFigureOut">
              <a:rPr lang="en-US" smtClean="0"/>
              <a:t>4/12/2023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6A1B9E2-4C0A-4D2F-9232-84175A9D6EE1}" type="datetimeFigureOut">
              <a:rPr lang="en-US" smtClean="0"/>
              <a:t>4/12/2023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t>12-04-2023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3C436-058A-6633-9F7B-B1A0EA0CB3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F12CC-B86F-893D-B99F-5785E9A368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6045-F3B8-C723-01BD-0AB2F1DEB9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5E4C8-2A0C-4739-A6DF-1E548F3979AD}" type="datetime1">
              <a:rPr lang="en-US" smtClean="0"/>
              <a:t>4/12/2023</a:t>
            </a:fld>
            <a:endParaRPr lang="en-US"/>
          </a:p>
        </p:txBody>
      </p:sp>
      <p:sp>
        <p:nvSpPr>
          <p:cNvPr id="5" name="Footer Placeholder 4">
            <a:extLst>
              <a:ext uri="{FF2B5EF4-FFF2-40B4-BE49-F238E27FC236}">
                <a16:creationId xmlns:a16="http://schemas.microsoft.com/office/drawing/2014/main" id="{1C9962B8-F65A-7381-2B50-101BE85A24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516A8B8A-C579-42CD-2DAF-C888F541B80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82415779"/>
      </p:ext>
    </p:extLst>
  </p:cSld>
  <p:clrMap bg1="lt1" tx1="dk1" bg2="lt2" tx2="dk2" accent1="accent1" accent2="accent2" accent3="accent3" accent4="accent4" accent5="accent5" accent6="accent6" hlink="hlink" folHlink="folHlink"/>
  <p:sldLayoutIdLst>
    <p:sldLayoutId id="2147483673"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jury" TargetMode="Externa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0885" y="2023313"/>
            <a:ext cx="6285766" cy="430887"/>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200" b="1">
                <a:solidFill>
                  <a:srgbClr val="C00000"/>
                </a:solidFill>
                <a:latin typeface="Times New Roman" panose="02020603050405020304" pitchFamily="18" charset="0"/>
              </a:rPr>
              <a:t>Department of Computer Science and Engineering </a:t>
            </a:r>
            <a:endParaRPr lang="en-IN" sz="2200" b="1">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524041" y="2548627"/>
            <a:ext cx="6395492" cy="1200329"/>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just"/>
            <a:r>
              <a:rPr lang="en-US" sz="2400" b="1" dirty="0">
                <a:latin typeface="Times New Roman" panose="02020603050405020304" pitchFamily="18" charset="0"/>
                <a:cs typeface="Times New Roman" panose="02020603050405020304" pitchFamily="18" charset="0"/>
              </a:rPr>
              <a:t>Real time Vehicle collision detection using bounding box methodology with alert system</a:t>
            </a:r>
          </a:p>
          <a:p>
            <a:pPr algn="just"/>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61347" y="5229200"/>
            <a:ext cx="3960440"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 &amp; Designation</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Dr.N.PUGHAZENDI,M.E.,Ph.D.,</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58791" y="3429000"/>
            <a:ext cx="5173210" cy="2585323"/>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BABINMON B</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[211419104033]</a:t>
            </a:r>
          </a:p>
          <a:p>
            <a:pPr algn="ct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AUGUSTIN SHAM J       [211419104032]</a:t>
            </a:r>
          </a:p>
          <a:p>
            <a:pPr algn="ctr">
              <a:buNone/>
            </a:pPr>
            <a:r>
              <a:rPr lang="en-US" b="1" dirty="0">
                <a:latin typeface="Times New Roman" panose="02020603050405020304" pitchFamily="18" charset="0"/>
                <a:ea typeface="Calibri" panose="020F0502020204030204" pitchFamily="34" charset="0"/>
                <a:cs typeface="Times New Roman" panose="02020603050405020304" pitchFamily="18" charset="0"/>
              </a:rPr>
              <a:t>ASWIN SR</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[211419104029]</a:t>
            </a: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04048" y="5229200"/>
            <a:ext cx="3554026"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Coordinator Name &amp; Designation</a:t>
            </a:r>
          </a:p>
          <a:p>
            <a:endParaRPr lang="en-US"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Dr.N.PUGHAZENDI,M.E.,Ph.D.,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02514" y="117418"/>
            <a:ext cx="6285765" cy="1905895"/>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12-04-2023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218507" cy="365125"/>
          </a:xfrm>
        </p:spPr>
        <p:txBody>
          <a:bodyPr/>
          <a:lstStyle/>
          <a:p>
            <a:fld id="{9D3FF152-60F5-4862-82F9-1190556AA56F}" type="slidenum">
              <a:rPr lang="en-IN" sz="900" smtClean="0">
                <a:solidFill>
                  <a:schemeClr val="tx1"/>
                </a:solidFill>
                <a:latin typeface="Times New Roman" panose="02020603050405020304" pitchFamily="18" charset="0"/>
                <a:cs typeface="Times New Roman" panose="02020603050405020304" pitchFamily="18" charset="0"/>
              </a:rPr>
              <a:t>1</a:t>
            </a:fld>
            <a:endParaRPr lang="en-IN"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D09-8E1A-E37A-FA5A-C75E218B7D90}"/>
              </a:ext>
            </a:extLst>
          </p:cNvPr>
          <p:cNvSpPr>
            <a:spLocks noGrp="1"/>
          </p:cNvSpPr>
          <p:nvPr>
            <p:ph type="title"/>
          </p:nvPr>
        </p:nvSpPr>
        <p:spPr>
          <a:xfrm>
            <a:off x="1220682" y="1052736"/>
            <a:ext cx="7086600" cy="72008"/>
          </a:xfrm>
        </p:spPr>
        <p:txBody>
          <a:bodyPr>
            <a:normAutofit fontScale="90000"/>
          </a:bodyPr>
          <a:lstStyle/>
          <a:p>
            <a:r>
              <a:rPr lang="en-IN" sz="3200" b="1" dirty="0">
                <a:solidFill>
                  <a:schemeClr val="accent1"/>
                </a:solidFill>
                <a:latin typeface="Century Schoolbook" panose="020406040505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UML/ER</a:t>
            </a:r>
            <a:r>
              <a:rPr lang="en-IN" sz="3600" b="1" dirty="0">
                <a:solidFill>
                  <a:schemeClr val="accent1"/>
                </a:solidFill>
                <a:latin typeface="Times New Roman" panose="020206030504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DIAGRAMS</a:t>
            </a:r>
            <a:br>
              <a:rPr lang="en-IN" sz="3200" b="1" dirty="0">
                <a:solidFill>
                  <a:schemeClr val="accent1"/>
                </a:solidFill>
                <a:latin typeface="Century Schoolbook" panose="02040604050505020304" pitchFamily="18" charset="0"/>
                <a:cs typeface="Times New Roman" panose="02020603050405020304" pitchFamily="18" charset="0"/>
              </a:rPr>
            </a:br>
            <a:br>
              <a:rPr lang="en-IN" sz="3200" b="1" dirty="0">
                <a:solidFill>
                  <a:schemeClr val="accent1"/>
                </a:solidFill>
                <a:latin typeface="Century Schoolbook" panose="02040604050505020304" pitchFamily="18" charset="0"/>
                <a:cs typeface="Times New Roman" panose="02020603050405020304" pitchFamily="18" charset="0"/>
              </a:rPr>
            </a:br>
            <a:endParaRPr lang="en-IN"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3" name="Date Placeholder 2">
            <a:extLst>
              <a:ext uri="{FF2B5EF4-FFF2-40B4-BE49-F238E27FC236}">
                <a16:creationId xmlns:a16="http://schemas.microsoft.com/office/drawing/2014/main" id="{42CB202E-382E-BF38-535B-D462E83B2C68}"/>
              </a:ext>
            </a:extLst>
          </p:cNvPr>
          <p:cNvSpPr>
            <a:spLocks noGrp="1"/>
          </p:cNvSpPr>
          <p:nvPr>
            <p:ph type="dt" sz="half" idx="10"/>
          </p:nvPr>
        </p:nvSpPr>
        <p:spPr/>
        <p:txBody>
          <a:bodyPr/>
          <a:lstStyle/>
          <a:p>
            <a:fld id="{6246B6CC-BBA0-41C2-88AA-82FBBEF84F05}" type="datetime1">
              <a:rPr lang="en-US" smtClean="0"/>
              <a:t>4/12/2023</a:t>
            </a:fld>
            <a:endParaRPr lang="en-US"/>
          </a:p>
        </p:txBody>
      </p:sp>
      <p:sp>
        <p:nvSpPr>
          <p:cNvPr id="4" name="Slide Number Placeholder 3">
            <a:extLst>
              <a:ext uri="{FF2B5EF4-FFF2-40B4-BE49-F238E27FC236}">
                <a16:creationId xmlns:a16="http://schemas.microsoft.com/office/drawing/2014/main" id="{168E2E43-7F8A-0B25-D0A0-806F4F204A09}"/>
              </a:ext>
            </a:extLst>
          </p:cNvPr>
          <p:cNvSpPr>
            <a:spLocks noGrp="1"/>
          </p:cNvSpPr>
          <p:nvPr>
            <p:ph type="sldNum" sz="quarter" idx="12"/>
          </p:nvPr>
        </p:nvSpPr>
        <p:spPr/>
        <p:txBody>
          <a:bodyPr/>
          <a:lstStyle/>
          <a:p>
            <a:fld id="{B6F15528-21DE-4FAA-801E-634DDDAF4B2B}" type="slidenum">
              <a:rPr lang="en-US" smtClean="0"/>
              <a:t>10</a:t>
            </a:fld>
            <a:endParaRPr lang="en-US"/>
          </a:p>
        </p:txBody>
      </p:sp>
      <p:sp>
        <p:nvSpPr>
          <p:cNvPr id="8" name="Content Placeholder 7">
            <a:extLst>
              <a:ext uri="{FF2B5EF4-FFF2-40B4-BE49-F238E27FC236}">
                <a16:creationId xmlns:a16="http://schemas.microsoft.com/office/drawing/2014/main" id="{1BD90A2D-65E3-147F-01A9-DE2A211908F9}"/>
              </a:ext>
            </a:extLst>
          </p:cNvPr>
          <p:cNvSpPr>
            <a:spLocks noGrp="1"/>
          </p:cNvSpPr>
          <p:nvPr>
            <p:ph idx="1"/>
          </p:nvPr>
        </p:nvSpPr>
        <p:spPr>
          <a:xfrm>
            <a:off x="628650" y="1412776"/>
            <a:ext cx="7886700" cy="4764187"/>
          </a:xfrm>
        </p:spPr>
        <p:txBody>
          <a:bodyPr/>
          <a:lstStyle/>
          <a:p>
            <a:pPr marL="0" indent="0">
              <a:buNone/>
            </a:pPr>
            <a:r>
              <a:rPr lang="en-US" b="1" dirty="0">
                <a:latin typeface="Times New Roman" panose="02020603050405020304" pitchFamily="18" charset="0"/>
                <a:cs typeface="Times New Roman" panose="02020603050405020304" pitchFamily="18" charset="0"/>
              </a:rPr>
              <a:t>ER Diagram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IN" dirty="0"/>
              <a:t> </a:t>
            </a:r>
          </a:p>
        </p:txBody>
      </p:sp>
      <p:pic>
        <p:nvPicPr>
          <p:cNvPr id="5" name="Picture 4">
            <a:extLst>
              <a:ext uri="{FF2B5EF4-FFF2-40B4-BE49-F238E27FC236}">
                <a16:creationId xmlns:a16="http://schemas.microsoft.com/office/drawing/2014/main" id="{519F457F-E36A-2B34-3096-D00A59480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45" y="1988840"/>
            <a:ext cx="7217264" cy="4367511"/>
          </a:xfrm>
          <a:prstGeom prst="rect">
            <a:avLst/>
          </a:prstGeom>
        </p:spPr>
      </p:pic>
    </p:spTree>
    <p:extLst>
      <p:ext uri="{BB962C8B-B14F-4D97-AF65-F5344CB8AC3E}">
        <p14:creationId xmlns:p14="http://schemas.microsoft.com/office/powerpoint/2010/main" val="40966132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E1ED9-8640-AEBC-8E54-298692ED36DA}"/>
              </a:ext>
            </a:extLst>
          </p:cNvPr>
          <p:cNvSpPr>
            <a:spLocks noGrp="1"/>
          </p:cNvSpPr>
          <p:nvPr>
            <p:ph idx="1"/>
          </p:nvPr>
        </p:nvSpPr>
        <p:spPr>
          <a:xfrm>
            <a:off x="1371600" y="298515"/>
            <a:ext cx="7010400" cy="5606422"/>
          </a:xfrm>
        </p:spPr>
        <p:txBody>
          <a:bodyPr/>
          <a:lstStyle/>
          <a:p>
            <a:pPr marL="0" indent="0">
              <a:buNone/>
            </a:pPr>
            <a:r>
              <a:rPr lang="en-US" b="1" dirty="0">
                <a:latin typeface="Times New Roman" panose="02020603050405020304" pitchFamily="18" charset="0"/>
                <a:cs typeface="Times New Roman" panose="02020603050405020304" pitchFamily="18" charset="0"/>
              </a:rPr>
              <a:t>DFD Diagram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4CD94F5-6823-2CF7-C1C2-40B2C885B6A8}"/>
              </a:ext>
            </a:extLst>
          </p:cNvPr>
          <p:cNvSpPr>
            <a:spLocks noGrp="1"/>
          </p:cNvSpPr>
          <p:nvPr>
            <p:ph type="dt" sz="half" idx="10"/>
          </p:nvPr>
        </p:nvSpPr>
        <p:spPr/>
        <p:txBody>
          <a:bodyPr/>
          <a:lstStyle/>
          <a:p>
            <a:fld id="{6D048FA0-1D5D-45D2-8A23-87E6E9723F23}" type="datetime1">
              <a:rPr lang="en-US" smtClean="0"/>
              <a:t>4/12/2023</a:t>
            </a:fld>
            <a:endParaRPr lang="en-US"/>
          </a:p>
        </p:txBody>
      </p:sp>
      <p:sp>
        <p:nvSpPr>
          <p:cNvPr id="4" name="Slide Number Placeholder 3">
            <a:extLst>
              <a:ext uri="{FF2B5EF4-FFF2-40B4-BE49-F238E27FC236}">
                <a16:creationId xmlns:a16="http://schemas.microsoft.com/office/drawing/2014/main" id="{43E71FA0-37D9-0D10-E242-5A439DC4E196}"/>
              </a:ext>
            </a:extLst>
          </p:cNvPr>
          <p:cNvSpPr>
            <a:spLocks noGrp="1"/>
          </p:cNvSpPr>
          <p:nvPr>
            <p:ph type="sldNum" sz="quarter" idx="12"/>
          </p:nvPr>
        </p:nvSpPr>
        <p:spPr/>
        <p:txBody>
          <a:bodyPr/>
          <a:lstStyle/>
          <a:p>
            <a:fld id="{B6F15528-21DE-4FAA-801E-634DDDAF4B2B}" type="slidenum">
              <a:rPr lang="en-US" smtClean="0"/>
              <a:t>11</a:t>
            </a:fld>
            <a:endParaRPr lang="en-US"/>
          </a:p>
        </p:txBody>
      </p:sp>
      <p:pic>
        <p:nvPicPr>
          <p:cNvPr id="5" name="Picture 4">
            <a:extLst>
              <a:ext uri="{FF2B5EF4-FFF2-40B4-BE49-F238E27FC236}">
                <a16:creationId xmlns:a16="http://schemas.microsoft.com/office/drawing/2014/main" id="{A75B0CDF-3BB1-FA87-AE84-0DA7A04A5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886915"/>
            <a:ext cx="6770442" cy="5084170"/>
          </a:xfrm>
          <a:prstGeom prst="rect">
            <a:avLst/>
          </a:prstGeom>
        </p:spPr>
      </p:pic>
    </p:spTree>
    <p:extLst>
      <p:ext uri="{BB962C8B-B14F-4D97-AF65-F5344CB8AC3E}">
        <p14:creationId xmlns:p14="http://schemas.microsoft.com/office/powerpoint/2010/main" val="13013630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B938E6-BD5A-1100-785B-59A2D0EE7833}"/>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B7C059BB-61B7-10D5-1381-B8B4905B11C8}"/>
              </a:ext>
            </a:extLst>
          </p:cNvPr>
          <p:cNvSpPr>
            <a:spLocks noGrp="1"/>
          </p:cNvSpPr>
          <p:nvPr>
            <p:ph type="sldNum" sz="quarter" idx="12"/>
          </p:nvPr>
        </p:nvSpPr>
        <p:spPr/>
        <p:txBody>
          <a:bodyPr/>
          <a:lstStyle/>
          <a:p>
            <a:fld id="{B6F15528-21DE-4FAA-801E-634DDDAF4B2B}" type="slidenum">
              <a:rPr lang="en-US" smtClean="0"/>
              <a:t>12</a:t>
            </a:fld>
            <a:endParaRPr lang="en-US"/>
          </a:p>
        </p:txBody>
      </p:sp>
      <p:sp>
        <p:nvSpPr>
          <p:cNvPr id="6" name="Title 1">
            <a:extLst>
              <a:ext uri="{FF2B5EF4-FFF2-40B4-BE49-F238E27FC236}">
                <a16:creationId xmlns:a16="http://schemas.microsoft.com/office/drawing/2014/main" id="{957F2E84-DCD6-30F4-ADB1-6475EB555B5D}"/>
              </a:ext>
            </a:extLst>
          </p:cNvPr>
          <p:cNvSpPr>
            <a:spLocks noGrp="1"/>
          </p:cNvSpPr>
          <p:nvPr>
            <p:ph idx="1"/>
          </p:nvPr>
        </p:nvSpPr>
        <p:spPr>
          <a:xfrm>
            <a:off x="655638" y="620713"/>
            <a:ext cx="7886700" cy="5329237"/>
          </a:xfrm>
        </p:spPr>
        <p:txBody>
          <a:bodyPr>
            <a:normAutofit fontScale="97500"/>
          </a:bodyPr>
          <a:lstStyle/>
          <a:p>
            <a:pPr marL="0" indent="0">
              <a:buNone/>
            </a:pPr>
            <a:r>
              <a:rPr lang="en-US" b="1" dirty="0">
                <a:latin typeface="Times New Roman" panose="02020603050405020304" pitchFamily="18" charset="0"/>
                <a:cs typeface="Times New Roman" panose="02020603050405020304" pitchFamily="18" charset="0"/>
              </a:rPr>
              <a:t>Use case Diagram</a:t>
            </a:r>
          </a:p>
          <a:p>
            <a:pPr marL="0" indent="0">
              <a:buNone/>
            </a:pPr>
            <a:endParaRPr lang="en-IN" dirty="0"/>
          </a:p>
        </p:txBody>
      </p:sp>
      <p:pic>
        <p:nvPicPr>
          <p:cNvPr id="7" name="Picture 6">
            <a:extLst>
              <a:ext uri="{FF2B5EF4-FFF2-40B4-BE49-F238E27FC236}">
                <a16:creationId xmlns:a16="http://schemas.microsoft.com/office/drawing/2014/main" id="{608AAD4D-D85E-C3DD-7ED8-F64FC5CEF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340768"/>
            <a:ext cx="7096287" cy="4824536"/>
          </a:xfrm>
          <a:prstGeom prst="rect">
            <a:avLst/>
          </a:prstGeom>
        </p:spPr>
      </p:pic>
    </p:spTree>
    <p:extLst>
      <p:ext uri="{BB962C8B-B14F-4D97-AF65-F5344CB8AC3E}">
        <p14:creationId xmlns:p14="http://schemas.microsoft.com/office/powerpoint/2010/main" val="12495420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3182-2C4B-2615-E41D-FD5EC93E555A}"/>
              </a:ext>
            </a:extLst>
          </p:cNvPr>
          <p:cNvSpPr>
            <a:spLocks noGrp="1"/>
          </p:cNvSpPr>
          <p:nvPr>
            <p:ph idx="1"/>
          </p:nvPr>
        </p:nvSpPr>
        <p:spPr>
          <a:xfrm>
            <a:off x="1485630" y="685800"/>
            <a:ext cx="6934200" cy="5149222"/>
          </a:xfrm>
        </p:spPr>
        <p:txBody>
          <a:bodyPr/>
          <a:lstStyle/>
          <a:p>
            <a:pPr marL="0" indent="0">
              <a:buNone/>
            </a:pPr>
            <a:r>
              <a:rPr lang="en-US" b="1" dirty="0">
                <a:latin typeface="Times New Roman" panose="02020603050405020304" pitchFamily="18" charset="0"/>
                <a:cs typeface="Times New Roman" panose="02020603050405020304" pitchFamily="18" charset="0"/>
              </a:rPr>
              <a:t>Sequence Diagram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3D1FC-49D2-1774-B9FE-FC6331F3EB4C}"/>
              </a:ext>
            </a:extLst>
          </p:cNvPr>
          <p:cNvSpPr>
            <a:spLocks noGrp="1"/>
          </p:cNvSpPr>
          <p:nvPr>
            <p:ph type="dt" sz="half" idx="10"/>
          </p:nvPr>
        </p:nvSpPr>
        <p:spPr/>
        <p:txBody>
          <a:bodyPr/>
          <a:lstStyle/>
          <a:p>
            <a:fld id="{D86F048D-611D-4A59-9D8C-207410DA385F}" type="datetime1">
              <a:rPr lang="en-US" smtClean="0"/>
              <a:t>4/12/2023</a:t>
            </a:fld>
            <a:endParaRPr lang="en-US"/>
          </a:p>
        </p:txBody>
      </p:sp>
      <p:sp>
        <p:nvSpPr>
          <p:cNvPr id="5" name="Slide Number Placeholder 4">
            <a:extLst>
              <a:ext uri="{FF2B5EF4-FFF2-40B4-BE49-F238E27FC236}">
                <a16:creationId xmlns:a16="http://schemas.microsoft.com/office/drawing/2014/main" id="{8164E13E-9E82-1563-CB4D-20B6D77D5A4B}"/>
              </a:ext>
            </a:extLst>
          </p:cNvPr>
          <p:cNvSpPr>
            <a:spLocks noGrp="1"/>
          </p:cNvSpPr>
          <p:nvPr>
            <p:ph type="sldNum" sz="quarter" idx="12"/>
          </p:nvPr>
        </p:nvSpPr>
        <p:spPr/>
        <p:txBody>
          <a:bodyPr/>
          <a:lstStyle/>
          <a:p>
            <a:fld id="{B6F15528-21DE-4FAA-801E-634DDDAF4B2B}" type="slidenum">
              <a:rPr lang="en-US" smtClean="0"/>
              <a:t>13</a:t>
            </a:fld>
            <a:endParaRPr lang="en-US"/>
          </a:p>
        </p:txBody>
      </p:sp>
      <p:pic>
        <p:nvPicPr>
          <p:cNvPr id="8" name="Content Placeholder 4">
            <a:extLst>
              <a:ext uri="{FF2B5EF4-FFF2-40B4-BE49-F238E27FC236}">
                <a16:creationId xmlns:a16="http://schemas.microsoft.com/office/drawing/2014/main" id="{A771880F-23E1-A0EC-382A-C7FEAF81F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44" y="1556793"/>
            <a:ext cx="7723688" cy="4725398"/>
          </a:xfrm>
          <a:prstGeom prst="rect">
            <a:avLst/>
          </a:prstGeom>
        </p:spPr>
      </p:pic>
    </p:spTree>
    <p:extLst>
      <p:ext uri="{BB962C8B-B14F-4D97-AF65-F5344CB8AC3E}">
        <p14:creationId xmlns:p14="http://schemas.microsoft.com/office/powerpoint/2010/main" val="219670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C46B5-9E2C-2638-CC52-92F73B8BB2C3}"/>
              </a:ext>
            </a:extLst>
          </p:cNvPr>
          <p:cNvSpPr>
            <a:spLocks noGrp="1"/>
          </p:cNvSpPr>
          <p:nvPr>
            <p:ph idx="1"/>
          </p:nvPr>
        </p:nvSpPr>
        <p:spPr>
          <a:xfrm>
            <a:off x="683568" y="620687"/>
            <a:ext cx="7886700" cy="5735663"/>
          </a:xfrm>
        </p:spPr>
        <p:txBody>
          <a:bodyPr/>
          <a:lstStyle/>
          <a:p>
            <a:pPr marL="0" indent="0">
              <a:buNone/>
            </a:pPr>
            <a:r>
              <a:rPr lang="en-US" b="1" dirty="0" err="1">
                <a:latin typeface="Times New Roman" panose="02020603050405020304" pitchFamily="18" charset="0"/>
                <a:cs typeface="Times New Roman" panose="02020603050405020304" pitchFamily="18" charset="0"/>
              </a:rPr>
              <a:t>Colloboration</a:t>
            </a:r>
            <a:r>
              <a:rPr lang="en-US" b="1" dirty="0">
                <a:latin typeface="Times New Roman" panose="02020603050405020304" pitchFamily="18" charset="0"/>
                <a:cs typeface="Times New Roman" panose="02020603050405020304" pitchFamily="18" charset="0"/>
              </a:rPr>
              <a:t> Diagram</a:t>
            </a:r>
          </a:p>
          <a:p>
            <a:endParaRPr lang="en-IN" dirty="0"/>
          </a:p>
          <a:p>
            <a:endParaRPr lang="en-IN" dirty="0"/>
          </a:p>
        </p:txBody>
      </p:sp>
      <p:sp>
        <p:nvSpPr>
          <p:cNvPr id="4" name="Date Placeholder 3">
            <a:extLst>
              <a:ext uri="{FF2B5EF4-FFF2-40B4-BE49-F238E27FC236}">
                <a16:creationId xmlns:a16="http://schemas.microsoft.com/office/drawing/2014/main" id="{E788E1BD-6379-A21E-CF8D-154065FB4303}"/>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8FA39F87-EB75-3BFD-AF4B-45DD06D3BF59}"/>
              </a:ext>
            </a:extLst>
          </p:cNvPr>
          <p:cNvSpPr>
            <a:spLocks noGrp="1"/>
          </p:cNvSpPr>
          <p:nvPr>
            <p:ph type="sldNum" sz="quarter" idx="12"/>
          </p:nvPr>
        </p:nvSpPr>
        <p:spPr/>
        <p:txBody>
          <a:bodyPr/>
          <a:lstStyle/>
          <a:p>
            <a:fld id="{B6F15528-21DE-4FAA-801E-634DDDAF4B2B}" type="slidenum">
              <a:rPr lang="en-US" smtClean="0"/>
              <a:t>14</a:t>
            </a:fld>
            <a:endParaRPr lang="en-US"/>
          </a:p>
        </p:txBody>
      </p:sp>
      <p:pic>
        <p:nvPicPr>
          <p:cNvPr id="7" name="Picture 6">
            <a:extLst>
              <a:ext uri="{FF2B5EF4-FFF2-40B4-BE49-F238E27FC236}">
                <a16:creationId xmlns:a16="http://schemas.microsoft.com/office/drawing/2014/main" id="{F025DCE9-9FED-B326-8EE6-513FD4253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16" y="1174560"/>
            <a:ext cx="7392204" cy="4627916"/>
          </a:xfrm>
          <a:prstGeom prst="rect">
            <a:avLst/>
          </a:prstGeom>
        </p:spPr>
      </p:pic>
    </p:spTree>
    <p:extLst>
      <p:ext uri="{BB962C8B-B14F-4D97-AF65-F5344CB8AC3E}">
        <p14:creationId xmlns:p14="http://schemas.microsoft.com/office/powerpoint/2010/main" val="31473898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ED7-25A3-65B8-2399-B47AD1761EC4}"/>
              </a:ext>
            </a:extLst>
          </p:cNvPr>
          <p:cNvSpPr>
            <a:spLocks noGrp="1"/>
          </p:cNvSpPr>
          <p:nvPr>
            <p:ph type="title"/>
          </p:nvPr>
        </p:nvSpPr>
        <p:spPr>
          <a:xfrm>
            <a:off x="1945201" y="624110"/>
            <a:ext cx="5795151" cy="82369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B99F088C-789E-EC63-E366-C5297410FDC7}"/>
              </a:ext>
            </a:extLst>
          </p:cNvPr>
          <p:cNvSpPr>
            <a:spLocks noGrp="1"/>
          </p:cNvSpPr>
          <p:nvPr>
            <p:ph idx="1"/>
          </p:nvPr>
        </p:nvSpPr>
        <p:spPr>
          <a:xfrm>
            <a:off x="1115616" y="1988840"/>
            <a:ext cx="7286484" cy="4074782"/>
          </a:xfrm>
        </p:spPr>
        <p:txBody>
          <a:bodyPr/>
          <a:lstStyle/>
          <a:p>
            <a:pPr marL="0" indent="0" algn="just">
              <a:buNone/>
            </a:pPr>
            <a:r>
              <a:rPr lang="en-IN" sz="2000" b="1" dirty="0">
                <a:latin typeface="Times New Roman" panose="02020603050405020304" pitchFamily="18" charset="0"/>
                <a:cs typeface="Times New Roman" panose="02020603050405020304" pitchFamily="18" charset="0"/>
              </a:rPr>
              <a:t>List Of Modules</a:t>
            </a:r>
          </a:p>
          <a:p>
            <a:pPr marL="0" indent="0" algn="just">
              <a:buNone/>
            </a:pPr>
            <a:endParaRPr lang="en-IN"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Dataset Collection and Preprocessing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YOLO</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Mean Square Detection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CFA7ECE2-B35E-DDFC-2193-9B4FF91C3AA8}"/>
              </a:ext>
            </a:extLst>
          </p:cNvPr>
          <p:cNvSpPr>
            <a:spLocks noGrp="1"/>
          </p:cNvSpPr>
          <p:nvPr>
            <p:ph type="dt" sz="half" idx="10"/>
          </p:nvPr>
        </p:nvSpPr>
        <p:spPr/>
        <p:txBody>
          <a:bodyPr/>
          <a:lstStyle/>
          <a:p>
            <a:fld id="{E33CE74B-1E4D-4A81-8140-0CF7421E1229}" type="datetime1">
              <a:rPr lang="en-US" smtClean="0"/>
              <a:t>4/12/2023</a:t>
            </a:fld>
            <a:endParaRPr lang="en-US"/>
          </a:p>
        </p:txBody>
      </p:sp>
      <p:sp>
        <p:nvSpPr>
          <p:cNvPr id="5" name="Slide Number Placeholder 4">
            <a:extLst>
              <a:ext uri="{FF2B5EF4-FFF2-40B4-BE49-F238E27FC236}">
                <a16:creationId xmlns:a16="http://schemas.microsoft.com/office/drawing/2014/main" id="{821EAD39-9AF4-7D96-9D25-D4BE9102CACF}"/>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7255944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CEE7F9-EA08-7237-589B-34B8553D193B}"/>
              </a:ext>
            </a:extLst>
          </p:cNvPr>
          <p:cNvSpPr>
            <a:spLocks noGrp="1"/>
          </p:cNvSpPr>
          <p:nvPr>
            <p:ph idx="1"/>
          </p:nvPr>
        </p:nvSpPr>
        <p:spPr>
          <a:xfrm>
            <a:off x="1115616" y="404664"/>
            <a:ext cx="7380684" cy="5599261"/>
          </a:xfrm>
        </p:spPr>
        <p:txBody>
          <a:bodyPr>
            <a:normAutofit fontScale="97500"/>
          </a:bodyPr>
          <a:lstStyle/>
          <a:p>
            <a:pPr marL="0" indent="0">
              <a:buNone/>
            </a:pPr>
            <a:r>
              <a:rPr lang="en-US" b="1" dirty="0">
                <a:effectLst/>
                <a:latin typeface="Times New Roman" panose="02020603050405020304" pitchFamily="18" charset="0"/>
                <a:ea typeface="Times New Roman" panose="02020603050405020304" pitchFamily="18" charset="0"/>
              </a:rPr>
              <a:t>MODULE EXPLANATION:</a:t>
            </a:r>
          </a:p>
          <a:p>
            <a:pPr marL="0" indent="0">
              <a:buNone/>
            </a:pPr>
            <a:endParaRPr lang="en-US" sz="25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1. DATASET COLLECTION </a:t>
            </a:r>
            <a:r>
              <a:rPr lang="en-US" sz="1800" b="1" dirty="0">
                <a:latin typeface="Times New Roman" panose="02020603050405020304" pitchFamily="18" charset="0"/>
                <a:ea typeface="Times New Roman" panose="02020603050405020304" pitchFamily="18" charset="0"/>
              </a:rPr>
              <a:t>AND PREPROCESSING</a:t>
            </a:r>
            <a:endParaRPr lang="en-US" sz="1800" b="1" dirty="0">
              <a:effectLst/>
              <a:latin typeface="Times New Roman" panose="02020603050405020304" pitchFamily="18" charset="0"/>
              <a:ea typeface="Times New Roman" panose="02020603050405020304" pitchFamily="18" charset="0"/>
            </a:endParaRPr>
          </a:p>
          <a:p>
            <a:pPr marL="0" indent="0">
              <a:buNone/>
            </a:pPr>
            <a:endParaRPr lang="en-US" sz="16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The process begins by setting up the environment and compiling the data.</a:t>
            </a:r>
          </a:p>
          <a:p>
            <a:pPr algn="just">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Data collection is done via datasets.</a:t>
            </a:r>
          </a:p>
          <a:p>
            <a:pPr algn="just">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The data is collected by importing the necessary libraries from source websites.</a:t>
            </a:r>
          </a:p>
          <a:p>
            <a:pPr algn="just">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After the data is collected, the quality datasets are labeled accordingly. </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Preprocessing of data is performed where missing and null values are dropped in this process.</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followed by another process where images are being assigned.</a:t>
            </a:r>
          </a:p>
          <a:p>
            <a:pPr algn="just">
              <a:buFont typeface="Wingdings" panose="05000000000000000000" pitchFamily="2" charset="2"/>
              <a:buChar char="Ø"/>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ea typeface="Times New Roman" panose="02020603050405020304" pitchFamily="18" charset="0"/>
            </a:endParaRPr>
          </a:p>
          <a:p>
            <a:pPr marL="0" indent="0" algn="just">
              <a:buNone/>
            </a:pPr>
            <a:endParaRPr lang="en-IN" sz="2100" dirty="0">
              <a:effectLst/>
              <a:latin typeface="Calibri" panose="020F0502020204030204" pitchFamily="34"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EE71F277-BD39-BC76-691B-41E450E1D9BF}"/>
              </a:ext>
            </a:extLst>
          </p:cNvPr>
          <p:cNvSpPr>
            <a:spLocks noGrp="1"/>
          </p:cNvSpPr>
          <p:nvPr>
            <p:ph type="dt" sz="half" idx="10"/>
          </p:nvPr>
        </p:nvSpPr>
        <p:spPr/>
        <p:txBody>
          <a:bodyPr/>
          <a:lstStyle/>
          <a:p>
            <a:fld id="{54C7262C-0968-459E-8FCA-5F33EEFB713D}" type="datetime1">
              <a:rPr lang="en-US" smtClean="0"/>
              <a:t>4/12/2023</a:t>
            </a:fld>
            <a:endParaRPr lang="en-US" dirty="0"/>
          </a:p>
        </p:txBody>
      </p:sp>
      <p:sp>
        <p:nvSpPr>
          <p:cNvPr id="3" name="Slide Number Placeholder 2">
            <a:extLst>
              <a:ext uri="{FF2B5EF4-FFF2-40B4-BE49-F238E27FC236}">
                <a16:creationId xmlns:a16="http://schemas.microsoft.com/office/drawing/2014/main" id="{E3A78653-B2D5-86C8-13FE-D856B07D0ACF}"/>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3244060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1B7B0-2B47-0000-0897-88E6D927CDA3}"/>
              </a:ext>
            </a:extLst>
          </p:cNvPr>
          <p:cNvSpPr>
            <a:spLocks noGrp="1"/>
          </p:cNvSpPr>
          <p:nvPr>
            <p:ph idx="1"/>
          </p:nvPr>
        </p:nvSpPr>
        <p:spPr>
          <a:xfrm>
            <a:off x="971600" y="548680"/>
            <a:ext cx="7673593" cy="5531131"/>
          </a:xfrm>
        </p:spPr>
        <p:txBody>
          <a:bodyPr>
            <a:normAutofit/>
          </a:bodyPr>
          <a:lstStyle/>
          <a:p>
            <a:pPr marL="0" indent="0">
              <a:lnSpc>
                <a:spcPct val="80000"/>
              </a:lnSpc>
              <a:buNone/>
            </a:pPr>
            <a:r>
              <a:rPr lang="en-IN" sz="2000" b="1" dirty="0">
                <a:latin typeface="Times New Roman" panose="02020603050405020304" pitchFamily="18" charset="0"/>
              </a:rPr>
              <a:t>2. YOLO</a:t>
            </a:r>
          </a:p>
          <a:p>
            <a:pPr marL="0" indent="0">
              <a:lnSpc>
                <a:spcPct val="80000"/>
              </a:lnSpc>
              <a:buNone/>
            </a:pPr>
            <a:endParaRPr lang="en-IN" sz="1800"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Yolo algorithm achieves its result by applying a neural network on an image. The image is divided in an </a:t>
            </a:r>
            <a:r>
              <a:rPr lang="en-US" sz="1800" dirty="0" err="1">
                <a:latin typeface="Times New Roman" panose="02020603050405020304" pitchFamily="18" charset="0"/>
                <a:cs typeface="Times New Roman" panose="02020603050405020304" pitchFamily="18" charset="0"/>
              </a:rPr>
              <a:t>SxS</a:t>
            </a:r>
            <a:r>
              <a:rPr lang="en-US" sz="1800" dirty="0">
                <a:latin typeface="Times New Roman" panose="02020603050405020304" pitchFamily="18" charset="0"/>
                <a:cs typeface="Times New Roman" panose="02020603050405020304" pitchFamily="18" charset="0"/>
              </a:rPr>
              <a:t> grid and comes up with a bounding box.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algorithm has 24 convolutional layers which in turn has two fully connected layers. The reduction in feature space is done by Alternating 1x1 convolutional layers from preceding layers.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object identification problem is considered to be a regression problem with the objective of spatially bounding box separation along with the probability of associated classes in the bounding boxes.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single neural network can predict the bounding boxes and class probabilities directly from the input images in just one evaluation which can be optimized end-to-end.</a:t>
            </a:r>
          </a:p>
          <a:p>
            <a:pPr algn="just">
              <a:lnSpc>
                <a:spcPct val="100000"/>
              </a:lnSpc>
              <a:buFont typeface="Wingdings" panose="05000000000000000000" pitchFamily="2" charset="2"/>
              <a:buChar char="Ø"/>
            </a:pPr>
            <a:endParaRPr lang="en-IN" sz="18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6B7A3782-F717-1288-1ED3-3374CE57BC50}"/>
              </a:ext>
            </a:extLst>
          </p:cNvPr>
          <p:cNvSpPr>
            <a:spLocks noGrp="1"/>
          </p:cNvSpPr>
          <p:nvPr>
            <p:ph type="dt" sz="half" idx="10"/>
          </p:nvPr>
        </p:nvSpPr>
        <p:spPr/>
        <p:txBody>
          <a:bodyPr/>
          <a:lstStyle/>
          <a:p>
            <a:fld id="{4CBED9DA-8F58-46D9-B58B-DE080072DB19}" type="datetime1">
              <a:rPr lang="en-US" smtClean="0"/>
              <a:t>4/12/2023</a:t>
            </a:fld>
            <a:endParaRPr lang="en-US"/>
          </a:p>
        </p:txBody>
      </p:sp>
      <p:sp>
        <p:nvSpPr>
          <p:cNvPr id="4" name="Slide Number Placeholder 3">
            <a:extLst>
              <a:ext uri="{FF2B5EF4-FFF2-40B4-BE49-F238E27FC236}">
                <a16:creationId xmlns:a16="http://schemas.microsoft.com/office/drawing/2014/main" id="{C1E7051B-C67F-77DE-36A7-B19DF55C5A82}"/>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597310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31B7D-651A-82E3-A16C-6A4F5E3FF5C3}"/>
              </a:ext>
            </a:extLst>
          </p:cNvPr>
          <p:cNvSpPr>
            <a:spLocks noGrp="1"/>
          </p:cNvSpPr>
          <p:nvPr>
            <p:ph idx="1"/>
          </p:nvPr>
        </p:nvSpPr>
        <p:spPr>
          <a:xfrm>
            <a:off x="971600" y="404664"/>
            <a:ext cx="7814692" cy="5844307"/>
          </a:xfrm>
        </p:spPr>
        <p:txBody>
          <a:bodyPr/>
          <a:lstStyle/>
          <a:p>
            <a:pPr marL="0" indent="0">
              <a:lnSpc>
                <a:spcPct val="80000"/>
              </a:lnSpc>
              <a:buNone/>
            </a:pPr>
            <a:r>
              <a:rPr lang="en-IN" sz="2000" b="1" dirty="0">
                <a:latin typeface="Times New Roman" panose="02020603050405020304" pitchFamily="18" charset="0"/>
              </a:rPr>
              <a:t>3. MEAN SQUARE DETECTION</a:t>
            </a:r>
          </a:p>
          <a:p>
            <a:pPr marL="0" indent="0">
              <a:lnSpc>
                <a:spcPct val="80000"/>
              </a:lnSpc>
              <a:buNone/>
            </a:pPr>
            <a:endParaRPr lang="en-IN" sz="2000" dirty="0">
              <a:latin typeface="Times New Roman" panose="02020603050405020304" pitchFamily="18" charset="0"/>
            </a:endParaRPr>
          </a:p>
          <a:p>
            <a:pPr algn="just">
              <a:lnSpc>
                <a:spcPct val="150000"/>
              </a:lnSpc>
              <a:spcBef>
                <a:spcPts val="0"/>
              </a:spcBef>
              <a:spcAft>
                <a:spcPts val="0"/>
              </a:spcAft>
              <a:buClr>
                <a:srgbClr val="1287C3"/>
              </a:buClr>
              <a:buFont typeface="Wingdings" panose="05000000000000000000" pitchFamily="2" charset="2"/>
              <a:buChar char="Ø"/>
            </a:pPr>
            <a:r>
              <a:rPr lang="en-US" sz="1800" dirty="0">
                <a:solidFill>
                  <a:srgbClr val="292929"/>
                </a:solidFill>
                <a:latin typeface="Times New Roman" panose="02020603050405020304" pitchFamily="18" charset="0"/>
                <a:ea typeface="+mn-lt"/>
                <a:cs typeface="Times New Roman" panose="02020603050405020304" pitchFamily="18" charset="0"/>
              </a:rPr>
              <a:t>Root Mean Square Error (RMSE) is a standard way to measure the error of a model in predicting quantitative data</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spcBef>
                <a:spcPts val="0"/>
              </a:spcBef>
              <a:spcAft>
                <a:spcPts val="0"/>
              </a:spcAft>
              <a:buClr>
                <a:srgbClr val="1287C3"/>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 Loss detection, </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spcBef>
                <a:spcPts val="0"/>
              </a:spcBef>
              <a:spcAft>
                <a:spcPts val="0"/>
              </a:spcAft>
              <a:buClr>
                <a:srgbClr val="1287C3"/>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Intersection, and Union Analyzation. </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spcBef>
                <a:spcPts val="0"/>
              </a:spcBef>
              <a:spcAft>
                <a:spcPts val="0"/>
              </a:spcAft>
              <a:buClr>
                <a:srgbClr val="1287C3"/>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Region of Interest analysis is being performed. </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spcBef>
                <a:spcPts val="0"/>
              </a:spcBef>
              <a:spcAft>
                <a:spcPts val="0"/>
              </a:spcAft>
              <a:buClr>
                <a:srgbClr val="1287C3"/>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4k iteration is being performed</a:t>
            </a:r>
            <a:endParaRPr lang="en-US" sz="1800" dirty="0">
              <a:latin typeface="Times New Roman" panose="02020603050405020304" pitchFamily="18" charset="0"/>
              <a:ea typeface="+mn-lt"/>
              <a:cs typeface="Times New Roman" panose="02020603050405020304" pitchFamily="18" charset="0"/>
            </a:endParaRPr>
          </a:p>
          <a:p>
            <a:pPr marL="0" indent="0">
              <a:lnSpc>
                <a:spcPct val="80000"/>
              </a:lnSpc>
              <a:buNone/>
            </a:pPr>
            <a:endParaRPr lang="en-IN"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60AD2AE4-509B-421A-2DD7-7E8D6212C4DD}"/>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F3091756-1038-37D9-3D02-3A365441DE0F}"/>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20398082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CD51-E777-72BF-A734-D7395B41746A}"/>
              </a:ext>
            </a:extLst>
          </p:cNvPr>
          <p:cNvSpPr>
            <a:spLocks noGrp="1"/>
          </p:cNvSpPr>
          <p:nvPr>
            <p:ph type="title"/>
          </p:nvPr>
        </p:nvSpPr>
        <p:spPr>
          <a:xfrm>
            <a:off x="1115617" y="624110"/>
            <a:ext cx="6696744" cy="500634"/>
          </a:xfrm>
        </p:spPr>
        <p:txBody>
          <a:bodyPr>
            <a:no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Testing</a:t>
            </a:r>
          </a:p>
        </p:txBody>
      </p:sp>
      <p:sp>
        <p:nvSpPr>
          <p:cNvPr id="3" name="Date Placeholder 2">
            <a:extLst>
              <a:ext uri="{FF2B5EF4-FFF2-40B4-BE49-F238E27FC236}">
                <a16:creationId xmlns:a16="http://schemas.microsoft.com/office/drawing/2014/main" id="{CF17622E-6B1C-9501-1BF5-49457334FF3A}"/>
              </a:ext>
            </a:extLst>
          </p:cNvPr>
          <p:cNvSpPr>
            <a:spLocks noGrp="1"/>
          </p:cNvSpPr>
          <p:nvPr>
            <p:ph type="dt" sz="half" idx="10"/>
          </p:nvPr>
        </p:nvSpPr>
        <p:spPr/>
        <p:txBody>
          <a:bodyPr/>
          <a:lstStyle/>
          <a:p>
            <a:fld id="{D4E0E19F-E53B-41E6-8604-5640FDE8CAFE}" type="datetime1">
              <a:rPr lang="en-US" smtClean="0"/>
              <a:t>4/12/2023</a:t>
            </a:fld>
            <a:endParaRPr lang="en-US"/>
          </a:p>
        </p:txBody>
      </p:sp>
      <p:sp>
        <p:nvSpPr>
          <p:cNvPr id="4" name="Slide Number Placeholder 3">
            <a:extLst>
              <a:ext uri="{FF2B5EF4-FFF2-40B4-BE49-F238E27FC236}">
                <a16:creationId xmlns:a16="http://schemas.microsoft.com/office/drawing/2014/main" id="{2BC36176-AE14-D506-5A1C-37B520807A84}"/>
              </a:ext>
            </a:extLst>
          </p:cNvPr>
          <p:cNvSpPr>
            <a:spLocks noGrp="1"/>
          </p:cNvSpPr>
          <p:nvPr>
            <p:ph type="sldNum" sz="quarter" idx="12"/>
          </p:nvPr>
        </p:nvSpPr>
        <p:spPr/>
        <p:txBody>
          <a:bodyPr/>
          <a:lstStyle/>
          <a:p>
            <a:fld id="{B6F15528-21DE-4FAA-801E-634DDDAF4B2B}" type="slidenum">
              <a:rPr lang="en-US" smtClean="0"/>
              <a:t>19</a:t>
            </a:fld>
            <a:endParaRPr lang="en-US"/>
          </a:p>
        </p:txBody>
      </p:sp>
      <p:sp>
        <p:nvSpPr>
          <p:cNvPr id="6" name="Content Placeholder 5">
            <a:extLst>
              <a:ext uri="{FF2B5EF4-FFF2-40B4-BE49-F238E27FC236}">
                <a16:creationId xmlns:a16="http://schemas.microsoft.com/office/drawing/2014/main" id="{DB46FB1B-6538-7708-E2AA-3AD003A0B1DB}"/>
              </a:ext>
            </a:extLst>
          </p:cNvPr>
          <p:cNvSpPr>
            <a:spLocks noGrp="1"/>
          </p:cNvSpPr>
          <p:nvPr>
            <p:ph idx="1"/>
          </p:nvPr>
        </p:nvSpPr>
        <p:spPr>
          <a:xfrm>
            <a:off x="628650" y="1412776"/>
            <a:ext cx="7886700" cy="4764187"/>
          </a:xfrm>
        </p:spPr>
        <p:txBody>
          <a:bodyPr>
            <a:normAutofit/>
          </a:bodyPr>
          <a:lstStyle/>
          <a:p>
            <a:pPr algn="jus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ﬁnal step of our proposed system is to detect vehicle collisions.</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Saved vehicles are being imported in this module. </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Lane points are being analyzed and a function for the region of interest is being written. </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process input video,  vehicle detection, lane analysis, bounding box parameters are being analyzed. </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If a car X is being driven on a highway a rectangle boundary in front and back of it would be formed. </a:t>
            </a:r>
          </a:p>
          <a:p>
            <a:pPr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If in case any vehicle comes under that rectangle boundary region, we would be notified that there is a chance for collision. </a:t>
            </a:r>
          </a:p>
          <a:p>
            <a:pPr algn="just"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system can be used in the cases of Self-driving cars where it would analyze the collision possibility automatically and drive accordingly.</a:t>
            </a:r>
            <a:endParaRPr lang="en-IN" sz="1600" dirty="0"/>
          </a:p>
        </p:txBody>
      </p:sp>
    </p:spTree>
    <p:extLst>
      <p:ext uri="{BB962C8B-B14F-4D97-AF65-F5344CB8AC3E}">
        <p14:creationId xmlns:p14="http://schemas.microsoft.com/office/powerpoint/2010/main" val="18004644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8147"/>
            <a:ext cx="7055380" cy="838200"/>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71600" y="1628800"/>
            <a:ext cx="7715200" cy="4467200"/>
          </a:xfrm>
        </p:spPr>
        <p:txBody>
          <a:bodyPr>
            <a:normAutofit/>
          </a:bodyPr>
          <a:lstStyle/>
          <a:p>
            <a:pPr algn="just">
              <a:lnSpc>
                <a:spcPct val="100000"/>
              </a:lnSpc>
              <a:buFont typeface="Wingdings" panose="05000000000000000000" pitchFamily="2" charset="2"/>
              <a:buChar char="Ø"/>
            </a:pPr>
            <a:r>
              <a:rPr lang="en-US" sz="1800" dirty="0">
                <a:latin typeface="Times New Roman"/>
                <a:cs typeface="Times New Roman"/>
              </a:rPr>
              <a:t>Vehicles are an important way of transportation all over the world. There are many cases of road accidents every day in the world. A traffic collision, also called a motor vehicle collision, car accident or car crash, occurs when a vehicle collides with another vehicle, pedestrian, animal, road debris, or other stationary obstruction, such as a tree, or building.</a:t>
            </a:r>
          </a:p>
          <a:p>
            <a:pPr algn="just">
              <a:lnSpc>
                <a:spcPct val="100000"/>
              </a:lnSpc>
              <a:buFont typeface="Wingdings" panose="05000000000000000000" pitchFamily="2" charset="2"/>
              <a:buChar char="Ø"/>
            </a:pPr>
            <a:endParaRPr lang="en-US" sz="1800" dirty="0">
              <a:latin typeface="Times New Roman"/>
              <a:cs typeface="Times New Roman"/>
            </a:endParaRPr>
          </a:p>
          <a:p>
            <a:pPr algn="just">
              <a:lnSpc>
                <a:spcPct val="100000"/>
              </a:lnSpc>
              <a:buFont typeface="Wingdings" panose="05000000000000000000" pitchFamily="2" charset="2"/>
              <a:buChar char="Ø"/>
            </a:pPr>
            <a:r>
              <a:rPr lang="en-US" sz="1800" dirty="0">
                <a:latin typeface="Times New Roman"/>
                <a:cs typeface="Times New Roman"/>
              </a:rPr>
              <a:t> Traffic collisions often result in, and property damage as well as financial costs to both society the </a:t>
            </a:r>
            <a:r>
              <a:rPr lang="en-US" sz="1800" dirty="0">
                <a:latin typeface="Times New Roman"/>
                <a:cs typeface="Times New Roman"/>
                <a:hlinkClick r:id="rId2">
                  <a:extLst>
                    <a:ext uri="{A12FA001-AC4F-418D-AE19-62706E023703}">
                      <ahyp:hlinkClr xmlns:ahyp="http://schemas.microsoft.com/office/drawing/2018/hyperlinkcolor" val="tx"/>
                    </a:ext>
                  </a:extLst>
                </a:hlinkClick>
              </a:rPr>
              <a:t>i</a:t>
            </a:r>
            <a:r>
              <a:rPr lang="en-US" sz="1800" dirty="0">
                <a:latin typeface="Times New Roman"/>
                <a:cs typeface="Times New Roman"/>
              </a:rPr>
              <a:t>njury , disability, death individuals involved. Road transport is the most dangerous situation people deal with on a daily basis, but casualty figures from such incidents attract less media attention than other, less frequent types</a:t>
            </a:r>
            <a:r>
              <a:rPr lang="en-IN" sz="1800" dirty="0">
                <a:latin typeface="Times New Roman"/>
                <a:cs typeface="Times New Roman"/>
              </a:rPr>
              <a:t> </a:t>
            </a:r>
            <a:r>
              <a:rPr lang="en-US" sz="1800" dirty="0">
                <a:latin typeface="Times New Roman"/>
                <a:cs typeface="Times New Roman"/>
              </a:rPr>
              <a:t>of tragedy.</a:t>
            </a:r>
            <a:endParaRPr lang="en-US" sz="1800" b="1" dirty="0">
              <a:solidFill>
                <a:schemeClr val="accent1">
                  <a:lumMod val="75000"/>
                </a:schemeClr>
              </a:solidFill>
              <a:latin typeface="Century Schoolbook" panose="020406040505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07C027-74A8-A150-B8D2-FBCE0D488F6D}"/>
              </a:ext>
            </a:extLst>
          </p:cNvPr>
          <p:cNvSpPr>
            <a:spLocks noGrp="1"/>
          </p:cNvSpPr>
          <p:nvPr>
            <p:ph type="dt" sz="half" idx="10"/>
          </p:nvPr>
        </p:nvSpPr>
        <p:spPr/>
        <p:txBody>
          <a:bodyPr/>
          <a:lstStyle/>
          <a:p>
            <a:fld id="{8043858C-7E67-4C91-A4B0-838C434C87E1}" type="datetime1">
              <a:rPr lang="en-US" smtClean="0"/>
              <a:t>4/12/2023</a:t>
            </a:fld>
            <a:endParaRPr lang="en-US"/>
          </a:p>
        </p:txBody>
      </p:sp>
      <p:sp>
        <p:nvSpPr>
          <p:cNvPr id="5" name="Slide Number Placeholder 4">
            <a:extLst>
              <a:ext uri="{FF2B5EF4-FFF2-40B4-BE49-F238E27FC236}">
                <a16:creationId xmlns:a16="http://schemas.microsoft.com/office/drawing/2014/main" id="{00DC7374-5227-308E-A95D-2F6CB3E23FBC}"/>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0327F-945F-D7C7-982D-69EF83C7B781}"/>
              </a:ext>
            </a:extLst>
          </p:cNvPr>
          <p:cNvSpPr>
            <a:spLocks noGrp="1"/>
          </p:cNvSpPr>
          <p:nvPr>
            <p:ph idx="1"/>
          </p:nvPr>
        </p:nvSpPr>
        <p:spPr>
          <a:xfrm>
            <a:off x="628650" y="980728"/>
            <a:ext cx="7886700" cy="5196235"/>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MATHEMATICAL modules </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image = </a:t>
            </a:r>
            <a:r>
              <a:rPr lang="en-US" sz="1800" dirty="0" err="1">
                <a:latin typeface="Times New Roman" panose="02020603050405020304" pitchFamily="18" charset="0"/>
                <a:cs typeface="Times New Roman" panose="02020603050405020304" pitchFamily="18" charset="0"/>
              </a:rPr>
              <a:t>readImage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threshold = 0.7</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step = height(image)/</a:t>
            </a:r>
            <a:r>
              <a:rPr lang="en-US" sz="1800" dirty="0" err="1">
                <a:latin typeface="Times New Roman" panose="02020603050405020304" pitchFamily="18" charset="0"/>
                <a:cs typeface="Times New Roman" panose="02020603050405020304" pitchFamily="18" charset="0"/>
              </a:rPr>
              <a:t>NoOfCells</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prediction_class_array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new_array</a:t>
            </a:r>
            <a:r>
              <a:rPr lang="en-US" sz="1800" dirty="0">
                <a:latin typeface="Times New Roman" panose="02020603050405020304" pitchFamily="18" charset="0"/>
                <a:cs typeface="Times New Roman" panose="02020603050405020304" pitchFamily="18" charset="0"/>
              </a:rPr>
              <a:t>(size(</a:t>
            </a:r>
            <a:r>
              <a:rPr lang="en-US" sz="1800" dirty="0" err="1">
                <a:latin typeface="Times New Roman" panose="02020603050405020304" pitchFamily="18" charset="0"/>
                <a:cs typeface="Times New Roman" panose="02020603050405020304" pitchFamily="18" charset="0"/>
              </a:rPr>
              <a:t>NoOfCells,NoOfCells,NoOfClasses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final_predictions</a:t>
            </a:r>
            <a:r>
              <a:rPr lang="en-US" sz="1800" dirty="0">
                <a:latin typeface="Times New Roman" panose="02020603050405020304" pitchFamily="18" charset="0"/>
                <a:cs typeface="Times New Roman" panose="02020603050405020304" pitchFamily="18" charset="0"/>
              </a:rPr>
              <a:t> = []</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predictions_bounding_box_array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i,j</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bounding_box_predictor</a:t>
            </a:r>
            <a:r>
              <a:rPr lang="en-US" sz="1800" dirty="0">
                <a:latin typeface="Times New Roman" panose="02020603050405020304" pitchFamily="18" charset="0"/>
                <a:cs typeface="Times New Roman" panose="02020603050405020304" pitchFamily="18" charset="0"/>
              </a:rPr>
              <a:t>(cell)	</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best_bounding_box</a:t>
            </a:r>
            <a:r>
              <a:rPr lang="en-US" sz="1800" dirty="0">
                <a:latin typeface="Times New Roman" panose="02020603050405020304" pitchFamily="18" charset="0"/>
                <a:cs typeface="Times New Roman" panose="02020603050405020304" pitchFamily="18" charset="0"/>
              </a:rPr>
              <a:t> =  [0 if </a:t>
            </a:r>
            <a:r>
              <a:rPr lang="en-US" sz="1800" dirty="0" err="1">
                <a:latin typeface="Times New Roman" panose="02020603050405020304" pitchFamily="18" charset="0"/>
                <a:cs typeface="Times New Roman" panose="02020603050405020304" pitchFamily="18" charset="0"/>
              </a:rPr>
              <a:t>predictions_bounding_box_array</a:t>
            </a:r>
            <a:r>
              <a:rPr lang="en-US" sz="1800" dirty="0">
                <a:latin typeface="Times New Roman" panose="02020603050405020304" pitchFamily="18" charset="0"/>
                <a:cs typeface="Times New Roman" panose="02020603050405020304" pitchFamily="18" charset="0"/>
              </a:rPr>
              <a:t>[i,j,0, 4] &gt; </a:t>
            </a:r>
            <a:r>
              <a:rPr lang="en-US" sz="1800" dirty="0" err="1">
                <a:latin typeface="Times New Roman" panose="02020603050405020304" pitchFamily="18" charset="0"/>
                <a:cs typeface="Times New Roman" panose="02020603050405020304" pitchFamily="18" charset="0"/>
              </a:rPr>
              <a:t>predictions_bounding_box_array</a:t>
            </a:r>
            <a:r>
              <a:rPr lang="en-US" sz="1800" dirty="0">
                <a:latin typeface="Times New Roman" panose="02020603050405020304" pitchFamily="18" charset="0"/>
                <a:cs typeface="Times New Roman" panose="02020603050405020304" pitchFamily="18" charset="0"/>
              </a:rPr>
              <a:t>[i,j,1, 4] else 1]</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final_predictions.append</a:t>
            </a:r>
            <a:r>
              <a:rPr lang="en-US" sz="1800" dirty="0">
                <a:latin typeface="Times New Roman" panose="02020603050405020304" pitchFamily="18" charset="0"/>
                <a:cs typeface="Times New Roman" panose="02020603050405020304" pitchFamily="18" charset="0"/>
              </a:rPr>
              <a:t>(prediction)</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print </a:t>
            </a:r>
            <a:r>
              <a:rPr lang="en-US" sz="1800" dirty="0" err="1">
                <a:latin typeface="Times New Roman" panose="02020603050405020304" pitchFamily="18" charset="0"/>
                <a:cs typeface="Times New Roman" panose="02020603050405020304" pitchFamily="18" charset="0"/>
              </a:rPr>
              <a:t>final_predictions</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F35965A-79A6-EEA5-9C41-09833F77B9B9}"/>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05A644DA-2BC0-3787-75C9-C6F8B55C8FC8}"/>
              </a:ext>
            </a:extLst>
          </p:cNvPr>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372018001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97950E-9278-B972-38E8-3BDD52080F16}"/>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D1DC20F4-25F7-0217-89A3-783A3C947DEF}"/>
              </a:ext>
            </a:extLst>
          </p:cNvPr>
          <p:cNvSpPr>
            <a:spLocks noGrp="1"/>
          </p:cNvSpPr>
          <p:nvPr>
            <p:ph type="sldNum" sz="quarter" idx="12"/>
          </p:nvPr>
        </p:nvSpPr>
        <p:spPr/>
        <p:txBody>
          <a:bodyPr/>
          <a:lstStyle/>
          <a:p>
            <a:fld id="{B6F15528-21DE-4FAA-801E-634DDDAF4B2B}" type="slidenum">
              <a:rPr lang="en-US" smtClean="0"/>
              <a:t>21</a:t>
            </a:fld>
            <a:endParaRPr lang="en-US"/>
          </a:p>
        </p:txBody>
      </p:sp>
      <p:pic>
        <p:nvPicPr>
          <p:cNvPr id="6" name="Content Placeholder 3">
            <a:extLst>
              <a:ext uri="{FF2B5EF4-FFF2-40B4-BE49-F238E27FC236}">
                <a16:creationId xmlns:a16="http://schemas.microsoft.com/office/drawing/2014/main" id="{C311A163-9133-E174-CCAF-4E239BFDB2A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7624" y="908720"/>
            <a:ext cx="6768752" cy="5184576"/>
          </a:xfrm>
          <a:prstGeom prst="rect">
            <a:avLst/>
          </a:prstGeom>
        </p:spPr>
      </p:pic>
    </p:spTree>
    <p:extLst>
      <p:ext uri="{BB962C8B-B14F-4D97-AF65-F5344CB8AC3E}">
        <p14:creationId xmlns:p14="http://schemas.microsoft.com/office/powerpoint/2010/main" val="24889587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9E2B-2A38-E223-DC83-56EB7F45C28C}"/>
              </a:ext>
            </a:extLst>
          </p:cNvPr>
          <p:cNvSpPr>
            <a:spLocks noGrp="1"/>
          </p:cNvSpPr>
          <p:nvPr>
            <p:ph type="title"/>
          </p:nvPr>
        </p:nvSpPr>
        <p:spPr>
          <a:xfrm>
            <a:off x="1691681" y="624110"/>
            <a:ext cx="6048672" cy="595090"/>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Screenshots</a:t>
            </a:r>
          </a:p>
        </p:txBody>
      </p:sp>
      <p:sp>
        <p:nvSpPr>
          <p:cNvPr id="3" name="Date Placeholder 2">
            <a:extLst>
              <a:ext uri="{FF2B5EF4-FFF2-40B4-BE49-F238E27FC236}">
                <a16:creationId xmlns:a16="http://schemas.microsoft.com/office/drawing/2014/main" id="{BA19CC12-A3B3-9E1E-15A2-FA2D757996CB}"/>
              </a:ext>
            </a:extLst>
          </p:cNvPr>
          <p:cNvSpPr>
            <a:spLocks noGrp="1"/>
          </p:cNvSpPr>
          <p:nvPr>
            <p:ph type="dt" sz="half" idx="10"/>
          </p:nvPr>
        </p:nvSpPr>
        <p:spPr/>
        <p:txBody>
          <a:bodyPr/>
          <a:lstStyle/>
          <a:p>
            <a:fld id="{5839389C-32F9-463A-B3A1-8338C5F5DE4E}" type="datetime1">
              <a:rPr lang="en-US" smtClean="0"/>
              <a:t>4/12/2023</a:t>
            </a:fld>
            <a:endParaRPr lang="en-US"/>
          </a:p>
        </p:txBody>
      </p:sp>
      <p:sp>
        <p:nvSpPr>
          <p:cNvPr id="4" name="Slide Number Placeholder 3">
            <a:extLst>
              <a:ext uri="{FF2B5EF4-FFF2-40B4-BE49-F238E27FC236}">
                <a16:creationId xmlns:a16="http://schemas.microsoft.com/office/drawing/2014/main" id="{72963908-9973-8F40-BB60-C9C604ABF9FF}"/>
              </a:ext>
            </a:extLst>
          </p:cNvPr>
          <p:cNvSpPr>
            <a:spLocks noGrp="1"/>
          </p:cNvSpPr>
          <p:nvPr>
            <p:ph type="sldNum" sz="quarter" idx="12"/>
          </p:nvPr>
        </p:nvSpPr>
        <p:spPr/>
        <p:txBody>
          <a:bodyPr/>
          <a:lstStyle/>
          <a:p>
            <a:fld id="{B6F15528-21DE-4FAA-801E-634DDDAF4B2B}" type="slidenum">
              <a:rPr lang="en-US" smtClean="0"/>
              <a:t>22</a:t>
            </a:fld>
            <a:endParaRPr lang="en-US"/>
          </a:p>
        </p:txBody>
      </p:sp>
      <p:pic>
        <p:nvPicPr>
          <p:cNvPr id="7" name="Content Placeholder 6">
            <a:extLst>
              <a:ext uri="{FF2B5EF4-FFF2-40B4-BE49-F238E27FC236}">
                <a16:creationId xmlns:a16="http://schemas.microsoft.com/office/drawing/2014/main" id="{A39049C4-821F-514A-2B59-A952524F1F51}"/>
              </a:ext>
            </a:extLst>
          </p:cNvPr>
          <p:cNvPicPr>
            <a:picLocks noGrp="1" noChangeAspect="1"/>
          </p:cNvPicPr>
          <p:nvPr>
            <p:ph idx="1"/>
          </p:nvPr>
        </p:nvPicPr>
        <p:blipFill>
          <a:blip r:embed="rId2"/>
          <a:stretch>
            <a:fillRect/>
          </a:stretch>
        </p:blipFill>
        <p:spPr>
          <a:xfrm>
            <a:off x="1013680" y="1412776"/>
            <a:ext cx="7501670" cy="4692179"/>
          </a:xfrm>
        </p:spPr>
      </p:pic>
    </p:spTree>
    <p:extLst>
      <p:ext uri="{BB962C8B-B14F-4D97-AF65-F5344CB8AC3E}">
        <p14:creationId xmlns:p14="http://schemas.microsoft.com/office/powerpoint/2010/main" val="26692876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2C4E-5ED6-0BCE-F48C-7F9A78A0537F}"/>
              </a:ext>
            </a:extLst>
          </p:cNvPr>
          <p:cNvSpPr>
            <a:spLocks noGrp="1"/>
          </p:cNvSpPr>
          <p:nvPr>
            <p:ph type="dt" sz="half" idx="10"/>
          </p:nvPr>
        </p:nvSpPr>
        <p:spPr/>
        <p:txBody>
          <a:bodyPr/>
          <a:lstStyle/>
          <a:p>
            <a:fld id="{4D8D5B4C-6A82-40AE-ACC2-953B6EF8C3CF}" type="datetime1">
              <a:rPr lang="en-US" smtClean="0"/>
              <a:t>4/12/2023</a:t>
            </a:fld>
            <a:endParaRPr lang="en-US"/>
          </a:p>
        </p:txBody>
      </p:sp>
      <p:sp>
        <p:nvSpPr>
          <p:cNvPr id="3" name="Slide Number Placeholder 2">
            <a:extLst>
              <a:ext uri="{FF2B5EF4-FFF2-40B4-BE49-F238E27FC236}">
                <a16:creationId xmlns:a16="http://schemas.microsoft.com/office/drawing/2014/main" id="{5D959C80-07F3-A340-C7EE-82ABDEBB33D5}"/>
              </a:ext>
            </a:extLst>
          </p:cNvPr>
          <p:cNvSpPr>
            <a:spLocks noGrp="1"/>
          </p:cNvSpPr>
          <p:nvPr>
            <p:ph type="sldNum" sz="quarter" idx="12"/>
          </p:nvPr>
        </p:nvSpPr>
        <p:spPr/>
        <p:txBody>
          <a:bodyPr/>
          <a:lstStyle/>
          <a:p>
            <a:fld id="{B6F15528-21DE-4FAA-801E-634DDDAF4B2B}" type="slidenum">
              <a:rPr lang="en-US" smtClean="0"/>
              <a:t>23</a:t>
            </a:fld>
            <a:endParaRPr lang="en-US"/>
          </a:p>
        </p:txBody>
      </p:sp>
      <p:pic>
        <p:nvPicPr>
          <p:cNvPr id="6" name="Content Placeholder 5">
            <a:extLst>
              <a:ext uri="{FF2B5EF4-FFF2-40B4-BE49-F238E27FC236}">
                <a16:creationId xmlns:a16="http://schemas.microsoft.com/office/drawing/2014/main" id="{551A6D3E-14B0-2F15-175D-3DD145F59026}"/>
              </a:ext>
            </a:extLst>
          </p:cNvPr>
          <p:cNvPicPr>
            <a:picLocks noGrp="1" noChangeAspect="1"/>
          </p:cNvPicPr>
          <p:nvPr>
            <p:ph idx="1"/>
          </p:nvPr>
        </p:nvPicPr>
        <p:blipFill>
          <a:blip r:embed="rId2"/>
          <a:stretch>
            <a:fillRect/>
          </a:stretch>
        </p:blipFill>
        <p:spPr>
          <a:xfrm>
            <a:off x="1043608" y="188640"/>
            <a:ext cx="7704856" cy="5988323"/>
          </a:xfrm>
        </p:spPr>
      </p:pic>
    </p:spTree>
    <p:extLst>
      <p:ext uri="{BB962C8B-B14F-4D97-AF65-F5344CB8AC3E}">
        <p14:creationId xmlns:p14="http://schemas.microsoft.com/office/powerpoint/2010/main" val="26801995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BCEE-23C0-8E5C-48A1-C625E426BA44}"/>
              </a:ext>
            </a:extLst>
          </p:cNvPr>
          <p:cNvSpPr>
            <a:spLocks noGrp="1"/>
          </p:cNvSpPr>
          <p:nvPr>
            <p:ph type="title"/>
          </p:nvPr>
        </p:nvSpPr>
        <p:spPr>
          <a:xfrm>
            <a:off x="971600" y="457200"/>
            <a:ext cx="7370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B18216-4DE2-74AC-7DBB-1B86D7217615}"/>
              </a:ext>
            </a:extLst>
          </p:cNvPr>
          <p:cNvSpPr>
            <a:spLocks noGrp="1"/>
          </p:cNvSpPr>
          <p:nvPr>
            <p:ph idx="1"/>
          </p:nvPr>
        </p:nvSpPr>
        <p:spPr>
          <a:xfrm>
            <a:off x="827584" y="1295400"/>
            <a:ext cx="7706817" cy="4615822"/>
          </a:xfrm>
        </p:spPr>
        <p:txBody>
          <a:bodyPr>
            <a:normAutofit/>
          </a:bodyPr>
          <a:lstStyle/>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proposed system is faster than other object detection methods and predicts the object better than other object detection algorithms.</a:t>
            </a:r>
          </a:p>
          <a:p>
            <a:pPr algn="just">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Advantages of the proposed system are Secured, Interpretability, High accuracy, Lightweight model &amp; fast processing.</a:t>
            </a:r>
            <a:r>
              <a:rPr lang="en-US" sz="1800" dirty="0">
                <a:solidFill>
                  <a:srgbClr val="000000"/>
                </a:solidFill>
                <a:latin typeface="Times New Roman" panose="02020603050405020304" pitchFamily="18" charset="0"/>
                <a:cs typeface="Times New Roman" panose="02020603050405020304" pitchFamily="18" charset="0"/>
              </a:rPr>
              <a:t> </a:t>
            </a:r>
          </a:p>
          <a:p>
            <a:pPr algn="just" rtl="0">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Moreover, This system can be used in the cases of Self-driving cars. Where it would analyze the collision possibility automatically and drive accordingly</a:t>
            </a:r>
            <a:r>
              <a:rPr lang="en-US" sz="1800" dirty="0">
                <a:solidFill>
                  <a:srgbClr val="000000"/>
                </a:solidFill>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could be used in self-driving cars, traffic surveillance systems, traffic management, and automated driving applications.</a:t>
            </a:r>
          </a:p>
          <a:p>
            <a:pPr marL="571500" indent="-400050" algn="just">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3F16D0-94D4-849D-7B29-EB041525663F}"/>
              </a:ext>
            </a:extLst>
          </p:cNvPr>
          <p:cNvSpPr>
            <a:spLocks noGrp="1"/>
          </p:cNvSpPr>
          <p:nvPr>
            <p:ph type="dt" sz="half" idx="10"/>
          </p:nvPr>
        </p:nvSpPr>
        <p:spPr/>
        <p:txBody>
          <a:bodyPr/>
          <a:lstStyle/>
          <a:p>
            <a:fld id="{57B73395-EF27-4B50-8940-3872B56891DD}" type="datetime1">
              <a:rPr lang="en-US" smtClean="0"/>
              <a:t>4/12/2023</a:t>
            </a:fld>
            <a:endParaRPr lang="en-US"/>
          </a:p>
        </p:txBody>
      </p:sp>
      <p:sp>
        <p:nvSpPr>
          <p:cNvPr id="5" name="Slide Number Placeholder 4">
            <a:extLst>
              <a:ext uri="{FF2B5EF4-FFF2-40B4-BE49-F238E27FC236}">
                <a16:creationId xmlns:a16="http://schemas.microsoft.com/office/drawing/2014/main" id="{D1FE5883-8EF2-EA51-316D-57B88F275303}"/>
              </a:ext>
            </a:extLst>
          </p:cNvPr>
          <p:cNvSpPr>
            <a:spLocks noGrp="1"/>
          </p:cNvSpPr>
          <p:nvPr>
            <p:ph type="sldNum" sz="quarter" idx="12"/>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7842996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44D-26F8-DE88-FA44-135D6F6D5FDE}"/>
              </a:ext>
            </a:extLst>
          </p:cNvPr>
          <p:cNvSpPr>
            <a:spLocks noGrp="1"/>
          </p:cNvSpPr>
          <p:nvPr>
            <p:ph type="title"/>
          </p:nvPr>
        </p:nvSpPr>
        <p:spPr>
          <a:xfrm>
            <a:off x="1331640" y="507371"/>
            <a:ext cx="6589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0FB78D6-6BB5-6C7C-37E4-70CF9F358DBA}"/>
              </a:ext>
            </a:extLst>
          </p:cNvPr>
          <p:cNvSpPr>
            <a:spLocks noGrp="1"/>
          </p:cNvSpPr>
          <p:nvPr>
            <p:ph idx="1"/>
          </p:nvPr>
        </p:nvSpPr>
        <p:spPr>
          <a:xfrm>
            <a:off x="1115617" y="1295400"/>
            <a:ext cx="7418784" cy="5229944"/>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[1] Yeong-Kang Lai, Chu-Ying Ho, Yu-</a:t>
            </a:r>
            <a:r>
              <a:rPr lang="en-US" sz="1800" dirty="0" err="1">
                <a:latin typeface="Times New Roman" panose="02020603050405020304" pitchFamily="18" charset="0"/>
                <a:cs typeface="Times New Roman" panose="02020603050405020304" pitchFamily="18" charset="0"/>
              </a:rPr>
              <a:t>Hau</a:t>
            </a:r>
            <a:r>
              <a:rPr lang="en-US" sz="1800" dirty="0">
                <a:latin typeface="Times New Roman" panose="02020603050405020304" pitchFamily="18" charset="0"/>
                <a:cs typeface="Times New Roman" panose="02020603050405020304" pitchFamily="18" charset="0"/>
              </a:rPr>
              <a:t> Huang, </a:t>
            </a:r>
            <a:r>
              <a:rPr lang="en-US" sz="1800" dirty="0" err="1">
                <a:latin typeface="Times New Roman" panose="02020603050405020304" pitchFamily="18" charset="0"/>
                <a:cs typeface="Times New Roman" panose="02020603050405020304" pitchFamily="18" charset="0"/>
              </a:rPr>
              <a:t>Chuan</a:t>
            </a:r>
            <a:r>
              <a:rPr lang="en-US" sz="1800" dirty="0">
                <a:latin typeface="Times New Roman" panose="02020603050405020304" pitchFamily="18" charset="0"/>
                <a:cs typeface="Times New Roman" panose="02020603050405020304" pitchFamily="18" charset="0"/>
              </a:rPr>
              <a:t>-Wei Huang, Yi-Xian </a:t>
            </a:r>
            <a:r>
              <a:rPr lang="en-US" sz="1800" dirty="0" err="1">
                <a:latin typeface="Times New Roman" panose="02020603050405020304" pitchFamily="18" charset="0"/>
                <a:cs typeface="Times New Roman" panose="02020603050405020304" pitchFamily="18" charset="0"/>
              </a:rPr>
              <a:t>Kuo</a:t>
            </a:r>
            <a:r>
              <a:rPr lang="en-US" sz="1800" dirty="0">
                <a:latin typeface="Times New Roman" panose="02020603050405020304" pitchFamily="18" charset="0"/>
                <a:cs typeface="Times New Roman" panose="02020603050405020304" pitchFamily="18" charset="0"/>
              </a:rPr>
              <a:t>, Yu-</a:t>
            </a:r>
            <a:r>
              <a:rPr lang="en-US" sz="1800" dirty="0" err="1">
                <a:latin typeface="Times New Roman" panose="02020603050405020304" pitchFamily="18" charset="0"/>
                <a:cs typeface="Times New Roman" panose="02020603050405020304" pitchFamily="18" charset="0"/>
              </a:rPr>
              <a:t>Chieh</a:t>
            </a:r>
            <a:r>
              <a:rPr lang="en-US" sz="1800" dirty="0">
                <a:latin typeface="Times New Roman" panose="02020603050405020304" pitchFamily="18" charset="0"/>
                <a:cs typeface="Times New Roman" panose="02020603050405020304" pitchFamily="18" charset="0"/>
              </a:rPr>
              <a:t> Chung, “Intelligent Vehicle Collision-Avoidance System with Deep Learning”, 2018 IEEE Asia Pacific Conference on Circuits and Systems (APCCAS), 2018</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[2] Jae Gyeong Choi, Chan Woo Kong, </a:t>
            </a:r>
            <a:r>
              <a:rPr lang="en-US" sz="1800" dirty="0" err="1">
                <a:latin typeface="Times New Roman" panose="02020603050405020304" pitchFamily="18" charset="0"/>
                <a:cs typeface="Times New Roman" panose="02020603050405020304" pitchFamily="18" charset="0"/>
              </a:rPr>
              <a:t>Gyeongho</a:t>
            </a:r>
            <a:r>
              <a:rPr lang="en-US" sz="1800" dirty="0">
                <a:latin typeface="Times New Roman" panose="02020603050405020304" pitchFamily="18" charset="0"/>
                <a:cs typeface="Times New Roman" panose="02020603050405020304" pitchFamily="18" charset="0"/>
              </a:rPr>
              <a:t> Kim, </a:t>
            </a:r>
            <a:r>
              <a:rPr lang="en-US" sz="1800" dirty="0" err="1">
                <a:latin typeface="Times New Roman" panose="02020603050405020304" pitchFamily="18" charset="0"/>
                <a:cs typeface="Times New Roman" panose="02020603050405020304" pitchFamily="18" charset="0"/>
              </a:rPr>
              <a:t>Sunghoon</a:t>
            </a:r>
            <a:r>
              <a:rPr lang="en-US" sz="1800" dirty="0">
                <a:latin typeface="Times New Roman" panose="02020603050405020304" pitchFamily="18" charset="0"/>
                <a:cs typeface="Times New Roman" panose="02020603050405020304" pitchFamily="18" charset="0"/>
              </a:rPr>
              <a:t> Lim, “Car crash detection using ensemble deep learning and multimodal data from dashboard cameras”, Expert Systems with Applications, Volume 183, 30 November 2021.</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Aloukik</a:t>
            </a:r>
            <a:r>
              <a:rPr lang="en-US" sz="1800" dirty="0">
                <a:latin typeface="Times New Roman" panose="02020603050405020304" pitchFamily="18" charset="0"/>
                <a:cs typeface="Times New Roman" panose="02020603050405020304" pitchFamily="18" charset="0"/>
              </a:rPr>
              <a:t> Aditya, </a:t>
            </a:r>
            <a:r>
              <a:rPr lang="en-US" sz="1800" dirty="0" err="1">
                <a:latin typeface="Times New Roman" panose="02020603050405020304" pitchFamily="18" charset="0"/>
                <a:cs typeface="Times New Roman" panose="02020603050405020304" pitchFamily="18" charset="0"/>
              </a:rPr>
              <a:t>Liudu</a:t>
            </a:r>
            <a:r>
              <a:rPr lang="en-US" sz="1800" dirty="0">
                <a:latin typeface="Times New Roman" panose="02020603050405020304" pitchFamily="18" charset="0"/>
                <a:cs typeface="Times New Roman" panose="02020603050405020304" pitchFamily="18" charset="0"/>
              </a:rPr>
              <a:t> Zhou, </a:t>
            </a:r>
            <a:r>
              <a:rPr lang="en-US" sz="1800" dirty="0" err="1">
                <a:latin typeface="Times New Roman" panose="02020603050405020304" pitchFamily="18" charset="0"/>
                <a:cs typeface="Times New Roman" panose="02020603050405020304" pitchFamily="18" charset="0"/>
              </a:rPr>
              <a:t>Hrishika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Vachhani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Dhivya</a:t>
            </a:r>
            <a:r>
              <a:rPr lang="en-US" sz="1800" dirty="0">
                <a:latin typeface="Times New Roman" panose="02020603050405020304" pitchFamily="18" charset="0"/>
                <a:cs typeface="Times New Roman" panose="02020603050405020304" pitchFamily="18" charset="0"/>
              </a:rPr>
              <a:t> Chandrasekaran, Vijay Mago, ” Collision Detection: An Improved Deep Learning Approach Using </a:t>
            </a:r>
            <a:r>
              <a:rPr lang="en-US" sz="1800" dirty="0" err="1">
                <a:latin typeface="Times New Roman" panose="02020603050405020304" pitchFamily="18" charset="0"/>
                <a:cs typeface="Times New Roman" panose="02020603050405020304" pitchFamily="18" charset="0"/>
              </a:rPr>
              <a:t>SENet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ResNext</a:t>
            </a:r>
            <a:r>
              <a:rPr lang="en-US" sz="1800" dirty="0">
                <a:latin typeface="Times New Roman" panose="02020603050405020304" pitchFamily="18" charset="0"/>
                <a:cs typeface="Times New Roman" panose="02020603050405020304" pitchFamily="18" charset="0"/>
              </a:rPr>
              <a:t>”, 2021 IEEE International Conference on Systems, Man, and Cybernetics (SMC), 2021.</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[4] </a:t>
            </a:r>
            <a:r>
              <a:rPr lang="de-DE" sz="1800" dirty="0">
                <a:latin typeface="Times New Roman" panose="02020603050405020304" pitchFamily="18" charset="0"/>
                <a:cs typeface="Times New Roman" panose="02020603050405020304" pitchFamily="18" charset="0"/>
              </a:rPr>
              <a:t>Wan-Jung Chang, Liang-Bi Chen, Ke-Yu Su</a:t>
            </a:r>
            <a:r>
              <a:rPr lang="en-US" sz="1800" dirty="0">
                <a:latin typeface="Times New Roman" panose="02020603050405020304" pitchFamily="18" charset="0"/>
                <a:cs typeface="Times New Roman" panose="02020603050405020304" pitchFamily="18" charset="0"/>
              </a:rPr>
              <a:t>, “</a:t>
            </a:r>
            <a:r>
              <a:rPr lang="en-US" sz="1800" u="none" dirty="0" err="1">
                <a:latin typeface="Times New Roman" panose="02020603050405020304" pitchFamily="18" charset="0"/>
                <a:cs typeface="Times New Roman" panose="02020603050405020304" pitchFamily="18" charset="0"/>
              </a:rPr>
              <a:t>DeepCrash</a:t>
            </a:r>
            <a:r>
              <a:rPr lang="en-US" sz="1800" u="none" dirty="0">
                <a:latin typeface="Times New Roman" panose="02020603050405020304" pitchFamily="18" charset="0"/>
                <a:cs typeface="Times New Roman" panose="02020603050405020304" pitchFamily="18" charset="0"/>
              </a:rPr>
              <a:t>: A Deep Learning-Based Internet of Vehicles System for Head-On and Single-Vehicle Accident Detection With Emergency Notification”, IEEE Access, Vol 7, P-148163 – 148175, 2019.</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endParaRPr lang="en-US" sz="2400" dirty="0"/>
          </a:p>
          <a:p>
            <a:endParaRPr lang="en-US" sz="2400" dirty="0"/>
          </a:p>
          <a:p>
            <a:pPr marL="0" indent="0" algn="just">
              <a:lnSpc>
                <a:spcPct val="100000"/>
              </a:lnSpc>
              <a:spcAft>
                <a:spcPts val="1000"/>
              </a:spcAft>
              <a:buNone/>
            </a:pPr>
            <a:endParaRPr lang="en-IN" dirty="0"/>
          </a:p>
        </p:txBody>
      </p:sp>
      <p:sp>
        <p:nvSpPr>
          <p:cNvPr id="4" name="Date Placeholder 3">
            <a:extLst>
              <a:ext uri="{FF2B5EF4-FFF2-40B4-BE49-F238E27FC236}">
                <a16:creationId xmlns:a16="http://schemas.microsoft.com/office/drawing/2014/main" id="{586C8DAD-C9C9-B15A-ECCB-8064EA00363B}"/>
              </a:ext>
            </a:extLst>
          </p:cNvPr>
          <p:cNvSpPr>
            <a:spLocks noGrp="1"/>
          </p:cNvSpPr>
          <p:nvPr>
            <p:ph type="dt" sz="half" idx="10"/>
          </p:nvPr>
        </p:nvSpPr>
        <p:spPr/>
        <p:txBody>
          <a:bodyPr/>
          <a:lstStyle/>
          <a:p>
            <a:fld id="{4D8BB369-36BD-4AC7-B0EC-04A202B53B43}" type="datetime1">
              <a:rPr lang="en-US" smtClean="0"/>
              <a:t>4/12/2023</a:t>
            </a:fld>
            <a:endParaRPr lang="en-US"/>
          </a:p>
        </p:txBody>
      </p:sp>
      <p:sp>
        <p:nvSpPr>
          <p:cNvPr id="5" name="Slide Number Placeholder 4">
            <a:extLst>
              <a:ext uri="{FF2B5EF4-FFF2-40B4-BE49-F238E27FC236}">
                <a16:creationId xmlns:a16="http://schemas.microsoft.com/office/drawing/2014/main" id="{ABAC0BF4-E44E-7256-A676-6385603C9940}"/>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13404983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4D6FF-583C-3FFB-439B-8453BE17BCA6}"/>
              </a:ext>
            </a:extLst>
          </p:cNvPr>
          <p:cNvSpPr>
            <a:spLocks noGrp="1"/>
          </p:cNvSpPr>
          <p:nvPr>
            <p:ph idx="1"/>
          </p:nvPr>
        </p:nvSpPr>
        <p:spPr>
          <a:xfrm>
            <a:off x="971600" y="457200"/>
            <a:ext cx="7562801" cy="5454022"/>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[5] Manu S. Pillai, Gopal Chaudhary, Manju Khari, Rubén González Crespo, “Real-time image enhancement for an automatic automobile accident detection through CCTV using deep learning”, Soft Computing volume 25, pages11929–11940, 2021</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[6] G. </a:t>
            </a:r>
            <a:r>
              <a:rPr lang="en-US" sz="1800" dirty="0" err="1">
                <a:latin typeface="Times New Roman" panose="02020603050405020304" pitchFamily="18" charset="0"/>
                <a:cs typeface="Times New Roman" panose="02020603050405020304" pitchFamily="18" charset="0"/>
              </a:rPr>
              <a:t>Madhumitha</a:t>
            </a:r>
            <a:r>
              <a:rPr lang="en-US" sz="1800" dirty="0">
                <a:latin typeface="Times New Roman" panose="02020603050405020304" pitchFamily="18" charset="0"/>
                <a:cs typeface="Times New Roman" panose="02020603050405020304" pitchFamily="18" charset="0"/>
              </a:rPr>
              <a:t>, R. </a:t>
            </a:r>
            <a:r>
              <a:rPr lang="en-US" sz="1800" dirty="0" err="1">
                <a:latin typeface="Times New Roman" panose="02020603050405020304" pitchFamily="18" charset="0"/>
                <a:cs typeface="Times New Roman" panose="02020603050405020304" pitchFamily="18" charset="0"/>
              </a:rPr>
              <a:t>Senthilnathan</a:t>
            </a:r>
            <a:r>
              <a:rPr lang="en-US" sz="1800" dirty="0">
                <a:latin typeface="Times New Roman" panose="02020603050405020304" pitchFamily="18" charset="0"/>
                <a:cs typeface="Times New Roman" panose="02020603050405020304" pitchFamily="18" charset="0"/>
              </a:rPr>
              <a:t>, K. Muzammil Ayaz, J. Vignesh, </a:t>
            </a:r>
            <a:r>
              <a:rPr lang="en-US" sz="1800" dirty="0" err="1">
                <a:latin typeface="Times New Roman" panose="02020603050405020304" pitchFamily="18" charset="0"/>
                <a:cs typeface="Times New Roman" panose="02020603050405020304" pitchFamily="18" charset="0"/>
              </a:rPr>
              <a:t>Korada</a:t>
            </a:r>
            <a:r>
              <a:rPr lang="en-US" sz="1800" dirty="0">
                <a:latin typeface="Times New Roman" panose="02020603050405020304" pitchFamily="18" charset="0"/>
                <a:cs typeface="Times New Roman" panose="02020603050405020304" pitchFamily="18" charset="0"/>
              </a:rPr>
              <a:t> Madhu, ” Estimation of Collision Priority on Traffic Videos using Deep Learning”, 2020 IEEE International Conference on Machine Learning and Applied Network Technologies (ICMLANT), 2020</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[7] Yeong-Kang Lai, Yu-</a:t>
            </a:r>
            <a:r>
              <a:rPr lang="en-US" sz="1800" dirty="0" err="1">
                <a:latin typeface="Times New Roman" panose="02020603050405020304" pitchFamily="18" charset="0"/>
                <a:cs typeface="Times New Roman" panose="02020603050405020304" pitchFamily="18" charset="0"/>
              </a:rPr>
              <a:t>Hau</a:t>
            </a:r>
            <a:r>
              <a:rPr lang="en-US" sz="1800" dirty="0">
                <a:latin typeface="Times New Roman" panose="02020603050405020304" pitchFamily="18" charset="0"/>
                <a:cs typeface="Times New Roman" panose="02020603050405020304" pitchFamily="18" charset="0"/>
              </a:rPr>
              <a:t> Huang, Thomas Schumann, “</a:t>
            </a:r>
            <a:r>
              <a:rPr lang="en-US" sz="1800" i="0" dirty="0">
                <a:latin typeface="Times New Roman" panose="02020603050405020304" pitchFamily="18" charset="0"/>
                <a:cs typeface="Times New Roman" panose="02020603050405020304" pitchFamily="18" charset="0"/>
              </a:rPr>
              <a:t>Intelligent Vehicle Collision Warning System Based on a Deep Learning Approach”, 2018 IEEE International Conference on Consumer Electronics-Taiwan (ICCE-TW, 2018</a:t>
            </a:r>
          </a:p>
          <a:p>
            <a:endParaRPr lang="en-US" sz="2400" dirty="0">
              <a:latin typeface="Times New Roman" panose="02020603050405020304" pitchFamily="18" charset="0"/>
              <a:cs typeface="Times New Roman" panose="02020603050405020304" pitchFamily="18" charset="0"/>
            </a:endParaRPr>
          </a:p>
          <a:p>
            <a:pPr marL="0" indent="0" algn="just">
              <a:lnSpc>
                <a:spcPct val="100000"/>
              </a:lnSpc>
              <a:spcAft>
                <a:spcPts val="1000"/>
              </a:spcAft>
              <a:buNone/>
            </a:pPr>
            <a:endParaRPr lang="en-IN" dirty="0"/>
          </a:p>
        </p:txBody>
      </p:sp>
      <p:sp>
        <p:nvSpPr>
          <p:cNvPr id="2" name="Date Placeholder 1">
            <a:extLst>
              <a:ext uri="{FF2B5EF4-FFF2-40B4-BE49-F238E27FC236}">
                <a16:creationId xmlns:a16="http://schemas.microsoft.com/office/drawing/2014/main" id="{1DBD3904-3E4E-BE31-2078-C43558D7B7B6}"/>
              </a:ext>
            </a:extLst>
          </p:cNvPr>
          <p:cNvSpPr>
            <a:spLocks noGrp="1"/>
          </p:cNvSpPr>
          <p:nvPr>
            <p:ph type="dt" sz="half" idx="10"/>
          </p:nvPr>
        </p:nvSpPr>
        <p:spPr/>
        <p:txBody>
          <a:bodyPr/>
          <a:lstStyle/>
          <a:p>
            <a:fld id="{EB106E27-F7F4-46FA-AD19-151340FBDCF1}" type="datetime1">
              <a:rPr lang="en-US" smtClean="0"/>
              <a:t>4/12/2023</a:t>
            </a:fld>
            <a:endParaRPr lang="en-US"/>
          </a:p>
        </p:txBody>
      </p:sp>
      <p:sp>
        <p:nvSpPr>
          <p:cNvPr id="4" name="Slide Number Placeholder 3">
            <a:extLst>
              <a:ext uri="{FF2B5EF4-FFF2-40B4-BE49-F238E27FC236}">
                <a16:creationId xmlns:a16="http://schemas.microsoft.com/office/drawing/2014/main" id="{4600D2FC-C56E-AE69-0DE3-DB4A401B295E}"/>
              </a:ext>
            </a:extLst>
          </p:cNvPr>
          <p:cNvSpPr>
            <a:spLocks noGrp="1"/>
          </p:cNvSpPr>
          <p:nvPr>
            <p:ph type="sldNum" sz="quarter" idx="12"/>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7079807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8504-2BAC-7A63-6843-8F8B0B923E5A}"/>
              </a:ext>
            </a:extLst>
          </p:cNvPr>
          <p:cNvSpPr>
            <a:spLocks noGrp="1"/>
          </p:cNvSpPr>
          <p:nvPr>
            <p:ph type="title"/>
          </p:nvPr>
        </p:nvSpPr>
        <p:spPr>
          <a:xfrm>
            <a:off x="1295400" y="2348880"/>
            <a:ext cx="7055380" cy="1947250"/>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endParaRPr lang="en-IN" sz="44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8E8C497-9D12-7AE6-035C-E9679472B938}"/>
              </a:ext>
            </a:extLst>
          </p:cNvPr>
          <p:cNvSpPr>
            <a:spLocks noGrp="1"/>
          </p:cNvSpPr>
          <p:nvPr>
            <p:ph type="dt" sz="half" idx="10"/>
          </p:nvPr>
        </p:nvSpPr>
        <p:spPr/>
        <p:txBody>
          <a:bodyPr/>
          <a:lstStyle/>
          <a:p>
            <a:fld id="{05611C39-370D-467C-817E-1DEF30AA7ACF}" type="datetime1">
              <a:rPr lang="en-US" smtClean="0"/>
              <a:t>4/12/2023</a:t>
            </a:fld>
            <a:endParaRPr lang="en-US"/>
          </a:p>
        </p:txBody>
      </p:sp>
      <p:sp>
        <p:nvSpPr>
          <p:cNvPr id="4" name="Slide Number Placeholder 3">
            <a:extLst>
              <a:ext uri="{FF2B5EF4-FFF2-40B4-BE49-F238E27FC236}">
                <a16:creationId xmlns:a16="http://schemas.microsoft.com/office/drawing/2014/main" id="{9C69EAEF-2907-A590-BDAC-7A918629D712}"/>
              </a:ext>
            </a:extLst>
          </p:cNvPr>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9989820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F386-EF1D-3444-6B21-0C97FCFBA91D}"/>
              </a:ext>
            </a:extLst>
          </p:cNvPr>
          <p:cNvSpPr>
            <a:spLocks noGrp="1"/>
          </p:cNvSpPr>
          <p:nvPr>
            <p:ph type="title"/>
          </p:nvPr>
        </p:nvSpPr>
        <p:spPr>
          <a:xfrm>
            <a:off x="755576" y="289015"/>
            <a:ext cx="7886700" cy="619705"/>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D165E6-8ABB-E8E8-46DA-32564C9658CF}"/>
              </a:ext>
            </a:extLst>
          </p:cNvPr>
          <p:cNvSpPr>
            <a:spLocks noGrp="1"/>
          </p:cNvSpPr>
          <p:nvPr>
            <p:ph idx="1"/>
          </p:nvPr>
        </p:nvSpPr>
        <p:spPr>
          <a:xfrm>
            <a:off x="963055" y="1988840"/>
            <a:ext cx="7471742" cy="5303615"/>
          </a:xfrm>
        </p:spPr>
        <p:txBody>
          <a:bodyPr>
            <a:normAutofit/>
          </a:bodyPr>
          <a:lstStyle/>
          <a:p>
            <a:pPr marL="0" indent="0" algn="just">
              <a:lnSpc>
                <a:spcPct val="120000"/>
              </a:lnSpc>
              <a:buNone/>
            </a:pPr>
            <a:r>
              <a:rPr lang="en-US" sz="2300" dirty="0">
                <a:latin typeface="Times New Roman" panose="02020603050405020304" pitchFamily="18" charset="0"/>
                <a:ea typeface="+mn-lt"/>
                <a:cs typeface="Times New Roman" panose="02020603050405020304" pitchFamily="18" charset="0"/>
              </a:rPr>
              <a:t>The primary objective of the system is to accurately detect accidents in real-time. The system should be able to identify different types of accidents, such as vehicle collisions, pedestrian accidents, and other types of incidents.</a:t>
            </a:r>
            <a:endParaRPr lang="en-US" sz="23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AF1A33-D6CB-EBA7-1444-8544CF2BDFFD}"/>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5E6A87C4-C956-6389-537F-553C4DBBA5C6}"/>
              </a:ext>
            </a:extLst>
          </p:cNvPr>
          <p:cNvSpPr>
            <a:spLocks noGrp="1"/>
          </p:cNvSpPr>
          <p:nvPr>
            <p:ph type="sldNum" sz="quarter" idx="12"/>
          </p:nvPr>
        </p:nvSpPr>
        <p:spPr>
          <a:xfrm>
            <a:off x="6457950" y="6356351"/>
            <a:ext cx="20574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851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101A-0544-10EE-2CF2-B1B26A44DCE7}"/>
              </a:ext>
            </a:extLst>
          </p:cNvPr>
          <p:cNvSpPr>
            <a:spLocks noGrp="1"/>
          </p:cNvSpPr>
          <p:nvPr>
            <p:ph type="title"/>
          </p:nvPr>
        </p:nvSpPr>
        <p:spPr>
          <a:xfrm>
            <a:off x="1676400" y="381000"/>
            <a:ext cx="6324601" cy="609600"/>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200" b="1" dirty="0">
                <a:solidFill>
                  <a:schemeClr val="accent1"/>
                </a:solidFill>
                <a:latin typeface="Times New Roman" panose="02020603050405020304" pitchFamily="18" charset="0"/>
                <a:cs typeface="Times New Roman" panose="02020603050405020304" pitchFamily="18" charset="0"/>
              </a:rPr>
              <a:t>Literature Review</a:t>
            </a:r>
          </a:p>
        </p:txBody>
      </p:sp>
      <p:graphicFrame>
        <p:nvGraphicFramePr>
          <p:cNvPr id="12" name="Table 12">
            <a:extLst>
              <a:ext uri="{FF2B5EF4-FFF2-40B4-BE49-F238E27FC236}">
                <a16:creationId xmlns:a16="http://schemas.microsoft.com/office/drawing/2014/main" id="{9795CA69-DFDF-FE87-4A85-C14BD110288F}"/>
              </a:ext>
            </a:extLst>
          </p:cNvPr>
          <p:cNvGraphicFramePr>
            <a:graphicFrameLocks noGrp="1"/>
          </p:cNvGraphicFramePr>
          <p:nvPr>
            <p:ph idx="1"/>
            <p:extLst>
              <p:ext uri="{D42A27DB-BD31-4B8C-83A1-F6EECF244321}">
                <p14:modId xmlns:p14="http://schemas.microsoft.com/office/powerpoint/2010/main" val="3350998593"/>
              </p:ext>
            </p:extLst>
          </p:nvPr>
        </p:nvGraphicFramePr>
        <p:xfrm>
          <a:off x="1043608" y="1003081"/>
          <a:ext cx="7632848" cy="5565741"/>
        </p:xfrm>
        <a:graphic>
          <a:graphicData uri="http://schemas.openxmlformats.org/drawingml/2006/table">
            <a:tbl>
              <a:tblPr firstRow="1" bandRow="1">
                <a:tableStyleId>{5940675A-B579-460E-94D1-54222C63F5DA}</a:tableStyleId>
              </a:tblPr>
              <a:tblGrid>
                <a:gridCol w="559645">
                  <a:extLst>
                    <a:ext uri="{9D8B030D-6E8A-4147-A177-3AD203B41FA5}">
                      <a16:colId xmlns:a16="http://schemas.microsoft.com/office/drawing/2014/main" val="2237002328"/>
                    </a:ext>
                  </a:extLst>
                </a:gridCol>
                <a:gridCol w="2223564">
                  <a:extLst>
                    <a:ext uri="{9D8B030D-6E8A-4147-A177-3AD203B41FA5}">
                      <a16:colId xmlns:a16="http://schemas.microsoft.com/office/drawing/2014/main" val="4012551749"/>
                    </a:ext>
                  </a:extLst>
                </a:gridCol>
                <a:gridCol w="1756221">
                  <a:extLst>
                    <a:ext uri="{9D8B030D-6E8A-4147-A177-3AD203B41FA5}">
                      <a16:colId xmlns:a16="http://schemas.microsoft.com/office/drawing/2014/main" val="2509922366"/>
                    </a:ext>
                  </a:extLst>
                </a:gridCol>
                <a:gridCol w="1809387">
                  <a:extLst>
                    <a:ext uri="{9D8B030D-6E8A-4147-A177-3AD203B41FA5}">
                      <a16:colId xmlns:a16="http://schemas.microsoft.com/office/drawing/2014/main" val="2744587841"/>
                    </a:ext>
                  </a:extLst>
                </a:gridCol>
                <a:gridCol w="1284031">
                  <a:extLst>
                    <a:ext uri="{9D8B030D-6E8A-4147-A177-3AD203B41FA5}">
                      <a16:colId xmlns:a16="http://schemas.microsoft.com/office/drawing/2014/main" val="706650809"/>
                    </a:ext>
                  </a:extLst>
                </a:gridCol>
              </a:tblGrid>
              <a:tr h="681106">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ALGORITHM</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041056224"/>
                  </a:ext>
                </a:extLst>
              </a:tr>
              <a:tr h="1600797">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400" u="none" dirty="0">
                          <a:latin typeface="Times New Roman" panose="02020603050405020304" pitchFamily="18" charset="0"/>
                          <a:cs typeface="Times New Roman" panose="02020603050405020304" pitchFamily="18" charset="0"/>
                        </a:rPr>
                        <a:t>Intelligent Vehicle Collision-Avoidance System with Deep Learning,</a:t>
                      </a:r>
                    </a:p>
                    <a:p>
                      <a:pPr algn="just"/>
                      <a:r>
                        <a:rPr lang="en-US" sz="1400" u="none" dirty="0">
                          <a:latin typeface="Times New Roman" panose="02020603050405020304" pitchFamily="18" charset="0"/>
                          <a:cs typeface="Times New Roman" panose="02020603050405020304" pitchFamily="18" charset="0"/>
                        </a:rPr>
                        <a:t>2018 IEEE Asia Pacific Conference on Circuits and Systems (APCCAS), </a:t>
                      </a:r>
                    </a:p>
                  </a:txBody>
                  <a:tcPr/>
                </a:tc>
                <a:tc>
                  <a:txBody>
                    <a:bodyPr/>
                    <a:lstStyle/>
                    <a:p>
                      <a:pPr algn="just"/>
                      <a:r>
                        <a:rPr lang="en-US" sz="1400" dirty="0">
                          <a:latin typeface="Times New Roman" panose="02020603050405020304" pitchFamily="18" charset="0"/>
                          <a:cs typeface="Times New Roman" panose="02020603050405020304" pitchFamily="18" charset="0"/>
                        </a:rPr>
                        <a:t>Yeong-Kang Lai, Chu-Ying Ho, Yu-Hau Huang, Chuan-Wei Huang, Yi-Xian Kuo, Yu-Chieh Chung</a:t>
                      </a:r>
                    </a:p>
                  </a:txBody>
                  <a:tcPr/>
                </a:tc>
                <a:tc>
                  <a:txBody>
                    <a:bodyPr/>
                    <a:lstStyle/>
                    <a:p>
                      <a:pPr algn="just"/>
                      <a:r>
                        <a:rPr lang="en-US" sz="1400" dirty="0" err="1">
                          <a:latin typeface="Times New Roman" panose="02020603050405020304" pitchFamily="18" charset="0"/>
                          <a:cs typeface="Times New Roman" panose="02020603050405020304" pitchFamily="18" charset="0"/>
                        </a:rPr>
                        <a:t>MobileNets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2813015770"/>
                  </a:ext>
                </a:extLst>
              </a:tr>
              <a:tr h="1698878">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400" u="none" dirty="0">
                          <a:latin typeface="Times New Roman" panose="02020603050405020304" pitchFamily="18" charset="0"/>
                          <a:cs typeface="Times New Roman" panose="02020603050405020304" pitchFamily="18" charset="0"/>
                        </a:rPr>
                        <a:t>Car crash detection using ensemble deep learning and multimodal data from dashboard cameras,</a:t>
                      </a:r>
                    </a:p>
                    <a:p>
                      <a:r>
                        <a:rPr lang="en-US" sz="1400" u="none" dirty="0">
                          <a:latin typeface="Times New Roman" panose="02020603050405020304" pitchFamily="18" charset="0"/>
                          <a:cs typeface="Times New Roman" panose="02020603050405020304" pitchFamily="18" charset="0"/>
                        </a:rPr>
                        <a:t>Expert Systems with Applications</a:t>
                      </a:r>
                    </a:p>
                    <a:p>
                      <a:r>
                        <a:rPr lang="en-US" sz="1400" u="none" dirty="0">
                          <a:latin typeface="Times New Roman" panose="02020603050405020304" pitchFamily="18" charset="0"/>
                          <a:cs typeface="Times New Roman" panose="02020603050405020304" pitchFamily="18" charset="0"/>
                        </a:rPr>
                        <a:t>Volume 183, 30</a:t>
                      </a:r>
                    </a:p>
                  </a:txBody>
                  <a:tcPr/>
                </a:tc>
                <a:tc>
                  <a:txBody>
                    <a:bodyPr/>
                    <a:lstStyle/>
                    <a:p>
                      <a:r>
                        <a:rPr lang="pt-BR" sz="1400" kern="1200" dirty="0">
                          <a:effectLst/>
                          <a:latin typeface="Times New Roman" panose="02020603050405020304" pitchFamily="18" charset="0"/>
                          <a:cs typeface="Times New Roman" panose="02020603050405020304" pitchFamily="18" charset="0"/>
                        </a:rPr>
                        <a:t>Jae Gyeong Choi, Chan Woo Kong, Gyeongho Kim, Sunghoon Lim</a:t>
                      </a:r>
                      <a:br>
                        <a:rPr lang="pt-BR" sz="1400" kern="1200" dirty="0">
                          <a:effectLst/>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CNN</a:t>
                      </a:r>
                    </a:p>
                    <a:p>
                      <a:r>
                        <a:rPr lang="en-US" sz="1400" dirty="0">
                          <a:latin typeface="Times New Roman" panose="02020603050405020304" pitchFamily="18" charset="0"/>
                          <a:cs typeface="Times New Roman" panose="02020603050405020304" pitchFamily="18" charset="0"/>
                        </a:rPr>
                        <a:t>GRU</a:t>
                      </a:r>
                    </a:p>
                  </a:txBody>
                  <a:tcPr/>
                </a:tc>
                <a:tc>
                  <a:txBody>
                    <a:bodyPr/>
                    <a:lstStyle/>
                    <a:p>
                      <a:r>
                        <a:rPr lang="en-US" sz="1400" u="none" dirty="0">
                          <a:latin typeface="Times New Roman" panose="02020603050405020304" pitchFamily="18" charset="0"/>
                          <a:cs typeface="Times New Roman" panose="02020603050405020304" pitchFamily="18" charset="0"/>
                        </a:rPr>
                        <a:t>November 2021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1787470"/>
                  </a:ext>
                </a:extLst>
              </a:tr>
              <a:tr h="602627">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US" sz="1400" u="none" dirty="0">
                          <a:latin typeface="Times New Roman" panose="02020603050405020304" pitchFamily="18" charset="0"/>
                          <a:cs typeface="Times New Roman" panose="02020603050405020304" pitchFamily="18" charset="0"/>
                        </a:rPr>
                        <a:t>A novel deep ensemble-based approach to detect crashes using sequential traffic data, </a:t>
                      </a:r>
                    </a:p>
                    <a:p>
                      <a:r>
                        <a:rPr lang="en-US" sz="1400" u="none" dirty="0">
                          <a:latin typeface="Times New Roman" panose="02020603050405020304" pitchFamily="18" charset="0"/>
                          <a:cs typeface="Times New Roman" panose="02020603050405020304" pitchFamily="18" charset="0"/>
                        </a:rPr>
                        <a:t>IATSS Research, </a:t>
                      </a:r>
                    </a:p>
                  </a:txBody>
                  <a:tcPr/>
                </a:tc>
                <a:tc>
                  <a:txBody>
                    <a:bodyPr/>
                    <a:lstStyle/>
                    <a:p>
                      <a:r>
                        <a:rPr lang="en-US" sz="1400" dirty="0">
                          <a:latin typeface="Times New Roman" panose="02020603050405020304" pitchFamily="18" charset="0"/>
                          <a:cs typeface="Times New Roman" panose="02020603050405020304" pitchFamily="18" charset="0"/>
                        </a:rPr>
                        <a:t>Homa Taghipour, Amir Bahador Parsa, Rishabh  Singh Chauhan, Sybil </a:t>
                      </a:r>
                      <a:r>
                        <a:rPr lang="en-US" sz="1400" dirty="0" err="1">
                          <a:latin typeface="Times New Roman" panose="02020603050405020304" pitchFamily="18" charset="0"/>
                          <a:cs typeface="Times New Roman" panose="02020603050405020304" pitchFamily="18" charset="0"/>
                        </a:rPr>
                        <a:t>Derrible</a:t>
                      </a:r>
                      <a:r>
                        <a:rPr lang="en-US" sz="1400" dirty="0">
                          <a:latin typeface="Times New Roman" panose="02020603050405020304" pitchFamily="18" charset="0"/>
                          <a:cs typeface="Times New Roman" panose="02020603050405020304" pitchFamily="18" charset="0"/>
                        </a:rPr>
                        <a:t>, Abolfazl (Kouros) Mohammadian</a:t>
                      </a:r>
                    </a:p>
                  </a:txBody>
                  <a:tcPr/>
                </a:tc>
                <a:tc>
                  <a:txBody>
                    <a:bodyPr/>
                    <a:lstStyle/>
                    <a:p>
                      <a:r>
                        <a:rPr lang="en-US" sz="1400" dirty="0">
                          <a:latin typeface="Times New Roman" panose="02020603050405020304" pitchFamily="18" charset="0"/>
                          <a:cs typeface="Times New Roman" panose="02020603050405020304" pitchFamily="18" charset="0"/>
                        </a:rPr>
                        <a:t> GRU</a:t>
                      </a:r>
                    </a:p>
                    <a:p>
                      <a:r>
                        <a:rPr lang="en-US" sz="1400" dirty="0">
                          <a:latin typeface="Times New Roman" panose="02020603050405020304" pitchFamily="18" charset="0"/>
                          <a:cs typeface="Times New Roman" panose="02020603050405020304" pitchFamily="18" charset="0"/>
                        </a:rPr>
                        <a:t>LSTM</a:t>
                      </a:r>
                    </a:p>
                  </a:txBody>
                  <a:tcPr/>
                </a:tc>
                <a:tc>
                  <a:txBody>
                    <a:bodyPr/>
                    <a:lstStyle/>
                    <a:p>
                      <a:r>
                        <a:rPr lang="en-US" sz="1400" u="none"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867505"/>
                  </a:ext>
                </a:extLst>
              </a:tr>
            </a:tbl>
          </a:graphicData>
        </a:graphic>
      </p:graphicFrame>
      <p:sp>
        <p:nvSpPr>
          <p:cNvPr id="3" name="Date Placeholder 2">
            <a:extLst>
              <a:ext uri="{FF2B5EF4-FFF2-40B4-BE49-F238E27FC236}">
                <a16:creationId xmlns:a16="http://schemas.microsoft.com/office/drawing/2014/main" id="{056855A5-8845-92DE-EF15-B0BF49CC9B91}"/>
              </a:ext>
            </a:extLst>
          </p:cNvPr>
          <p:cNvSpPr>
            <a:spLocks noGrp="1"/>
          </p:cNvSpPr>
          <p:nvPr>
            <p:ph type="dt" sz="half" idx="10"/>
          </p:nvPr>
        </p:nvSpPr>
        <p:spPr/>
        <p:txBody>
          <a:bodyPr/>
          <a:lstStyle/>
          <a:p>
            <a:fld id="{CC7CBDC5-9EB6-456A-B9E6-EB51688C8BF0}" type="datetime1">
              <a:rPr lang="en-US" smtClean="0"/>
              <a:t>4/12/2023</a:t>
            </a:fld>
            <a:endParaRPr lang="en-US"/>
          </a:p>
        </p:txBody>
      </p:sp>
      <p:sp>
        <p:nvSpPr>
          <p:cNvPr id="4" name="Slide Number Placeholder 3">
            <a:extLst>
              <a:ext uri="{FF2B5EF4-FFF2-40B4-BE49-F238E27FC236}">
                <a16:creationId xmlns:a16="http://schemas.microsoft.com/office/drawing/2014/main" id="{51037815-3D19-77E6-EC4F-951AA61B7E28}"/>
              </a:ext>
            </a:extLst>
          </p:cNvPr>
          <p:cNvSpPr>
            <a:spLocks noGrp="1"/>
          </p:cNvSpPr>
          <p:nvPr>
            <p:ph type="sldNum" sz="quarter" idx="12"/>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3233050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6BB00A-5EB6-22F1-4229-97392029197E}"/>
              </a:ext>
            </a:extLst>
          </p:cNvPr>
          <p:cNvSpPr>
            <a:spLocks noGrp="1"/>
          </p:cNvSpPr>
          <p:nvPr>
            <p:ph type="dt" sz="half" idx="10"/>
          </p:nvPr>
        </p:nvSpPr>
        <p:spPr/>
        <p:txBody>
          <a:bodyPr/>
          <a:lstStyle/>
          <a:p>
            <a:fld id="{54759935-1ACC-4818-B342-C0D089FB6903}" type="datetime1">
              <a:rPr lang="en-US" smtClean="0"/>
              <a:t>4/12/2023</a:t>
            </a:fld>
            <a:endParaRPr lang="en-US"/>
          </a:p>
        </p:txBody>
      </p:sp>
      <p:sp>
        <p:nvSpPr>
          <p:cNvPr id="5" name="Slide Number Placeholder 4">
            <a:extLst>
              <a:ext uri="{FF2B5EF4-FFF2-40B4-BE49-F238E27FC236}">
                <a16:creationId xmlns:a16="http://schemas.microsoft.com/office/drawing/2014/main" id="{4FC43D76-AEB3-4C21-9F88-90CAC7694380}"/>
              </a:ext>
            </a:extLst>
          </p:cNvPr>
          <p:cNvSpPr>
            <a:spLocks noGrp="1"/>
          </p:cNvSpPr>
          <p:nvPr>
            <p:ph type="sldNum" sz="quarter" idx="12"/>
          </p:nvPr>
        </p:nvSpPr>
        <p:spPr/>
        <p:txBody>
          <a:bodyPr/>
          <a:lstStyle/>
          <a:p>
            <a:fld id="{B6F15528-21DE-4FAA-801E-634DDDAF4B2B}" type="slidenum">
              <a:rPr lang="en-US" smtClean="0"/>
              <a:t>5</a:t>
            </a:fld>
            <a:endParaRPr lang="en-US"/>
          </a:p>
        </p:txBody>
      </p:sp>
      <p:graphicFrame>
        <p:nvGraphicFramePr>
          <p:cNvPr id="11" name="Table 11">
            <a:extLst>
              <a:ext uri="{FF2B5EF4-FFF2-40B4-BE49-F238E27FC236}">
                <a16:creationId xmlns:a16="http://schemas.microsoft.com/office/drawing/2014/main" id="{6AB8613B-325B-8320-D511-83A35D2B8A4B}"/>
              </a:ext>
            </a:extLst>
          </p:cNvPr>
          <p:cNvGraphicFramePr>
            <a:graphicFrameLocks noGrp="1"/>
          </p:cNvGraphicFramePr>
          <p:nvPr>
            <p:ph idx="1"/>
            <p:extLst>
              <p:ext uri="{D42A27DB-BD31-4B8C-83A1-F6EECF244321}">
                <p14:modId xmlns:p14="http://schemas.microsoft.com/office/powerpoint/2010/main" val="3645040754"/>
              </p:ext>
            </p:extLst>
          </p:nvPr>
        </p:nvGraphicFramePr>
        <p:xfrm>
          <a:off x="827584" y="260649"/>
          <a:ext cx="7920880" cy="6198799"/>
        </p:xfrm>
        <a:graphic>
          <a:graphicData uri="http://schemas.openxmlformats.org/drawingml/2006/table">
            <a:tbl>
              <a:tblPr firstRow="1" bandRow="1">
                <a:tableStyleId>{5940675A-B579-460E-94D1-54222C63F5DA}</a:tableStyleId>
              </a:tblPr>
              <a:tblGrid>
                <a:gridCol w="854796">
                  <a:extLst>
                    <a:ext uri="{9D8B030D-6E8A-4147-A177-3AD203B41FA5}">
                      <a16:colId xmlns:a16="http://schemas.microsoft.com/office/drawing/2014/main" val="3885264226"/>
                    </a:ext>
                  </a:extLst>
                </a:gridCol>
                <a:gridCol w="2673596">
                  <a:extLst>
                    <a:ext uri="{9D8B030D-6E8A-4147-A177-3AD203B41FA5}">
                      <a16:colId xmlns:a16="http://schemas.microsoft.com/office/drawing/2014/main" val="664350587"/>
                    </a:ext>
                  </a:extLst>
                </a:gridCol>
                <a:gridCol w="2016224">
                  <a:extLst>
                    <a:ext uri="{9D8B030D-6E8A-4147-A177-3AD203B41FA5}">
                      <a16:colId xmlns:a16="http://schemas.microsoft.com/office/drawing/2014/main" val="607982625"/>
                    </a:ext>
                  </a:extLst>
                </a:gridCol>
                <a:gridCol w="1512168">
                  <a:extLst>
                    <a:ext uri="{9D8B030D-6E8A-4147-A177-3AD203B41FA5}">
                      <a16:colId xmlns:a16="http://schemas.microsoft.com/office/drawing/2014/main" val="3445353859"/>
                    </a:ext>
                  </a:extLst>
                </a:gridCol>
                <a:gridCol w="864096">
                  <a:extLst>
                    <a:ext uri="{9D8B030D-6E8A-4147-A177-3AD203B41FA5}">
                      <a16:colId xmlns:a16="http://schemas.microsoft.com/office/drawing/2014/main" val="501557125"/>
                    </a:ext>
                  </a:extLst>
                </a:gridCol>
              </a:tblGrid>
              <a:tr h="659954">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S.no</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TITLE</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AUTHOR </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ALGORITHM</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YEAR</a:t>
                      </a:r>
                    </a:p>
                  </a:txBody>
                  <a:tcPr/>
                </a:tc>
                <a:extLst>
                  <a:ext uri="{0D108BD9-81ED-4DB2-BD59-A6C34878D82A}">
                    <a16:rowId xmlns:a16="http://schemas.microsoft.com/office/drawing/2014/main" val="821972246"/>
                  </a:ext>
                </a:extLst>
              </a:tr>
              <a:tr h="1463048">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US" sz="1400" u="none" dirty="0">
                          <a:latin typeface="Times New Roman" panose="02020603050405020304" pitchFamily="18" charset="0"/>
                          <a:cs typeface="Times New Roman" panose="02020603050405020304" pitchFamily="18" charset="0"/>
                        </a:rPr>
                        <a:t>Intelligent Vehicle Collision Warning System Based on a Deep Learning Approach,</a:t>
                      </a:r>
                    </a:p>
                    <a:p>
                      <a:r>
                        <a:rPr lang="en-US" sz="1400" u="none" dirty="0">
                          <a:latin typeface="Times New Roman" panose="02020603050405020304" pitchFamily="18" charset="0"/>
                          <a:cs typeface="Times New Roman" panose="02020603050405020304" pitchFamily="18" charset="0"/>
                        </a:rPr>
                        <a:t>2018 IEEE International Conference on Consumer Electronics-Taiwan.</a:t>
                      </a:r>
                    </a:p>
                  </a:txBody>
                  <a:tcPr/>
                </a:tc>
                <a:tc>
                  <a:txBody>
                    <a:bodyPr/>
                    <a:lstStyle/>
                    <a:p>
                      <a:r>
                        <a:rPr lang="en-US" sz="1400" dirty="0">
                          <a:latin typeface="Times New Roman" panose="02020603050405020304" pitchFamily="18" charset="0"/>
                          <a:cs typeface="Times New Roman" panose="02020603050405020304" pitchFamily="18" charset="0"/>
                        </a:rPr>
                        <a:t>Yeong-Kang Lai, Yu-Hau Huang, Thomas Schumann</a:t>
                      </a:r>
                    </a:p>
                  </a:txBody>
                  <a:tcPr/>
                </a:tc>
                <a:tc>
                  <a:txBody>
                    <a:bodyPr/>
                    <a:lstStyle/>
                    <a:p>
                      <a:r>
                        <a:rPr lang="en-US" sz="1400" dirty="0">
                          <a:latin typeface="Times New Roman" panose="02020603050405020304" pitchFamily="18" charset="0"/>
                          <a:cs typeface="Times New Roman" panose="02020603050405020304" pitchFamily="18" charset="0"/>
                        </a:rPr>
                        <a:t>DNN</a:t>
                      </a:r>
                    </a:p>
                    <a:p>
                      <a:r>
                        <a:rPr lang="en-US" sz="1400" dirty="0">
                          <a:latin typeface="Times New Roman" panose="02020603050405020304" pitchFamily="18" charset="0"/>
                          <a:cs typeface="Times New Roman" panose="02020603050405020304" pitchFamily="18" charset="0"/>
                        </a:rPr>
                        <a:t>MobileNet</a:t>
                      </a:r>
                    </a:p>
                  </a:txBody>
                  <a:tcPr/>
                </a:tc>
                <a:tc>
                  <a:txBody>
                    <a:bodyPr/>
                    <a:lstStyle/>
                    <a:p>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2927515119"/>
                  </a:ext>
                </a:extLst>
              </a:tr>
              <a:tr h="1765429">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400" u="none" dirty="0">
                          <a:latin typeface="Times New Roman" panose="02020603050405020304" pitchFamily="18" charset="0"/>
                          <a:cs typeface="Times New Roman" panose="02020603050405020304" pitchFamily="18" charset="0"/>
                        </a:rPr>
                        <a:t>Estimation of Collision Priority on Traffic Videos using Deep Learning, </a:t>
                      </a:r>
                    </a:p>
                    <a:p>
                      <a:r>
                        <a:rPr lang="en-US" sz="1400" u="none" dirty="0">
                          <a:latin typeface="Times New Roman" panose="02020603050405020304" pitchFamily="18" charset="0"/>
                          <a:cs typeface="Times New Roman" panose="02020603050405020304" pitchFamily="18" charset="0"/>
                        </a:rPr>
                        <a:t>2020 IEEE International Conference on Machine Learning and Applied Network Technologies (ICMLANT)</a:t>
                      </a:r>
                    </a:p>
                  </a:txBody>
                  <a:tcPr/>
                </a:tc>
                <a:tc>
                  <a:txBody>
                    <a:bodyPr/>
                    <a:lstStyle/>
                    <a:p>
                      <a:r>
                        <a:rPr lang="en-US" sz="1400" dirty="0">
                          <a:latin typeface="Times New Roman" panose="02020603050405020304" pitchFamily="18" charset="0"/>
                          <a:cs typeface="Times New Roman" panose="02020603050405020304" pitchFamily="18" charset="0"/>
                        </a:rPr>
                        <a:t>G. Madhumitha, R. Senthilnathan, K. Muzammil Ayaz, J. Vignesh, Korada Madhu</a:t>
                      </a:r>
                    </a:p>
                  </a:txBody>
                  <a:tcPr/>
                </a:tc>
                <a:tc>
                  <a:txBody>
                    <a:bodyPr/>
                    <a:lstStyle/>
                    <a:p>
                      <a:r>
                        <a:rPr lang="en-US" sz="1400" dirty="0">
                          <a:latin typeface="Times New Roman" panose="02020603050405020304" pitchFamily="18" charset="0"/>
                          <a:cs typeface="Times New Roman" panose="02020603050405020304" pitchFamily="18" charset="0"/>
                        </a:rPr>
                        <a:t>CNN</a:t>
                      </a:r>
                    </a:p>
                    <a:p>
                      <a:r>
                        <a:rPr lang="en-US" sz="1400" dirty="0">
                          <a:latin typeface="Times New Roman" panose="02020603050405020304" pitchFamily="18" charset="0"/>
                          <a:cs typeface="Times New Roman" panose="02020603050405020304" pitchFamily="18" charset="0"/>
                        </a:rPr>
                        <a:t>YOLO</a:t>
                      </a:r>
                    </a:p>
                    <a:p>
                      <a:r>
                        <a:rPr lang="en-US" sz="1400" dirty="0">
                          <a:latin typeface="Times New Roman" panose="02020603050405020304" pitchFamily="18" charset="0"/>
                          <a:cs typeface="Times New Roman" panose="02020603050405020304" pitchFamily="18" charset="0"/>
                        </a:rPr>
                        <a:t>SDM</a:t>
                      </a: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807649988"/>
                  </a:ext>
                </a:extLst>
              </a:tr>
              <a:tr h="1152128">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r>
                        <a:rPr lang="en-US" sz="1400" dirty="0">
                          <a:latin typeface="Times New Roman" panose="02020603050405020304" pitchFamily="18" charset="0"/>
                          <a:cs typeface="Times New Roman" panose="02020603050405020304" pitchFamily="18" charset="0"/>
                        </a:rPr>
                        <a:t>Real-time image enhancement for an automatic automobile accident detection through CCTV using deep learning.</a:t>
                      </a:r>
                    </a:p>
                  </a:txBody>
                  <a:tcPr/>
                </a:tc>
                <a:tc>
                  <a:txBody>
                    <a:bodyPr/>
                    <a:lstStyle/>
                    <a:p>
                      <a:r>
                        <a:rPr lang="en-US" sz="1400" dirty="0">
                          <a:latin typeface="Times New Roman" panose="02020603050405020304" pitchFamily="18" charset="0"/>
                          <a:cs typeface="Times New Roman" panose="02020603050405020304" pitchFamily="18" charset="0"/>
                        </a:rPr>
                        <a:t>Manu S. Pillai, Gopal Chaudhary, Manju Khari, Rubén González Crespo</a:t>
                      </a:r>
                    </a:p>
                  </a:txBody>
                  <a:tcPr/>
                </a:tc>
                <a:tc>
                  <a:txBody>
                    <a:bodyPr/>
                    <a:lstStyle/>
                    <a:p>
                      <a:r>
                        <a:rPr lang="en-US" sz="1400" dirty="0">
                          <a:latin typeface="Times New Roman" panose="02020603050405020304" pitchFamily="18" charset="0"/>
                          <a:cs typeface="Times New Roman" panose="02020603050405020304" pitchFamily="18" charset="0"/>
                        </a:rPr>
                        <a:t>YOLO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1349100904"/>
                  </a:ext>
                </a:extLst>
              </a:tr>
              <a:tr h="844110">
                <a:tc>
                  <a:txBody>
                    <a:bodyPr/>
                    <a:lstStyle/>
                    <a:p>
                      <a:r>
                        <a:rPr lang="en-IN" sz="1800" dirty="0">
                          <a:latin typeface="Times New Roman" panose="02020603050405020304" pitchFamily="18" charset="0"/>
                          <a:cs typeface="Times New Roman" panose="02020603050405020304" pitchFamily="18" charset="0"/>
                        </a:rPr>
                        <a:t>7</a:t>
                      </a:r>
                    </a:p>
                  </a:txBody>
                  <a:tcPr/>
                </a:tc>
                <a:tc>
                  <a:txBody>
                    <a:bodyPr/>
                    <a:lstStyle/>
                    <a:p>
                      <a:r>
                        <a:rPr lang="en-US" sz="1400" u="none" dirty="0" err="1">
                          <a:latin typeface="Times New Roman" panose="02020603050405020304" pitchFamily="18" charset="0"/>
                          <a:cs typeface="Times New Roman" panose="02020603050405020304" pitchFamily="18" charset="0"/>
                        </a:rPr>
                        <a:t>DeepCrash</a:t>
                      </a:r>
                      <a:r>
                        <a:rPr lang="en-US" sz="1400" u="none" dirty="0">
                          <a:latin typeface="Times New Roman" panose="02020603050405020304" pitchFamily="18" charset="0"/>
                          <a:cs typeface="Times New Roman" panose="02020603050405020304" pitchFamily="18" charset="0"/>
                        </a:rPr>
                        <a:t>: A Deep Learning-Based Internet of Vehicles System for Head-On and Single-Vehicle Accident Detection With Emergency Notification,</a:t>
                      </a:r>
                    </a:p>
                  </a:txBody>
                  <a:tcPr/>
                </a:tc>
                <a:tc>
                  <a:txBody>
                    <a:bodyPr/>
                    <a:lstStyle/>
                    <a:p>
                      <a:pPr algn="l"/>
                      <a:r>
                        <a:rPr lang="de-DE" sz="1400" dirty="0">
                          <a:latin typeface="Times New Roman" panose="02020603050405020304" pitchFamily="18" charset="0"/>
                          <a:cs typeface="Times New Roman" panose="02020603050405020304" pitchFamily="18" charset="0"/>
                        </a:rPr>
                        <a:t>Wan-Jung Chang, Liang-Bi Chen, Ke-Yu Su</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IoV</a:t>
                      </a:r>
                      <a:r>
                        <a:rPr lang="en-US" sz="1400" dirty="0">
                          <a:latin typeface="Times New Roman" panose="02020603050405020304" pitchFamily="18" charset="0"/>
                          <a:cs typeface="Times New Roman" panose="02020603050405020304" pitchFamily="18" charset="0"/>
                        </a:rPr>
                        <a:t> based </a:t>
                      </a:r>
                      <a:r>
                        <a:rPr lang="en-US" sz="1400" dirty="0" err="1">
                          <a:latin typeface="Times New Roman" panose="02020603050405020304" pitchFamily="18" charset="0"/>
                          <a:cs typeface="Times New Roman" panose="02020603050405020304" pitchFamily="18" charset="0"/>
                        </a:rPr>
                        <a:t>DeepCrash</a:t>
                      </a:r>
                      <a:r>
                        <a:rPr lang="en-US" sz="1400" dirty="0">
                          <a:latin typeface="Times New Roman" panose="02020603050405020304" pitchFamily="18" charset="0"/>
                          <a:cs typeface="Times New Roman" panose="02020603050405020304" pitchFamily="18" charset="0"/>
                        </a:rPr>
                        <a:t> </a:t>
                      </a:r>
                    </a:p>
                  </a:txBody>
                  <a:tcPr/>
                </a:tc>
                <a:tc>
                  <a:txBody>
                    <a:bodyPr/>
                    <a:lstStyle/>
                    <a:p>
                      <a:r>
                        <a:rPr lang="en-IN" sz="14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2550712808"/>
                  </a:ext>
                </a:extLst>
              </a:tr>
            </a:tbl>
          </a:graphicData>
        </a:graphic>
      </p:graphicFrame>
    </p:spTree>
    <p:extLst>
      <p:ext uri="{BB962C8B-B14F-4D97-AF65-F5344CB8AC3E}">
        <p14:creationId xmlns:p14="http://schemas.microsoft.com/office/powerpoint/2010/main" val="4292694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75C-7532-B01F-23D0-3377ED6F083E}"/>
              </a:ext>
            </a:extLst>
          </p:cNvPr>
          <p:cNvSpPr>
            <a:spLocks noGrp="1"/>
          </p:cNvSpPr>
          <p:nvPr>
            <p:ph type="title"/>
          </p:nvPr>
        </p:nvSpPr>
        <p:spPr>
          <a:xfrm>
            <a:off x="971600" y="332656"/>
            <a:ext cx="7562801" cy="576064"/>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7C608F3-51E8-090D-A24E-9110B1875CAB}"/>
              </a:ext>
            </a:extLst>
          </p:cNvPr>
          <p:cNvSpPr>
            <a:spLocks noGrp="1"/>
          </p:cNvSpPr>
          <p:nvPr>
            <p:ph idx="1"/>
          </p:nvPr>
        </p:nvSpPr>
        <p:spPr>
          <a:xfrm>
            <a:off x="1115616" y="1052737"/>
            <a:ext cx="7274769" cy="5303614"/>
          </a:xfrm>
        </p:spPr>
        <p:txBody>
          <a:bodyPr>
            <a:noAutofit/>
          </a:bodyPr>
          <a:lstStyle/>
          <a:p>
            <a:pPr algn="just" rtl="0">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According to worldwide statistics, traffic accidents are the cause of a high percentage of violent deaths. </a:t>
            </a:r>
          </a:p>
          <a:p>
            <a:pPr algn="just">
              <a:lnSpc>
                <a:spcPct val="100000"/>
              </a:lnSpc>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Due to this and the wide use of video surveillance and intelligent traffic</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systems, and automated traffic accident detection approach becomes</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desirable for computer vision researchers.</a:t>
            </a:r>
            <a:r>
              <a:rPr lang="en-US" sz="1800" dirty="0">
                <a:solidFill>
                  <a:srgbClr val="000000"/>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Over the past years, automatic traffic accident detection (ATAD) based on</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video has become one of the most promising applications in intelligent transportation and is playing a more and more important role in ensuring</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travel safety.</a:t>
            </a:r>
          </a:p>
          <a:p>
            <a:pPr algn="just" rtl="0">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Input is a video obtained via surveillance systems. </a:t>
            </a:r>
          </a:p>
          <a:p>
            <a:pPr algn="just">
              <a:lnSpc>
                <a:spcPct val="100000"/>
              </a:lnSpc>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Output results are acquired instantly in real-time and we would be notified</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if there’s a chance for collision or not.</a:t>
            </a:r>
            <a:r>
              <a:rPr lang="en-US" sz="1800" dirty="0">
                <a:solidFill>
                  <a:srgbClr val="000000"/>
                </a:solidFill>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Our system is based on YOLO, Neural Network, and Deep Learning of object detection along with computer vision technology and several methods and algorithms.</a:t>
            </a:r>
          </a:p>
          <a:p>
            <a:pPr marL="285750" indent="-285750" algn="just" rtl="0">
              <a:lnSpc>
                <a:spcPct val="100000"/>
              </a:lnSpc>
              <a:spcBef>
                <a:spcPts val="0"/>
              </a:spcBef>
              <a:spcAft>
                <a:spcPts val="0"/>
              </a:spcAft>
              <a:buFont typeface="Arial" panose="020B0604020202020204" pitchFamily="34" charset="0"/>
              <a:buChar char="•"/>
            </a:pPr>
            <a:endParaRPr lang="en-US" sz="1800" b="0" dirty="0">
              <a:effectLst/>
              <a:latin typeface="Times New Roman" panose="02020603050405020304" pitchFamily="18" charset="0"/>
              <a:cs typeface="Times New Roman" panose="02020603050405020304" pitchFamily="18" charset="0"/>
            </a:endParaRPr>
          </a:p>
          <a:p>
            <a:pPr algn="just"/>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8372D2-0442-E55C-A4A4-DFD0AC50E22F}"/>
              </a:ext>
            </a:extLst>
          </p:cNvPr>
          <p:cNvSpPr>
            <a:spLocks noGrp="1"/>
          </p:cNvSpPr>
          <p:nvPr>
            <p:ph type="dt" sz="half" idx="10"/>
          </p:nvPr>
        </p:nvSpPr>
        <p:spPr/>
        <p:txBody>
          <a:bodyPr/>
          <a:lstStyle/>
          <a:p>
            <a:fld id="{733085BE-3538-4FC5-92EB-6CA1D5C65547}" type="datetime1">
              <a:rPr lang="en-US" smtClean="0"/>
              <a:t>4/12/2023</a:t>
            </a:fld>
            <a:endParaRPr lang="en-US"/>
          </a:p>
        </p:txBody>
      </p:sp>
      <p:sp>
        <p:nvSpPr>
          <p:cNvPr id="5" name="Slide Number Placeholder 4">
            <a:extLst>
              <a:ext uri="{FF2B5EF4-FFF2-40B4-BE49-F238E27FC236}">
                <a16:creationId xmlns:a16="http://schemas.microsoft.com/office/drawing/2014/main" id="{AA0177E9-79C6-69C7-294B-778CA6F76773}"/>
              </a:ext>
            </a:extLst>
          </p:cNvPr>
          <p:cNvSpPr>
            <a:spLocks noGrp="1"/>
          </p:cNvSpPr>
          <p:nvPr>
            <p:ph type="sldNum" sz="quarter" idx="12"/>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752054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60649"/>
            <a:ext cx="7696199" cy="71962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Proposed System</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980270"/>
            <a:ext cx="7194376" cy="5410023"/>
          </a:xfrm>
        </p:spPr>
        <p:txBody>
          <a:bodyPr>
            <a:normAutofit fontScale="92500" lnSpcReduction="20000"/>
          </a:bodyPr>
          <a:lstStyle/>
          <a:p>
            <a:pPr marL="0" indent="0" algn="just">
              <a:lnSpc>
                <a:spcPct val="110000"/>
              </a:lnSpc>
              <a:buNone/>
            </a:pPr>
            <a:r>
              <a:rPr lang="en-US" sz="1800" dirty="0">
                <a:latin typeface="Times New Roman" panose="02020603050405020304" pitchFamily="18" charset="0"/>
                <a:ea typeface="+mn-lt"/>
                <a:cs typeface="Times New Roman" panose="02020603050405020304" pitchFamily="18" charset="0"/>
              </a:rPr>
              <a:t>The proposed system using YOLO for accident detection offers several advantages over other approaches:</a:t>
            </a:r>
          </a:p>
          <a:p>
            <a:pPr algn="just">
              <a:lnSpc>
                <a:spcPct val="110000"/>
              </a:lnSpc>
              <a:buClr>
                <a:srgbClr val="1287C3"/>
              </a:buClr>
              <a:buFont typeface="Wingdings" panose="05000000000000000000" pitchFamily="2" charset="2"/>
              <a:buChar char="Ø"/>
            </a:pPr>
            <a:r>
              <a:rPr lang="en-US" sz="1800" b="1" dirty="0">
                <a:latin typeface="Times New Roman" panose="02020603050405020304" pitchFamily="18" charset="0"/>
                <a:ea typeface="+mn-lt"/>
                <a:cs typeface="Times New Roman" panose="02020603050405020304" pitchFamily="18" charset="0"/>
              </a:rPr>
              <a:t>High accuracy:</a:t>
            </a:r>
            <a:r>
              <a:rPr lang="en-US" sz="1800" dirty="0">
                <a:latin typeface="Times New Roman" panose="02020603050405020304" pitchFamily="18" charset="0"/>
                <a:ea typeface="+mn-lt"/>
                <a:cs typeface="Times New Roman" panose="02020603050405020304" pitchFamily="18" charset="0"/>
              </a:rPr>
              <a:t> YOLO is a state-of-the-art object detection algorithm that has demonstrated high accuracy in detecting and classifying objects, including accidents, in real-time scenarios.</a:t>
            </a:r>
          </a:p>
          <a:p>
            <a:pPr algn="just">
              <a:lnSpc>
                <a:spcPct val="110000"/>
              </a:lnSpc>
              <a:buClr>
                <a:srgbClr val="1287C3"/>
              </a:buClr>
              <a:buFont typeface="Wingdings" panose="05000000000000000000" pitchFamily="2" charset="2"/>
              <a:buChar char="Ø"/>
            </a:pPr>
            <a:r>
              <a:rPr lang="en-US" sz="1800" b="1" dirty="0">
                <a:latin typeface="Times New Roman" panose="02020603050405020304" pitchFamily="18" charset="0"/>
                <a:ea typeface="+mn-lt"/>
                <a:cs typeface="Times New Roman" panose="02020603050405020304" pitchFamily="18" charset="0"/>
              </a:rPr>
              <a:t>Speed:</a:t>
            </a:r>
            <a:r>
              <a:rPr lang="en-US" sz="1800" dirty="0">
                <a:latin typeface="Times New Roman" panose="02020603050405020304" pitchFamily="18" charset="0"/>
                <a:ea typeface="+mn-lt"/>
                <a:cs typeface="Times New Roman" panose="02020603050405020304" pitchFamily="18" charset="0"/>
              </a:rPr>
              <a:t> YOLO is also known for its speed and efficiency, enabling real-time processing of high-resolution images and videos, making it suitable for use in systems that require rapid detection and response, such as emergency services and traffic monitoring systems.</a:t>
            </a:r>
          </a:p>
          <a:p>
            <a:pPr algn="just">
              <a:lnSpc>
                <a:spcPct val="110000"/>
              </a:lnSpc>
              <a:buClr>
                <a:srgbClr val="1287C3"/>
              </a:buClr>
              <a:buFont typeface="Wingdings" panose="05000000000000000000" pitchFamily="2" charset="2"/>
              <a:buChar char="Ø"/>
            </a:pPr>
            <a:r>
              <a:rPr lang="en-US" sz="1800" b="1" dirty="0">
                <a:latin typeface="Times New Roman" panose="02020603050405020304" pitchFamily="18" charset="0"/>
                <a:ea typeface="+mn-lt"/>
                <a:cs typeface="Times New Roman" panose="02020603050405020304" pitchFamily="18" charset="0"/>
              </a:rPr>
              <a:t>Object detection and localization:</a:t>
            </a:r>
            <a:r>
              <a:rPr lang="en-US" sz="1800" dirty="0">
                <a:latin typeface="Times New Roman" panose="02020603050405020304" pitchFamily="18" charset="0"/>
                <a:ea typeface="+mn-lt"/>
                <a:cs typeface="Times New Roman" panose="02020603050405020304" pitchFamily="18" charset="0"/>
              </a:rPr>
              <a:t> YOLO can detect and localize multiple objects within an image or video, making it suitable for use in detecting and classifying multiple types of accidents, including car crashes, pedestrian accidents, and bicycle accidents.</a:t>
            </a:r>
          </a:p>
          <a:p>
            <a:pPr algn="just">
              <a:lnSpc>
                <a:spcPct val="110000"/>
              </a:lnSpc>
              <a:buClr>
                <a:srgbClr val="1287C3"/>
              </a:buClr>
              <a:buFont typeface="Wingdings" panose="05000000000000000000" pitchFamily="2" charset="2"/>
              <a:buChar char="Ø"/>
            </a:pPr>
            <a:r>
              <a:rPr lang="en-US" sz="1800" b="1" dirty="0">
                <a:latin typeface="Times New Roman" panose="02020603050405020304" pitchFamily="18" charset="0"/>
                <a:ea typeface="+mn-lt"/>
                <a:cs typeface="Times New Roman" panose="02020603050405020304" pitchFamily="18" charset="0"/>
              </a:rPr>
              <a:t>Real-time monitoring:</a:t>
            </a:r>
            <a:r>
              <a:rPr lang="en-US" sz="1800" dirty="0">
                <a:latin typeface="Times New Roman" panose="02020603050405020304" pitchFamily="18" charset="0"/>
                <a:ea typeface="+mn-lt"/>
                <a:cs typeface="Times New Roman" panose="02020603050405020304" pitchFamily="18" charset="0"/>
              </a:rPr>
              <a:t> YOLO can be used for real-time monitoring of traffic conditions, enabling timely detection of accidents and the ability to divert traffic to minimize congestion and improve response times.</a:t>
            </a:r>
          </a:p>
          <a:p>
            <a:pPr algn="just">
              <a:lnSpc>
                <a:spcPct val="110000"/>
              </a:lnSpc>
              <a:buClr>
                <a:srgbClr val="1287C3"/>
              </a:buClr>
              <a:buFont typeface="Wingdings" panose="05000000000000000000" pitchFamily="2" charset="2"/>
              <a:buChar char="Ø"/>
            </a:pPr>
            <a:r>
              <a:rPr lang="en-US" sz="1800" b="1" dirty="0">
                <a:latin typeface="Times New Roman" panose="02020603050405020304" pitchFamily="18" charset="0"/>
                <a:ea typeface="+mn-lt"/>
                <a:cs typeface="Times New Roman" panose="02020603050405020304" pitchFamily="18" charset="0"/>
              </a:rPr>
              <a:t>Easy implementation:</a:t>
            </a:r>
            <a:r>
              <a:rPr lang="en-US" sz="1800" dirty="0">
                <a:latin typeface="Times New Roman" panose="02020603050405020304" pitchFamily="18" charset="0"/>
                <a:ea typeface="+mn-lt"/>
                <a:cs typeface="Times New Roman" panose="02020603050405020304" pitchFamily="18" charset="0"/>
              </a:rPr>
              <a:t> YOLO is relatively easy to implement and can be trained with relatively small datasets, making it accessible to a wide range of users and organizations.</a:t>
            </a:r>
          </a:p>
        </p:txBody>
      </p:sp>
      <p:sp>
        <p:nvSpPr>
          <p:cNvPr id="4" name="Date Placeholder 3">
            <a:extLst>
              <a:ext uri="{FF2B5EF4-FFF2-40B4-BE49-F238E27FC236}">
                <a16:creationId xmlns:a16="http://schemas.microsoft.com/office/drawing/2014/main" id="{9B6492C7-9DE9-42F9-D863-8D6DE1E1EEDC}"/>
              </a:ext>
            </a:extLst>
          </p:cNvPr>
          <p:cNvSpPr>
            <a:spLocks noGrp="1"/>
          </p:cNvSpPr>
          <p:nvPr>
            <p:ph type="dt" sz="half" idx="10"/>
          </p:nvPr>
        </p:nvSpPr>
        <p:spPr/>
        <p:txBody>
          <a:bodyPr/>
          <a:lstStyle/>
          <a:p>
            <a:fld id="{659412D7-CB01-437D-821C-8E7EE1B217A8}" type="datetime1">
              <a:rPr lang="en-US" smtClean="0"/>
              <a:t>4/12/2023</a:t>
            </a:fld>
            <a:endParaRPr lang="en-US"/>
          </a:p>
        </p:txBody>
      </p:sp>
      <p:sp>
        <p:nvSpPr>
          <p:cNvPr id="5" name="Slide Number Placeholder 4">
            <a:extLst>
              <a:ext uri="{FF2B5EF4-FFF2-40B4-BE49-F238E27FC236}">
                <a16:creationId xmlns:a16="http://schemas.microsoft.com/office/drawing/2014/main" id="{7160B95D-2D1B-94D5-D322-FF484DD6422D}"/>
              </a:ext>
            </a:extLst>
          </p:cNvPr>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09600"/>
            <a:ext cx="7428935" cy="515144"/>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a:xfrm>
            <a:off x="971600" y="1447801"/>
            <a:ext cx="7344816" cy="4800599"/>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HARDWARE</a:t>
            </a:r>
            <a:r>
              <a:rPr lang="en-US" sz="1800" b="1" dirty="0">
                <a:latin typeface="Times New Roman" panose="02020603050405020304" pitchFamily="18" charset="0"/>
                <a:ea typeface="+mn-lt"/>
                <a:cs typeface="Times New Roman" panose="02020603050405020304" pitchFamily="18" charset="0"/>
              </a:rPr>
              <a:t> REQUIREMENTS</a:t>
            </a:r>
            <a:endParaRPr lang="en-US" sz="1800" dirty="0">
              <a:latin typeface="Times New Roman" panose="02020603050405020304" pitchFamily="18" charset="0"/>
              <a:ea typeface="+mn-lt"/>
              <a:cs typeface="Times New Roman" panose="02020603050405020304" pitchFamily="18" charset="0"/>
            </a:endParaRPr>
          </a:p>
          <a:p>
            <a:pPr>
              <a:buClr>
                <a:srgbClr val="1287C3"/>
              </a:buClr>
            </a:pPr>
            <a:endParaRPr lang="en-US" sz="1800" dirty="0">
              <a:latin typeface="Times New Roman" panose="02020603050405020304" pitchFamily="18" charset="0"/>
              <a:ea typeface="+mn-lt"/>
              <a:cs typeface="Times New Roman" panose="02020603050405020304" pitchFamily="18" charset="0"/>
            </a:endParaRP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Processor             : Pentium Dual Core 2.00GHZ</a:t>
            </a: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Hard disk             : 120 GB</a:t>
            </a: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RAM                    : 2GB (minimum)</a:t>
            </a: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Keyboard             : 110 keys enhanced</a:t>
            </a:r>
          </a:p>
          <a:p>
            <a:pPr marL="0" indent="0">
              <a:buClr>
                <a:srgbClr val="1287C3"/>
              </a:buClr>
              <a:buNone/>
            </a:pPr>
            <a:endParaRPr lang="en-US" sz="1800" dirty="0">
              <a:latin typeface="Times New Roman" panose="02020603050405020304" pitchFamily="18" charset="0"/>
              <a:ea typeface="+mn-lt"/>
              <a:cs typeface="Times New Roman" panose="02020603050405020304" pitchFamily="18" charset="0"/>
            </a:endParaRPr>
          </a:p>
          <a:p>
            <a:pPr marL="0" indent="0">
              <a:buClr>
                <a:srgbClr val="1287C3"/>
              </a:buClr>
              <a:buNone/>
            </a:pPr>
            <a:r>
              <a:rPr lang="en-US" sz="1800" b="1" dirty="0">
                <a:latin typeface="Times New Roman" panose="02020603050405020304" pitchFamily="18" charset="0"/>
                <a:ea typeface="+mn-lt"/>
                <a:cs typeface="Times New Roman" panose="02020603050405020304" pitchFamily="18" charset="0"/>
              </a:rPr>
              <a:t>SOFTWARE REQUIREMENTS</a:t>
            </a:r>
            <a:endParaRPr lang="en-US" sz="1800" dirty="0">
              <a:latin typeface="Times New Roman" panose="02020603050405020304" pitchFamily="18" charset="0"/>
              <a:ea typeface="+mn-lt"/>
              <a:cs typeface="Times New Roman" panose="02020603050405020304" pitchFamily="18" charset="0"/>
            </a:endParaRPr>
          </a:p>
          <a:p>
            <a:pPr algn="just">
              <a:buClr>
                <a:srgbClr val="1287C3"/>
              </a:buClr>
              <a:buFont typeface="Wingdings" panose="05000000000000000000" pitchFamily="2" charset="2"/>
              <a:buChar char="Ø"/>
            </a:pPr>
            <a:endParaRPr lang="en-US" sz="1800" dirty="0">
              <a:latin typeface="Times New Roman" panose="02020603050405020304" pitchFamily="18" charset="0"/>
              <a:ea typeface="+mn-lt"/>
              <a:cs typeface="Times New Roman" panose="02020603050405020304" pitchFamily="18" charset="0"/>
            </a:endParaRP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Operating system : Windows7 (with service pack 1), 8, 8.1 and 10</a:t>
            </a:r>
          </a:p>
          <a:p>
            <a:pPr algn="just">
              <a:buClr>
                <a:srgbClr val="1287C3"/>
              </a:buClr>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Language             : Python</a:t>
            </a:r>
          </a:p>
          <a:p>
            <a:pPr algn="just">
              <a:buClr>
                <a:srgbClr val="1287C3"/>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Packages              :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 Pandas ,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 Twilio ,  OpenCV.</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5A45CA-52B8-69A1-C4C3-A321FFE63436}"/>
              </a:ext>
            </a:extLst>
          </p:cNvPr>
          <p:cNvSpPr>
            <a:spLocks noGrp="1"/>
          </p:cNvSpPr>
          <p:nvPr>
            <p:ph type="dt" sz="half" idx="10"/>
          </p:nvPr>
        </p:nvSpPr>
        <p:spPr/>
        <p:txBody>
          <a:bodyPr/>
          <a:lstStyle/>
          <a:p>
            <a:fld id="{44E1630B-14B3-4D33-A321-1DCA546A274D}" type="datetime1">
              <a:rPr lang="en-US" smtClean="0"/>
              <a:t>4/12/2023</a:t>
            </a:fld>
            <a:endParaRPr lang="en-US"/>
          </a:p>
        </p:txBody>
      </p:sp>
      <p:sp>
        <p:nvSpPr>
          <p:cNvPr id="5" name="Slide Number Placeholder 4">
            <a:extLst>
              <a:ext uri="{FF2B5EF4-FFF2-40B4-BE49-F238E27FC236}">
                <a16:creationId xmlns:a16="http://schemas.microsoft.com/office/drawing/2014/main" id="{E6B1AAE3-F43E-0D2D-9C72-71384DBF24D4}"/>
              </a:ext>
            </a:extLst>
          </p:cNvPr>
          <p:cNvSpPr>
            <a:spLocks noGrp="1"/>
          </p:cNvSpPr>
          <p:nvPr>
            <p:ph type="sldNum" sz="quarter" idx="12"/>
          </p:nvPr>
        </p:nvSpPr>
        <p:spPr/>
        <p:txBody>
          <a:bodyPr/>
          <a:lstStyle/>
          <a:p>
            <a:fld id="{B6F15528-21DE-4FAA-801E-634DDDAF4B2B}" type="slidenum">
              <a:rPr lang="en-US" smtClean="0"/>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609600"/>
            <a:ext cx="8001000" cy="659160"/>
          </a:xfrm>
        </p:spPr>
        <p:txBody>
          <a:bodyPr>
            <a:normAutofit fontScale="90000"/>
          </a:bodyPr>
          <a:lstStyle/>
          <a:p>
            <a:pPr algn="ctr"/>
            <a:r>
              <a:rPr lang="en-US" sz="3600" b="1" dirty="0">
                <a:solidFill>
                  <a:schemeClr val="accent1"/>
                </a:solidFill>
                <a:latin typeface="Century Schoolbook" panose="020406040505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Architecture</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FCA6D1B-43F9-287B-B48F-C2D0C4419D95}"/>
              </a:ext>
            </a:extLst>
          </p:cNvPr>
          <p:cNvSpPr>
            <a:spLocks noGrp="1"/>
          </p:cNvSpPr>
          <p:nvPr>
            <p:ph type="dt" sz="half" idx="10"/>
          </p:nvPr>
        </p:nvSpPr>
        <p:spPr/>
        <p:txBody>
          <a:bodyPr/>
          <a:lstStyle/>
          <a:p>
            <a:fld id="{B51C405E-C11B-4461-9032-2CF764358E5C}" type="datetime1">
              <a:rPr lang="en-US" smtClean="0"/>
              <a:t>4/12/2023</a:t>
            </a:fld>
            <a:endParaRPr lang="en-US"/>
          </a:p>
        </p:txBody>
      </p:sp>
      <p:sp>
        <p:nvSpPr>
          <p:cNvPr id="5" name="Slide Number Placeholder 4">
            <a:extLst>
              <a:ext uri="{FF2B5EF4-FFF2-40B4-BE49-F238E27FC236}">
                <a16:creationId xmlns:a16="http://schemas.microsoft.com/office/drawing/2014/main" id="{39E8B425-8495-BBE1-F192-D7B9C4BD609B}"/>
              </a:ext>
            </a:extLst>
          </p:cNvPr>
          <p:cNvSpPr>
            <a:spLocks noGrp="1"/>
          </p:cNvSpPr>
          <p:nvPr>
            <p:ph type="sldNum" sz="quarter" idx="12"/>
          </p:nvPr>
        </p:nvSpPr>
        <p:spPr/>
        <p:txBody>
          <a:bodyPr/>
          <a:lstStyle/>
          <a:p>
            <a:fld id="{B6F15528-21DE-4FAA-801E-634DDDAF4B2B}" type="slidenum">
              <a:rPr lang="en-US" smtClean="0"/>
              <a:t>9</a:t>
            </a:fld>
            <a:endParaRPr lang="en-US"/>
          </a:p>
        </p:txBody>
      </p:sp>
      <p:pic>
        <p:nvPicPr>
          <p:cNvPr id="6" name="Content Placeholder 4">
            <a:extLst>
              <a:ext uri="{FF2B5EF4-FFF2-40B4-BE49-F238E27FC236}">
                <a16:creationId xmlns:a16="http://schemas.microsoft.com/office/drawing/2014/main" id="{770E5723-3F21-682A-72D9-B96820FF3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1" y="1398062"/>
            <a:ext cx="7836020" cy="4893493"/>
          </a:xfrm>
          <a:ln>
            <a:solidFill>
              <a:schemeClr val="accent1">
                <a:lumMod val="20000"/>
                <a:lumOff val="80000"/>
              </a:schemeClr>
            </a:solidFill>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5"/>
  <p:tag name="AS_OS" val="Unix 5.15.0.1033"/>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1932</Words>
  <Application>Microsoft Office PowerPoint</Application>
  <PresentationFormat>On-screen Show (4:3)</PresentationFormat>
  <Paragraphs>242</Paragraphs>
  <Slides>27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Calibri</vt:lpstr>
      <vt:lpstr>Calibri Light</vt:lpstr>
      <vt:lpstr>Century Schoolbook</vt:lpstr>
      <vt:lpstr>Times New Roman</vt:lpstr>
      <vt:lpstr>Wingdings</vt:lpstr>
      <vt:lpstr>Office Theme</vt:lpstr>
      <vt:lpstr>Office Theme</vt:lpstr>
      <vt:lpstr>Office Theme</vt:lpstr>
      <vt:lpstr>PowerPoint Presentation</vt:lpstr>
      <vt:lpstr>Introduction</vt:lpstr>
      <vt:lpstr>Objectives</vt:lpstr>
      <vt:lpstr>           Literature Review</vt:lpstr>
      <vt:lpstr>PowerPoint Presentation</vt:lpstr>
      <vt:lpstr>Problem Statement</vt:lpstr>
      <vt:lpstr>Proposed System</vt:lpstr>
      <vt:lpstr>Development Environment</vt:lpstr>
      <vt:lpstr>  System Architecture </vt:lpstr>
      <vt:lpstr>                   UML/ER DIAGRAMS  </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Testing</vt:lpstr>
      <vt:lpstr>PowerPoint Presentation</vt:lpstr>
      <vt:lpstr>PowerPoint Presentation</vt:lpstr>
      <vt:lpstr>Screenshots</vt:lpstr>
      <vt:lpstr>PowerPoint Presentation</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dc:creator>
  <cp:lastModifiedBy>pranesh14092001@outlook.com</cp:lastModifiedBy>
  <cp:revision>18</cp:revision>
  <cp:lastPrinted>2023-04-03T07:11:04Z</cp:lastPrinted>
  <dcterms:created xsi:type="dcterms:W3CDTF">2023-04-03T07:11:04Z</dcterms:created>
  <dcterms:modified xsi:type="dcterms:W3CDTF">2023-04-12T05:27:11Z</dcterms:modified>
</cp:coreProperties>
</file>