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87" r:id="rId2"/>
    <p:sldId id="257" r:id="rId3"/>
    <p:sldId id="258" r:id="rId4"/>
    <p:sldId id="260" r:id="rId5"/>
    <p:sldId id="261" r:id="rId6"/>
    <p:sldId id="259" r:id="rId7"/>
    <p:sldId id="276" r:id="rId8"/>
    <p:sldId id="265" r:id="rId9"/>
    <p:sldId id="263" r:id="rId10"/>
    <p:sldId id="277" r:id="rId11"/>
    <p:sldId id="278" r:id="rId12"/>
    <p:sldId id="267" r:id="rId13"/>
    <p:sldId id="268" r:id="rId14"/>
    <p:sldId id="269" r:id="rId15"/>
    <p:sldId id="270" r:id="rId16"/>
    <p:sldId id="271" r:id="rId17"/>
    <p:sldId id="279" r:id="rId18"/>
    <p:sldId id="280" r:id="rId19"/>
    <p:sldId id="281" r:id="rId20"/>
    <p:sldId id="282" r:id="rId21"/>
    <p:sldId id="283" r:id="rId22"/>
    <p:sldId id="284" r:id="rId23"/>
    <p:sldId id="285" r:id="rId24"/>
    <p:sldId id="286" r:id="rId25"/>
    <p:sldId id="272" r:id="rId26"/>
    <p:sldId id="275" r:id="rId27"/>
  </p:sldIdLst>
  <p:sldSz cx="10058400" cy="7772400"/>
  <p:notesSz cx="10058400" cy="77724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512" y="7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 y="0"/>
            <a:ext cx="10058377" cy="10058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Noto Serif"/>
                <a:cs typeface="Noto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Noto Serif"/>
                <a:cs typeface="Noto Serif"/>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chemeClr val="bg1"/>
                </a:solidFill>
                <a:latin typeface="Noto Serif"/>
                <a:cs typeface="Noto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946633"/>
            <a:ext cx="8549640" cy="2031325"/>
          </a:xfrm>
        </p:spPr>
        <p:txBody>
          <a:bodyPr anchor="b"/>
          <a:lstStyle>
            <a:lvl1pPr algn="ctr">
              <a:defRPr sz="6600"/>
            </a:lvl1pPr>
          </a:lstStyle>
          <a:p>
            <a:r>
              <a:rPr lang="en-US"/>
              <a:t>Click to edit Master title style</a:t>
            </a:r>
          </a:p>
        </p:txBody>
      </p:sp>
      <p:sp>
        <p:nvSpPr>
          <p:cNvPr id="3" name="Subtitle 2"/>
          <p:cNvSpPr>
            <a:spLocks noGrp="1"/>
          </p:cNvSpPr>
          <p:nvPr>
            <p:ph type="subTitle" idx="1"/>
          </p:nvPr>
        </p:nvSpPr>
        <p:spPr>
          <a:xfrm>
            <a:off x="1257300" y="4082310"/>
            <a:ext cx="7543800" cy="406265"/>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p>
        </p:txBody>
      </p:sp>
      <p:sp>
        <p:nvSpPr>
          <p:cNvPr id="4" name="Date Placeholder 3"/>
          <p:cNvSpPr>
            <a:spLocks noGrp="1"/>
          </p:cNvSpPr>
          <p:nvPr>
            <p:ph type="dt" sz="half" idx="10"/>
          </p:nvPr>
        </p:nvSpPr>
        <p:spPr>
          <a:xfrm>
            <a:off x="502920" y="7228332"/>
            <a:ext cx="2313432" cy="276999"/>
          </a:xfrm>
        </p:spPr>
        <p:txBody>
          <a:bodyPr/>
          <a:lstStyle/>
          <a:p>
            <a:fld id="{8F413E1E-C0B8-42BB-B3DF-AF101699ABC0}" type="datetime1">
              <a:rPr lang="en-IN" smtClean="0"/>
              <a:t>12-04-2023</a:t>
            </a:fld>
            <a:endParaRPr lang="en-IN"/>
          </a:p>
        </p:txBody>
      </p:sp>
      <p:sp>
        <p:nvSpPr>
          <p:cNvPr id="5" name="Footer Placeholder 4"/>
          <p:cNvSpPr>
            <a:spLocks noGrp="1"/>
          </p:cNvSpPr>
          <p:nvPr>
            <p:ph type="ftr" sz="quarter" idx="11"/>
          </p:nvPr>
        </p:nvSpPr>
        <p:spPr>
          <a:xfrm>
            <a:off x="3419856" y="7228332"/>
            <a:ext cx="3218688" cy="276999"/>
          </a:xfrm>
        </p:spPr>
        <p:txBody>
          <a:bodyPr/>
          <a:lstStyle/>
          <a:p>
            <a:endParaRPr lang="en-IN"/>
          </a:p>
        </p:txBody>
      </p:sp>
      <p:sp>
        <p:nvSpPr>
          <p:cNvPr id="6" name="Slide Number Placeholder 5"/>
          <p:cNvSpPr>
            <a:spLocks noGrp="1"/>
          </p:cNvSpPr>
          <p:nvPr>
            <p:ph type="sldNum" sz="quarter" idx="12"/>
          </p:nvPr>
        </p:nvSpPr>
        <p:spPr>
          <a:xfrm>
            <a:off x="7242048" y="7228332"/>
            <a:ext cx="2313432" cy="276999"/>
          </a:xfrm>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6319630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0770" y="198596"/>
            <a:ext cx="9096859" cy="495300"/>
          </a:xfrm>
          <a:prstGeom prst="rect">
            <a:avLst/>
          </a:prstGeom>
        </p:spPr>
        <p:txBody>
          <a:bodyPr wrap="square" lIns="0" tIns="0" rIns="0" bIns="0">
            <a:spAutoFit/>
          </a:bodyPr>
          <a:lstStyle>
            <a:lvl1pPr>
              <a:defRPr sz="3050" b="1" i="0">
                <a:solidFill>
                  <a:schemeClr val="bg1"/>
                </a:solidFill>
                <a:latin typeface="Noto Serif"/>
                <a:cs typeface="Noto Serif"/>
              </a:defRPr>
            </a:lvl1pPr>
          </a:lstStyle>
          <a:p>
            <a:endParaRPr/>
          </a:p>
        </p:txBody>
      </p:sp>
      <p:sp>
        <p:nvSpPr>
          <p:cNvPr id="3" name="Holder 3"/>
          <p:cNvSpPr>
            <a:spLocks noGrp="1"/>
          </p:cNvSpPr>
          <p:nvPr>
            <p:ph type="body" idx="1"/>
          </p:nvPr>
        </p:nvSpPr>
        <p:spPr>
          <a:xfrm>
            <a:off x="1502325" y="1954957"/>
            <a:ext cx="7053749" cy="19977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4/12/2023</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119068" y="255505"/>
            <a:ext cx="1597904" cy="1600636"/>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41428" y="329954"/>
            <a:ext cx="1437572" cy="152618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716973" y="2339944"/>
            <a:ext cx="6914343" cy="464743"/>
          </a:xfrm>
          <a:prstGeom prst="rect">
            <a:avLst/>
          </a:prstGeom>
          <a:noFill/>
        </p:spPr>
        <p:txBody>
          <a:bodyPr wrap="square">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2420" b="1">
                <a:solidFill>
                  <a:srgbClr val="C00000"/>
                </a:solidFill>
                <a:latin typeface="Times New Roman" panose="02020603050405020304" pitchFamily="18" charset="0"/>
              </a:rPr>
              <a:t>Department of Computer Science and Engineering </a:t>
            </a:r>
            <a:endParaRPr lang="en-IN" sz="2420" b="1">
              <a:solidFill>
                <a:srgbClr val="C00000"/>
              </a:solidFill>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368968" y="2917790"/>
            <a:ext cx="10042357" cy="1360372"/>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marL="0" marR="431165" lvl="0" indent="0" algn="ctr" rtl="0">
              <a:lnSpc>
                <a:spcPct val="100000"/>
              </a:lnSpc>
              <a:spcBef>
                <a:spcPts val="1880"/>
              </a:spcBef>
              <a:spcAft>
                <a:spcPts val="0"/>
              </a:spcAft>
              <a:buClr>
                <a:schemeClr val="dk1"/>
              </a:buClr>
              <a:buSzPts val="3500"/>
              <a:buFont typeface="Arial" panose="020B0604020202020204"/>
              <a:buNone/>
            </a:pPr>
            <a:r>
              <a:rPr lang="en-US" sz="2800" b="1" i="0" u="none" strike="noStrike" cap="none" dirty="0">
                <a:solidFill>
                  <a:srgbClr val="002060"/>
                </a:solidFill>
                <a:latin typeface="Arial" panose="020B0604020202020204"/>
                <a:ea typeface="Arial" panose="020B0604020202020204"/>
                <a:cs typeface="Arial" panose="020B0604020202020204"/>
                <a:sym typeface="Arial" panose="020B0604020202020204"/>
              </a:rPr>
              <a:t>BLOCKCHAIN ENABLED DECENTRALIZED TRUST MANAGEMENT AND SECURE VOTING SYSTEM</a:t>
            </a:r>
          </a:p>
          <a:p>
            <a:pPr algn="just"/>
            <a:endParaRPr lang="en-IN" sz="264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37482" y="5866420"/>
            <a:ext cx="4356484" cy="972574"/>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1980" b="1" dirty="0">
                <a:latin typeface="Times New Roman" panose="02020603050405020304" pitchFamily="18" charset="0"/>
                <a:cs typeface="Times New Roman" panose="02020603050405020304" pitchFamily="18" charset="0"/>
              </a:rPr>
              <a:t>Guide Name &amp; Designation</a:t>
            </a:r>
          </a:p>
          <a:p>
            <a:endParaRPr lang="en-US" sz="1760" b="1" dirty="0">
              <a:latin typeface="Times New Roman" panose="02020603050405020304" pitchFamily="18" charset="0"/>
              <a:cs typeface="Times New Roman" panose="02020603050405020304" pitchFamily="18" charset="0"/>
            </a:endParaRPr>
          </a:p>
          <a:p>
            <a:r>
              <a:rPr lang="en-US" sz="1760" b="1" dirty="0">
                <a:latin typeface="Times New Roman" panose="02020603050405020304" pitchFamily="18" charset="0"/>
                <a:cs typeface="Times New Roman" panose="02020603050405020304" pitchFamily="18" charset="0"/>
              </a:rPr>
              <a:t>Mrs. P. DEEPA M.E.,Ph.D.,</a:t>
            </a:r>
            <a:r>
              <a:rPr lang="en-US" sz="1980" b="1" dirty="0">
                <a:latin typeface="Times New Roman" panose="02020603050405020304" pitchFamily="18" charset="0"/>
                <a:cs typeface="Times New Roman" panose="02020603050405020304" pitchFamily="18" charset="0"/>
              </a:rPr>
              <a:t>	</a:t>
            </a:r>
            <a:endParaRPr lang="en-IN" sz="198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183934" y="3928203"/>
            <a:ext cx="5690531" cy="3028521"/>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pPr algn="ctr"/>
            <a:r>
              <a:rPr lang="en-US" sz="1980" b="1" dirty="0">
                <a:latin typeface="Times New Roman" panose="02020603050405020304" pitchFamily="18" charset="0"/>
                <a:cs typeface="Times New Roman" panose="02020603050405020304" pitchFamily="18" charset="0"/>
              </a:rPr>
              <a:t>Team Members Name / Register Number</a:t>
            </a:r>
          </a:p>
          <a:p>
            <a:pPr algn="ctr"/>
            <a:endParaRPr lang="en-US" sz="198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Clr>
                <a:schemeClr val="dk1"/>
              </a:buClr>
              <a:buSzPts val="2200"/>
              <a:buFont typeface="Arial" panose="020B0604020202020204"/>
              <a:buNone/>
            </a:pPr>
            <a:r>
              <a:rPr lang="fi-FI" sz="2400" b="1" i="0" u="none" strike="noStrike" cap="none" dirty="0">
                <a:latin typeface="Calibri" panose="020F0502020204030204"/>
                <a:ea typeface="Calibri" panose="020F0502020204030204"/>
                <a:cs typeface="Calibri" panose="020F0502020204030204"/>
                <a:sym typeface="Calibri" panose="020F0502020204030204"/>
              </a:rPr>
              <a:t>Badhri Kesava Raja S M (211419104034)</a:t>
            </a:r>
          </a:p>
          <a:p>
            <a:pPr marL="0" marR="0" lvl="0" indent="0" algn="l" rtl="0">
              <a:spcBef>
                <a:spcPts val="0"/>
              </a:spcBef>
              <a:spcAft>
                <a:spcPts val="0"/>
              </a:spcAft>
              <a:buClr>
                <a:schemeClr val="dk1"/>
              </a:buClr>
              <a:buSzPts val="2200"/>
              <a:buFont typeface="Arial" panose="020B0604020202020204"/>
              <a:buNone/>
            </a:pPr>
            <a:r>
              <a:rPr lang="fi-FI" sz="2400" b="1" dirty="0">
                <a:latin typeface="Calibri" panose="020F0502020204030204"/>
                <a:ea typeface="Calibri" panose="020F0502020204030204"/>
                <a:cs typeface="Calibri" panose="020F0502020204030204"/>
                <a:sym typeface="Calibri" panose="020F0502020204030204"/>
              </a:rPr>
              <a:t>Godson Raj R                   (211419104079)</a:t>
            </a:r>
          </a:p>
          <a:p>
            <a:pPr marL="0" marR="0" lvl="0" indent="0" algn="l" rtl="0">
              <a:spcBef>
                <a:spcPts val="0"/>
              </a:spcBef>
              <a:spcAft>
                <a:spcPts val="0"/>
              </a:spcAft>
              <a:buClr>
                <a:schemeClr val="dk1"/>
              </a:buClr>
              <a:buSzPts val="2200"/>
              <a:buFont typeface="Arial" panose="020B0604020202020204"/>
              <a:buNone/>
            </a:pPr>
            <a:r>
              <a:rPr lang="fi-FI" sz="2400" b="1" i="0" u="none" strike="noStrike" cap="none" dirty="0">
                <a:latin typeface="Calibri" panose="020F0502020204030204"/>
                <a:ea typeface="Calibri" panose="020F0502020204030204"/>
                <a:cs typeface="Calibri" panose="020F0502020204030204"/>
                <a:sym typeface="Calibri" panose="020F0502020204030204"/>
              </a:rPr>
              <a:t>Guna M                             (211419104087)</a:t>
            </a:r>
          </a:p>
          <a:p>
            <a:pPr algn="ctr"/>
            <a:endParaRPr lang="en-US" sz="1980" b="1" dirty="0">
              <a:latin typeface="Times New Roman" panose="02020603050405020304" pitchFamily="18" charset="0"/>
              <a:cs typeface="Times New Roman" panose="02020603050405020304" pitchFamily="18" charset="0"/>
            </a:endParaRPr>
          </a:p>
          <a:p>
            <a:pPr algn="ctr"/>
            <a:endParaRPr lang="en-US" sz="1980" b="1" dirty="0">
              <a:latin typeface="Times New Roman" panose="02020603050405020304" pitchFamily="18" charset="0"/>
              <a:cs typeface="Times New Roman" panose="02020603050405020304" pitchFamily="18" charset="0"/>
            </a:endParaRPr>
          </a:p>
          <a:p>
            <a:pPr algn="ctr"/>
            <a:endParaRPr lang="en-US" sz="1980" b="1" dirty="0">
              <a:latin typeface="Times New Roman" panose="02020603050405020304" pitchFamily="18" charset="0"/>
              <a:cs typeface="Times New Roman" panose="02020603050405020304" pitchFamily="18" charset="0"/>
            </a:endParaRPr>
          </a:p>
          <a:p>
            <a:pPr algn="ctr"/>
            <a:endParaRPr lang="en-US" sz="198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504453" y="5866421"/>
            <a:ext cx="3909429" cy="972574"/>
          </a:xfrm>
          <a:prstGeom prst="rect">
            <a:avLst/>
          </a:prstGeom>
          <a:noFill/>
        </p:spPr>
        <p:txBody>
          <a:bodyPr wrap="square" rtlCol="0">
            <a:spAutoFit/>
          </a:bodyPr>
          <a:ls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a:lstStyle>
          <a:p>
            <a:r>
              <a:rPr lang="en-US" sz="1980" b="1" dirty="0">
                <a:latin typeface="Times New Roman" panose="02020603050405020304" pitchFamily="18" charset="0"/>
                <a:cs typeface="Times New Roman" panose="02020603050405020304" pitchFamily="18" charset="0"/>
              </a:rPr>
              <a:t>Coordinator Name &amp; Designation</a:t>
            </a:r>
          </a:p>
          <a:p>
            <a:endParaRPr lang="en-US" sz="1980" b="1" dirty="0">
              <a:latin typeface="Times New Roman" panose="02020603050405020304" pitchFamily="18" charset="0"/>
              <a:cs typeface="Times New Roman" panose="02020603050405020304" pitchFamily="18" charset="0"/>
            </a:endParaRPr>
          </a:p>
          <a:p>
            <a:r>
              <a:rPr lang="en-IN" sz="1760" b="1" dirty="0">
                <a:latin typeface="Times New Roman" panose="02020603050405020304" pitchFamily="18" charset="0"/>
                <a:cs typeface="Times New Roman" panose="02020603050405020304" pitchFamily="18" charset="0"/>
              </a:rPr>
              <a:t>Dr.N.PUGHAZENDI,M.E.,Ph.D.,</a:t>
            </a:r>
            <a:endParaRPr lang="en-IN" sz="198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542766" y="243460"/>
            <a:ext cx="6914342" cy="2096485"/>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fld id="{8CB503F5-DB0E-4E11-9D2A-893EDB84D48F}" type="datetime1">
              <a:rPr lang="en-IN" smtClean="0"/>
              <a:t>12-04-2023</a:t>
            </a:fld>
            <a:endParaRPr lang="en-IN"/>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7103744" y="7106287"/>
            <a:ext cx="2440358" cy="152349"/>
          </a:xfrm>
        </p:spPr>
        <p:txBody>
          <a:bodyPr/>
          <a:lstStyle/>
          <a:p>
            <a:fld id="{9D3FF152-60F5-4862-82F9-1190556AA56F}" type="slidenum">
              <a:rPr lang="en-IN" sz="990">
                <a:solidFill>
                  <a:schemeClr val="tx1"/>
                </a:solidFill>
                <a:latin typeface="Times New Roman" panose="02020603050405020304" pitchFamily="18" charset="0"/>
                <a:cs typeface="Times New Roman" panose="02020603050405020304" pitchFamily="18" charset="0"/>
              </a:rPr>
              <a:t>1</a:t>
            </a:fld>
            <a:endParaRPr lang="en-IN" sz="99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99311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01958" y="0"/>
            <a:ext cx="4470400" cy="1033780"/>
            <a:chOff x="5601958" y="0"/>
            <a:chExt cx="4470400" cy="1033780"/>
          </a:xfrm>
        </p:grpSpPr>
        <p:sp>
          <p:nvSpPr>
            <p:cNvPr id="3"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a:p>
          </p:txBody>
        </p:sp>
        <p:sp>
          <p:nvSpPr>
            <p:cNvPr id="4"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5615928" y="208422"/>
            <a:ext cx="4185798" cy="486030"/>
          </a:xfrm>
          <a:prstGeom prst="rect">
            <a:avLst/>
          </a:prstGeom>
        </p:spPr>
        <p:txBody>
          <a:bodyPr vert="horz" wrap="square" lIns="0" tIns="16510" rIns="0" bIns="0" rtlCol="0">
            <a:spAutoFit/>
          </a:bodyPr>
          <a:lstStyle/>
          <a:p>
            <a:pPr marL="12700" algn="ctr">
              <a:lnSpc>
                <a:spcPct val="100000"/>
              </a:lnSpc>
              <a:spcBef>
                <a:spcPts val="130"/>
              </a:spcBef>
            </a:pPr>
            <a:r>
              <a:rPr lang="en-IN" spc="-5" dirty="0"/>
              <a:t>USE CASE DIAGRAM</a:t>
            </a:r>
            <a:endParaRPr spc="15" dirty="0"/>
          </a:p>
        </p:txBody>
      </p:sp>
      <p:pic>
        <p:nvPicPr>
          <p:cNvPr id="6" name="officeArt object" descr="Use Case Diagram of proposed e-voting System">
            <a:extLst>
              <a:ext uri="{FF2B5EF4-FFF2-40B4-BE49-F238E27FC236}">
                <a16:creationId xmlns:a16="http://schemas.microsoft.com/office/drawing/2014/main" id="{89CB3763-1A89-09B3-089B-CE0F7D3D49FD}"/>
              </a:ext>
            </a:extLst>
          </p:cNvPr>
          <p:cNvPicPr/>
          <p:nvPr/>
        </p:nvPicPr>
        <p:blipFill>
          <a:blip r:embed="rId2"/>
          <a:stretch>
            <a:fillRect/>
          </a:stretch>
        </p:blipFill>
        <p:spPr>
          <a:xfrm>
            <a:off x="1620253" y="1155030"/>
            <a:ext cx="7251031" cy="6222081"/>
          </a:xfrm>
          <a:prstGeom prst="rect">
            <a:avLst/>
          </a:prstGeom>
          <a:ln w="12700" cap="flat">
            <a:noFill/>
            <a:miter lim="400000"/>
          </a:ln>
          <a:effectLst/>
        </p:spPr>
      </p:pic>
    </p:spTree>
    <p:extLst>
      <p:ext uri="{BB962C8B-B14F-4D97-AF65-F5344CB8AC3E}">
        <p14:creationId xmlns:p14="http://schemas.microsoft.com/office/powerpoint/2010/main" val="225493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01958" y="0"/>
            <a:ext cx="4470400" cy="1033780"/>
            <a:chOff x="5601958" y="0"/>
            <a:chExt cx="4470400" cy="1033780"/>
          </a:xfrm>
        </p:grpSpPr>
        <p:sp>
          <p:nvSpPr>
            <p:cNvPr id="3"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a:p>
          </p:txBody>
        </p:sp>
        <p:sp>
          <p:nvSpPr>
            <p:cNvPr id="4"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5615928" y="240506"/>
            <a:ext cx="4442472" cy="486030"/>
          </a:xfrm>
          <a:prstGeom prst="rect">
            <a:avLst/>
          </a:prstGeom>
        </p:spPr>
        <p:txBody>
          <a:bodyPr vert="horz" wrap="square" lIns="0" tIns="16510" rIns="0" bIns="0" rtlCol="0">
            <a:spAutoFit/>
          </a:bodyPr>
          <a:lstStyle/>
          <a:p>
            <a:pPr marL="12700" algn="ctr">
              <a:lnSpc>
                <a:spcPct val="100000"/>
              </a:lnSpc>
              <a:spcBef>
                <a:spcPts val="130"/>
              </a:spcBef>
            </a:pPr>
            <a:r>
              <a:rPr lang="en-IN" spc="-5" dirty="0"/>
              <a:t>SEQUENCE DIAGRAM</a:t>
            </a:r>
            <a:endParaRPr spc="15" dirty="0"/>
          </a:p>
        </p:txBody>
      </p:sp>
      <p:pic>
        <p:nvPicPr>
          <p:cNvPr id="6" name="officeArt object" descr="Sequence Diagram of the Proposed E-voting System scans the PVC and the... |  Download Scientific Diagram">
            <a:extLst>
              <a:ext uri="{FF2B5EF4-FFF2-40B4-BE49-F238E27FC236}">
                <a16:creationId xmlns:a16="http://schemas.microsoft.com/office/drawing/2014/main" id="{38C90B29-420C-C5AC-AF59-48A64DBF1EC9}"/>
              </a:ext>
            </a:extLst>
          </p:cNvPr>
          <p:cNvPicPr/>
          <p:nvPr/>
        </p:nvPicPr>
        <p:blipFill>
          <a:blip r:embed="rId2">
            <a:extLst>
              <a:ext uri="{28A0092B-C50C-407E-A947-70E740481C1C}">
                <a14:useLocalDpi xmlns:a14="http://schemas.microsoft.com/office/drawing/2010/main" val="0"/>
              </a:ext>
            </a:extLst>
          </a:blip>
          <a:stretch>
            <a:fillRect/>
          </a:stretch>
        </p:blipFill>
        <p:spPr>
          <a:xfrm>
            <a:off x="721895" y="1540043"/>
            <a:ext cx="8726905" cy="5662863"/>
          </a:xfrm>
          <a:prstGeom prst="rect">
            <a:avLst/>
          </a:prstGeom>
          <a:ln w="12700" cap="flat">
            <a:noFill/>
            <a:miter lim="400000"/>
          </a:ln>
          <a:effectLst/>
        </p:spPr>
      </p:pic>
    </p:spTree>
    <p:extLst>
      <p:ext uri="{BB962C8B-B14F-4D97-AF65-F5344CB8AC3E}">
        <p14:creationId xmlns:p14="http://schemas.microsoft.com/office/powerpoint/2010/main" val="374503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01958" y="0"/>
            <a:ext cx="4470400" cy="1033780"/>
            <a:chOff x="5601958" y="0"/>
            <a:chExt cx="4470400" cy="1033780"/>
          </a:xfrm>
        </p:grpSpPr>
        <p:sp>
          <p:nvSpPr>
            <p:cNvPr id="3"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a:p>
          </p:txBody>
        </p:sp>
        <p:sp>
          <p:nvSpPr>
            <p:cNvPr id="4"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5997180" y="240506"/>
            <a:ext cx="3681729" cy="495300"/>
          </a:xfrm>
          <a:prstGeom prst="rect">
            <a:avLst/>
          </a:prstGeom>
        </p:spPr>
        <p:txBody>
          <a:bodyPr vert="horz" wrap="square" lIns="0" tIns="16510" rIns="0" bIns="0" rtlCol="0">
            <a:spAutoFit/>
          </a:bodyPr>
          <a:lstStyle/>
          <a:p>
            <a:pPr marL="12700">
              <a:lnSpc>
                <a:spcPct val="100000"/>
              </a:lnSpc>
              <a:spcBef>
                <a:spcPts val="130"/>
              </a:spcBef>
            </a:pPr>
            <a:r>
              <a:rPr spc="-5" dirty="0"/>
              <a:t>LIST </a:t>
            </a:r>
            <a:r>
              <a:rPr spc="15" dirty="0"/>
              <a:t>OF</a:t>
            </a:r>
            <a:r>
              <a:rPr spc="-40" dirty="0"/>
              <a:t> </a:t>
            </a:r>
            <a:r>
              <a:rPr spc="15" dirty="0"/>
              <a:t>MODULES</a:t>
            </a:r>
          </a:p>
        </p:txBody>
      </p:sp>
      <p:sp>
        <p:nvSpPr>
          <p:cNvPr id="7" name="TextBox 6"/>
          <p:cNvSpPr txBox="1"/>
          <p:nvPr/>
        </p:nvSpPr>
        <p:spPr>
          <a:xfrm>
            <a:off x="457200" y="2438400"/>
            <a:ext cx="8991600" cy="2169825"/>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Login</a:t>
            </a:r>
          </a:p>
          <a:p>
            <a:pPr algn="just" rtl="0" fontAlgn="base">
              <a:spcBef>
                <a:spcPts val="640"/>
              </a:spcBef>
              <a:spcAft>
                <a:spcPts val="0"/>
              </a:spcAft>
              <a:buFont typeface="Arial" panose="020B0604020202020204" pitchFamily="34" charset="0"/>
              <a:buChar char="•"/>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Initiating A New Ballot</a:t>
            </a:r>
          </a:p>
          <a:p>
            <a:pPr algn="just" rtl="0" fontAlgn="base">
              <a:spcBef>
                <a:spcPts val="640"/>
              </a:spcBef>
              <a:spcAft>
                <a:spcPts val="0"/>
              </a:spcAft>
              <a:buFont typeface="Arial" panose="020B0604020202020204" pitchFamily="34" charset="0"/>
              <a:buChar char="•"/>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Voting Process</a:t>
            </a:r>
          </a:p>
          <a:p>
            <a:pPr algn="just" rtl="0" fontAlgn="base">
              <a:spcBef>
                <a:spcPts val="640"/>
              </a:spcBef>
              <a:spcAft>
                <a:spcPts val="0"/>
              </a:spcAft>
              <a:buFont typeface="Arial" panose="020B0604020202020204" pitchFamily="34" charset="0"/>
              <a:buChar char="•"/>
            </a:pPr>
            <a:r>
              <a:rPr lang="en-US" sz="3000" b="0" i="0" u="none" strike="noStrike" dirty="0">
                <a:solidFill>
                  <a:srgbClr val="000000"/>
                </a:solidFill>
                <a:effectLst/>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305" y="1227914"/>
            <a:ext cx="9185271" cy="6436634"/>
          </a:xfrm>
        </p:spPr>
        <p:txBody>
          <a:bodyPr/>
          <a:lstStyle/>
          <a:p>
            <a:pPr marL="342900" indent="-342900" rtl="0" fontAlgn="base">
              <a:lnSpc>
                <a:spcPct val="150000"/>
              </a:lnSpc>
              <a:spcBef>
                <a:spcPts val="0"/>
              </a:spcBef>
              <a:spcAft>
                <a:spcPts val="0"/>
              </a:spcAft>
              <a:buFont typeface="Wingdings" panose="05000000000000000000" pitchFamily="2" charset="2"/>
              <a:buChar char="q"/>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Unlike traditional web2 applications where the user logs in to their account using a username and a password, web3 applications use wallets to connect to a user account. </a:t>
            </a:r>
            <a:br>
              <a:rPr lang="en-US" sz="2800" b="0" i="0" u="none" strike="noStrike" dirty="0">
                <a:solidFill>
                  <a:srgbClr val="000000"/>
                </a:solidFill>
                <a:effectLst/>
                <a:latin typeface="Times New Roman" panose="02020603050405020304" pitchFamily="18" charset="0"/>
                <a:cs typeface="Times New Roman" panose="02020603050405020304" pitchFamily="18" charset="0"/>
              </a:rPr>
            </a:b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public key of an account uniquely identifies the user whereas the private key is used for authorization. </a:t>
            </a:r>
            <a:br>
              <a:rPr lang="en-US" sz="2800" b="0" i="0" u="none" strike="noStrike" dirty="0">
                <a:solidFill>
                  <a:srgbClr val="000000"/>
                </a:solidFill>
                <a:effectLst/>
                <a:latin typeface="Times New Roman" panose="02020603050405020304" pitchFamily="18" charset="0"/>
                <a:cs typeface="Times New Roman" panose="02020603050405020304" pitchFamily="18" charset="0"/>
              </a:rPr>
            </a:b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our voting process, we use meta mask wallet which is available as a browser extension. </a:t>
            </a:r>
            <a:br>
              <a:rPr lang="en-US" sz="2800" b="0" i="0" u="none" strike="noStrike" dirty="0">
                <a:solidFill>
                  <a:srgbClr val="000000"/>
                </a:solidFill>
                <a:effectLst/>
                <a:latin typeface="Times New Roman" panose="02020603050405020304" pitchFamily="18" charset="0"/>
                <a:cs typeface="Times New Roman" panose="02020603050405020304" pitchFamily="18" charset="0"/>
              </a:rPr>
            </a:b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 log in, the user has to simply connect the app to an account from the wallet.</a:t>
            </a:r>
            <a:br>
              <a:rPr lang="en-US" sz="1800" b="0" i="0" u="none" strike="noStrike"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pSp>
        <p:nvGrpSpPr>
          <p:cNvPr id="3" name="object 2"/>
          <p:cNvGrpSpPr/>
          <p:nvPr/>
        </p:nvGrpSpPr>
        <p:grpSpPr>
          <a:xfrm>
            <a:off x="5601958" y="0"/>
            <a:ext cx="4470400" cy="1033780"/>
            <a:chOff x="5601958" y="0"/>
            <a:chExt cx="4470400" cy="1033780"/>
          </a:xfrm>
        </p:grpSpPr>
        <p:sp>
          <p:nvSpPr>
            <p:cNvPr id="4"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dirty="0"/>
            </a:p>
          </p:txBody>
        </p:sp>
        <p:sp>
          <p:nvSpPr>
            <p:cNvPr id="5"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6" name="TextBox 5"/>
          <p:cNvSpPr txBox="1"/>
          <p:nvPr/>
        </p:nvSpPr>
        <p:spPr>
          <a:xfrm>
            <a:off x="6125059" y="222074"/>
            <a:ext cx="3352800" cy="561692"/>
          </a:xfrm>
          <a:prstGeom prst="rect">
            <a:avLst/>
          </a:prstGeom>
          <a:noFill/>
        </p:spPr>
        <p:txBody>
          <a:bodyPr wrap="square" rtlCol="0">
            <a:spAutoFit/>
          </a:bodyPr>
          <a:lstStyle/>
          <a:p>
            <a:pPr algn="ctr"/>
            <a:r>
              <a:rPr lang="en-US" sz="3050" b="1" dirty="0">
                <a:solidFill>
                  <a:schemeClr val="bg1"/>
                </a:solidFill>
                <a:latin typeface="Noto Serif" panose="02020600060500020200" pitchFamily="18" charset="0"/>
                <a:ea typeface="Noto Serif" panose="02020600060500020200" pitchFamily="18" charset="0"/>
                <a:cs typeface="Noto Serif" panose="02020600060500020200" pitchFamily="18" charset="0"/>
              </a:rPr>
              <a:t>LOGIN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p:cNvGrpSpPr/>
          <p:nvPr/>
        </p:nvGrpSpPr>
        <p:grpSpPr>
          <a:xfrm>
            <a:off x="5588000" y="-13971"/>
            <a:ext cx="4470400" cy="1033780"/>
            <a:chOff x="5601958" y="0"/>
            <a:chExt cx="4470400" cy="1033780"/>
          </a:xfrm>
        </p:grpSpPr>
        <p:sp>
          <p:nvSpPr>
            <p:cNvPr id="4"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dirty="0"/>
            </a:p>
          </p:txBody>
        </p:sp>
        <p:sp>
          <p:nvSpPr>
            <p:cNvPr id="5"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2" name="Title 1"/>
          <p:cNvSpPr>
            <a:spLocks noGrp="1"/>
          </p:cNvSpPr>
          <p:nvPr>
            <p:ph type="title"/>
          </p:nvPr>
        </p:nvSpPr>
        <p:spPr>
          <a:xfrm>
            <a:off x="5791200" y="76200"/>
            <a:ext cx="3733800" cy="938719"/>
          </a:xfrm>
        </p:spPr>
        <p:txBody>
          <a:bodyPr/>
          <a:lstStyle/>
          <a:p>
            <a:pPr algn="ctr"/>
            <a:r>
              <a:rPr lang="en-US" dirty="0"/>
              <a:t>INITIALIZING A NEW BALLOT</a:t>
            </a:r>
          </a:p>
        </p:txBody>
      </p:sp>
      <p:sp>
        <p:nvSpPr>
          <p:cNvPr id="7" name="TextBox 6"/>
          <p:cNvSpPr txBox="1"/>
          <p:nvPr/>
        </p:nvSpPr>
        <p:spPr>
          <a:xfrm>
            <a:off x="690235" y="1804861"/>
            <a:ext cx="9448800" cy="4162678"/>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300" b="0" i="0" u="none" strike="noStrike" dirty="0">
                <a:effectLst/>
                <a:latin typeface="Times New Roman" panose="02020603050405020304" pitchFamily="18" charset="0"/>
                <a:cs typeface="Times New Roman" panose="02020603050405020304" pitchFamily="18" charset="0"/>
              </a:rPr>
              <a:t> </a:t>
            </a:r>
            <a:r>
              <a:rPr lang="en-US" sz="2800" b="0" i="0" u="none" strike="noStrike" dirty="0">
                <a:effectLst/>
                <a:latin typeface="Times New Roman" panose="02020603050405020304" pitchFamily="18" charset="0"/>
                <a:cs typeface="Times New Roman" panose="02020603050405020304" pitchFamily="18" charset="0"/>
              </a:rPr>
              <a:t>Any user can start a new ballot by specifying the information regarding the ballot and by authorizing the transaction using the wallet. </a:t>
            </a:r>
          </a:p>
          <a:p>
            <a:pPr rtl="0" fontAlgn="base">
              <a:spcBef>
                <a:spcPts val="0"/>
              </a:spcBef>
              <a:spcAft>
                <a:spcPts val="0"/>
              </a:spcAft>
            </a:pPr>
            <a:endParaRPr lang="en-US" sz="2800" b="0" i="0" u="none" strike="noStrike" dirty="0">
              <a:effectLst/>
              <a:latin typeface="Times New Roman" panose="02020603050405020304" pitchFamily="18" charset="0"/>
              <a:cs typeface="Times New Roman" panose="02020603050405020304" pitchFamily="18" charset="0"/>
            </a:endParaRPr>
          </a:p>
          <a:p>
            <a:pPr rtl="0" fontAlgn="base">
              <a:spcBef>
                <a:spcPts val="480"/>
              </a:spcBef>
              <a:spcAft>
                <a:spcPts val="0"/>
              </a:spcAft>
              <a:buFont typeface="Arial" panose="020B0604020202020204" pitchFamily="34" charset="0"/>
              <a:buChar char="•"/>
            </a:pPr>
            <a:r>
              <a:rPr lang="en-US" sz="2800" b="0" i="0" u="none" strike="noStrike" dirty="0">
                <a:effectLst/>
                <a:latin typeface="Times New Roman" panose="02020603050405020304" pitchFamily="18" charset="0"/>
                <a:cs typeface="Times New Roman" panose="02020603050405020304" pitchFamily="18" charset="0"/>
              </a:rPr>
              <a:t>The transaction is sent to the blockchain network and upon success is appended to the ledger permanently. </a:t>
            </a:r>
          </a:p>
          <a:p>
            <a:pPr rtl="0" fontAlgn="base">
              <a:spcBef>
                <a:spcPts val="480"/>
              </a:spcBef>
              <a:spcAft>
                <a:spcPts val="0"/>
              </a:spcAft>
            </a:pPr>
            <a:endParaRPr lang="en-US" sz="2800" b="0" i="0" u="none" strike="noStrike" dirty="0">
              <a:effectLst/>
              <a:latin typeface="Times New Roman" panose="02020603050405020304" pitchFamily="18" charset="0"/>
              <a:cs typeface="Times New Roman" panose="02020603050405020304" pitchFamily="18" charset="0"/>
            </a:endParaRPr>
          </a:p>
          <a:p>
            <a:pPr rtl="0" fontAlgn="base">
              <a:spcBef>
                <a:spcPts val="480"/>
              </a:spcBef>
              <a:spcAft>
                <a:spcPts val="0"/>
              </a:spcAft>
              <a:buFont typeface="Arial" panose="020B0604020202020204" pitchFamily="34" charset="0"/>
              <a:buChar char="•"/>
            </a:pPr>
            <a:r>
              <a:rPr lang="en-US" sz="2800" b="0" i="0" u="none" strike="noStrike" dirty="0">
                <a:effectLst/>
                <a:latin typeface="Times New Roman" panose="02020603050405020304" pitchFamily="18" charset="0"/>
                <a:cs typeface="Times New Roman" panose="02020603050405020304" pitchFamily="18" charset="0"/>
              </a:rPr>
              <a:t>The ballot creator has to add a list of addresses (public address of user accounts) that are eligible to vote.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p:cNvGrpSpPr/>
          <p:nvPr/>
        </p:nvGrpSpPr>
        <p:grpSpPr>
          <a:xfrm>
            <a:off x="5486400" y="0"/>
            <a:ext cx="4470400" cy="1033780"/>
            <a:chOff x="5601958" y="0"/>
            <a:chExt cx="4470400" cy="1033780"/>
          </a:xfrm>
        </p:grpSpPr>
        <p:sp>
          <p:nvSpPr>
            <p:cNvPr id="4"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dirty="0"/>
            </a:p>
          </p:txBody>
        </p:sp>
        <p:sp>
          <p:nvSpPr>
            <p:cNvPr id="5"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2" name="Title 1"/>
          <p:cNvSpPr>
            <a:spLocks noGrp="1"/>
          </p:cNvSpPr>
          <p:nvPr>
            <p:ph type="title"/>
          </p:nvPr>
        </p:nvSpPr>
        <p:spPr>
          <a:xfrm>
            <a:off x="5943600" y="268240"/>
            <a:ext cx="9096859" cy="469359"/>
          </a:xfrm>
        </p:spPr>
        <p:txBody>
          <a:bodyPr/>
          <a:lstStyle/>
          <a:p>
            <a:r>
              <a:rPr lang="en-US" dirty="0"/>
              <a:t>VOTING PROCESS</a:t>
            </a:r>
          </a:p>
        </p:txBody>
      </p:sp>
      <p:sp>
        <p:nvSpPr>
          <p:cNvPr id="7" name="TextBox 6"/>
          <p:cNvSpPr txBox="1"/>
          <p:nvPr/>
        </p:nvSpPr>
        <p:spPr>
          <a:xfrm>
            <a:off x="419100" y="1274080"/>
            <a:ext cx="9220200" cy="5950347"/>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An user who is eligible to vote can connect their accounts in a similar manner using meta mask.</a:t>
            </a:r>
          </a:p>
          <a:p>
            <a:pPr algn="just" rtl="0" fontAlgn="base">
              <a:spcBef>
                <a:spcPts val="0"/>
              </a:spcBef>
              <a:spcAft>
                <a:spcPts val="0"/>
              </a:spcAft>
            </a:pP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If the match is found, the voter is then presented with a list of available candidates with the option to cast vote against them. On the contrary, if the match is unsuccessful, any further access would be denied. </a:t>
            </a:r>
          </a:p>
          <a:p>
            <a:pPr algn="just" rtl="0" fontAlgn="base">
              <a:spcBef>
                <a:spcPts val="410"/>
              </a:spcBef>
              <a:spcAft>
                <a:spcPts val="0"/>
              </a:spcAft>
            </a:pP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user’s vote is recorded on the ledger as a transaction is sent to the network by signing a transaction in the wallet.</a:t>
            </a:r>
          </a:p>
          <a:p>
            <a:pPr algn="just" rtl="0" fontAlgn="base">
              <a:spcBef>
                <a:spcPts val="410"/>
              </a:spcBef>
              <a:spcAft>
                <a:spcPts val="0"/>
              </a:spcAft>
            </a:pP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base">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To this end, a</a:t>
            </a:r>
            <a:r>
              <a:rPr lang="en-US" sz="2800" dirty="0">
                <a:solidFill>
                  <a:srgbClr val="000000"/>
                </a:solidFill>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successful vote cast is considered as a transaction within the blockchain of the voting application.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2"/>
          <p:cNvGrpSpPr/>
          <p:nvPr/>
        </p:nvGrpSpPr>
        <p:grpSpPr>
          <a:xfrm>
            <a:off x="5588000" y="0"/>
            <a:ext cx="4470400" cy="1033780"/>
            <a:chOff x="5601958" y="0"/>
            <a:chExt cx="4470400" cy="1033780"/>
          </a:xfrm>
        </p:grpSpPr>
        <p:sp>
          <p:nvSpPr>
            <p:cNvPr id="4" name="object 3"/>
            <p:cNvSpPr/>
            <p:nvPr/>
          </p:nvSpPr>
          <p:spPr>
            <a:xfrm>
              <a:off x="5615928" y="0"/>
              <a:ext cx="4442460" cy="1005840"/>
            </a:xfrm>
            <a:custGeom>
              <a:avLst/>
              <a:gdLst/>
              <a:ahLst/>
              <a:cxnLst/>
              <a:rect l="l" t="t" r="r" b="b"/>
              <a:pathLst>
                <a:path w="4442459" h="1005840">
                  <a:moveTo>
                    <a:pt x="4442450" y="1005837"/>
                  </a:moveTo>
                  <a:lnTo>
                    <a:pt x="0" y="1005837"/>
                  </a:lnTo>
                  <a:lnTo>
                    <a:pt x="0" y="0"/>
                  </a:lnTo>
                  <a:lnTo>
                    <a:pt x="4442450" y="0"/>
                  </a:lnTo>
                  <a:lnTo>
                    <a:pt x="4442450" y="1005837"/>
                  </a:lnTo>
                  <a:close/>
                </a:path>
              </a:pathLst>
            </a:custGeom>
            <a:solidFill>
              <a:srgbClr val="BF0000"/>
            </a:solidFill>
          </p:spPr>
          <p:txBody>
            <a:bodyPr wrap="square" lIns="0" tIns="0" rIns="0" bIns="0" rtlCol="0"/>
            <a:lstStyle/>
            <a:p>
              <a:endParaRPr dirty="0"/>
            </a:p>
          </p:txBody>
        </p:sp>
        <p:sp>
          <p:nvSpPr>
            <p:cNvPr id="5" name="object 4"/>
            <p:cNvSpPr/>
            <p:nvPr/>
          </p:nvSpPr>
          <p:spPr>
            <a:xfrm>
              <a:off x="5615928" y="0"/>
              <a:ext cx="4442460" cy="1005840"/>
            </a:xfrm>
            <a:custGeom>
              <a:avLst/>
              <a:gdLst/>
              <a:ahLst/>
              <a:cxnLst/>
              <a:rect l="l" t="t" r="r" b="b"/>
              <a:pathLst>
                <a:path w="4442459" h="1005840">
                  <a:moveTo>
                    <a:pt x="0" y="0"/>
                  </a:moveTo>
                  <a:lnTo>
                    <a:pt x="4442450" y="0"/>
                  </a:lnTo>
                  <a:lnTo>
                    <a:pt x="4442450" y="1005837"/>
                  </a:lnTo>
                  <a:lnTo>
                    <a:pt x="0" y="1005837"/>
                  </a:lnTo>
                  <a:lnTo>
                    <a:pt x="0" y="0"/>
                  </a:lnTo>
                  <a:close/>
                </a:path>
              </a:pathLst>
            </a:custGeom>
            <a:ln w="27939">
              <a:solidFill>
                <a:srgbClr val="375C8A"/>
              </a:solidFill>
            </a:ln>
          </p:spPr>
          <p:txBody>
            <a:bodyPr wrap="square" lIns="0" tIns="0" rIns="0" bIns="0" rtlCol="0"/>
            <a:lstStyle/>
            <a:p>
              <a:endParaRPr/>
            </a:p>
          </p:txBody>
        </p:sp>
      </p:grpSp>
      <p:sp>
        <p:nvSpPr>
          <p:cNvPr id="2" name="Title 1"/>
          <p:cNvSpPr>
            <a:spLocks noGrp="1"/>
          </p:cNvSpPr>
          <p:nvPr>
            <p:ph type="title"/>
          </p:nvPr>
        </p:nvSpPr>
        <p:spPr>
          <a:xfrm>
            <a:off x="6858000" y="268240"/>
            <a:ext cx="9096859" cy="469359"/>
          </a:xfrm>
        </p:spPr>
        <p:txBody>
          <a:bodyPr/>
          <a:lstStyle/>
          <a:p>
            <a:r>
              <a:rPr lang="en-US" dirty="0"/>
              <a:t>RESULTS</a:t>
            </a:r>
          </a:p>
        </p:txBody>
      </p:sp>
      <p:sp>
        <p:nvSpPr>
          <p:cNvPr id="7" name="TextBox 6"/>
          <p:cNvSpPr txBox="1"/>
          <p:nvPr/>
        </p:nvSpPr>
        <p:spPr>
          <a:xfrm>
            <a:off x="507610" y="1005839"/>
            <a:ext cx="9296400" cy="6632072"/>
          </a:xfrm>
          <a:prstGeom prst="rect">
            <a:avLst/>
          </a:prstGeom>
          <a:noFill/>
        </p:spPr>
        <p:txBody>
          <a:bodyPr wrap="square">
            <a:spAutoFit/>
          </a:bodyPr>
          <a:lstStyle/>
          <a:p>
            <a:pPr rtl="0" fontAlgn="base">
              <a:lnSpc>
                <a:spcPct val="150000"/>
              </a:lnSpc>
              <a:spcBef>
                <a:spcPts val="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At the end of the specified ballot time, all users can view the results of the ballot.</a:t>
            </a:r>
          </a:p>
          <a:p>
            <a:pPr rtl="0" fontAlgn="base">
              <a:lnSpc>
                <a:spcPct val="150000"/>
              </a:lnSpc>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A vote cast is added as a new block (after successful mining) in the blockchain as well as being recorded in data tables at the backend of the database. </a:t>
            </a:r>
          </a:p>
          <a:p>
            <a:pPr rtl="0" fontAlgn="base">
              <a:lnSpc>
                <a:spcPct val="150000"/>
              </a:lnSpc>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system ensures only one-person, one-vote (democracy) property of voting systems.</a:t>
            </a:r>
          </a:p>
          <a:p>
            <a:pPr rtl="0" fontAlgn="base">
              <a:lnSpc>
                <a:spcPct val="150000"/>
              </a:lnSpc>
              <a:spcBef>
                <a:spcPts val="410"/>
              </a:spcBef>
              <a:spcAft>
                <a:spcPts val="0"/>
              </a:spcAft>
              <a:buFont typeface="Arial" panose="020B0604020202020204" pitchFamily="34" charset="0"/>
              <a:buChar char="•"/>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In the evaluation process, it was found that While sending the asset to the address, the transaction hash was generated carrying the transfer of vote.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8" name="Picture 7">
            <a:extLst>
              <a:ext uri="{FF2B5EF4-FFF2-40B4-BE49-F238E27FC236}">
                <a16:creationId xmlns:a16="http://schemas.microsoft.com/office/drawing/2014/main" id="{D9D02176-4734-3D85-FDF5-EC3075AE40F8}"/>
              </a:ext>
            </a:extLst>
          </p:cNvPr>
          <p:cNvPicPr>
            <a:picLocks noChangeAspect="1"/>
          </p:cNvPicPr>
          <p:nvPr/>
        </p:nvPicPr>
        <p:blipFill>
          <a:blip r:embed="rId2"/>
          <a:stretch>
            <a:fillRect/>
          </a:stretch>
        </p:blipFill>
        <p:spPr>
          <a:xfrm>
            <a:off x="320842" y="1090740"/>
            <a:ext cx="9376166" cy="5655089"/>
          </a:xfrm>
          <a:prstGeom prst="rect">
            <a:avLst/>
          </a:prstGeom>
        </p:spPr>
      </p:pic>
    </p:spTree>
    <p:extLst>
      <p:ext uri="{BB962C8B-B14F-4D97-AF65-F5344CB8AC3E}">
        <p14:creationId xmlns:p14="http://schemas.microsoft.com/office/powerpoint/2010/main" val="818818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BCA0FE0D-1CA5-DA58-BE92-9625261BB85F}"/>
              </a:ext>
            </a:extLst>
          </p:cNvPr>
          <p:cNvPicPr>
            <a:picLocks noChangeAspect="1"/>
          </p:cNvPicPr>
          <p:nvPr/>
        </p:nvPicPr>
        <p:blipFill>
          <a:blip r:embed="rId2"/>
          <a:stretch>
            <a:fillRect/>
          </a:stretch>
        </p:blipFill>
        <p:spPr>
          <a:xfrm>
            <a:off x="385011" y="1058655"/>
            <a:ext cx="9311998" cy="5655089"/>
          </a:xfrm>
          <a:prstGeom prst="rect">
            <a:avLst/>
          </a:prstGeom>
        </p:spPr>
      </p:pic>
    </p:spTree>
    <p:extLst>
      <p:ext uri="{BB962C8B-B14F-4D97-AF65-F5344CB8AC3E}">
        <p14:creationId xmlns:p14="http://schemas.microsoft.com/office/powerpoint/2010/main" val="154985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9DA3C54E-440C-F4DB-77F3-928B74A4737E}"/>
              </a:ext>
            </a:extLst>
          </p:cNvPr>
          <p:cNvPicPr>
            <a:picLocks noChangeAspect="1"/>
          </p:cNvPicPr>
          <p:nvPr/>
        </p:nvPicPr>
        <p:blipFill>
          <a:blip r:embed="rId2"/>
          <a:stretch>
            <a:fillRect/>
          </a:stretch>
        </p:blipFill>
        <p:spPr>
          <a:xfrm>
            <a:off x="529389" y="1058655"/>
            <a:ext cx="9167620" cy="5655089"/>
          </a:xfrm>
          <a:prstGeom prst="rect">
            <a:avLst/>
          </a:prstGeom>
        </p:spPr>
      </p:pic>
    </p:spTree>
    <p:extLst>
      <p:ext uri="{BB962C8B-B14F-4D97-AF65-F5344CB8AC3E}">
        <p14:creationId xmlns:p14="http://schemas.microsoft.com/office/powerpoint/2010/main" val="195730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57045" y="0"/>
            <a:ext cx="3101340" cy="586740"/>
          </a:xfrm>
          <a:prstGeom prst="rect">
            <a:avLst/>
          </a:prstGeom>
          <a:solidFill>
            <a:srgbClr val="BF0000"/>
          </a:solidFill>
          <a:ln w="27939">
            <a:solidFill>
              <a:srgbClr val="375C8A"/>
            </a:solidFill>
          </a:ln>
        </p:spPr>
        <p:txBody>
          <a:bodyPr vert="horz" wrap="square" lIns="0" tIns="46990" rIns="0" bIns="0" rtlCol="0">
            <a:spAutoFit/>
          </a:bodyPr>
          <a:lstStyle/>
          <a:p>
            <a:pPr marL="634365">
              <a:lnSpc>
                <a:spcPct val="100000"/>
              </a:lnSpc>
              <a:spcBef>
                <a:spcPts val="370"/>
              </a:spcBef>
            </a:pPr>
            <a:r>
              <a:rPr spc="15" dirty="0"/>
              <a:t>OUTLINE</a:t>
            </a:r>
          </a:p>
        </p:txBody>
      </p:sp>
      <p:sp>
        <p:nvSpPr>
          <p:cNvPr id="3" name="object 3"/>
          <p:cNvSpPr txBox="1"/>
          <p:nvPr/>
        </p:nvSpPr>
        <p:spPr>
          <a:xfrm>
            <a:off x="0" y="0"/>
            <a:ext cx="5968365" cy="7382149"/>
          </a:xfrm>
          <a:prstGeom prst="rect">
            <a:avLst/>
          </a:prstGeom>
        </p:spPr>
        <p:txBody>
          <a:bodyPr vert="horz" wrap="square" lIns="0" tIns="216535" rIns="0" bIns="0" rtlCol="0">
            <a:spAutoFit/>
          </a:bodyPr>
          <a:lstStyle/>
          <a:p>
            <a:pPr marL="557530" indent="-544830">
              <a:lnSpc>
                <a:spcPct val="100000"/>
              </a:lnSpc>
              <a:spcBef>
                <a:spcPts val="1705"/>
              </a:spcBef>
              <a:buClr>
                <a:srgbClr val="910000"/>
              </a:buClr>
              <a:buFont typeface="Noto Sans Symbols"/>
              <a:buChar char="❖"/>
              <a:tabLst>
                <a:tab pos="556895" algn="l"/>
                <a:tab pos="557530" algn="l"/>
              </a:tabLst>
            </a:pPr>
            <a:endParaRPr lang="en-US" sz="2650" spc="-10" dirty="0">
              <a:solidFill>
                <a:srgbClr val="0D0D0D"/>
              </a:solidFill>
              <a:latin typeface="Noto Serif"/>
              <a:cs typeface="Noto Serif"/>
            </a:endParaRPr>
          </a:p>
          <a:p>
            <a:pPr marL="557530" indent="-544830">
              <a:lnSpc>
                <a:spcPct val="100000"/>
              </a:lnSpc>
              <a:spcBef>
                <a:spcPts val="1705"/>
              </a:spcBef>
              <a:buClr>
                <a:srgbClr val="910000"/>
              </a:buClr>
              <a:buFont typeface="Noto Sans Symbols"/>
              <a:buChar char="❖"/>
              <a:tabLst>
                <a:tab pos="556895" algn="l"/>
                <a:tab pos="557530" algn="l"/>
              </a:tabLst>
            </a:pPr>
            <a:r>
              <a:rPr lang="en-US" sz="2650" spc="-10" dirty="0">
                <a:solidFill>
                  <a:srgbClr val="0D0D0D"/>
                </a:solidFill>
                <a:latin typeface="Noto Serif"/>
                <a:cs typeface="Noto Serif"/>
              </a:rPr>
              <a:t>Introduction</a:t>
            </a:r>
            <a:endParaRPr sz="2650" dirty="0">
              <a:latin typeface="Noto Serif"/>
              <a:cs typeface="Noto Serif"/>
            </a:endParaRPr>
          </a:p>
          <a:p>
            <a:pPr marL="557530" indent="-544830">
              <a:lnSpc>
                <a:spcPct val="100000"/>
              </a:lnSpc>
              <a:spcBef>
                <a:spcPts val="1605"/>
              </a:spcBef>
              <a:buClr>
                <a:srgbClr val="910000"/>
              </a:buClr>
              <a:buFont typeface="Noto Sans Symbols"/>
              <a:buChar char="❖"/>
              <a:tabLst>
                <a:tab pos="556895" algn="l"/>
                <a:tab pos="557530" algn="l"/>
              </a:tabLst>
            </a:pPr>
            <a:r>
              <a:rPr lang="en-US" sz="2650" spc="-15" dirty="0">
                <a:solidFill>
                  <a:srgbClr val="0D0D0D"/>
                </a:solidFill>
                <a:latin typeface="Noto Serif"/>
                <a:cs typeface="Noto Serif"/>
              </a:rPr>
              <a:t>Literature Survey</a:t>
            </a:r>
            <a:endParaRPr sz="2650" dirty="0">
              <a:latin typeface="Noto Serif"/>
              <a:cs typeface="Noto Serif"/>
            </a:endParaRPr>
          </a:p>
          <a:p>
            <a:pPr marL="557530" indent="-544830">
              <a:lnSpc>
                <a:spcPct val="100000"/>
              </a:lnSpc>
              <a:spcBef>
                <a:spcPts val="1605"/>
              </a:spcBef>
              <a:buClr>
                <a:srgbClr val="910000"/>
              </a:buClr>
              <a:buFont typeface="Noto Sans Symbols"/>
              <a:buChar char="❖"/>
              <a:tabLst>
                <a:tab pos="556895" algn="l"/>
                <a:tab pos="557530" algn="l"/>
              </a:tabLst>
            </a:pPr>
            <a:r>
              <a:rPr lang="en-US" sz="2650" spc="-10" dirty="0">
                <a:solidFill>
                  <a:srgbClr val="0D0D0D"/>
                </a:solidFill>
                <a:latin typeface="Noto Serif"/>
                <a:cs typeface="Noto Serif"/>
              </a:rPr>
              <a:t>Problem Statement</a:t>
            </a:r>
            <a:endParaRPr sz="2650" dirty="0">
              <a:latin typeface="Noto Serif"/>
              <a:cs typeface="Noto Serif"/>
            </a:endParaRPr>
          </a:p>
          <a:p>
            <a:pPr marL="557530" indent="-544830">
              <a:lnSpc>
                <a:spcPct val="100000"/>
              </a:lnSpc>
              <a:spcBef>
                <a:spcPts val="1605"/>
              </a:spcBef>
              <a:buClr>
                <a:srgbClr val="910000"/>
              </a:buClr>
              <a:buFont typeface="Noto Sans Symbols"/>
              <a:buChar char="❖"/>
              <a:tabLst>
                <a:tab pos="556895" algn="l"/>
                <a:tab pos="557530" algn="l"/>
              </a:tabLst>
            </a:pPr>
            <a:r>
              <a:rPr lang="en-US" sz="2650" spc="-10" dirty="0">
                <a:solidFill>
                  <a:srgbClr val="0D0D0D"/>
                </a:solidFill>
                <a:latin typeface="Noto Serif"/>
                <a:cs typeface="Noto Serif"/>
              </a:rPr>
              <a:t>Development Environment</a:t>
            </a:r>
            <a:endParaRPr sz="2650" dirty="0">
              <a:latin typeface="Noto Serif"/>
              <a:cs typeface="Noto Serif"/>
            </a:endParaRPr>
          </a:p>
          <a:p>
            <a:pPr marL="557530" indent="-544830">
              <a:lnSpc>
                <a:spcPct val="100000"/>
              </a:lnSpc>
              <a:spcBef>
                <a:spcPts val="1605"/>
              </a:spcBef>
              <a:buClr>
                <a:srgbClr val="910000"/>
              </a:buClr>
              <a:buFont typeface="Noto Sans Symbols"/>
              <a:buChar char="❖"/>
              <a:tabLst>
                <a:tab pos="556895" algn="l"/>
                <a:tab pos="557530" algn="l"/>
              </a:tabLst>
            </a:pPr>
            <a:r>
              <a:rPr sz="2650" spc="-20" dirty="0">
                <a:solidFill>
                  <a:srgbClr val="0D0D0D"/>
                </a:solidFill>
                <a:latin typeface="Noto Serif"/>
                <a:cs typeface="Noto Serif"/>
              </a:rPr>
              <a:t>System</a:t>
            </a:r>
            <a:r>
              <a:rPr sz="2650" spc="-10" dirty="0">
                <a:solidFill>
                  <a:srgbClr val="0D0D0D"/>
                </a:solidFill>
                <a:latin typeface="Noto Serif"/>
                <a:cs typeface="Noto Serif"/>
              </a:rPr>
              <a:t> </a:t>
            </a:r>
            <a:r>
              <a:rPr lang="en-US" sz="2650" spc="-10" dirty="0">
                <a:solidFill>
                  <a:srgbClr val="0D0D0D"/>
                </a:solidFill>
                <a:latin typeface="Noto Serif"/>
                <a:cs typeface="Noto Serif"/>
              </a:rPr>
              <a:t>Architecture</a:t>
            </a:r>
          </a:p>
          <a:p>
            <a:pPr marL="557530" indent="-544830">
              <a:lnSpc>
                <a:spcPct val="100000"/>
              </a:lnSpc>
              <a:spcBef>
                <a:spcPts val="1605"/>
              </a:spcBef>
              <a:buClr>
                <a:srgbClr val="910000"/>
              </a:buClr>
              <a:buFont typeface="Noto Sans Symbols"/>
              <a:buChar char="❖"/>
              <a:tabLst>
                <a:tab pos="556895" algn="l"/>
                <a:tab pos="557530" algn="l"/>
              </a:tabLst>
            </a:pPr>
            <a:r>
              <a:rPr lang="en-US" sz="2650" spc="-10" dirty="0">
                <a:solidFill>
                  <a:srgbClr val="0D0D0D"/>
                </a:solidFill>
                <a:latin typeface="Noto Serif"/>
                <a:cs typeface="Noto Serif"/>
              </a:rPr>
              <a:t>System Design</a:t>
            </a:r>
            <a:endParaRPr sz="2650" dirty="0">
              <a:latin typeface="Noto Serif"/>
              <a:cs typeface="Noto Serif"/>
            </a:endParaRPr>
          </a:p>
          <a:p>
            <a:pPr marL="557530" indent="-544830">
              <a:lnSpc>
                <a:spcPct val="100000"/>
              </a:lnSpc>
              <a:spcBef>
                <a:spcPts val="1605"/>
              </a:spcBef>
              <a:buClr>
                <a:srgbClr val="910000"/>
              </a:buClr>
              <a:buFont typeface="Noto Sans Symbols"/>
              <a:buChar char="❖"/>
              <a:tabLst>
                <a:tab pos="556895" algn="l"/>
                <a:tab pos="557530" algn="l"/>
              </a:tabLst>
            </a:pPr>
            <a:r>
              <a:rPr lang="en-US" sz="2650" spc="-10" dirty="0">
                <a:solidFill>
                  <a:srgbClr val="0D0D0D"/>
                </a:solidFill>
                <a:latin typeface="Noto Serif"/>
                <a:cs typeface="Noto Serif"/>
              </a:rPr>
              <a:t>Module Description</a:t>
            </a:r>
          </a:p>
          <a:p>
            <a:pPr marL="557530" indent="-544830">
              <a:lnSpc>
                <a:spcPct val="100000"/>
              </a:lnSpc>
              <a:spcBef>
                <a:spcPts val="1605"/>
              </a:spcBef>
              <a:buClr>
                <a:srgbClr val="910000"/>
              </a:buClr>
              <a:buFont typeface="Noto Sans Symbols"/>
              <a:buChar char="❖"/>
              <a:tabLst>
                <a:tab pos="556895" algn="l"/>
                <a:tab pos="557530" algn="l"/>
              </a:tabLst>
            </a:pPr>
            <a:r>
              <a:rPr lang="en-US" sz="2650" dirty="0">
                <a:latin typeface="Noto Serif"/>
                <a:cs typeface="Noto Serif"/>
              </a:rPr>
              <a:t>Implementation Result</a:t>
            </a:r>
          </a:p>
          <a:p>
            <a:pPr marL="557530" indent="-544830">
              <a:lnSpc>
                <a:spcPct val="100000"/>
              </a:lnSpc>
              <a:spcBef>
                <a:spcPts val="1605"/>
              </a:spcBef>
              <a:buClr>
                <a:srgbClr val="910000"/>
              </a:buClr>
              <a:buFont typeface="Noto Sans Symbols"/>
              <a:buChar char="❖"/>
              <a:tabLst>
                <a:tab pos="556895" algn="l"/>
                <a:tab pos="557530" algn="l"/>
              </a:tabLst>
            </a:pPr>
            <a:r>
              <a:rPr lang="en-US" sz="2650" dirty="0">
                <a:latin typeface="Noto Serif"/>
                <a:cs typeface="Noto Serif"/>
              </a:rPr>
              <a:t>Screen shots</a:t>
            </a:r>
          </a:p>
          <a:p>
            <a:pPr marL="557530" indent="-544830">
              <a:lnSpc>
                <a:spcPct val="100000"/>
              </a:lnSpc>
              <a:spcBef>
                <a:spcPts val="1605"/>
              </a:spcBef>
              <a:buClr>
                <a:srgbClr val="910000"/>
              </a:buClr>
              <a:buFont typeface="Noto Sans Symbols"/>
              <a:buChar char="❖"/>
              <a:tabLst>
                <a:tab pos="556895" algn="l"/>
                <a:tab pos="557530" algn="l"/>
              </a:tabLst>
            </a:pPr>
            <a:r>
              <a:rPr lang="en-US" sz="2650" dirty="0">
                <a:latin typeface="Noto Serif"/>
                <a:cs typeface="Noto Serif"/>
              </a:rPr>
              <a:t>Conclusion</a:t>
            </a:r>
          </a:p>
          <a:p>
            <a:pPr marL="557530" indent="-544830">
              <a:lnSpc>
                <a:spcPct val="100000"/>
              </a:lnSpc>
              <a:spcBef>
                <a:spcPts val="1605"/>
              </a:spcBef>
              <a:buClr>
                <a:srgbClr val="910000"/>
              </a:buClr>
              <a:buFont typeface="Noto Sans Symbols"/>
              <a:buChar char="❖"/>
              <a:tabLst>
                <a:tab pos="556895" algn="l"/>
                <a:tab pos="557530" algn="l"/>
              </a:tabLst>
            </a:pPr>
            <a:r>
              <a:rPr sz="2650" spc="-10" dirty="0">
                <a:solidFill>
                  <a:srgbClr val="0D0D0D"/>
                </a:solidFill>
                <a:latin typeface="Noto Serif"/>
                <a:cs typeface="Noto Serif"/>
              </a:rPr>
              <a:t>References</a:t>
            </a:r>
            <a:endParaRPr sz="2650" dirty="0">
              <a:latin typeface="Noto Serif"/>
              <a:cs typeface="Noto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D10C9D11-7D2D-5F2A-7314-3F5B051429CB}"/>
              </a:ext>
            </a:extLst>
          </p:cNvPr>
          <p:cNvPicPr>
            <a:picLocks noChangeAspect="1"/>
          </p:cNvPicPr>
          <p:nvPr/>
        </p:nvPicPr>
        <p:blipFill>
          <a:blip r:embed="rId2"/>
          <a:stretch>
            <a:fillRect/>
          </a:stretch>
        </p:blipFill>
        <p:spPr>
          <a:xfrm>
            <a:off x="465220" y="1058655"/>
            <a:ext cx="9384633" cy="5807366"/>
          </a:xfrm>
          <a:prstGeom prst="rect">
            <a:avLst/>
          </a:prstGeom>
        </p:spPr>
      </p:pic>
    </p:spTree>
    <p:extLst>
      <p:ext uri="{BB962C8B-B14F-4D97-AF65-F5344CB8AC3E}">
        <p14:creationId xmlns:p14="http://schemas.microsoft.com/office/powerpoint/2010/main" val="308288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030FB783-6298-E02F-F6F7-5D3F0E8F3B8E}"/>
              </a:ext>
            </a:extLst>
          </p:cNvPr>
          <p:cNvPicPr>
            <a:picLocks noChangeAspect="1"/>
          </p:cNvPicPr>
          <p:nvPr/>
        </p:nvPicPr>
        <p:blipFill>
          <a:blip r:embed="rId2"/>
          <a:stretch>
            <a:fillRect/>
          </a:stretch>
        </p:blipFill>
        <p:spPr>
          <a:xfrm>
            <a:off x="272716" y="1058655"/>
            <a:ext cx="9545052" cy="5655089"/>
          </a:xfrm>
          <a:prstGeom prst="rect">
            <a:avLst/>
          </a:prstGeom>
        </p:spPr>
      </p:pic>
    </p:spTree>
    <p:extLst>
      <p:ext uri="{BB962C8B-B14F-4D97-AF65-F5344CB8AC3E}">
        <p14:creationId xmlns:p14="http://schemas.microsoft.com/office/powerpoint/2010/main" val="1129001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A07FE38F-4B0A-A8E9-D125-42254383F2DD}"/>
              </a:ext>
            </a:extLst>
          </p:cNvPr>
          <p:cNvPicPr>
            <a:picLocks noChangeAspect="1"/>
          </p:cNvPicPr>
          <p:nvPr/>
        </p:nvPicPr>
        <p:blipFill>
          <a:blip r:embed="rId2"/>
          <a:stretch>
            <a:fillRect/>
          </a:stretch>
        </p:blipFill>
        <p:spPr>
          <a:xfrm>
            <a:off x="304800" y="1058655"/>
            <a:ext cx="9529011" cy="5655089"/>
          </a:xfrm>
          <a:prstGeom prst="rect">
            <a:avLst/>
          </a:prstGeom>
        </p:spPr>
      </p:pic>
    </p:spTree>
    <p:extLst>
      <p:ext uri="{BB962C8B-B14F-4D97-AF65-F5344CB8AC3E}">
        <p14:creationId xmlns:p14="http://schemas.microsoft.com/office/powerpoint/2010/main" val="2904346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705586" y="156685"/>
            <a:ext cx="2991422" cy="486030"/>
          </a:xfrm>
          <a:prstGeom prst="rect">
            <a:avLst/>
          </a:prstGeom>
        </p:spPr>
        <p:txBody>
          <a:bodyPr vert="horz" wrap="square" lIns="0" tIns="16510" rIns="0" bIns="0" rtlCol="0">
            <a:spAutoFit/>
          </a:bodyPr>
          <a:lstStyle/>
          <a:p>
            <a:pPr marL="12700" algn="ctr">
              <a:lnSpc>
                <a:spcPct val="100000"/>
              </a:lnSpc>
              <a:spcBef>
                <a:spcPts val="130"/>
              </a:spcBef>
            </a:pPr>
            <a:r>
              <a:rPr lang="en-IN" spc="15" dirty="0"/>
              <a:t>SCREENSHOTS</a:t>
            </a:r>
            <a:endParaRPr spc="15" dirty="0"/>
          </a:p>
        </p:txBody>
      </p:sp>
      <p:pic>
        <p:nvPicPr>
          <p:cNvPr id="7" name="Picture 6">
            <a:extLst>
              <a:ext uri="{FF2B5EF4-FFF2-40B4-BE49-F238E27FC236}">
                <a16:creationId xmlns:a16="http://schemas.microsoft.com/office/drawing/2014/main" id="{B7363E6F-8973-57B4-9ED9-3C38CBACCE0D}"/>
              </a:ext>
            </a:extLst>
          </p:cNvPr>
          <p:cNvPicPr>
            <a:picLocks noChangeAspect="1"/>
          </p:cNvPicPr>
          <p:nvPr/>
        </p:nvPicPr>
        <p:blipFill>
          <a:blip r:embed="rId2"/>
          <a:stretch>
            <a:fillRect/>
          </a:stretch>
        </p:blipFill>
        <p:spPr>
          <a:xfrm>
            <a:off x="224589" y="1058655"/>
            <a:ext cx="9472420" cy="5655089"/>
          </a:xfrm>
          <a:prstGeom prst="rect">
            <a:avLst/>
          </a:prstGeom>
        </p:spPr>
      </p:pic>
    </p:spTree>
    <p:extLst>
      <p:ext uri="{BB962C8B-B14F-4D97-AF65-F5344CB8AC3E}">
        <p14:creationId xmlns:p14="http://schemas.microsoft.com/office/powerpoint/2010/main" val="264528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866021" y="156685"/>
            <a:ext cx="2830987" cy="486030"/>
          </a:xfrm>
          <a:prstGeom prst="rect">
            <a:avLst/>
          </a:prstGeom>
        </p:spPr>
        <p:txBody>
          <a:bodyPr vert="horz" wrap="square" lIns="0" tIns="16510" rIns="0" bIns="0" rtlCol="0">
            <a:spAutoFit/>
          </a:bodyPr>
          <a:lstStyle/>
          <a:p>
            <a:pPr marL="12700">
              <a:lnSpc>
                <a:spcPct val="100000"/>
              </a:lnSpc>
              <a:spcBef>
                <a:spcPts val="130"/>
              </a:spcBef>
            </a:pPr>
            <a:r>
              <a:rPr lang="en-IN" spc="15" dirty="0"/>
              <a:t>CONCLUSION</a:t>
            </a:r>
            <a:endParaRPr spc="15" dirty="0"/>
          </a:p>
        </p:txBody>
      </p:sp>
      <p:sp>
        <p:nvSpPr>
          <p:cNvPr id="7" name="TextBox 6"/>
          <p:cNvSpPr txBox="1"/>
          <p:nvPr/>
        </p:nvSpPr>
        <p:spPr>
          <a:xfrm>
            <a:off x="457200" y="1982928"/>
            <a:ext cx="9067800" cy="4856842"/>
          </a:xfrm>
          <a:prstGeom prst="rect">
            <a:avLst/>
          </a:prstGeom>
          <a:noFill/>
        </p:spPr>
        <p:txBody>
          <a:bodyPr wrap="square">
            <a:spAutoFit/>
          </a:bodyPr>
          <a:lstStyle/>
          <a:p>
            <a:pPr marL="100965" indent="356235" algn="just">
              <a:lnSpc>
                <a:spcPct val="150000"/>
              </a:lnSpc>
            </a:pPr>
            <a:r>
              <a:rPr lang="en-US" sz="3000" dirty="0">
                <a:effectLst/>
                <a:latin typeface="Times New Roman" panose="02020603050405020304" pitchFamily="18" charset="0"/>
                <a:ea typeface="Times New Roman" panose="02020603050405020304" pitchFamily="18" charset="0"/>
              </a:rPr>
              <a:t>Decentralized online voting systems using blockchain technology have the potential to revolutionize the way we conduct elections and increase trust in the democratic process. By leveraging the power of distributed ledger technology, these systems can provide an immutable and tamper-proof record of all votes cast, which can greatly reduce the risk of fraud and manipulation.</a:t>
            </a:r>
            <a:endParaRPr lang="en-IN" sz="3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1215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691616" y="0"/>
            <a:ext cx="3380740" cy="866140"/>
            <a:chOff x="6691616" y="0"/>
            <a:chExt cx="3380740" cy="866140"/>
          </a:xfrm>
        </p:grpSpPr>
        <p:sp>
          <p:nvSpPr>
            <p:cNvPr id="3" name="object 3"/>
            <p:cNvSpPr/>
            <p:nvPr/>
          </p:nvSpPr>
          <p:spPr>
            <a:xfrm>
              <a:off x="6705586" y="0"/>
              <a:ext cx="3352800" cy="838200"/>
            </a:xfrm>
            <a:custGeom>
              <a:avLst/>
              <a:gdLst/>
              <a:ahLst/>
              <a:cxnLst/>
              <a:rect l="l" t="t" r="r" b="b"/>
              <a:pathLst>
                <a:path w="3352800" h="838200">
                  <a:moveTo>
                    <a:pt x="3352793" y="838198"/>
                  </a:moveTo>
                  <a:lnTo>
                    <a:pt x="0" y="838198"/>
                  </a:lnTo>
                  <a:lnTo>
                    <a:pt x="0" y="0"/>
                  </a:lnTo>
                  <a:lnTo>
                    <a:pt x="3352793" y="0"/>
                  </a:lnTo>
                  <a:lnTo>
                    <a:pt x="3352793" y="838198"/>
                  </a:lnTo>
                  <a:close/>
                </a:path>
              </a:pathLst>
            </a:custGeom>
            <a:solidFill>
              <a:srgbClr val="BF0000"/>
            </a:solidFill>
          </p:spPr>
          <p:txBody>
            <a:bodyPr wrap="square" lIns="0" tIns="0" rIns="0" bIns="0" rtlCol="0"/>
            <a:lstStyle/>
            <a:p>
              <a:endParaRPr/>
            </a:p>
          </p:txBody>
        </p:sp>
        <p:sp>
          <p:nvSpPr>
            <p:cNvPr id="4" name="object 4"/>
            <p:cNvSpPr/>
            <p:nvPr/>
          </p:nvSpPr>
          <p:spPr>
            <a:xfrm>
              <a:off x="6705586" y="0"/>
              <a:ext cx="3352800" cy="838200"/>
            </a:xfrm>
            <a:custGeom>
              <a:avLst/>
              <a:gdLst/>
              <a:ahLst/>
              <a:cxnLst/>
              <a:rect l="l" t="t" r="r" b="b"/>
              <a:pathLst>
                <a:path w="3352800" h="838200">
                  <a:moveTo>
                    <a:pt x="0" y="0"/>
                  </a:moveTo>
                  <a:lnTo>
                    <a:pt x="3352793" y="0"/>
                  </a:lnTo>
                  <a:lnTo>
                    <a:pt x="3352793" y="838198"/>
                  </a:lnTo>
                  <a:lnTo>
                    <a:pt x="0" y="83819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7010400" y="156685"/>
            <a:ext cx="2686608" cy="495300"/>
          </a:xfrm>
          <a:prstGeom prst="rect">
            <a:avLst/>
          </a:prstGeom>
        </p:spPr>
        <p:txBody>
          <a:bodyPr vert="horz" wrap="square" lIns="0" tIns="16510" rIns="0" bIns="0" rtlCol="0">
            <a:spAutoFit/>
          </a:bodyPr>
          <a:lstStyle/>
          <a:p>
            <a:pPr marL="12700">
              <a:lnSpc>
                <a:spcPct val="100000"/>
              </a:lnSpc>
              <a:spcBef>
                <a:spcPts val="130"/>
              </a:spcBef>
            </a:pPr>
            <a:r>
              <a:rPr spc="15" dirty="0"/>
              <a:t>REFERENCE</a:t>
            </a:r>
          </a:p>
        </p:txBody>
      </p:sp>
      <p:sp>
        <p:nvSpPr>
          <p:cNvPr id="7" name="TextBox 6"/>
          <p:cNvSpPr txBox="1"/>
          <p:nvPr/>
        </p:nvSpPr>
        <p:spPr>
          <a:xfrm>
            <a:off x="495300" y="1073130"/>
            <a:ext cx="9067800" cy="6401753"/>
          </a:xfrm>
          <a:prstGeom prst="rect">
            <a:avLst/>
          </a:prstGeom>
          <a:noFill/>
        </p:spPr>
        <p:txBody>
          <a:bodyPr wrap="square">
            <a:spAutoFit/>
          </a:bodyPr>
          <a:lstStyle/>
          <a:p>
            <a:pPr rtl="0" fontAlgn="base">
              <a:spcBef>
                <a:spcPts val="0"/>
              </a:spcBef>
              <a:spcAft>
                <a:spcPts val="0"/>
              </a:spcAft>
            </a:pPr>
            <a:r>
              <a:rPr lang="en-US" sz="1900" dirty="0">
                <a:solidFill>
                  <a:srgbClr val="000000"/>
                </a:solidFill>
                <a:latin typeface="Times New Roman" panose="02020603050405020304" pitchFamily="18" charset="0"/>
              </a:rPr>
              <a:t>[1]</a:t>
            </a:r>
            <a:r>
              <a:rPr lang="en-US" sz="1900" b="0" i="0" u="none" strike="noStrike" dirty="0">
                <a:solidFill>
                  <a:srgbClr val="000000"/>
                </a:solidFill>
                <a:effectLst/>
                <a:latin typeface="Times New Roman" panose="02020603050405020304" pitchFamily="18" charset="0"/>
              </a:rPr>
              <a:t>Nakamoto Satoshi, Inventing bitcoin, implementing the first blockchain, deploying the first decentralized digital currency “A Peer-to-Peer Electronic Cash System” original 20 March 2020.</a:t>
            </a:r>
          </a:p>
          <a:p>
            <a:pPr rtl="0" fontAlgn="base">
              <a:spcBef>
                <a:spcPts val="0"/>
              </a:spcBef>
              <a:spcAft>
                <a:spcPts val="0"/>
              </a:spcAft>
            </a:pPr>
            <a:endParaRPr lang="en-US" sz="1900" b="0" i="0" u="none" strike="noStrike" dirty="0">
              <a:solidFill>
                <a:srgbClr val="000000"/>
              </a:solidFill>
              <a:effectLst/>
              <a:latin typeface="Arial" panose="020B0604020202020204" pitchFamily="34" charset="0"/>
            </a:endParaRPr>
          </a:p>
          <a:p>
            <a:pPr rtl="0" fontAlgn="base">
              <a:spcBef>
                <a:spcPts val="360"/>
              </a:spcBef>
              <a:spcAft>
                <a:spcPts val="0"/>
              </a:spcAft>
            </a:pPr>
            <a:r>
              <a:rPr lang="en-US" sz="1900" b="0" i="0" u="none" strike="noStrike" dirty="0">
                <a:solidFill>
                  <a:srgbClr val="000000"/>
                </a:solidFill>
                <a:effectLst/>
                <a:latin typeface="Times New Roman" panose="02020603050405020304" pitchFamily="18" charset="0"/>
              </a:rPr>
              <a:t>[2] Azaria, Asaph, Ariel </a:t>
            </a:r>
            <a:r>
              <a:rPr lang="en-US" sz="1900" b="0" i="0" u="none" strike="noStrike" dirty="0" err="1">
                <a:solidFill>
                  <a:srgbClr val="000000"/>
                </a:solidFill>
                <a:effectLst/>
                <a:latin typeface="Times New Roman" panose="02020603050405020304" pitchFamily="18" charset="0"/>
              </a:rPr>
              <a:t>Ekblaw</a:t>
            </a:r>
            <a:r>
              <a:rPr lang="en-US" sz="1900" b="0" i="0" u="none" strike="noStrike" dirty="0">
                <a:solidFill>
                  <a:srgbClr val="000000"/>
                </a:solidFill>
                <a:effectLst/>
                <a:latin typeface="Times New Roman" panose="02020603050405020304" pitchFamily="18" charset="0"/>
              </a:rPr>
              <a:t>, Thiago Vieira, and Andrew Lippman. "</a:t>
            </a:r>
            <a:r>
              <a:rPr lang="en-US" sz="1900" b="0" i="0" u="none" strike="noStrike" dirty="0" err="1">
                <a:solidFill>
                  <a:srgbClr val="000000"/>
                </a:solidFill>
                <a:effectLst/>
                <a:latin typeface="Times New Roman" panose="02020603050405020304" pitchFamily="18" charset="0"/>
              </a:rPr>
              <a:t>MedRec</a:t>
            </a:r>
            <a:r>
              <a:rPr lang="en-US" sz="1900" b="0" i="0" u="none" strike="noStrike" dirty="0">
                <a:solidFill>
                  <a:srgbClr val="000000"/>
                </a:solidFill>
                <a:effectLst/>
                <a:latin typeface="Times New Roman" panose="02020603050405020304" pitchFamily="18" charset="0"/>
              </a:rPr>
              <a:t>: Using Blockchain for Medical Data Access and Permission Management." In Open and Big Data (OBD), International Conference on, pp. 25-30. IEEE, 2019.</a:t>
            </a:r>
          </a:p>
          <a:p>
            <a:pPr rtl="0" fontAlgn="base">
              <a:spcBef>
                <a:spcPts val="360"/>
              </a:spcBef>
              <a:spcAft>
                <a:spcPts val="0"/>
              </a:spcAft>
            </a:pPr>
            <a:endParaRPr lang="en-US" sz="1900" b="0" i="0" u="none" strike="noStrike" dirty="0">
              <a:solidFill>
                <a:srgbClr val="000000"/>
              </a:solidFill>
              <a:effectLst/>
              <a:latin typeface="Arial" panose="020B0604020202020204" pitchFamily="34" charset="0"/>
            </a:endParaRPr>
          </a:p>
          <a:p>
            <a:pPr rtl="0" fontAlgn="base">
              <a:spcBef>
                <a:spcPts val="360"/>
              </a:spcBef>
              <a:spcAft>
                <a:spcPts val="0"/>
              </a:spcAft>
            </a:pPr>
            <a:r>
              <a:rPr lang="en-US" sz="1900" b="0" i="0" u="none" strike="noStrike" dirty="0">
                <a:solidFill>
                  <a:srgbClr val="000000"/>
                </a:solidFill>
                <a:effectLst/>
                <a:latin typeface="Times New Roman" panose="02020603050405020304" pitchFamily="18" charset="0"/>
              </a:rPr>
              <a:t>[3] Yaqoob, E. Ahmed, I. A. T. Hashem, A. I. A. Ahmed, A. </a:t>
            </a:r>
            <a:r>
              <a:rPr lang="en-US" sz="1900" b="0" i="0" u="none" strike="noStrike" dirty="0" err="1">
                <a:solidFill>
                  <a:srgbClr val="000000"/>
                </a:solidFill>
                <a:effectLst/>
                <a:latin typeface="Times New Roman" panose="02020603050405020304" pitchFamily="18" charset="0"/>
              </a:rPr>
              <a:t>Gani</a:t>
            </a:r>
            <a:r>
              <a:rPr lang="en-US" sz="1900" b="0" i="0" u="none" strike="noStrike" dirty="0">
                <a:solidFill>
                  <a:srgbClr val="000000"/>
                </a:solidFill>
                <a:effectLst/>
                <a:latin typeface="Times New Roman" panose="02020603050405020304" pitchFamily="18" charset="0"/>
              </a:rPr>
              <a:t>, M. Imran, Computer Networks: The International Journal of Computer and Telecommunications </a:t>
            </a:r>
            <a:r>
              <a:rPr lang="en-US" sz="1900" b="0" i="0" u="none" strike="noStrike" dirty="0" err="1">
                <a:solidFill>
                  <a:srgbClr val="000000"/>
                </a:solidFill>
                <a:effectLst/>
                <a:latin typeface="Times New Roman" panose="02020603050405020304" pitchFamily="18" charset="0"/>
              </a:rPr>
              <a:t>Networking,</a:t>
            </a:r>
            <a:endParaRPr lang="en-US" sz="1900" b="0" i="0" u="none" strike="noStrike" dirty="0">
              <a:solidFill>
                <a:srgbClr val="000000"/>
              </a:solidFill>
              <a:effectLst/>
              <a:latin typeface="Times New Roman" panose="02020603050405020304" pitchFamily="18" charset="0"/>
            </a:endParaRPr>
          </a:p>
          <a:p>
            <a:pPr rtl="0" fontAlgn="base">
              <a:spcBef>
                <a:spcPts val="360"/>
              </a:spcBef>
              <a:spcAft>
                <a:spcPts val="0"/>
              </a:spcAft>
            </a:pPr>
            <a:endParaRPr lang="en-US" sz="1900" b="0" i="0" u="none" strike="noStrike" dirty="0">
              <a:solidFill>
                <a:srgbClr val="000000"/>
              </a:solidFill>
              <a:effectLst/>
              <a:latin typeface="Times New Roman" panose="02020603050405020304" pitchFamily="18" charset="0"/>
            </a:endParaRPr>
          </a:p>
          <a:p>
            <a:pPr rtl="0" fontAlgn="base">
              <a:spcBef>
                <a:spcPts val="360"/>
              </a:spcBef>
              <a:spcAft>
                <a:spcPts val="0"/>
              </a:spcAft>
            </a:pPr>
            <a:r>
              <a:rPr lang="en-US" sz="1900" b="0" i="0" u="none" strike="noStrike" dirty="0">
                <a:solidFill>
                  <a:srgbClr val="000000"/>
                </a:solidFill>
                <a:effectLst/>
                <a:latin typeface="Times New Roman" panose="02020603050405020304" pitchFamily="18" charset="0"/>
              </a:rPr>
              <a:t>[4] Nicole J. </a:t>
            </a:r>
            <a:r>
              <a:rPr lang="en-US" sz="1900" b="0" i="0" u="none" strike="noStrike" dirty="0" err="1">
                <a:solidFill>
                  <a:srgbClr val="000000"/>
                </a:solidFill>
                <a:effectLst/>
                <a:latin typeface="Times New Roman" panose="02020603050405020304" pitchFamily="18" charset="0"/>
              </a:rPr>
              <a:t>Goodman;Jon</a:t>
            </a:r>
            <a:r>
              <a:rPr lang="en-US" sz="1900" b="0" i="0" u="none" strike="noStrike" dirty="0">
                <a:solidFill>
                  <a:srgbClr val="000000"/>
                </a:solidFill>
                <a:effectLst/>
                <a:latin typeface="Times New Roman" panose="02020603050405020304" pitchFamily="18" charset="0"/>
              </a:rPr>
              <a:t> H. </a:t>
            </a:r>
            <a:r>
              <a:rPr lang="en-US" sz="1900" b="0" i="0" u="none" strike="noStrike" dirty="0" err="1">
                <a:solidFill>
                  <a:srgbClr val="000000"/>
                </a:solidFill>
                <a:effectLst/>
                <a:latin typeface="Times New Roman" panose="02020603050405020304" pitchFamily="18" charset="0"/>
              </a:rPr>
              <a:t>Pammett</a:t>
            </a:r>
            <a:r>
              <a:rPr lang="en-US" sz="1900" b="0" i="0" u="none" strike="noStrike" dirty="0">
                <a:solidFill>
                  <a:srgbClr val="000000"/>
                </a:solidFill>
                <a:effectLst/>
                <a:latin typeface="Times New Roman" panose="02020603050405020304" pitchFamily="18" charset="0"/>
              </a:rPr>
              <a:t> ,  “Internet Voting in a Local Election in Canada”, in Internet and Democracy in Global Perspective, Studies in Public Choice  31, Eds. Bernard </a:t>
            </a:r>
            <a:r>
              <a:rPr lang="en-US" sz="1900" b="0" i="0" u="none" strike="noStrike" dirty="0" err="1">
                <a:solidFill>
                  <a:srgbClr val="000000"/>
                </a:solidFill>
                <a:effectLst/>
                <a:latin typeface="Times New Roman" panose="02020603050405020304" pitchFamily="18" charset="0"/>
              </a:rPr>
              <a:t>Grofman</a:t>
            </a:r>
            <a:r>
              <a:rPr lang="en-US" sz="1900" b="0" i="0" u="none" strike="noStrike" dirty="0">
                <a:solidFill>
                  <a:srgbClr val="000000"/>
                </a:solidFill>
                <a:effectLst/>
                <a:latin typeface="Times New Roman" panose="02020603050405020304" pitchFamily="18" charset="0"/>
              </a:rPr>
              <a:t>, Alex </a:t>
            </a:r>
            <a:r>
              <a:rPr lang="en-US" sz="1900" b="0" i="0" u="none" strike="noStrike" dirty="0" err="1">
                <a:solidFill>
                  <a:srgbClr val="000000"/>
                </a:solidFill>
                <a:effectLst/>
                <a:latin typeface="Times New Roman" panose="02020603050405020304" pitchFamily="18" charset="0"/>
              </a:rPr>
              <a:t>Trechsel</a:t>
            </a:r>
            <a:r>
              <a:rPr lang="en-US" sz="1900" b="0" i="0" u="none" strike="noStrike" dirty="0">
                <a:solidFill>
                  <a:srgbClr val="000000"/>
                </a:solidFill>
                <a:effectLst/>
                <a:latin typeface="Times New Roman" panose="02020603050405020304" pitchFamily="18" charset="0"/>
              </a:rPr>
              <a:t>, and Mark Franklin, Springer Verlag.</a:t>
            </a:r>
          </a:p>
          <a:p>
            <a:pPr rtl="0" fontAlgn="base">
              <a:spcBef>
                <a:spcPts val="360"/>
              </a:spcBef>
              <a:spcAft>
                <a:spcPts val="0"/>
              </a:spcAft>
            </a:pPr>
            <a:endParaRPr lang="en-US" sz="1900" b="0" i="0" u="none" strike="noStrike" dirty="0">
              <a:solidFill>
                <a:srgbClr val="000000"/>
              </a:solidFill>
              <a:effectLst/>
              <a:latin typeface="Times New Roman" panose="02020603050405020304" pitchFamily="18" charset="0"/>
            </a:endParaRPr>
          </a:p>
          <a:p>
            <a:pPr algn="just">
              <a:spcBef>
                <a:spcPts val="360"/>
              </a:spcBef>
            </a:pPr>
            <a:r>
              <a:rPr lang="en-US" sz="1900" dirty="0">
                <a:solidFill>
                  <a:srgbClr val="000000"/>
                </a:solidFill>
                <a:effectLst/>
                <a:latin typeface="Times New Roman" panose="02020603050405020304" pitchFamily="18" charset="0"/>
                <a:ea typeface="Arial Unicode MS"/>
                <a:cs typeface="Arial Unicode MS"/>
              </a:rPr>
              <a:t>[5] Guo, Ye, and Chen Liang. ”Blockchain application and outlook in the banking industry.” Financial Innovation 2, no. 1 (2016): 24.</a:t>
            </a:r>
          </a:p>
          <a:p>
            <a:pPr algn="just">
              <a:spcBef>
                <a:spcPts val="360"/>
              </a:spcBef>
            </a:pPr>
            <a:endParaRPr lang="en-IN" sz="1900" dirty="0">
              <a:solidFill>
                <a:srgbClr val="000000"/>
              </a:solidFill>
              <a:effectLst/>
              <a:latin typeface="Calibri" panose="020F0502020204030204" pitchFamily="34" charset="0"/>
              <a:ea typeface="Arial Unicode MS"/>
              <a:cs typeface="Arial Unicode MS"/>
            </a:endParaRPr>
          </a:p>
          <a:p>
            <a:pPr algn="just">
              <a:spcBef>
                <a:spcPts val="360"/>
              </a:spcBef>
            </a:pPr>
            <a:r>
              <a:rPr lang="en-US" sz="1900" dirty="0">
                <a:solidFill>
                  <a:srgbClr val="000000"/>
                </a:solidFill>
                <a:effectLst/>
                <a:latin typeface="Times New Roman" panose="02020603050405020304" pitchFamily="18" charset="0"/>
                <a:ea typeface="Arial Unicode MS"/>
                <a:cs typeface="Arial Unicode MS"/>
              </a:rPr>
              <a:t>[6]</a:t>
            </a:r>
            <a:r>
              <a:rPr lang="en-US" sz="1900" dirty="0" err="1">
                <a:solidFill>
                  <a:srgbClr val="000000"/>
                </a:solidFill>
                <a:effectLst/>
                <a:latin typeface="Times New Roman" panose="02020603050405020304" pitchFamily="18" charset="0"/>
                <a:ea typeface="Arial Unicode MS"/>
                <a:cs typeface="Arial Unicode MS"/>
              </a:rPr>
              <a:t>Ikhsan</a:t>
            </a:r>
            <a:r>
              <a:rPr lang="en-US" sz="1900" dirty="0">
                <a:solidFill>
                  <a:srgbClr val="000000"/>
                </a:solidFill>
                <a:effectLst/>
                <a:latin typeface="Times New Roman" panose="02020603050405020304" pitchFamily="18" charset="0"/>
                <a:ea typeface="Arial Unicode MS"/>
                <a:cs typeface="Arial Unicode MS"/>
              </a:rPr>
              <a:t> </a:t>
            </a:r>
            <a:r>
              <a:rPr lang="en-US" sz="1900" dirty="0" err="1">
                <a:solidFill>
                  <a:srgbClr val="000000"/>
                </a:solidFill>
                <a:effectLst/>
                <a:latin typeface="Times New Roman" panose="02020603050405020304" pitchFamily="18" charset="0"/>
                <a:ea typeface="Arial Unicode MS"/>
                <a:cs typeface="Arial Unicode MS"/>
              </a:rPr>
              <a:t>Darmawan</a:t>
            </a:r>
            <a:r>
              <a:rPr lang="en-US" sz="1900" dirty="0">
                <a:solidFill>
                  <a:srgbClr val="000000"/>
                </a:solidFill>
                <a:effectLst/>
                <a:latin typeface="Times New Roman" panose="02020603050405020304" pitchFamily="18" charset="0"/>
                <a:ea typeface="Arial Unicode MS"/>
                <a:cs typeface="Arial Unicode MS"/>
              </a:rPr>
              <a:t>  E-voting adoption in many countries: A literature </a:t>
            </a:r>
            <a:r>
              <a:rPr lang="en-US" sz="1900" dirty="0" err="1">
                <a:solidFill>
                  <a:srgbClr val="000000"/>
                </a:solidFill>
                <a:effectLst/>
                <a:latin typeface="Times New Roman" panose="02020603050405020304" pitchFamily="18" charset="0"/>
                <a:ea typeface="Arial Unicode MS"/>
                <a:cs typeface="Arial Unicode MS"/>
              </a:rPr>
              <a:t>review,First</a:t>
            </a:r>
            <a:r>
              <a:rPr lang="en-US" sz="1900" dirty="0">
                <a:solidFill>
                  <a:srgbClr val="000000"/>
                </a:solidFill>
                <a:effectLst/>
                <a:latin typeface="Times New Roman" panose="02020603050405020304" pitchFamily="18" charset="0"/>
                <a:ea typeface="Arial Unicode MS"/>
                <a:cs typeface="Arial Unicode MS"/>
              </a:rPr>
              <a:t> Published October 12, 2021</a:t>
            </a:r>
            <a:endParaRPr lang="en-US" sz="1900" b="1" i="0" u="none" strike="noStrike" dirty="0">
              <a:solidFill>
                <a:srgbClr val="000000"/>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9657" y="2598414"/>
            <a:ext cx="7711440" cy="1760220"/>
          </a:xfrm>
          <a:prstGeom prst="rect">
            <a:avLst/>
          </a:prstGeom>
          <a:solidFill>
            <a:srgbClr val="4AABC6"/>
          </a:solidFill>
          <a:ln w="27939">
            <a:solidFill>
              <a:srgbClr val="375C8A"/>
            </a:solidFill>
          </a:ln>
        </p:spPr>
        <p:txBody>
          <a:bodyPr vert="horz" wrap="square" lIns="0" tIns="6350" rIns="0" bIns="0" rtlCol="0">
            <a:spAutoFit/>
          </a:bodyPr>
          <a:lstStyle/>
          <a:p>
            <a:pPr>
              <a:lnSpc>
                <a:spcPct val="100000"/>
              </a:lnSpc>
              <a:spcBef>
                <a:spcPts val="50"/>
              </a:spcBef>
            </a:pPr>
            <a:endParaRPr sz="4050">
              <a:latin typeface="Times New Roman" panose="02020603050405020304"/>
              <a:cs typeface="Times New Roman" panose="02020603050405020304"/>
            </a:endParaRPr>
          </a:p>
          <a:p>
            <a:pPr algn="ctr">
              <a:lnSpc>
                <a:spcPct val="100000"/>
              </a:lnSpc>
            </a:pPr>
            <a:r>
              <a:rPr sz="3500" spc="10" dirty="0">
                <a:solidFill>
                  <a:srgbClr val="000000"/>
                </a:solidFill>
              </a:rPr>
              <a:t>THANK</a:t>
            </a:r>
            <a:r>
              <a:rPr sz="3500" dirty="0">
                <a:solidFill>
                  <a:srgbClr val="000000"/>
                </a:solidFill>
              </a:rPr>
              <a:t> </a:t>
            </a:r>
            <a:r>
              <a:rPr sz="3500" spc="-25" dirty="0">
                <a:solidFill>
                  <a:srgbClr val="000000"/>
                </a:solidFill>
              </a:rPr>
              <a:t>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867400" y="0"/>
            <a:ext cx="4204955" cy="568166"/>
            <a:chOff x="6943075" y="0"/>
            <a:chExt cx="3129280" cy="698500"/>
          </a:xfrm>
        </p:grpSpPr>
        <p:sp>
          <p:nvSpPr>
            <p:cNvPr id="3" name="object 3"/>
            <p:cNvSpPr/>
            <p:nvPr/>
          </p:nvSpPr>
          <p:spPr>
            <a:xfrm>
              <a:off x="6957045" y="0"/>
              <a:ext cx="3101340" cy="670560"/>
            </a:xfrm>
            <a:custGeom>
              <a:avLst/>
              <a:gdLst/>
              <a:ahLst/>
              <a:cxnLst/>
              <a:rect l="l" t="t" r="r" b="b"/>
              <a:pathLst>
                <a:path w="3101340" h="670560">
                  <a:moveTo>
                    <a:pt x="3101333" y="670558"/>
                  </a:moveTo>
                  <a:lnTo>
                    <a:pt x="0" y="670558"/>
                  </a:lnTo>
                  <a:lnTo>
                    <a:pt x="0" y="0"/>
                  </a:lnTo>
                  <a:lnTo>
                    <a:pt x="3101333" y="0"/>
                  </a:lnTo>
                  <a:lnTo>
                    <a:pt x="3101333" y="670558"/>
                  </a:lnTo>
                  <a:close/>
                </a:path>
              </a:pathLst>
            </a:custGeom>
            <a:solidFill>
              <a:srgbClr val="BF0000"/>
            </a:solidFill>
          </p:spPr>
          <p:txBody>
            <a:bodyPr wrap="square" lIns="0" tIns="0" rIns="0" bIns="0" rtlCol="0"/>
            <a:lstStyle/>
            <a:p>
              <a:endParaRPr/>
            </a:p>
          </p:txBody>
        </p:sp>
        <p:sp>
          <p:nvSpPr>
            <p:cNvPr id="4" name="object 4"/>
            <p:cNvSpPr/>
            <p:nvPr/>
          </p:nvSpPr>
          <p:spPr>
            <a:xfrm>
              <a:off x="6957045" y="0"/>
              <a:ext cx="3101340" cy="670560"/>
            </a:xfrm>
            <a:custGeom>
              <a:avLst/>
              <a:gdLst/>
              <a:ahLst/>
              <a:cxnLst/>
              <a:rect l="l" t="t" r="r" b="b"/>
              <a:pathLst>
                <a:path w="3101340" h="670560">
                  <a:moveTo>
                    <a:pt x="0" y="0"/>
                  </a:moveTo>
                  <a:lnTo>
                    <a:pt x="3101333" y="0"/>
                  </a:lnTo>
                  <a:lnTo>
                    <a:pt x="3101333" y="670558"/>
                  </a:lnTo>
                  <a:lnTo>
                    <a:pt x="0" y="67055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6320589" y="72866"/>
            <a:ext cx="3288786" cy="486030"/>
          </a:xfrm>
          <a:prstGeom prst="rect">
            <a:avLst/>
          </a:prstGeom>
        </p:spPr>
        <p:txBody>
          <a:bodyPr vert="horz" wrap="square" lIns="0" tIns="16510" rIns="0" bIns="0" rtlCol="0">
            <a:spAutoFit/>
          </a:bodyPr>
          <a:lstStyle/>
          <a:p>
            <a:pPr marL="12700">
              <a:lnSpc>
                <a:spcPct val="100000"/>
              </a:lnSpc>
              <a:spcBef>
                <a:spcPts val="130"/>
              </a:spcBef>
            </a:pPr>
            <a:r>
              <a:rPr lang="en-US" spc="10" dirty="0"/>
              <a:t>INTRODUCTION</a:t>
            </a:r>
            <a:endParaRPr spc="15" dirty="0"/>
          </a:p>
        </p:txBody>
      </p:sp>
      <p:sp>
        <p:nvSpPr>
          <p:cNvPr id="7" name="TextBox 6"/>
          <p:cNvSpPr txBox="1"/>
          <p:nvPr/>
        </p:nvSpPr>
        <p:spPr>
          <a:xfrm>
            <a:off x="625642" y="1106906"/>
            <a:ext cx="9144000" cy="5170646"/>
          </a:xfrm>
          <a:prstGeom prst="rect">
            <a:avLst/>
          </a:prstGeom>
          <a:noFill/>
        </p:spPr>
        <p:txBody>
          <a:bodyPr wrap="square">
            <a:spAutoFit/>
          </a:bodyPr>
          <a:lstStyle/>
          <a:p>
            <a:pPr marL="285750" indent="-285750" algn="just">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main objective is to implement an e-voting system which is convenient, automated, transparent, secure, and free from corruption</a:t>
            </a:r>
          </a:p>
          <a:p>
            <a:pPr marL="285750" indent="-285750" algn="just">
              <a:buFont typeface="Arial" panose="020B0604020202020204" pitchFamily="34" charset="0"/>
              <a:buChar char="•"/>
            </a:pPr>
            <a:r>
              <a:rPr lang="en-GB" sz="3000" dirty="0">
                <a:effectLst/>
                <a:latin typeface="Times New Roman" panose="02020603050405020304" pitchFamily="18" charset="0"/>
                <a:ea typeface="SimSun" panose="02010600030101010101" pitchFamily="2" charset="-122"/>
              </a:rPr>
              <a:t>Electronic voting (e-voting) is becoming an increasingly popular way to cast ballots in elections. However, the security of e-voting systems has long been a concern due to the potential for fraud and manipulation. To address these issues, blockchain technology has emerged as a promising solution for secure and transparent</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12300" y="0"/>
            <a:ext cx="5560060" cy="949960"/>
            <a:chOff x="4512300" y="0"/>
            <a:chExt cx="5560060" cy="949960"/>
          </a:xfrm>
        </p:grpSpPr>
        <p:sp>
          <p:nvSpPr>
            <p:cNvPr id="3" name="object 3"/>
            <p:cNvSpPr/>
            <p:nvPr/>
          </p:nvSpPr>
          <p:spPr>
            <a:xfrm>
              <a:off x="4526270" y="0"/>
              <a:ext cx="5532120" cy="922019"/>
            </a:xfrm>
            <a:custGeom>
              <a:avLst/>
              <a:gdLst/>
              <a:ahLst/>
              <a:cxnLst/>
              <a:rect l="l" t="t" r="r" b="b"/>
              <a:pathLst>
                <a:path w="5532120" h="922019">
                  <a:moveTo>
                    <a:pt x="5532108" y="922018"/>
                  </a:moveTo>
                  <a:lnTo>
                    <a:pt x="0" y="922018"/>
                  </a:lnTo>
                  <a:lnTo>
                    <a:pt x="0" y="0"/>
                  </a:lnTo>
                  <a:lnTo>
                    <a:pt x="5532108" y="0"/>
                  </a:lnTo>
                  <a:lnTo>
                    <a:pt x="5532108" y="922018"/>
                  </a:lnTo>
                  <a:close/>
                </a:path>
              </a:pathLst>
            </a:custGeom>
            <a:solidFill>
              <a:srgbClr val="BF0000"/>
            </a:solidFill>
          </p:spPr>
          <p:txBody>
            <a:bodyPr wrap="square" lIns="0" tIns="0" rIns="0" bIns="0" rtlCol="0"/>
            <a:lstStyle/>
            <a:p>
              <a:endParaRPr/>
            </a:p>
          </p:txBody>
        </p:sp>
        <p:sp>
          <p:nvSpPr>
            <p:cNvPr id="4" name="object 4"/>
            <p:cNvSpPr/>
            <p:nvPr/>
          </p:nvSpPr>
          <p:spPr>
            <a:xfrm>
              <a:off x="4526270" y="0"/>
              <a:ext cx="5532120" cy="922019"/>
            </a:xfrm>
            <a:custGeom>
              <a:avLst/>
              <a:gdLst/>
              <a:ahLst/>
              <a:cxnLst/>
              <a:rect l="l" t="t" r="r" b="b"/>
              <a:pathLst>
                <a:path w="5532120" h="922019">
                  <a:moveTo>
                    <a:pt x="0" y="0"/>
                  </a:moveTo>
                  <a:lnTo>
                    <a:pt x="5532108" y="0"/>
                  </a:lnTo>
                  <a:lnTo>
                    <a:pt x="5532108" y="922018"/>
                  </a:lnTo>
                  <a:lnTo>
                    <a:pt x="0" y="92201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4533265">
              <a:lnSpc>
                <a:spcPct val="100000"/>
              </a:lnSpc>
              <a:spcBef>
                <a:spcPts val="130"/>
              </a:spcBef>
            </a:pPr>
            <a:r>
              <a:rPr spc="-5" dirty="0"/>
              <a:t>LITERATURE </a:t>
            </a:r>
            <a:r>
              <a:rPr spc="-10" dirty="0"/>
              <a:t>SURVEY</a:t>
            </a:r>
            <a:r>
              <a:rPr spc="-40" dirty="0"/>
              <a:t> </a:t>
            </a:r>
            <a:r>
              <a:rPr spc="15" dirty="0"/>
              <a:t>1</a:t>
            </a:r>
          </a:p>
        </p:txBody>
      </p:sp>
      <p:sp>
        <p:nvSpPr>
          <p:cNvPr id="6" name="TextBox 5"/>
          <p:cNvSpPr txBox="1"/>
          <p:nvPr/>
        </p:nvSpPr>
        <p:spPr>
          <a:xfrm>
            <a:off x="838200" y="892492"/>
            <a:ext cx="8839200" cy="5686172"/>
          </a:xfrm>
          <a:prstGeom prst="rect">
            <a:avLst/>
          </a:prstGeom>
          <a:noFill/>
        </p:spPr>
        <p:txBody>
          <a:bodyPr wrap="square" rtlCol="0">
            <a:spAutoFit/>
          </a:bodyPr>
          <a:lstStyle/>
          <a:p>
            <a:pPr marL="114300" marR="425450"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 </a:t>
            </a:r>
            <a:endParaRPr lang="en-US" b="0" dirty="0">
              <a:effectLst/>
            </a:endParaRPr>
          </a:p>
          <a:p>
            <a:pPr marR="425450" algn="just" rtl="0" fontAlgn="base">
              <a:lnSpc>
                <a:spcPct val="150000"/>
              </a:lnSpc>
              <a:spcBef>
                <a:spcPts val="290"/>
              </a:spcBef>
              <a:spcAft>
                <a:spcPts val="0"/>
              </a:spcAft>
            </a:pPr>
            <a:r>
              <a:rPr lang="en-US" sz="1800" b="1" i="0" u="none" strike="noStrike" dirty="0">
                <a:solidFill>
                  <a:srgbClr val="000000"/>
                </a:solidFill>
                <a:effectLst/>
                <a:latin typeface="Times New Roman" panose="02020603050405020304" pitchFamily="18" charset="0"/>
              </a:rPr>
              <a:t>[1] Nakamoto Satoshi, Inventing bitcoin, implementing the first blockchain, deploying the first decentralized digital currency “A Peer-to-Peer Electronic Cash System” original 20 March 2019.</a:t>
            </a:r>
          </a:p>
          <a:p>
            <a:pPr marR="425450" algn="just" fontAlgn="base">
              <a:lnSpc>
                <a:spcPct val="150000"/>
              </a:lnSpc>
              <a:spcBef>
                <a:spcPts val="290"/>
              </a:spcBef>
            </a:pPr>
            <a:br>
              <a:rPr lang="en-US" b="1" dirty="0">
                <a:solidFill>
                  <a:srgbClr val="000000"/>
                </a:solidFill>
                <a:latin typeface="Times New Roman" panose="02020603050405020304" pitchFamily="18" charset="0"/>
              </a:rPr>
            </a:br>
            <a:br>
              <a:rPr lang="en-US" b="1" dirty="0">
                <a:solidFill>
                  <a:srgbClr val="000000"/>
                </a:solidFill>
                <a:latin typeface="Times New Roman" panose="02020603050405020304" pitchFamily="18" charset="0"/>
              </a:rPr>
            </a:br>
            <a:endParaRPr lang="en-US" b="1" dirty="0">
              <a:solidFill>
                <a:srgbClr val="000000"/>
              </a:solidFill>
              <a:latin typeface="Times New Roman" panose="02020603050405020304" pitchFamily="18" charset="0"/>
            </a:endParaRPr>
          </a:p>
          <a:p>
            <a:pPr marR="425450" algn="just" rtl="0" fontAlgn="base">
              <a:lnSpc>
                <a:spcPct val="150000"/>
              </a:lnSpc>
              <a:spcBef>
                <a:spcPts val="290"/>
              </a:spcBef>
              <a:spcAft>
                <a:spcPts val="0"/>
              </a:spcAft>
            </a:pPr>
            <a:endParaRPr lang="en-US" sz="1800" b="1" i="0" u="none" strike="noStrike" dirty="0">
              <a:solidFill>
                <a:srgbClr val="000000"/>
              </a:solidFill>
              <a:effectLst/>
              <a:latin typeface="Times New Roman" panose="02020603050405020304" pitchFamily="18" charset="0"/>
            </a:endParaRPr>
          </a:p>
          <a:p>
            <a:pPr marR="425450" algn="just" rtl="0" fontAlgn="base">
              <a:lnSpc>
                <a:spcPct val="150000"/>
              </a:lnSpc>
              <a:spcBef>
                <a:spcPts val="290"/>
              </a:spcBef>
              <a:spcAft>
                <a:spcPts val="0"/>
              </a:spcAft>
            </a:pPr>
            <a:endParaRPr lang="en-US" sz="1800" b="1" i="0" u="none" strike="noStrike" dirty="0">
              <a:solidFill>
                <a:srgbClr val="000000"/>
              </a:solidFill>
              <a:effectLst/>
              <a:latin typeface="Times New Roman" panose="02020603050405020304" pitchFamily="18" charset="0"/>
            </a:endParaRPr>
          </a:p>
          <a:p>
            <a:pPr marR="425450" algn="just" rtl="0" fontAlgn="base">
              <a:lnSpc>
                <a:spcPct val="150000"/>
              </a:lnSpc>
              <a:spcBef>
                <a:spcPts val="290"/>
              </a:spcBef>
              <a:spcAft>
                <a:spcPts val="0"/>
              </a:spcAft>
            </a:pPr>
            <a:endParaRPr lang="en-US" sz="1800" b="1" i="0" u="none" strike="noStrike" dirty="0">
              <a:solidFill>
                <a:srgbClr val="000000"/>
              </a:solidFill>
              <a:effectLst/>
              <a:latin typeface="Arial" panose="020B0604020202020204" pitchFamily="34" charset="0"/>
            </a:endParaRPr>
          </a:p>
          <a:p>
            <a:pPr>
              <a:lnSpc>
                <a:spcPct val="150000"/>
              </a:lnSpc>
            </a:pPr>
            <a:br>
              <a:rPr lang="en-US" b="0" dirty="0">
                <a:effectLst/>
              </a:rPr>
            </a:br>
            <a:br>
              <a:rPr lang="en-US" b="0" dirty="0">
                <a:effectLst/>
              </a:rPr>
            </a:br>
            <a:endParaRPr lang="en-US" dirty="0"/>
          </a:p>
        </p:txBody>
      </p:sp>
      <p:graphicFrame>
        <p:nvGraphicFramePr>
          <p:cNvPr id="7" name="Table 6"/>
          <p:cNvGraphicFramePr>
            <a:graphicFrameLocks noGrp="1"/>
          </p:cNvGraphicFramePr>
          <p:nvPr/>
        </p:nvGraphicFramePr>
        <p:xfrm>
          <a:off x="1447800" y="3200400"/>
          <a:ext cx="6781800" cy="3284220"/>
        </p:xfrm>
        <a:graphic>
          <a:graphicData uri="http://schemas.openxmlformats.org/drawingml/2006/table">
            <a:tbl>
              <a:tblPr firstRow="1" bandRow="1">
                <a:tableStyleId>{21E4AEA4-8DFA-4A89-87EB-49C32662AFE0}</a:tableStyleId>
              </a:tblPr>
              <a:tblGrid>
                <a:gridCol w="3390900">
                  <a:extLst>
                    <a:ext uri="{9D8B030D-6E8A-4147-A177-3AD203B41FA5}">
                      <a16:colId xmlns:a16="http://schemas.microsoft.com/office/drawing/2014/main" val="20000"/>
                    </a:ext>
                  </a:extLst>
                </a:gridCol>
                <a:gridCol w="3390900">
                  <a:extLst>
                    <a:ext uri="{9D8B030D-6E8A-4147-A177-3AD203B41FA5}">
                      <a16:colId xmlns:a16="http://schemas.microsoft.com/office/drawing/2014/main" val="20001"/>
                    </a:ext>
                  </a:extLst>
                </a:gridCol>
              </a:tblGrid>
              <a:tr h="723900">
                <a:tc>
                  <a:txBody>
                    <a:bodyPr/>
                    <a:lstStyle/>
                    <a:p>
                      <a:r>
                        <a:rPr lang="en-US" dirty="0"/>
                        <a:t>Functionality</a:t>
                      </a:r>
                    </a:p>
                  </a:txBody>
                  <a:tcPr/>
                </a:tc>
                <a:tc>
                  <a:txBody>
                    <a:bodyPr/>
                    <a:lstStyle/>
                    <a:p>
                      <a:r>
                        <a:rPr lang="en-US" dirty="0"/>
                        <a:t>Disadvantage</a:t>
                      </a:r>
                    </a:p>
                  </a:txBody>
                  <a:tcPr/>
                </a:tc>
                <a:extLst>
                  <a:ext uri="{0D108BD9-81ED-4DB2-BD59-A6C34878D82A}">
                    <a16:rowId xmlns:a16="http://schemas.microsoft.com/office/drawing/2014/main" val="10000"/>
                  </a:ext>
                </a:extLst>
              </a:tr>
              <a:tr h="723900">
                <a:tc>
                  <a:txBody>
                    <a:bodyPr/>
                    <a:lstStyle/>
                    <a:p>
                      <a:r>
                        <a:rPr lang="en-US" dirty="0"/>
                        <a:t>First system to initiate decentralized digital currency ,</a:t>
                      </a:r>
                    </a:p>
                    <a:p>
                      <a:r>
                        <a:rPr lang="en-US" dirty="0"/>
                        <a:t>first</a:t>
                      </a:r>
                      <a:r>
                        <a:rPr lang="en-US" baseline="0" dirty="0"/>
                        <a:t> paper the idea of crypto currency as an alternative transaction </a:t>
                      </a:r>
                      <a:endParaRPr lang="en-US" dirty="0"/>
                    </a:p>
                  </a:txBody>
                  <a:tcPr/>
                </a:tc>
                <a:tc>
                  <a:txBody>
                    <a:bodyPr/>
                    <a:lstStyle/>
                    <a:p>
                      <a:r>
                        <a:rPr lang="en-US" dirty="0"/>
                        <a:t>The problem of logistics distribution, the duration of the ballot counting that is too long, the inconsistent regulation of vote counting, and the error in votes recapitulation. </a:t>
                      </a:r>
                    </a:p>
                    <a:p>
                      <a:br>
                        <a:rPr lang="en-US" dirty="0"/>
                      </a:br>
                      <a:br>
                        <a:rPr lang="en-US" dirty="0"/>
                      </a:b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12300" y="0"/>
            <a:ext cx="5560060" cy="949960"/>
            <a:chOff x="4512300" y="0"/>
            <a:chExt cx="5560060" cy="949960"/>
          </a:xfrm>
        </p:grpSpPr>
        <p:sp>
          <p:nvSpPr>
            <p:cNvPr id="3" name="object 3"/>
            <p:cNvSpPr/>
            <p:nvPr/>
          </p:nvSpPr>
          <p:spPr>
            <a:xfrm>
              <a:off x="4526270" y="0"/>
              <a:ext cx="5532120" cy="922019"/>
            </a:xfrm>
            <a:custGeom>
              <a:avLst/>
              <a:gdLst/>
              <a:ahLst/>
              <a:cxnLst/>
              <a:rect l="l" t="t" r="r" b="b"/>
              <a:pathLst>
                <a:path w="5532120" h="922019">
                  <a:moveTo>
                    <a:pt x="5532108" y="922018"/>
                  </a:moveTo>
                  <a:lnTo>
                    <a:pt x="0" y="922018"/>
                  </a:lnTo>
                  <a:lnTo>
                    <a:pt x="0" y="0"/>
                  </a:lnTo>
                  <a:lnTo>
                    <a:pt x="5532108" y="0"/>
                  </a:lnTo>
                  <a:lnTo>
                    <a:pt x="5532108" y="922018"/>
                  </a:lnTo>
                  <a:close/>
                </a:path>
              </a:pathLst>
            </a:custGeom>
            <a:solidFill>
              <a:srgbClr val="BF0000"/>
            </a:solidFill>
          </p:spPr>
          <p:txBody>
            <a:bodyPr wrap="square" lIns="0" tIns="0" rIns="0" bIns="0" rtlCol="0"/>
            <a:lstStyle/>
            <a:p>
              <a:endParaRPr/>
            </a:p>
          </p:txBody>
        </p:sp>
        <p:sp>
          <p:nvSpPr>
            <p:cNvPr id="4" name="object 4"/>
            <p:cNvSpPr/>
            <p:nvPr/>
          </p:nvSpPr>
          <p:spPr>
            <a:xfrm>
              <a:off x="4526270" y="0"/>
              <a:ext cx="5532120" cy="922019"/>
            </a:xfrm>
            <a:custGeom>
              <a:avLst/>
              <a:gdLst/>
              <a:ahLst/>
              <a:cxnLst/>
              <a:rect l="l" t="t" r="r" b="b"/>
              <a:pathLst>
                <a:path w="5532120" h="922019">
                  <a:moveTo>
                    <a:pt x="0" y="0"/>
                  </a:moveTo>
                  <a:lnTo>
                    <a:pt x="5532108" y="0"/>
                  </a:lnTo>
                  <a:lnTo>
                    <a:pt x="5532108" y="922018"/>
                  </a:lnTo>
                  <a:lnTo>
                    <a:pt x="0" y="92201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4533265">
              <a:lnSpc>
                <a:spcPct val="100000"/>
              </a:lnSpc>
              <a:spcBef>
                <a:spcPts val="130"/>
              </a:spcBef>
            </a:pPr>
            <a:r>
              <a:rPr spc="-5" dirty="0"/>
              <a:t>LITERATURE </a:t>
            </a:r>
            <a:r>
              <a:rPr spc="-10" dirty="0"/>
              <a:t>SURVEY</a:t>
            </a:r>
            <a:r>
              <a:rPr spc="-40" dirty="0"/>
              <a:t> </a:t>
            </a:r>
            <a:r>
              <a:rPr spc="15" dirty="0"/>
              <a:t>2</a:t>
            </a:r>
          </a:p>
        </p:txBody>
      </p:sp>
      <p:sp>
        <p:nvSpPr>
          <p:cNvPr id="7" name="TextBox 6"/>
          <p:cNvSpPr txBox="1"/>
          <p:nvPr/>
        </p:nvSpPr>
        <p:spPr>
          <a:xfrm>
            <a:off x="800099" y="693896"/>
            <a:ext cx="8458200" cy="7105150"/>
          </a:xfrm>
          <a:prstGeom prst="rect">
            <a:avLst/>
          </a:prstGeom>
          <a:noFill/>
        </p:spPr>
        <p:txBody>
          <a:bodyPr wrap="square">
            <a:spAutoFit/>
          </a:bodyPr>
          <a:lstStyle/>
          <a:p>
            <a:pPr marL="114300" marR="425450" algn="just" rtl="0">
              <a:lnSpc>
                <a:spcPct val="150000"/>
              </a:lnSpc>
              <a:spcBef>
                <a:spcPts val="0"/>
              </a:spcBef>
              <a:spcAft>
                <a:spcPts val="0"/>
              </a:spcAft>
            </a:pPr>
            <a:r>
              <a:rPr lang="en-US" sz="1800" b="0" i="0" u="none" strike="noStrike" dirty="0">
                <a:solidFill>
                  <a:srgbClr val="000000"/>
                </a:solidFill>
                <a:effectLst/>
                <a:latin typeface="Times New Roman" panose="02020603050405020304" pitchFamily="18" charset="0"/>
              </a:rPr>
              <a:t> </a:t>
            </a:r>
            <a:endParaRPr lang="en-US" b="0" dirty="0">
              <a:effectLst/>
            </a:endParaRPr>
          </a:p>
          <a:p>
            <a:pPr marR="425450" algn="just" rtl="0" fontAlgn="base">
              <a:lnSpc>
                <a:spcPct val="150000"/>
              </a:lnSpc>
              <a:spcBef>
                <a:spcPts val="290"/>
              </a:spcBef>
              <a:spcAft>
                <a:spcPts val="0"/>
              </a:spcAft>
            </a:pPr>
            <a:r>
              <a:rPr lang="en-US" sz="1800" b="1" i="0" u="none" strike="noStrike" dirty="0">
                <a:solidFill>
                  <a:srgbClr val="000000"/>
                </a:solidFill>
                <a:effectLst/>
                <a:latin typeface="Times New Roman" panose="02020603050405020304" pitchFamily="18" charset="0"/>
              </a:rPr>
              <a:t>[2] Azaria, Asaph, Ariel </a:t>
            </a:r>
            <a:r>
              <a:rPr lang="en-US" sz="1800" b="1" i="0" u="none" strike="noStrike" dirty="0" err="1">
                <a:solidFill>
                  <a:srgbClr val="000000"/>
                </a:solidFill>
                <a:effectLst/>
                <a:latin typeface="Times New Roman" panose="02020603050405020304" pitchFamily="18" charset="0"/>
              </a:rPr>
              <a:t>Ekblaw</a:t>
            </a:r>
            <a:r>
              <a:rPr lang="en-US" sz="1800" b="1" i="0" u="none" strike="noStrike" dirty="0">
                <a:solidFill>
                  <a:srgbClr val="000000"/>
                </a:solidFill>
                <a:effectLst/>
                <a:latin typeface="Times New Roman" panose="02020603050405020304" pitchFamily="18" charset="0"/>
              </a:rPr>
              <a:t>, Thiago Vieira, and Andrew Lippman. "</a:t>
            </a:r>
            <a:r>
              <a:rPr lang="en-US" sz="1800" b="1" i="0" u="none" strike="noStrike" dirty="0" err="1">
                <a:solidFill>
                  <a:srgbClr val="000000"/>
                </a:solidFill>
                <a:effectLst/>
                <a:latin typeface="Times New Roman" panose="02020603050405020304" pitchFamily="18" charset="0"/>
              </a:rPr>
              <a:t>MedRec</a:t>
            </a:r>
            <a:r>
              <a:rPr lang="en-US" sz="1800" b="1" i="0" u="none" strike="noStrike" dirty="0">
                <a:solidFill>
                  <a:srgbClr val="000000"/>
                </a:solidFill>
                <a:effectLst/>
                <a:latin typeface="Times New Roman" panose="02020603050405020304" pitchFamily="18" charset="0"/>
              </a:rPr>
              <a:t>: Using Blockchain for Medical Data Access and Permission Management." In Open and Big Data (OBD), International Conference on, pp. 25-30. IEEE, 2020.</a:t>
            </a:r>
          </a:p>
          <a:p>
            <a:pPr marR="425450" algn="just" fontAlgn="base">
              <a:lnSpc>
                <a:spcPct val="150000"/>
              </a:lnSpc>
              <a:spcBef>
                <a:spcPts val="290"/>
              </a:spcBef>
            </a:pPr>
            <a:r>
              <a:rPr lang="en-US" b="1" dirty="0">
                <a:solidFill>
                  <a:srgbClr val="000000"/>
                </a:solidFill>
                <a:latin typeface="Times New Roman" panose="02020603050405020304" pitchFamily="18" charset="0"/>
              </a:rPr>
              <a:t>Abstract: </a:t>
            </a:r>
            <a:r>
              <a:rPr lang="en-US" sz="2000" dirty="0">
                <a:solidFill>
                  <a:srgbClr val="000000"/>
                </a:solidFill>
                <a:latin typeface="Times New Roman" panose="02020603050405020304" pitchFamily="18" charset="0"/>
              </a:rPr>
              <a:t>This paper they have used the technique but for different use case which we have taken it as an inspiration for us all on the momentum for the development of the p2p based voting decentralized system </a:t>
            </a:r>
          </a:p>
          <a:p>
            <a:pPr marR="425450" algn="just" fontAlgn="base">
              <a:lnSpc>
                <a:spcPct val="150000"/>
              </a:lnSpc>
              <a:spcBef>
                <a:spcPts val="290"/>
              </a:spcBef>
            </a:pPr>
            <a:endParaRPr lang="en-US" dirty="0">
              <a:solidFill>
                <a:srgbClr val="000000"/>
              </a:solidFill>
              <a:latin typeface="Times New Roman" panose="02020603050405020304" pitchFamily="18" charset="0"/>
            </a:endParaRPr>
          </a:p>
          <a:p>
            <a:pPr marR="425450" algn="just" fontAlgn="base">
              <a:lnSpc>
                <a:spcPct val="150000"/>
              </a:lnSpc>
              <a:spcBef>
                <a:spcPts val="290"/>
              </a:spcBef>
            </a:pPr>
            <a:endParaRPr lang="en-US" dirty="0">
              <a:solidFill>
                <a:srgbClr val="000000"/>
              </a:solidFill>
              <a:latin typeface="Times New Roman" panose="02020603050405020304" pitchFamily="18" charset="0"/>
            </a:endParaRPr>
          </a:p>
          <a:p>
            <a:pPr marR="425450" algn="just" rtl="0" fontAlgn="base">
              <a:lnSpc>
                <a:spcPct val="150000"/>
              </a:lnSpc>
              <a:spcBef>
                <a:spcPts val="290"/>
              </a:spcBef>
              <a:spcAft>
                <a:spcPts val="0"/>
              </a:spcAft>
            </a:pPr>
            <a:endParaRPr lang="en-US" sz="1800" b="1" i="0" u="none" strike="noStrike" dirty="0">
              <a:solidFill>
                <a:srgbClr val="000000"/>
              </a:solidFill>
              <a:effectLst/>
              <a:latin typeface="Times New Roman" panose="02020603050405020304" pitchFamily="18" charset="0"/>
            </a:endParaRPr>
          </a:p>
          <a:p>
            <a:pPr marR="425450" algn="just" rtl="0" fontAlgn="base">
              <a:lnSpc>
                <a:spcPct val="150000"/>
              </a:lnSpc>
              <a:spcBef>
                <a:spcPts val="290"/>
              </a:spcBef>
              <a:spcAft>
                <a:spcPts val="0"/>
              </a:spcAft>
            </a:pPr>
            <a:endParaRPr lang="en-US" sz="1800" b="1" i="0" u="none" strike="noStrike" dirty="0">
              <a:solidFill>
                <a:srgbClr val="000000"/>
              </a:solidFill>
              <a:effectLst/>
              <a:latin typeface="Arial" panose="020B0604020202020204" pitchFamily="34" charset="0"/>
            </a:endParaRPr>
          </a:p>
          <a:p>
            <a:pPr marR="425450" algn="just" rtl="0">
              <a:lnSpc>
                <a:spcPct val="150000"/>
              </a:lnSpc>
              <a:spcBef>
                <a:spcPts val="290"/>
              </a:spcBef>
              <a:spcAft>
                <a:spcPts val="0"/>
              </a:spcAft>
            </a:pPr>
            <a:r>
              <a:rPr lang="en-US" sz="1800" b="0" i="0" u="none" strike="noStrike" dirty="0">
                <a:solidFill>
                  <a:srgbClr val="000000"/>
                </a:solidFill>
                <a:effectLst/>
                <a:latin typeface="Times New Roman" panose="02020603050405020304" pitchFamily="18" charset="0"/>
              </a:rPr>
              <a:t> </a:t>
            </a:r>
            <a:endParaRPr lang="en-US" b="0" dirty="0">
              <a:effectLst/>
            </a:endParaRPr>
          </a:p>
          <a:p>
            <a:pPr>
              <a:lnSpc>
                <a:spcPct val="150000"/>
              </a:lnSpc>
            </a:pPr>
            <a:br>
              <a:rPr lang="en-US" b="0" dirty="0">
                <a:effectLst/>
              </a:rPr>
            </a:br>
            <a:br>
              <a:rPr lang="en-US" b="0" dirty="0">
                <a:effectLst/>
              </a:rPr>
            </a:b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50104853"/>
              </p:ext>
            </p:extLst>
          </p:nvPr>
        </p:nvGraphicFramePr>
        <p:xfrm>
          <a:off x="1507958" y="4432285"/>
          <a:ext cx="6645442" cy="2786569"/>
        </p:xfrm>
        <a:graphic>
          <a:graphicData uri="http://schemas.openxmlformats.org/drawingml/2006/table">
            <a:tbl>
              <a:tblPr firstRow="1" bandRow="1">
                <a:tableStyleId>{21E4AEA4-8DFA-4A89-87EB-49C32662AFE0}</a:tableStyleId>
              </a:tblPr>
              <a:tblGrid>
                <a:gridCol w="3322721">
                  <a:extLst>
                    <a:ext uri="{9D8B030D-6E8A-4147-A177-3AD203B41FA5}">
                      <a16:colId xmlns:a16="http://schemas.microsoft.com/office/drawing/2014/main" val="20000"/>
                    </a:ext>
                  </a:extLst>
                </a:gridCol>
                <a:gridCol w="3322721">
                  <a:extLst>
                    <a:ext uri="{9D8B030D-6E8A-4147-A177-3AD203B41FA5}">
                      <a16:colId xmlns:a16="http://schemas.microsoft.com/office/drawing/2014/main" val="20001"/>
                    </a:ext>
                  </a:extLst>
                </a:gridCol>
              </a:tblGrid>
              <a:tr h="561529">
                <a:tc>
                  <a:txBody>
                    <a:bodyPr/>
                    <a:lstStyle/>
                    <a:p>
                      <a:r>
                        <a:rPr lang="en-US" dirty="0"/>
                        <a:t>Functionality</a:t>
                      </a:r>
                    </a:p>
                  </a:txBody>
                  <a:tcPr/>
                </a:tc>
                <a:tc>
                  <a:txBody>
                    <a:bodyPr/>
                    <a:lstStyle/>
                    <a:p>
                      <a:r>
                        <a:rPr lang="en-US" dirty="0"/>
                        <a:t>Disadvantage</a:t>
                      </a:r>
                    </a:p>
                  </a:txBody>
                  <a:tcPr/>
                </a:tc>
                <a:extLst>
                  <a:ext uri="{0D108BD9-81ED-4DB2-BD59-A6C34878D82A}">
                    <a16:rowId xmlns:a16="http://schemas.microsoft.com/office/drawing/2014/main" val="10000"/>
                  </a:ext>
                </a:extLst>
              </a:tr>
              <a:tr h="1756407">
                <a:tc>
                  <a:txBody>
                    <a:bodyPr/>
                    <a:lstStyle/>
                    <a:p>
                      <a:pPr marL="285750" indent="-285750">
                        <a:buFont typeface="Arial" panose="020B0604020202020204" pitchFamily="34" charset="0"/>
                        <a:buChar char="•"/>
                      </a:pPr>
                      <a:r>
                        <a:rPr lang="en-US" sz="2000" dirty="0"/>
                        <a:t>First paper to publish p2p transaction using crypto currency. </a:t>
                      </a:r>
                    </a:p>
                    <a:p>
                      <a:pPr marL="285750" indent="-285750">
                        <a:buFont typeface="Arial" panose="020B0604020202020204" pitchFamily="34" charset="0"/>
                        <a:buChar char="•"/>
                      </a:pPr>
                      <a:r>
                        <a:rPr lang="en-US" sz="2000" dirty="0"/>
                        <a:t>Improvised</a:t>
                      </a:r>
                      <a:r>
                        <a:rPr lang="en-US" sz="2000" baseline="0" dirty="0"/>
                        <a:t> transactional method.</a:t>
                      </a:r>
                    </a:p>
                    <a:p>
                      <a:pPr marL="285750" indent="-285750">
                        <a:buFont typeface="Arial" panose="020B0604020202020204" pitchFamily="34" charset="0"/>
                        <a:buChar char="•"/>
                      </a:pPr>
                      <a:r>
                        <a:rPr lang="en-US" sz="2000" baseline="0" dirty="0"/>
                        <a:t>Usage of </a:t>
                      </a:r>
                      <a:r>
                        <a:rPr lang="en-US" sz="2000" baseline="0" dirty="0" err="1"/>
                        <a:t>blockchain</a:t>
                      </a:r>
                      <a:r>
                        <a:rPr lang="en-US" sz="2000" baseline="0" dirty="0"/>
                        <a:t> in the field of medical access </a:t>
                      </a:r>
                      <a:endParaRPr lang="en-US" sz="2000" dirty="0"/>
                    </a:p>
                  </a:txBody>
                  <a:tcPr/>
                </a:tc>
                <a:tc>
                  <a:txBody>
                    <a:bodyPr/>
                    <a:lstStyle/>
                    <a:p>
                      <a:pPr marL="285750" indent="-285750">
                        <a:buFont typeface="Arial" panose="020B0604020202020204" pitchFamily="34" charset="0"/>
                        <a:buChar char="•"/>
                      </a:pPr>
                      <a:r>
                        <a:rPr lang="en-US" sz="2000" dirty="0"/>
                        <a:t>Reliability issues.</a:t>
                      </a:r>
                    </a:p>
                    <a:p>
                      <a:pPr marL="285750" indent="-285750">
                        <a:buFont typeface="Arial" panose="020B0604020202020204" pitchFamily="34" charset="0"/>
                        <a:buChar char="•"/>
                      </a:pPr>
                      <a:r>
                        <a:rPr lang="en-US" sz="2000" dirty="0"/>
                        <a:t>Lack </a:t>
                      </a:r>
                      <a:r>
                        <a:rPr lang="en-US" sz="2000" dirty="0" err="1"/>
                        <a:t>lustre</a:t>
                      </a:r>
                      <a:r>
                        <a:rPr lang="en-US" sz="2000" baseline="0" dirty="0"/>
                        <a:t> of p2p transaction.</a:t>
                      </a:r>
                    </a:p>
                    <a:p>
                      <a:pPr marL="285750" indent="-285750">
                        <a:buFont typeface="Arial" panose="020B0604020202020204" pitchFamily="34" charset="0"/>
                        <a:buChar char="•"/>
                      </a:pPr>
                      <a:r>
                        <a:rPr lang="en-US" sz="2000" baseline="0" dirty="0"/>
                        <a:t>Limited to medical data usage</a:t>
                      </a:r>
                      <a:r>
                        <a:rPr lang="en-US" baseline="0" dirty="0"/>
                        <a:t>.</a:t>
                      </a:r>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39897" y="0"/>
            <a:ext cx="6318503" cy="698500"/>
            <a:chOff x="6775436" y="0"/>
            <a:chExt cx="3296920" cy="698500"/>
          </a:xfrm>
        </p:grpSpPr>
        <p:sp>
          <p:nvSpPr>
            <p:cNvPr id="3" name="object 3"/>
            <p:cNvSpPr/>
            <p:nvPr/>
          </p:nvSpPr>
          <p:spPr>
            <a:xfrm>
              <a:off x="6789406" y="0"/>
              <a:ext cx="3268979" cy="670560"/>
            </a:xfrm>
            <a:custGeom>
              <a:avLst/>
              <a:gdLst/>
              <a:ahLst/>
              <a:cxnLst/>
              <a:rect l="l" t="t" r="r" b="b"/>
              <a:pathLst>
                <a:path w="3268979" h="670560">
                  <a:moveTo>
                    <a:pt x="3268973" y="670558"/>
                  </a:moveTo>
                  <a:lnTo>
                    <a:pt x="0" y="670558"/>
                  </a:lnTo>
                  <a:lnTo>
                    <a:pt x="0" y="0"/>
                  </a:lnTo>
                  <a:lnTo>
                    <a:pt x="3268973" y="0"/>
                  </a:lnTo>
                  <a:lnTo>
                    <a:pt x="3268973" y="670558"/>
                  </a:lnTo>
                  <a:close/>
                </a:path>
              </a:pathLst>
            </a:custGeom>
            <a:solidFill>
              <a:srgbClr val="BF0000"/>
            </a:solidFill>
          </p:spPr>
          <p:txBody>
            <a:bodyPr wrap="square" lIns="0" tIns="0" rIns="0" bIns="0" rtlCol="0"/>
            <a:lstStyle/>
            <a:p>
              <a:endParaRPr/>
            </a:p>
          </p:txBody>
        </p:sp>
        <p:sp>
          <p:nvSpPr>
            <p:cNvPr id="4" name="object 4"/>
            <p:cNvSpPr/>
            <p:nvPr/>
          </p:nvSpPr>
          <p:spPr>
            <a:xfrm>
              <a:off x="6789406" y="0"/>
              <a:ext cx="3268979" cy="670560"/>
            </a:xfrm>
            <a:custGeom>
              <a:avLst/>
              <a:gdLst/>
              <a:ahLst/>
              <a:cxnLst/>
              <a:rect l="l" t="t" r="r" b="b"/>
              <a:pathLst>
                <a:path w="3268979" h="670560">
                  <a:moveTo>
                    <a:pt x="0" y="0"/>
                  </a:moveTo>
                  <a:lnTo>
                    <a:pt x="3268973" y="0"/>
                  </a:lnTo>
                  <a:lnTo>
                    <a:pt x="3268973" y="670558"/>
                  </a:lnTo>
                  <a:lnTo>
                    <a:pt x="0" y="67055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3465096" y="72866"/>
            <a:ext cx="6022992" cy="486030"/>
          </a:xfrm>
          <a:prstGeom prst="rect">
            <a:avLst/>
          </a:prstGeom>
        </p:spPr>
        <p:txBody>
          <a:bodyPr vert="horz" wrap="square" lIns="0" tIns="16510" rIns="0" bIns="0" rtlCol="0">
            <a:spAutoFit/>
          </a:bodyPr>
          <a:lstStyle/>
          <a:p>
            <a:pPr marL="12700">
              <a:lnSpc>
                <a:spcPct val="100000"/>
              </a:lnSpc>
              <a:spcBef>
                <a:spcPts val="130"/>
              </a:spcBef>
            </a:pPr>
            <a:r>
              <a:rPr lang="en-US" dirty="0"/>
              <a:t>           PROBLEM STATEMENT</a:t>
            </a:r>
            <a:endParaRPr dirty="0"/>
          </a:p>
        </p:txBody>
      </p:sp>
      <p:sp>
        <p:nvSpPr>
          <p:cNvPr id="7" name="TextBox 6"/>
          <p:cNvSpPr txBox="1"/>
          <p:nvPr/>
        </p:nvSpPr>
        <p:spPr>
          <a:xfrm>
            <a:off x="266700" y="855522"/>
            <a:ext cx="9525000" cy="638437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Current voting systems like ballot box voting or electronic voting suffer from various security threats such as DDoS attacks, polling booth capturing, vote alteration and manipulation, malware attacks, etc., and also require huge amounts of paperwork, human resources, and time. This creates a sense of distrust among existing systems.</a:t>
            </a:r>
          </a:p>
          <a:p>
            <a:pPr marL="285750" indent="-285750" algn="just">
              <a:lnSpc>
                <a:spcPct val="150000"/>
              </a:lnSpc>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So, the purpose of this proposal is to vote in secure manner while maintaining the time, verification, budget, and the security of the entire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62D067-F323-03F7-D39B-DECFB401E150}"/>
              </a:ext>
            </a:extLst>
          </p:cNvPr>
          <p:cNvPicPr>
            <a:picLocks noChangeAspect="1"/>
          </p:cNvPicPr>
          <p:nvPr/>
        </p:nvPicPr>
        <p:blipFill>
          <a:blip r:embed="rId2"/>
          <a:stretch>
            <a:fillRect/>
          </a:stretch>
        </p:blipFill>
        <p:spPr>
          <a:xfrm>
            <a:off x="5029199" y="1722602"/>
            <a:ext cx="3610477" cy="1996306"/>
          </a:xfrm>
          <a:prstGeom prst="rect">
            <a:avLst/>
          </a:prstGeom>
        </p:spPr>
      </p:pic>
      <p:pic>
        <p:nvPicPr>
          <p:cNvPr id="6" name="Picture 5">
            <a:extLst>
              <a:ext uri="{FF2B5EF4-FFF2-40B4-BE49-F238E27FC236}">
                <a16:creationId xmlns:a16="http://schemas.microsoft.com/office/drawing/2014/main" id="{5D983A83-71D5-8B58-8F21-92C24FB8B76D}"/>
              </a:ext>
            </a:extLst>
          </p:cNvPr>
          <p:cNvPicPr>
            <a:picLocks noChangeAspect="1"/>
          </p:cNvPicPr>
          <p:nvPr/>
        </p:nvPicPr>
        <p:blipFill>
          <a:blip r:embed="rId3"/>
          <a:stretch>
            <a:fillRect/>
          </a:stretch>
        </p:blipFill>
        <p:spPr>
          <a:xfrm>
            <a:off x="668901" y="1263229"/>
            <a:ext cx="3382734" cy="2915051"/>
          </a:xfrm>
          <a:prstGeom prst="rect">
            <a:avLst/>
          </a:prstGeom>
        </p:spPr>
      </p:pic>
      <p:pic>
        <p:nvPicPr>
          <p:cNvPr id="8" name="Picture 7">
            <a:extLst>
              <a:ext uri="{FF2B5EF4-FFF2-40B4-BE49-F238E27FC236}">
                <a16:creationId xmlns:a16="http://schemas.microsoft.com/office/drawing/2014/main" id="{3EE891BA-0CD2-217F-A112-73A1F8742492}"/>
              </a:ext>
            </a:extLst>
          </p:cNvPr>
          <p:cNvPicPr>
            <a:picLocks noChangeAspect="1"/>
          </p:cNvPicPr>
          <p:nvPr/>
        </p:nvPicPr>
        <p:blipFill rotWithShape="1">
          <a:blip r:embed="rId4"/>
          <a:srcRect r="51002" b="49130"/>
          <a:stretch/>
        </p:blipFill>
        <p:spPr>
          <a:xfrm>
            <a:off x="5454315" y="4500747"/>
            <a:ext cx="3185361" cy="1996306"/>
          </a:xfrm>
          <a:prstGeom prst="rect">
            <a:avLst/>
          </a:prstGeom>
        </p:spPr>
      </p:pic>
      <p:pic>
        <p:nvPicPr>
          <p:cNvPr id="12" name="Picture 11">
            <a:extLst>
              <a:ext uri="{FF2B5EF4-FFF2-40B4-BE49-F238E27FC236}">
                <a16:creationId xmlns:a16="http://schemas.microsoft.com/office/drawing/2014/main" id="{BFBA07A4-1557-3350-3BBD-5C06358B925E}"/>
              </a:ext>
            </a:extLst>
          </p:cNvPr>
          <p:cNvPicPr>
            <a:picLocks noChangeAspect="1"/>
          </p:cNvPicPr>
          <p:nvPr/>
        </p:nvPicPr>
        <p:blipFill>
          <a:blip r:embed="rId5"/>
          <a:stretch>
            <a:fillRect/>
          </a:stretch>
        </p:blipFill>
        <p:spPr>
          <a:xfrm>
            <a:off x="866275" y="4739690"/>
            <a:ext cx="3185360" cy="2143125"/>
          </a:xfrm>
          <a:prstGeom prst="rect">
            <a:avLst/>
          </a:prstGeom>
        </p:spPr>
      </p:pic>
      <p:grpSp>
        <p:nvGrpSpPr>
          <p:cNvPr id="3" name="object 2">
            <a:extLst>
              <a:ext uri="{FF2B5EF4-FFF2-40B4-BE49-F238E27FC236}">
                <a16:creationId xmlns:a16="http://schemas.microsoft.com/office/drawing/2014/main" id="{C1FDE8F9-DB6D-1ABB-2437-FA6F91989DF8}"/>
              </a:ext>
            </a:extLst>
          </p:cNvPr>
          <p:cNvGrpSpPr/>
          <p:nvPr/>
        </p:nvGrpSpPr>
        <p:grpSpPr>
          <a:xfrm>
            <a:off x="6080842" y="-32085"/>
            <a:ext cx="3976674" cy="662219"/>
            <a:chOff x="6789406" y="0"/>
            <a:chExt cx="3282220" cy="670560"/>
          </a:xfrm>
        </p:grpSpPr>
        <p:sp>
          <p:nvSpPr>
            <p:cNvPr id="5" name="object 3">
              <a:extLst>
                <a:ext uri="{FF2B5EF4-FFF2-40B4-BE49-F238E27FC236}">
                  <a16:creationId xmlns:a16="http://schemas.microsoft.com/office/drawing/2014/main" id="{69C54F8B-D3EC-A1BF-028B-6A9A8C3D6D00}"/>
                </a:ext>
              </a:extLst>
            </p:cNvPr>
            <p:cNvSpPr/>
            <p:nvPr/>
          </p:nvSpPr>
          <p:spPr>
            <a:xfrm>
              <a:off x="6802647" y="0"/>
              <a:ext cx="3268979" cy="670560"/>
            </a:xfrm>
            <a:custGeom>
              <a:avLst/>
              <a:gdLst/>
              <a:ahLst/>
              <a:cxnLst/>
              <a:rect l="l" t="t" r="r" b="b"/>
              <a:pathLst>
                <a:path w="3268979" h="670560">
                  <a:moveTo>
                    <a:pt x="3268973" y="670558"/>
                  </a:moveTo>
                  <a:lnTo>
                    <a:pt x="0" y="670558"/>
                  </a:lnTo>
                  <a:lnTo>
                    <a:pt x="0" y="0"/>
                  </a:lnTo>
                  <a:lnTo>
                    <a:pt x="3268973" y="0"/>
                  </a:lnTo>
                  <a:lnTo>
                    <a:pt x="3268973" y="670558"/>
                  </a:lnTo>
                  <a:close/>
                </a:path>
              </a:pathLst>
            </a:custGeom>
            <a:solidFill>
              <a:srgbClr val="BF0000"/>
            </a:solidFill>
          </p:spPr>
          <p:txBody>
            <a:bodyPr wrap="square" lIns="0" tIns="0" rIns="0" bIns="0" rtlCol="0"/>
            <a:lstStyle/>
            <a:p>
              <a:pPr algn="ctr"/>
              <a:r>
                <a:rPr lang="en-IN" sz="3050" b="1" spc="-15" dirty="0">
                  <a:solidFill>
                    <a:schemeClr val="bg1"/>
                  </a:solidFill>
                  <a:latin typeface="Noto Serif" panose="02020600060500020200" pitchFamily="18" charset="0"/>
                  <a:ea typeface="Noto Serif" panose="02020600060500020200" pitchFamily="18" charset="0"/>
                  <a:cs typeface="Noto Serif" panose="02020600060500020200" pitchFamily="18" charset="0"/>
                </a:rPr>
                <a:t>ENVIRONMENT</a:t>
              </a:r>
              <a:endParaRPr sz="3050" b="1" dirty="0">
                <a:solidFill>
                  <a:schemeClr val="bg1"/>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7" name="object 4">
              <a:extLst>
                <a:ext uri="{FF2B5EF4-FFF2-40B4-BE49-F238E27FC236}">
                  <a16:creationId xmlns:a16="http://schemas.microsoft.com/office/drawing/2014/main" id="{4608012F-E304-7D37-E51B-5FEBD7244300}"/>
                </a:ext>
              </a:extLst>
            </p:cNvPr>
            <p:cNvSpPr/>
            <p:nvPr/>
          </p:nvSpPr>
          <p:spPr>
            <a:xfrm>
              <a:off x="6789406" y="0"/>
              <a:ext cx="3268979" cy="670560"/>
            </a:xfrm>
            <a:custGeom>
              <a:avLst/>
              <a:gdLst/>
              <a:ahLst/>
              <a:cxnLst/>
              <a:rect l="l" t="t" r="r" b="b"/>
              <a:pathLst>
                <a:path w="3268979" h="670560">
                  <a:moveTo>
                    <a:pt x="0" y="0"/>
                  </a:moveTo>
                  <a:lnTo>
                    <a:pt x="3268973" y="0"/>
                  </a:lnTo>
                  <a:lnTo>
                    <a:pt x="3268973" y="670558"/>
                  </a:lnTo>
                  <a:lnTo>
                    <a:pt x="0" y="670558"/>
                  </a:lnTo>
                  <a:lnTo>
                    <a:pt x="0" y="0"/>
                  </a:lnTo>
                  <a:close/>
                </a:path>
              </a:pathLst>
            </a:custGeom>
            <a:ln w="27939">
              <a:solidFill>
                <a:srgbClr val="375C8A"/>
              </a:solidFill>
            </a:ln>
          </p:spPr>
          <p:txBody>
            <a:bodyPr wrap="square" lIns="0" tIns="0" rIns="0" bIns="0" rtlCol="0"/>
            <a:lstStyle/>
            <a:p>
              <a:endParaRPr>
                <a:solidFill>
                  <a:schemeClr val="bg1"/>
                </a:solidFill>
              </a:endParaRPr>
            </a:p>
          </p:txBody>
        </p:sp>
      </p:grpSp>
    </p:spTree>
    <p:extLst>
      <p:ext uri="{BB962C8B-B14F-4D97-AF65-F5344CB8AC3E}">
        <p14:creationId xmlns:p14="http://schemas.microsoft.com/office/powerpoint/2010/main" val="3768245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015219" y="0"/>
            <a:ext cx="5057140" cy="782320"/>
            <a:chOff x="5015219" y="0"/>
            <a:chExt cx="5057140" cy="782320"/>
          </a:xfrm>
        </p:grpSpPr>
        <p:sp>
          <p:nvSpPr>
            <p:cNvPr id="3" name="object 3"/>
            <p:cNvSpPr/>
            <p:nvPr/>
          </p:nvSpPr>
          <p:spPr>
            <a:xfrm>
              <a:off x="5029189" y="0"/>
              <a:ext cx="5029200" cy="754380"/>
            </a:xfrm>
            <a:custGeom>
              <a:avLst/>
              <a:gdLst/>
              <a:ahLst/>
              <a:cxnLst/>
              <a:rect l="l" t="t" r="r" b="b"/>
              <a:pathLst>
                <a:path w="5029200" h="754380">
                  <a:moveTo>
                    <a:pt x="5029189" y="754378"/>
                  </a:moveTo>
                  <a:lnTo>
                    <a:pt x="0" y="754378"/>
                  </a:lnTo>
                  <a:lnTo>
                    <a:pt x="0" y="0"/>
                  </a:lnTo>
                  <a:lnTo>
                    <a:pt x="5029189" y="0"/>
                  </a:lnTo>
                  <a:lnTo>
                    <a:pt x="5029189" y="754378"/>
                  </a:lnTo>
                  <a:close/>
                </a:path>
              </a:pathLst>
            </a:custGeom>
            <a:solidFill>
              <a:srgbClr val="BF0000"/>
            </a:solidFill>
          </p:spPr>
          <p:txBody>
            <a:bodyPr wrap="square" lIns="0" tIns="0" rIns="0" bIns="0" rtlCol="0"/>
            <a:lstStyle/>
            <a:p>
              <a:endParaRPr/>
            </a:p>
          </p:txBody>
        </p:sp>
        <p:sp>
          <p:nvSpPr>
            <p:cNvPr id="4" name="object 4"/>
            <p:cNvSpPr/>
            <p:nvPr/>
          </p:nvSpPr>
          <p:spPr>
            <a:xfrm>
              <a:off x="5029189" y="0"/>
              <a:ext cx="5029200" cy="754380"/>
            </a:xfrm>
            <a:custGeom>
              <a:avLst/>
              <a:gdLst/>
              <a:ahLst/>
              <a:cxnLst/>
              <a:rect l="l" t="t" r="r" b="b"/>
              <a:pathLst>
                <a:path w="5029200" h="754380">
                  <a:moveTo>
                    <a:pt x="0" y="0"/>
                  </a:moveTo>
                  <a:lnTo>
                    <a:pt x="5029189" y="0"/>
                  </a:lnTo>
                  <a:lnTo>
                    <a:pt x="5029189" y="754378"/>
                  </a:lnTo>
                  <a:lnTo>
                    <a:pt x="0" y="75437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5121353" y="134175"/>
            <a:ext cx="4876789" cy="486030"/>
          </a:xfrm>
          <a:prstGeom prst="rect">
            <a:avLst/>
          </a:prstGeom>
        </p:spPr>
        <p:txBody>
          <a:bodyPr vert="horz" wrap="square" lIns="0" tIns="16510" rIns="0" bIns="0" rtlCol="0">
            <a:spAutoFit/>
          </a:bodyPr>
          <a:lstStyle/>
          <a:p>
            <a:pPr marL="12700">
              <a:lnSpc>
                <a:spcPct val="100000"/>
              </a:lnSpc>
              <a:spcBef>
                <a:spcPts val="130"/>
              </a:spcBef>
            </a:pPr>
            <a:r>
              <a:rPr lang="en-IN" spc="15" dirty="0"/>
              <a:t>SYSTEM ARCHITECTURE</a:t>
            </a:r>
            <a:endParaRPr spc="15" dirty="0"/>
          </a:p>
        </p:txBody>
      </p:sp>
      <p:sp>
        <p:nvSpPr>
          <p:cNvPr id="9" name="TextBox 8"/>
          <p:cNvSpPr txBox="1"/>
          <p:nvPr/>
        </p:nvSpPr>
        <p:spPr>
          <a:xfrm>
            <a:off x="2519916" y="3557718"/>
            <a:ext cx="5039832" cy="646331"/>
          </a:xfrm>
          <a:prstGeom prst="rect">
            <a:avLst/>
          </a:prstGeom>
          <a:noFill/>
        </p:spPr>
        <p:txBody>
          <a:bodyPr wrap="square">
            <a:spAutoFit/>
          </a:bodyPr>
          <a:lstStyle/>
          <a:p>
            <a:br>
              <a:rPr lang="en-IN" dirty="0"/>
            </a:br>
            <a:endParaRPr lang="en-IN" dirty="0"/>
          </a:p>
        </p:txBody>
      </p:sp>
      <p:sp>
        <p:nvSpPr>
          <p:cNvPr id="7" name="TextBox 6">
            <a:extLst>
              <a:ext uri="{FF2B5EF4-FFF2-40B4-BE49-F238E27FC236}">
                <a16:creationId xmlns:a16="http://schemas.microsoft.com/office/drawing/2014/main" id="{B90DEDD0-B6D8-00E4-CFAA-6F204FC5E9D2}"/>
              </a:ext>
            </a:extLst>
          </p:cNvPr>
          <p:cNvSpPr txBox="1"/>
          <p:nvPr/>
        </p:nvSpPr>
        <p:spPr>
          <a:xfrm>
            <a:off x="2542674" y="3408765"/>
            <a:ext cx="5085346" cy="369332"/>
          </a:xfrm>
          <a:prstGeom prst="rect">
            <a:avLst/>
          </a:prstGeom>
          <a:noFill/>
        </p:spPr>
        <p:txBody>
          <a:bodyPr wrap="square">
            <a:spAutoFit/>
          </a:bodyPr>
          <a:lstStyle/>
          <a:p>
            <a:pPr marL="12700">
              <a:lnSpc>
                <a:spcPct val="100000"/>
              </a:lnSpc>
              <a:spcBef>
                <a:spcPts val="130"/>
              </a:spcBef>
            </a:pPr>
            <a:r>
              <a:rPr lang="en-IN" spc="-15" dirty="0"/>
              <a:t>SYSTEM ARCHITECTURE</a:t>
            </a:r>
            <a:endParaRPr lang="en-IN" spc="15" dirty="0"/>
          </a:p>
        </p:txBody>
      </p:sp>
      <p:pic>
        <p:nvPicPr>
          <p:cNvPr id="10" name="Picture 9">
            <a:extLst>
              <a:ext uri="{FF2B5EF4-FFF2-40B4-BE49-F238E27FC236}">
                <a16:creationId xmlns:a16="http://schemas.microsoft.com/office/drawing/2014/main" id="{E704C248-25B2-E944-88F9-2BB4962FE3DD}"/>
              </a:ext>
            </a:extLst>
          </p:cNvPr>
          <p:cNvPicPr>
            <a:picLocks noChangeAspect="1"/>
          </p:cNvPicPr>
          <p:nvPr/>
        </p:nvPicPr>
        <p:blipFill>
          <a:blip r:embed="rId2"/>
          <a:stretch>
            <a:fillRect/>
          </a:stretch>
        </p:blipFill>
        <p:spPr>
          <a:xfrm>
            <a:off x="657726" y="1010653"/>
            <a:ext cx="8999621" cy="64328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422232" y="-64169"/>
            <a:ext cx="4650134" cy="674244"/>
            <a:chOff x="1494786" y="0"/>
            <a:chExt cx="8577580" cy="782320"/>
          </a:xfrm>
        </p:grpSpPr>
        <p:sp>
          <p:nvSpPr>
            <p:cNvPr id="3" name="object 3"/>
            <p:cNvSpPr/>
            <p:nvPr/>
          </p:nvSpPr>
          <p:spPr>
            <a:xfrm>
              <a:off x="1508756" y="0"/>
              <a:ext cx="8549640" cy="754380"/>
            </a:xfrm>
            <a:custGeom>
              <a:avLst/>
              <a:gdLst/>
              <a:ahLst/>
              <a:cxnLst/>
              <a:rect l="l" t="t" r="r" b="b"/>
              <a:pathLst>
                <a:path w="8549640" h="754380">
                  <a:moveTo>
                    <a:pt x="8549622" y="754378"/>
                  </a:moveTo>
                  <a:lnTo>
                    <a:pt x="0" y="754378"/>
                  </a:lnTo>
                  <a:lnTo>
                    <a:pt x="0" y="0"/>
                  </a:lnTo>
                  <a:lnTo>
                    <a:pt x="8549622" y="0"/>
                  </a:lnTo>
                  <a:lnTo>
                    <a:pt x="8549622" y="754378"/>
                  </a:lnTo>
                  <a:close/>
                </a:path>
              </a:pathLst>
            </a:custGeom>
            <a:solidFill>
              <a:srgbClr val="BF0000"/>
            </a:solidFill>
          </p:spPr>
          <p:txBody>
            <a:bodyPr wrap="square" lIns="0" tIns="0" rIns="0" bIns="0" rtlCol="0"/>
            <a:lstStyle/>
            <a:p>
              <a:endParaRPr dirty="0"/>
            </a:p>
          </p:txBody>
        </p:sp>
        <p:sp>
          <p:nvSpPr>
            <p:cNvPr id="4" name="object 4"/>
            <p:cNvSpPr/>
            <p:nvPr/>
          </p:nvSpPr>
          <p:spPr>
            <a:xfrm>
              <a:off x="1508756" y="0"/>
              <a:ext cx="8549640" cy="754380"/>
            </a:xfrm>
            <a:custGeom>
              <a:avLst/>
              <a:gdLst/>
              <a:ahLst/>
              <a:cxnLst/>
              <a:rect l="l" t="t" r="r" b="b"/>
              <a:pathLst>
                <a:path w="8549640" h="754380">
                  <a:moveTo>
                    <a:pt x="0" y="0"/>
                  </a:moveTo>
                  <a:lnTo>
                    <a:pt x="8549622" y="0"/>
                  </a:lnTo>
                  <a:lnTo>
                    <a:pt x="8549622" y="754378"/>
                  </a:lnTo>
                  <a:lnTo>
                    <a:pt x="0" y="754378"/>
                  </a:lnTo>
                  <a:lnTo>
                    <a:pt x="0" y="0"/>
                  </a:lnTo>
                  <a:close/>
                </a:path>
              </a:pathLst>
            </a:custGeom>
            <a:ln w="27939">
              <a:solidFill>
                <a:srgbClr val="375C8A"/>
              </a:solidFill>
            </a:ln>
          </p:spPr>
          <p:txBody>
            <a:bodyPr wrap="square" lIns="0" tIns="0" rIns="0" bIns="0" rtlCol="0"/>
            <a:lstStyle/>
            <a:p>
              <a:endParaRPr/>
            </a:p>
          </p:txBody>
        </p:sp>
      </p:grpSp>
      <p:sp>
        <p:nvSpPr>
          <p:cNvPr id="5" name="object 5"/>
          <p:cNvSpPr txBox="1">
            <a:spLocks noGrp="1"/>
          </p:cNvSpPr>
          <p:nvPr>
            <p:ph type="title"/>
          </p:nvPr>
        </p:nvSpPr>
        <p:spPr>
          <a:xfrm>
            <a:off x="2267182" y="114775"/>
            <a:ext cx="7027545" cy="495300"/>
          </a:xfrm>
          <a:prstGeom prst="rect">
            <a:avLst/>
          </a:prstGeom>
        </p:spPr>
        <p:txBody>
          <a:bodyPr vert="horz" wrap="square" lIns="0" tIns="16510" rIns="0" bIns="0" rtlCol="0">
            <a:spAutoFit/>
          </a:bodyPr>
          <a:lstStyle/>
          <a:p>
            <a:pPr marL="12700" algn="r">
              <a:lnSpc>
                <a:spcPct val="100000"/>
              </a:lnSpc>
              <a:spcBef>
                <a:spcPts val="130"/>
              </a:spcBef>
            </a:pPr>
            <a:r>
              <a:rPr lang="en-IN" spc="-20" dirty="0"/>
              <a:t>SYSTEM DESIGN</a:t>
            </a:r>
            <a:endParaRPr spc="-15" dirty="0"/>
          </a:p>
        </p:txBody>
      </p:sp>
      <p:pic>
        <p:nvPicPr>
          <p:cNvPr id="8" name="officeArt object" descr="Picture 13">
            <a:extLst>
              <a:ext uri="{FF2B5EF4-FFF2-40B4-BE49-F238E27FC236}">
                <a16:creationId xmlns:a16="http://schemas.microsoft.com/office/drawing/2014/main" id="{861B59EB-09C2-2CD0-8766-B28643F8B4DE}"/>
              </a:ext>
            </a:extLst>
          </p:cNvPr>
          <p:cNvPicPr>
            <a:picLocks noChangeAspect="1"/>
          </p:cNvPicPr>
          <p:nvPr/>
        </p:nvPicPr>
        <p:blipFill>
          <a:blip r:embed="rId2"/>
          <a:stretch>
            <a:fillRect/>
          </a:stretch>
        </p:blipFill>
        <p:spPr>
          <a:xfrm>
            <a:off x="1796716" y="901239"/>
            <a:ext cx="7299158" cy="6618922"/>
          </a:xfrm>
          <a:prstGeom prst="rect">
            <a:avLst/>
          </a:prstGeom>
          <a:ln w="12700" cap="flat">
            <a:noFill/>
            <a:miter lim="4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1188</Words>
  <Application>Microsoft Office PowerPoint</Application>
  <PresentationFormat>Custom</PresentationFormat>
  <Paragraphs>125</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Noto Sans Symbols</vt:lpstr>
      <vt:lpstr>Noto Serif</vt:lpstr>
      <vt:lpstr>Times New Roman</vt:lpstr>
      <vt:lpstr>Wingdings</vt:lpstr>
      <vt:lpstr>Office Theme</vt:lpstr>
      <vt:lpstr>PowerPoint Presentation</vt:lpstr>
      <vt:lpstr>OUTLINE</vt:lpstr>
      <vt:lpstr>INTRODUCTION</vt:lpstr>
      <vt:lpstr>LITERATURE SURVEY 1</vt:lpstr>
      <vt:lpstr>LITERATURE SURVEY 2</vt:lpstr>
      <vt:lpstr>           PROBLEM STATEMENT</vt:lpstr>
      <vt:lpstr>PowerPoint Presentation</vt:lpstr>
      <vt:lpstr>SYSTEM ARCHITECTURE</vt:lpstr>
      <vt:lpstr>SYSTEM DESIGN</vt:lpstr>
      <vt:lpstr>USE CASE DIAGRAM</vt:lpstr>
      <vt:lpstr>SEQUENCE DIAGRAM</vt:lpstr>
      <vt:lpstr>LIST OF MODULES</vt:lpstr>
      <vt:lpstr>Unlike traditional web2 applications where the user logs in to their account using a username and a password, web3 applications use wallets to connect to a user account.  The public key of an account uniquely identifies the user whereas the private key is used for authorization.  In our voting process, we use meta mask wallet which is available as a browser extension.  To log in, the user has to simply connect the app to an account from the wallet. </vt:lpstr>
      <vt:lpstr>INITIALIZING A NEW BALLOT</vt:lpstr>
      <vt:lpstr>VOTING PROCESS</vt:lpstr>
      <vt:lpstr>RESULTS</vt:lpstr>
      <vt:lpstr>SCREENSHOTS</vt:lpstr>
      <vt:lpstr>SCREENSHOTS</vt:lpstr>
      <vt:lpstr>SCREENSHOTS</vt:lpstr>
      <vt:lpstr>SCREENSHOTS</vt:lpstr>
      <vt:lpstr>SCREENSHOTS</vt:lpstr>
      <vt:lpstr>SCREENSHOTS</vt:lpstr>
      <vt:lpstr>SCREENSHOTS</vt:lpstr>
      <vt:lpstr>CONCLUSION</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EASWARI ENGINEERING COLLEGE</dc:title>
  <dc:creator>GODSON RAJ R</dc:creator>
  <cp:lastModifiedBy>399 GODSON RAJ</cp:lastModifiedBy>
  <cp:revision>19</cp:revision>
  <dcterms:created xsi:type="dcterms:W3CDTF">2023-02-07T12:55:00Z</dcterms:created>
  <dcterms:modified xsi:type="dcterms:W3CDTF">2023-04-12T05:34:12Z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13CF83F16C72492F872563078558A623</vt:lpwstr>
  </property>
  <property fmtid="{D5CDD505-2E9C-101B-9397-08002B2CF9AE}" pid="3" name="KSOProductBuildVer">
    <vt:lpwstr>1033-11.2.0.11440</vt:lpwstr>
  </property>
</Properties>
</file>