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42"/>
  </p:notesMasterIdLst>
  <p:handoutMasterIdLst>
    <p:handoutMasterId r:id="rId43"/>
  </p:handoutMasterIdLst>
  <p:sldIdLst>
    <p:sldId id="1094" r:id="rId5"/>
    <p:sldId id="1123" r:id="rId6"/>
    <p:sldId id="1124" r:id="rId7"/>
    <p:sldId id="1125" r:id="rId8"/>
    <p:sldId id="1129" r:id="rId9"/>
    <p:sldId id="1136" r:id="rId10"/>
    <p:sldId id="1137" r:id="rId11"/>
    <p:sldId id="1140" r:id="rId12"/>
    <p:sldId id="1147" r:id="rId13"/>
    <p:sldId id="1141" r:id="rId14"/>
    <p:sldId id="1142" r:id="rId15"/>
    <p:sldId id="1143" r:id="rId16"/>
    <p:sldId id="1144" r:id="rId17"/>
    <p:sldId id="1145" r:id="rId18"/>
    <p:sldId id="1126" r:id="rId19"/>
    <p:sldId id="1131" r:id="rId20"/>
    <p:sldId id="1146" r:id="rId21"/>
    <p:sldId id="1132" r:id="rId22"/>
    <p:sldId id="1148" r:id="rId23"/>
    <p:sldId id="1149" r:id="rId24"/>
    <p:sldId id="1153" r:id="rId25"/>
    <p:sldId id="1133" r:id="rId26"/>
    <p:sldId id="1135" r:id="rId27"/>
    <p:sldId id="1154" r:id="rId28"/>
    <p:sldId id="1155" r:id="rId29"/>
    <p:sldId id="1157" r:id="rId30"/>
    <p:sldId id="1158" r:id="rId31"/>
    <p:sldId id="1159" r:id="rId32"/>
    <p:sldId id="1160" r:id="rId33"/>
    <p:sldId id="1161" r:id="rId34"/>
    <p:sldId id="1162" r:id="rId35"/>
    <p:sldId id="1163" r:id="rId36"/>
    <p:sldId id="1164" r:id="rId37"/>
    <p:sldId id="1165" r:id="rId38"/>
    <p:sldId id="1166" r:id="rId39"/>
    <p:sldId id="1167" r:id="rId40"/>
    <p:sldId id="11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4" autoAdjust="0"/>
    <p:restoredTop sz="86225" autoAdjust="0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this will need to be handled</a:t>
            </a:r>
            <a:r>
              <a:rPr lang="en-US" baseline="0" dirty="0" smtClean="0"/>
              <a:t> at the application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delete is still a write operation as the tombstone info needs to be written to disk. Compaction will clear tombstone</a:t>
            </a:r>
            <a:r>
              <a:rPr lang="en-US" baseline="0" dirty="0" smtClean="0"/>
              <a:t> data which has passed the GC_GRACE_SECONDS.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57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Webshop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affiliate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Sales</a:t>
            </a:r>
            <a:r>
              <a:rPr lang="de-DE" baseline="0" dirty="0" err="1" smtClean="0"/>
              <a:t>_by_date</a:t>
            </a:r>
            <a:endParaRPr lang="de-DE" baseline="0" dirty="0" smtClean="0"/>
          </a:p>
          <a:p>
            <a:r>
              <a:rPr lang="de-DE" baseline="0" dirty="0" err="1" smtClean="0"/>
              <a:t>Sales_by_time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sales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sales_rep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Create,</a:t>
            </a:r>
            <a:r>
              <a:rPr lang="en-US" baseline="0" dirty="0" smtClean="0"/>
              <a:t> Read, Update, Delete (CRUD)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✕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50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 smtClean="0"/>
              <a:t>DataStax</a:t>
            </a:r>
            <a:r>
              <a:rPr lang="de-DE" sz="3700" dirty="0" smtClean="0"/>
              <a:t> Hands-On </a:t>
            </a:r>
            <a:r>
              <a:rPr lang="de-DE" sz="3700" dirty="0" err="1" smtClean="0"/>
              <a:t>Modelling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Rob Murphy &amp;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Aaron Regis</a:t>
            </a:r>
          </a:p>
          <a:p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000" dirty="0" smtClean="0"/>
              <a:t>14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June </a:t>
            </a:r>
            <a:r>
              <a:rPr lang="en-US" sz="2000" dirty="0" smtClean="0"/>
              <a:t>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partition </a:t>
            </a:r>
            <a:r>
              <a:rPr lang="fr-FR" dirty="0" err="1" smtClean="0"/>
              <a:t>key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Role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Partition key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main entry point for query (INSERT/SELECT </a:t>
            </a:r>
            <a:r>
              <a:rPr lang="is-IS" sz="2400" dirty="0">
                <a:latin typeface="Helvetica Neue Light" charset="0"/>
                <a:ea typeface="Helvetica Neue Light" charset="0"/>
                <a:cs typeface="Helvetica Neue Light" charset="0"/>
              </a:rPr>
              <a:t>…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help distribute/locate data on the cluster</a:t>
            </a:r>
          </a:p>
          <a:p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No partition key = full cluster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scan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to choose correct partition key ?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Good partition column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choose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functional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identifier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high cardinality (lots of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distinct values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Query: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Find all sales by sales representative?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6454603" y="2636304"/>
            <a:ext cx="5183763" cy="216909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CREATE TABLE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sales_by_repname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sdate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tuuid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item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price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double,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PRIMARY </a:t>
            </a:r>
            <a:r>
              <a:rPr lang="fr-FR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KEY(</a:t>
            </a:r>
            <a:r>
              <a:rPr lang="fr-FR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));</a:t>
            </a:r>
            <a:endParaRPr lang="fr-FR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ZoneTexte 18"/>
          <p:cNvSpPr txBox="1"/>
          <p:nvPr/>
        </p:nvSpPr>
        <p:spPr>
          <a:xfrm>
            <a:off x="7435010" y="5278658"/>
            <a:ext cx="339387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partition </a:t>
            </a:r>
            <a:r>
              <a:rPr lang="fr-FR" sz="1600" dirty="0" err="1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key</a:t>
            </a:r>
            <a:r>
              <a:rPr lang="fr-FR" sz="1600" dirty="0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(#partition)</a:t>
            </a:r>
          </a:p>
        </p:txBody>
      </p:sp>
      <p:cxnSp>
        <p:nvCxnSpPr>
          <p:cNvPr id="9" name="Forme 7"/>
          <p:cNvCxnSpPr>
            <a:stCxn id="8" idx="0"/>
          </p:cNvCxnSpPr>
          <p:nvPr/>
        </p:nvCxnSpPr>
        <p:spPr bwMode="auto">
          <a:xfrm rot="5400000" flipH="1" flipV="1">
            <a:off x="8943505" y="4899930"/>
            <a:ext cx="567172" cy="190285"/>
          </a:xfrm>
          <a:prstGeom prst="bent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228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Example of </a:t>
            </a:r>
            <a:r>
              <a:rPr lang="en-US" dirty="0" smtClean="0">
                <a:solidFill>
                  <a:srgbClr val="CA5F1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partition key</a:t>
            </a:r>
            <a:endParaRPr lang="en-US" dirty="0">
              <a:solidFill>
                <a:srgbClr val="CA5F14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335" y="1748407"/>
            <a:ext cx="3935135" cy="144562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sales_by_repname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06"/>
              </p:ext>
            </p:extLst>
          </p:nvPr>
        </p:nvGraphicFramePr>
        <p:xfrm>
          <a:off x="2447510" y="3723933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name1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2992"/>
              </p:ext>
            </p:extLst>
          </p:nvPr>
        </p:nvGraphicFramePr>
        <p:xfrm>
          <a:off x="7901558" y="4880366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3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74934"/>
              </p:ext>
            </p:extLst>
          </p:nvPr>
        </p:nvGraphicFramePr>
        <p:xfrm>
          <a:off x="6510094" y="2658176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2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6271"/>
              </p:ext>
            </p:extLst>
          </p:nvPr>
        </p:nvGraphicFramePr>
        <p:xfrm>
          <a:off x="2487057" y="5575080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4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1385"/>
              </p:ext>
            </p:extLst>
          </p:nvPr>
        </p:nvGraphicFramePr>
        <p:xfrm>
          <a:off x="7068108" y="6047184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baseline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5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4607750" y="2836826"/>
            <a:ext cx="3237904" cy="3515158"/>
            <a:chOff x="4607750" y="2836826"/>
            <a:chExt cx="3237904" cy="3515158"/>
          </a:xfrm>
        </p:grpSpPr>
        <p:graphicFrame>
          <p:nvGraphicFramePr>
            <p:cNvPr id="18" name="Obje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168231"/>
                </p:ext>
              </p:extLst>
            </p:nvPr>
          </p:nvGraphicFramePr>
          <p:xfrm>
            <a:off x="6038850" y="410081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…quation" r:id="rId3" imgW="114300" imgH="165100" progId="Equation.3">
                    <p:embed/>
                  </p:oleObj>
                </mc:Choice>
                <mc:Fallback>
                  <p:oleObj name="…quation" r:id="rId3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38850" y="410081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Shape 683"/>
            <p:cNvSpPr/>
            <p:nvPr/>
          </p:nvSpPr>
          <p:spPr>
            <a:xfrm>
              <a:off x="4666575" y="3089126"/>
              <a:ext cx="3140523" cy="30626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7261266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N1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4732983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N5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238"/>
            <p:cNvSpPr/>
            <p:nvPr/>
          </p:nvSpPr>
          <p:spPr>
            <a:xfrm>
              <a:off x="5981396" y="584506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N3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239"/>
            <p:cNvSpPr/>
            <p:nvPr/>
          </p:nvSpPr>
          <p:spPr>
            <a:xfrm>
              <a:off x="5981396" y="2836826"/>
              <a:ext cx="510880" cy="504599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N0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232"/>
            <p:cNvSpPr/>
            <p:nvPr/>
          </p:nvSpPr>
          <p:spPr>
            <a:xfrm>
              <a:off x="7334774" y="5098895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N2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607750" y="5101096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N4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Example of </a:t>
            </a:r>
            <a:r>
              <a:rPr lang="en-US" dirty="0">
                <a:solidFill>
                  <a:srgbClr val="CA5F1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partition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96106"/>
            <a:ext cx="3687290" cy="140468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sales_by_cat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category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category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8" name="Objet 17"/>
          <p:cNvGraphicFramePr>
            <a:graphicFrameLocks noChangeAspect="1"/>
          </p:cNvGraphicFramePr>
          <p:nvPr>
            <p:extLst/>
          </p:nvPr>
        </p:nvGraphicFramePr>
        <p:xfrm>
          <a:off x="6038850" y="410081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…quation" r:id="rId3" imgW="114300" imgH="165100" progId="Equation.3">
                  <p:embed/>
                </p:oleObj>
              </mc:Choice>
              <mc:Fallback>
                <p:oleObj name="…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410081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/>
          </p:nvPr>
        </p:nvGraphicFramePr>
        <p:xfrm>
          <a:off x="7924800" y="3657601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1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57518"/>
              </p:ext>
            </p:extLst>
          </p:nvPr>
        </p:nvGraphicFramePr>
        <p:xfrm>
          <a:off x="1978251" y="5363495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2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46850"/>
              </p:ext>
            </p:extLst>
          </p:nvPr>
        </p:nvGraphicFramePr>
        <p:xfrm>
          <a:off x="2108979" y="3352801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3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uppierung 19"/>
          <p:cNvGrpSpPr/>
          <p:nvPr/>
        </p:nvGrpSpPr>
        <p:grpSpPr>
          <a:xfrm>
            <a:off x="4607750" y="2836826"/>
            <a:ext cx="3237904" cy="3515158"/>
            <a:chOff x="4607750" y="2836826"/>
            <a:chExt cx="3237904" cy="3515158"/>
          </a:xfrm>
        </p:grpSpPr>
        <p:graphicFrame>
          <p:nvGraphicFramePr>
            <p:cNvPr id="22" name="Obje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975462"/>
                </p:ext>
              </p:extLst>
            </p:nvPr>
          </p:nvGraphicFramePr>
          <p:xfrm>
            <a:off x="6038850" y="410081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…quation" r:id="rId5" imgW="114300" imgH="165100" progId="Equation.3">
                    <p:embed/>
                  </p:oleObj>
                </mc:Choice>
                <mc:Fallback>
                  <p:oleObj name="…quation" r:id="rId5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38850" y="410081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Shape 683"/>
            <p:cNvSpPr/>
            <p:nvPr/>
          </p:nvSpPr>
          <p:spPr>
            <a:xfrm>
              <a:off x="4666575" y="3089126"/>
              <a:ext cx="3140523" cy="30626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7261266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N1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4732983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N5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238"/>
            <p:cNvSpPr/>
            <p:nvPr/>
          </p:nvSpPr>
          <p:spPr>
            <a:xfrm>
              <a:off x="5981396" y="584506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N3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239"/>
            <p:cNvSpPr/>
            <p:nvPr/>
          </p:nvSpPr>
          <p:spPr>
            <a:xfrm>
              <a:off x="5981396" y="2836826"/>
              <a:ext cx="510880" cy="504599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N0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232"/>
            <p:cNvSpPr/>
            <p:nvPr/>
          </p:nvSpPr>
          <p:spPr>
            <a:xfrm>
              <a:off x="7334774" y="5098895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N2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607750" y="5101096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N4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fr-F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2747" y="6492240"/>
            <a:ext cx="549252" cy="365760"/>
          </a:xfrm>
        </p:spPr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15</a:t>
            </a:fld>
            <a:endParaRPr lang="en-US" sz="1867" dirty="0">
              <a:latin typeface="Roboto Regular"/>
              <a:cs typeface="Roboto Regular"/>
            </a:endParaRP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685690" y="1635835"/>
            <a:ext cx="11147266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INSERT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INTO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sales(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, item,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price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VALUES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(‘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’, ‘</a:t>
            </a:r>
            <a:r>
              <a:rPr lang="fr-FR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iPhone7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’, </a:t>
            </a:r>
            <a:r>
              <a:rPr lang="fr-FR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799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685690" y="2797495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UPDATE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sales SET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= 1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685690" y="3959158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FROM sales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685690" y="5148810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SELECT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rev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FROM sales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402283" y="2100450"/>
            <a:ext cx="9578266" cy="439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pPr>
              <a:buClrTx/>
              <a:buFontTx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(name)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  // no duplicate primary keys</a:t>
            </a: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5966"/>
              </p:ext>
            </p:extLst>
          </p:nvPr>
        </p:nvGraphicFramePr>
        <p:xfrm>
          <a:off x="1402283" y="3030881"/>
          <a:ext cx="966212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91565"/>
                <a:gridCol w="1540016"/>
                <a:gridCol w="1569012"/>
                <a:gridCol w="1094978"/>
                <a:gridCol w="1211252"/>
                <a:gridCol w="3155305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dt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item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qty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price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rev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Gregg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20160101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PlayStation4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20160102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1598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20160103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456179" y="4012704"/>
            <a:ext cx="8276972" cy="545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 txBox="1">
            <a:spLocks/>
          </p:cNvSpPr>
          <p:nvPr/>
        </p:nvSpPr>
        <p:spPr>
          <a:xfrm>
            <a:off x="1402283" y="5167495"/>
            <a:ext cx="11011181" cy="475169"/>
          </a:xfrm>
          <a:prstGeom prst="rect">
            <a:avLst/>
          </a:prstGeom>
        </p:spPr>
        <p:txBody>
          <a:bodyPr vert="horz" lIns="0" tIns="0" rIns="121913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2000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sales_by_repname</a:t>
            </a:r>
            <a:r>
              <a:rPr lang="en-US" sz="20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WHERE name = ‘</a:t>
            </a:r>
            <a:r>
              <a:rPr lang="en-US" sz="2000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Schnack</a:t>
            </a:r>
            <a:r>
              <a:rPr lang="en-US" sz="20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’;</a:t>
            </a:r>
            <a:endParaRPr lang="en-US" sz="20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Composite partition key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Multiple columns for partition key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always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known in advance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(INSERT/SELECT </a:t>
            </a:r>
            <a:r>
              <a:rPr lang="is-IS" sz="2400" dirty="0">
                <a:latin typeface="Helvetica Neue Light" charset="0"/>
                <a:ea typeface="Helvetica Neue Light" charset="0"/>
                <a:cs typeface="Helvetica Neue Light" charset="0"/>
              </a:rPr>
              <a:t>…)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 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hashed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together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to the same token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value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3116455"/>
            <a:ext cx="5257800" cy="1905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sales_by_name_and_date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</a:t>
            </a:r>
            <a:r>
              <a:rPr lang="fr-FR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b="1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name,sdate</a:t>
            </a:r>
            <a:r>
              <a:rPr lang="fr-FR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5137633"/>
            <a:ext cx="8001000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SELECT * FROM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WHERE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AND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791200"/>
            <a:ext cx="8001000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SELECT * FROM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WHERE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AND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4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 </a:t>
            </a:r>
            <a:r>
              <a:rPr lang="fr-FR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(xxx, </a:t>
            </a:r>
            <a:r>
              <a:rPr lang="fr-FR" sz="1400" b="1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yyy</a:t>
            </a:r>
            <a:r>
              <a:rPr lang="fr-FR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is-IS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…)</a:t>
            </a:r>
            <a:endParaRPr lang="fr-FR" sz="1400" b="1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603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Partition Key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402284" y="2317503"/>
            <a:ext cx="9662128" cy="5549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))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//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hash(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Wingdings"/>
              </a:rPr>
              <a:t>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token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1402283" y="5451872"/>
            <a:ext cx="9662128" cy="475169"/>
          </a:xfrm>
          <a:prstGeom prst="rect">
            <a:avLst/>
          </a:prstGeom>
        </p:spPr>
        <p:txBody>
          <a:bodyPr vert="horz" lIns="0" tIns="0" rIns="121913" bIns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</a:t>
            </a:r>
            <a:r>
              <a:rPr lang="en-US" sz="3467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Schnack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’ </a:t>
            </a:r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date </a:t>
            </a:r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= ‘1/2/2016’;</a:t>
            </a: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24832"/>
              </p:ext>
            </p:extLst>
          </p:nvPr>
        </p:nvGraphicFramePr>
        <p:xfrm>
          <a:off x="1402283" y="3030881"/>
          <a:ext cx="966212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91565"/>
                <a:gridCol w="1540016"/>
                <a:gridCol w="1569012"/>
                <a:gridCol w="1094978"/>
                <a:gridCol w="1211252"/>
                <a:gridCol w="3155305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item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qty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price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rev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Gregg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20160101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PlayStation4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20160102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1598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20160103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0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448"/>
              </p:ext>
            </p:extLst>
          </p:nvPr>
        </p:nvGraphicFramePr>
        <p:xfrm>
          <a:off x="598310" y="1689101"/>
          <a:ext cx="10984090" cy="287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79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Storing data in </a:t>
                      </a: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DSE C*</a:t>
                      </a:r>
                      <a:endParaRPr lang="en-US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2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Data</a:t>
                      </a:r>
                      <a:r>
                        <a:rPr lang="en-US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 Modelling, CQL basics</a:t>
                      </a:r>
                      <a:endParaRPr lang="en-US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n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3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Hands-On</a:t>
                      </a:r>
                      <a:r>
                        <a:rPr lang="en-US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Primary Keys</a:t>
                      </a:r>
                      <a:endParaRPr lang="en-US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Role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Clustering column(s)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simulate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 – N </a:t>
            </a:r>
            <a:r>
              <a:rPr lang="fr-FR" sz="24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relationship</a:t>
            </a:r>
            <a:endParaRPr lang="en-US" sz="2400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sort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data (logically &amp; on disk)</a:t>
            </a: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table (1 – N)</a:t>
            </a:r>
            <a:endParaRPr lang="fr-F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2747" y="6492240"/>
            <a:ext cx="549252" cy="365760"/>
          </a:xfrm>
        </p:spPr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21</a:t>
            </a:fld>
            <a:endParaRPr lang="en-US" sz="1867" dirty="0">
              <a:latin typeface="Roboto Regular"/>
              <a:cs typeface="Roboto Regular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685693" y="1290125"/>
            <a:ext cx="4312512" cy="2166316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CREATE 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TABLE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sales(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rev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),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));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15026" y="4051124"/>
            <a:ext cx="2840717" cy="502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>
                <a:solidFill>
                  <a:schemeClr val="accent1"/>
                </a:solidFill>
                <a:latin typeface="Roboto Regular"/>
                <a:ea typeface="Roboto" pitchFamily="2" charset="0"/>
                <a:cs typeface="Roboto Regular"/>
              </a:rPr>
              <a:t>partition </a:t>
            </a:r>
            <a:r>
              <a:rPr lang="fr-FR" sz="2667" dirty="0" err="1">
                <a:solidFill>
                  <a:schemeClr val="accent1"/>
                </a:solidFill>
                <a:latin typeface="Roboto Regular"/>
                <a:ea typeface="Roboto" pitchFamily="2" charset="0"/>
                <a:cs typeface="Roboto Regular"/>
              </a:rPr>
              <a:t>key</a:t>
            </a:r>
            <a:endParaRPr lang="fr-FR" sz="2667" dirty="0">
              <a:solidFill>
                <a:schemeClr val="accent1"/>
              </a:solidFill>
              <a:latin typeface="Roboto Regular"/>
              <a:ea typeface="Roboto" pitchFamily="2" charset="0"/>
              <a:cs typeface="Roboto Regular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93416" y="4055828"/>
            <a:ext cx="3372480" cy="913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 err="1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clustering</a:t>
            </a:r>
            <a: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 </a:t>
            </a:r>
            <a:r>
              <a:rPr lang="fr-FR" sz="2667" dirty="0" err="1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column</a:t>
            </a:r>
            <a: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/>
            </a:r>
            <a:b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</a:br>
            <a:r>
              <a:rPr lang="fr-FR" sz="2667" dirty="0">
                <a:latin typeface="Roboto Regular"/>
                <a:ea typeface="Roboto" pitchFamily="2" charset="0"/>
                <a:cs typeface="Roboto Regular"/>
              </a:rPr>
              <a:t>(</a:t>
            </a:r>
            <a:r>
              <a:rPr lang="fr-FR" sz="2667" dirty="0" err="1">
                <a:latin typeface="Roboto Regular"/>
                <a:ea typeface="Roboto" pitchFamily="2" charset="0"/>
                <a:cs typeface="Roboto Regular"/>
              </a:rPr>
              <a:t>sorted</a:t>
            </a:r>
            <a:r>
              <a:rPr lang="fr-FR" sz="2667" dirty="0">
                <a:latin typeface="Roboto Regular"/>
                <a:ea typeface="Roboto" pitchFamily="2" charset="0"/>
                <a:cs typeface="Roboto Regular"/>
              </a:rPr>
              <a:t>)</a:t>
            </a:r>
          </a:p>
        </p:txBody>
      </p:sp>
      <p:sp>
        <p:nvSpPr>
          <p:cNvPr id="13" name="Accolade fermante 12"/>
          <p:cNvSpPr/>
          <p:nvPr/>
        </p:nvSpPr>
        <p:spPr>
          <a:xfrm rot="16200000">
            <a:off x="3703997" y="2075284"/>
            <a:ext cx="251925" cy="146858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/>
        </p:nvSpPr>
        <p:spPr>
          <a:xfrm>
            <a:off x="7341988" y="4051124"/>
            <a:ext cx="1749212" cy="502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 err="1" smtClean="0">
                <a:latin typeface="Roboto Regular"/>
                <a:ea typeface="Roboto" pitchFamily="2" charset="0"/>
                <a:cs typeface="Roboto Regular"/>
              </a:rPr>
              <a:t>uniqueness</a:t>
            </a:r>
            <a:endParaRPr lang="fr-FR" sz="2667" dirty="0">
              <a:latin typeface="Roboto Regular"/>
              <a:ea typeface="Roboto" pitchFamily="2" charset="0"/>
              <a:cs typeface="Roboto Regular"/>
            </a:endParaRPr>
          </a:p>
        </p:txBody>
      </p:sp>
      <p:cxnSp>
        <p:nvCxnSpPr>
          <p:cNvPr id="15" name="Forme 7"/>
          <p:cNvCxnSpPr>
            <a:stCxn id="13" idx="1"/>
            <a:endCxn id="14" idx="0"/>
          </p:cNvCxnSpPr>
          <p:nvPr/>
        </p:nvCxnSpPr>
        <p:spPr bwMode="auto">
          <a:xfrm rot="16200000" flipH="1">
            <a:off x="5339522" y="1174051"/>
            <a:ext cx="1367511" cy="4386634"/>
          </a:xfrm>
          <a:prstGeom prst="bentConnector3">
            <a:avLst>
              <a:gd name="adj1" fmla="val -1176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Rectangle 19"/>
          <p:cNvSpPr/>
          <p:nvPr/>
        </p:nvSpPr>
        <p:spPr>
          <a:xfrm>
            <a:off x="685693" y="5615662"/>
            <a:ext cx="52578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date))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692" y="5348962"/>
            <a:ext cx="8229600" cy="533399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Recommended</a:t>
            </a:r>
            <a:r>
              <a:rPr lang="fr-FR" sz="1800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syntax</a:t>
            </a:r>
            <a:endParaRPr lang="en-US" sz="16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29" name="Gewinkelte Verbindung 28"/>
          <p:cNvCxnSpPr>
            <a:stCxn id="9" idx="0"/>
          </p:cNvCxnSpPr>
          <p:nvPr/>
        </p:nvCxnSpPr>
        <p:spPr>
          <a:xfrm rot="5400000" flipH="1" flipV="1">
            <a:off x="2732937" y="3281312"/>
            <a:ext cx="772260" cy="76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 rot="16200000" flipV="1">
            <a:off x="4227573" y="3338572"/>
            <a:ext cx="830339" cy="710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Columns Create Wide Rows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61566" y="2248623"/>
            <a:ext cx="7973593" cy="574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        // default sort and range queries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69950"/>
              </p:ext>
            </p:extLst>
          </p:nvPr>
        </p:nvGraphicFramePr>
        <p:xfrm>
          <a:off x="674618" y="2988202"/>
          <a:ext cx="7973593" cy="144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350"/>
                <a:gridCol w="2436995"/>
                <a:gridCol w="2264158"/>
                <a:gridCol w="2373090"/>
              </a:tblGrid>
              <a:tr h="28172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8978" marR="88978" marT="33367" marB="3336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88978" marR="88978" marT="33367" marB="3336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9312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iPhone7, 2, 1598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88978" marR="88978" marT="33367" marB="3336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Gregg</a:t>
                      </a:r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20160103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iPhone7, 2, 1598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iPhone6, 2, 1899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SonyPlaystation</a:t>
                      </a:r>
                      <a:r>
                        <a:rPr lang="en-US" sz="1400" dirty="0" smtClean="0"/>
                        <a:t> 4, 1, 399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4"/>
          <p:cNvSpPr>
            <a:spLocks noGrp="1"/>
          </p:cNvSpPr>
          <p:nvPr>
            <p:ph sz="quarter" idx="1"/>
          </p:nvPr>
        </p:nvSpPr>
        <p:spPr>
          <a:xfrm>
            <a:off x="661566" y="4804047"/>
            <a:ext cx="10760685" cy="6651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‘Gregg’ 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&gt; ‘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1/1/2016’;</a:t>
            </a:r>
            <a:endParaRPr lang="en-US" sz="18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Stored With Each Column?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62838"/>
              </p:ext>
            </p:extLst>
          </p:nvPr>
        </p:nvGraphicFramePr>
        <p:xfrm>
          <a:off x="591239" y="1604877"/>
          <a:ext cx="10925576" cy="197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719"/>
                <a:gridCol w="3268172"/>
                <a:gridCol w="3149761"/>
                <a:gridCol w="3156924"/>
              </a:tblGrid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noProof="0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9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noProof="0" dirty="0" smtClean="0"/>
                        <a:t>20160102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7527"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/>
                        <a:t>'Microsoft Xbox', 1, 299.00</a:t>
                      </a:r>
                      <a:endParaRPr lang="en-US" sz="1900" noProof="0" dirty="0" smtClean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smtClean="0"/>
                        <a:t>Gregg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noProof="0" dirty="0" smtClean="0"/>
                        <a:t>20160101</a:t>
                      </a:r>
                      <a:endParaRPr lang="en-US" sz="1900" noProof="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’Sony </a:t>
                      </a:r>
                      <a:r>
                        <a:rPr lang="en-US" sz="1800" noProof="0" dirty="0" err="1" smtClean="0"/>
                        <a:t>Playstation</a:t>
                      </a:r>
                      <a:r>
                        <a:rPr lang="en-US" sz="1800" noProof="0" dirty="0" smtClean="0"/>
                        <a:t> 4', 1, 399.00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/>
                        <a:t>‘Apple Watch', 1, 499.00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‘Mac Book Pro', 1, 2300.00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96246"/>
              </p:ext>
            </p:extLst>
          </p:nvPr>
        </p:nvGraphicFramePr>
        <p:xfrm>
          <a:off x="3725292" y="4307791"/>
          <a:ext cx="4835899" cy="1977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5899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column name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: “item”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column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value : “Sony </a:t>
                      </a:r>
                      <a:r>
                        <a:rPr lang="en-US" sz="2100" baseline="0" dirty="0" err="1" smtClean="0">
                          <a:latin typeface="Helvetica Neue"/>
                          <a:cs typeface="Helvetica Neue"/>
                        </a:rPr>
                        <a:t>Playstation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4”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timestamp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: 1353890782373000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TTL : 3600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539067" y="3581644"/>
            <a:ext cx="1718428" cy="705162"/>
          </a:xfrm>
          <a:prstGeom prst="straightConnector1">
            <a:avLst/>
          </a:prstGeom>
          <a:ln w="28575" cmpd="sng">
            <a:solidFill>
              <a:srgbClr val="B65B3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Columns relationship and ordering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8790" y="1417639"/>
            <a:ext cx="4428641" cy="2667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qty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integer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price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rev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double,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WITH CLUSTERING ORDER BY </a:t>
            </a:r>
            <a:r>
              <a:rPr lang="fr-FR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  <a:r>
              <a:rPr lang="fr-FR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DESC</a:t>
            </a:r>
            <a:r>
              <a:rPr lang="fr-FR" sz="16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</a:t>
            </a:r>
            <a:endParaRPr lang="fr-FR" sz="1600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1590"/>
              </p:ext>
            </p:extLst>
          </p:nvPr>
        </p:nvGraphicFramePr>
        <p:xfrm>
          <a:off x="870915" y="4029745"/>
          <a:ext cx="6343260" cy="1197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62"/>
                <a:gridCol w="1938712"/>
                <a:gridCol w="1801214"/>
                <a:gridCol w="1887872"/>
              </a:tblGrid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r>
                        <a:rPr kumimoji="0"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Gregg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20160101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20160103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iPhone6, 2, 1899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SonyPlaystation</a:t>
                      </a:r>
                      <a:r>
                        <a:rPr lang="en-US" sz="1200" dirty="0" smtClean="0"/>
                        <a:t> 4, 1, 399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>
            <a:spLocks noGrp="1"/>
          </p:cNvSpPr>
          <p:nvPr>
            <p:ph sz="quarter" idx="1"/>
          </p:nvPr>
        </p:nvSpPr>
        <p:spPr>
          <a:xfrm>
            <a:off x="821715" y="5560036"/>
            <a:ext cx="10760685" cy="3913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‘Gregg’ 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&gt; ‘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1/1/2016’;</a:t>
            </a:r>
            <a:endParaRPr lang="en-US" sz="18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2735627" y="1915393"/>
            <a:ext cx="5791200" cy="448099"/>
            <a:chOff x="2735627" y="1915393"/>
            <a:chExt cx="5791200" cy="448099"/>
          </a:xfrm>
        </p:grpSpPr>
        <p:sp>
          <p:nvSpPr>
            <p:cNvPr id="13" name="ZoneTexte 11"/>
            <p:cNvSpPr txBox="1"/>
            <p:nvPr/>
          </p:nvSpPr>
          <p:spPr>
            <a:xfrm>
              <a:off x="4793027" y="1970562"/>
              <a:ext cx="3733800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err="1" smtClean="0">
                  <a:solidFill>
                    <a:schemeClr val="accent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name</a:t>
              </a:r>
              <a:r>
                <a:rPr lang="fr-FR" sz="1600" dirty="0" smtClean="0">
                  <a:solidFill>
                    <a:schemeClr val="accent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&lt;------------&gt; (N) </a:t>
              </a:r>
              <a:r>
                <a:rPr lang="fr-FR" sz="1600" dirty="0" err="1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dt</a:t>
              </a:r>
              <a:endParaRPr lang="fr-FR" sz="1600" dirty="0">
                <a:solidFill>
                  <a:srgbClr val="008000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cxnSp>
          <p:nvCxnSpPr>
            <p:cNvPr id="14" name="Connecteur droit avec flèche 12"/>
            <p:cNvCxnSpPr/>
            <p:nvPr/>
          </p:nvCxnSpPr>
          <p:spPr>
            <a:xfrm>
              <a:off x="2964227" y="2145783"/>
              <a:ext cx="18288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colade fermante 4"/>
            <p:cNvSpPr/>
            <p:nvPr/>
          </p:nvSpPr>
          <p:spPr>
            <a:xfrm>
              <a:off x="2735627" y="1915393"/>
              <a:ext cx="228600" cy="448099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054896" y="2451821"/>
            <a:ext cx="6577300" cy="911311"/>
            <a:chOff x="3054896" y="2451821"/>
            <a:chExt cx="6577300" cy="911311"/>
          </a:xfrm>
        </p:grpSpPr>
        <p:sp>
          <p:nvSpPr>
            <p:cNvPr id="16" name="ZoneTexte 11"/>
            <p:cNvSpPr txBox="1"/>
            <p:nvPr/>
          </p:nvSpPr>
          <p:spPr>
            <a:xfrm>
              <a:off x="5249621" y="2713774"/>
              <a:ext cx="4382575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err="1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dt</a:t>
              </a:r>
              <a:r>
                <a:rPr lang="fr-FR" sz="1600" dirty="0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&lt;---------&gt; (1)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(item,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qty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price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rev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)</a:t>
              </a:r>
              <a:endParaRPr lang="fr-FR" sz="1600" dirty="0">
                <a:solidFill>
                  <a:srgbClr val="008000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cxnSp>
          <p:nvCxnSpPr>
            <p:cNvPr id="17" name="Connecteur droit avec flèche 12"/>
            <p:cNvCxnSpPr/>
            <p:nvPr/>
          </p:nvCxnSpPr>
          <p:spPr>
            <a:xfrm>
              <a:off x="3467603" y="2907476"/>
              <a:ext cx="18288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ccolade fermante 4"/>
            <p:cNvSpPr/>
            <p:nvPr/>
          </p:nvSpPr>
          <p:spPr>
            <a:xfrm>
              <a:off x="3054896" y="2451821"/>
              <a:ext cx="304800" cy="911311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609600" y="1312154"/>
            <a:ext cx="5776993" cy="2667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sales (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cat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 date,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item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qty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integer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price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rev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cat,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WITH CLUSTERING ORDER BY (cat ASC,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DESC)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Multiple clustering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2735627" y="2038027"/>
            <a:ext cx="5260852" cy="449451"/>
            <a:chOff x="2735627" y="2038027"/>
            <a:chExt cx="5260852" cy="449451"/>
          </a:xfrm>
        </p:grpSpPr>
        <p:sp>
          <p:nvSpPr>
            <p:cNvPr id="8" name="ZoneTexte 7"/>
            <p:cNvSpPr txBox="1"/>
            <p:nvPr/>
          </p:nvSpPr>
          <p:spPr>
            <a:xfrm>
              <a:off x="4136110" y="2068805"/>
              <a:ext cx="386036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cat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&lt;---------&gt; (N) </a:t>
              </a:r>
              <a:r>
                <a:rPr lang="fr-FR" sz="1600" dirty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date</a:t>
              </a: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2993110" y="2262752"/>
              <a:ext cx="11430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ccolade fermante 10"/>
            <p:cNvSpPr/>
            <p:nvPr/>
          </p:nvSpPr>
          <p:spPr>
            <a:xfrm>
              <a:off x="2735627" y="2038027"/>
              <a:ext cx="228600" cy="449451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01106"/>
              </p:ext>
            </p:extLst>
          </p:nvPr>
        </p:nvGraphicFramePr>
        <p:xfrm>
          <a:off x="730814" y="4400765"/>
          <a:ext cx="6343260" cy="166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62"/>
                <a:gridCol w="1938712"/>
                <a:gridCol w="1801214"/>
                <a:gridCol w="1887872"/>
              </a:tblGrid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</a:rPr>
                        <a:t>cat,dt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11">
                <a:tc rowSpan="3">
                  <a:txBody>
                    <a:bodyPr/>
                    <a:lstStyle/>
                    <a:p>
                      <a:pPr algn="r"/>
                      <a:r>
                        <a:rPr kumimoji="0"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Apple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4022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 rowSpan="3"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Gregg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Apple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Apple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Sony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20160101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20160103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iPhone6, 2, 1899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SonyPlaystation</a:t>
                      </a:r>
                      <a:r>
                        <a:rPr lang="en-US" sz="1200" dirty="0" smtClean="0"/>
                        <a:t> 4, 1, 399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ontent Placeholder 14"/>
          <p:cNvSpPr>
            <a:spLocks noGrp="1"/>
          </p:cNvSpPr>
          <p:nvPr>
            <p:ph sz="quarter" idx="1"/>
          </p:nvPr>
        </p:nvSpPr>
        <p:spPr>
          <a:xfrm>
            <a:off x="4200041" y="4272470"/>
            <a:ext cx="7227376" cy="107444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</a:t>
            </a:r>
            <a:b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  WHERE name = Gregg’ AND </a:t>
            </a:r>
            <a:b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cat = ‘Apple’ 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&gt;= 1/2/16 AND </a:t>
            </a:r>
            <a:r>
              <a:rPr lang="en-US" sz="18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&lt;= 1/3/16;</a:t>
            </a:r>
          </a:p>
        </p:txBody>
      </p:sp>
    </p:spTree>
    <p:extLst>
      <p:ext uri="{BB962C8B-B14F-4D97-AF65-F5344CB8AC3E}">
        <p14:creationId xmlns:p14="http://schemas.microsoft.com/office/powerpoint/2010/main" val="1679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145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2942741" y="1577408"/>
            <a:ext cx="381000" cy="1699647"/>
          </a:xfrm>
          <a:prstGeom prst="rightBrace">
            <a:avLst>
              <a:gd name="adj1" fmla="val 22736"/>
              <a:gd name="adj2" fmla="val 50000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209800" y="2677054"/>
            <a:ext cx="388620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Provides</a:t>
            </a:r>
            <a:r>
              <a:rPr lang="fr-FR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uniqueness</a:t>
            </a:r>
            <a:endParaRPr lang="fr-FR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145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2369856" y="2078007"/>
            <a:ext cx="332468" cy="566124"/>
          </a:xfrm>
          <a:prstGeom prst="rightBrace">
            <a:avLst>
              <a:gd name="adj1" fmla="val 22736"/>
              <a:gd name="adj2" fmla="val 50000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06600" y="2602978"/>
            <a:ext cx="388620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locate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in the cluster</a:t>
            </a:r>
            <a:b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locate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partition in the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endParaRPr lang="fr-FR" sz="16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5717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3490516" y="1876676"/>
            <a:ext cx="240300" cy="860156"/>
          </a:xfrm>
          <a:prstGeom prst="rightBrace">
            <a:avLst>
              <a:gd name="adj1" fmla="val 22736"/>
              <a:gd name="adj2" fmla="val 49035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362200" y="2551576"/>
            <a:ext cx="449580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lookup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rows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in a partition</a:t>
            </a:r>
            <a:b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data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sorting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range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queries</a:t>
            </a:r>
            <a:endParaRPr lang="fr-FR" sz="16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smtClean="0"/>
              <a:t>DSE C*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8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4659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603714"/>
            <a:ext cx="8229600" cy="4881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Data for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sensor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stay in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partition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on disk</a:t>
            </a:r>
          </a:p>
          <a:p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sz="1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5240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b="1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374271"/>
            <a:ext cx="8229600" cy="2438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Data for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sensor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stay in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partition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on 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disk</a:t>
            </a: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insert rate = 100/sec, how big is my partition after 1 year 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b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x 365= </a:t>
            </a:r>
            <a:r>
              <a:rPr lang="de-DE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3 153 600 000</a:t>
            </a:r>
            <a:r>
              <a:rPr lang="is-IS" sz="18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</a:t>
            </a:r>
            <a:endParaRPr lang="en-US" sz="1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17639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078125"/>
            <a:ext cx="8229600" cy="4267200"/>
          </a:xfrm>
        </p:spPr>
        <p:txBody>
          <a:bodyPr>
            <a:norm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Theorical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limit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of #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cells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a partition = 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2 x 10</a:t>
            </a:r>
            <a:r>
              <a:rPr lang="fr-FR" sz="1600" baseline="300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9</a:t>
            </a:r>
          </a:p>
          <a:p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Practical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limit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a partition on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disk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100Mb</a:t>
            </a: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100 000 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–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1000 000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cells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Reasons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?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Make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maintenance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operations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easier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compaction</a:t>
            </a:r>
          </a:p>
          <a:p>
            <a:pPr marL="342900" indent="-342900">
              <a:buFont typeface="Arial"/>
              <a:buChar char="•"/>
            </a:pP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repair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bootstrap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is-IS" sz="1600" dirty="0">
                <a:latin typeface="Helvetica Neue Light" charset="0"/>
                <a:ea typeface="Helvetica Neue Light" charset="0"/>
                <a:cs typeface="Helvetica Neue Light" charset="0"/>
              </a:rPr>
              <a:t>…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Sub-partitioning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1831413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day</a:t>
            </a:r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669613"/>
            <a:ext cx="8229600" cy="563105"/>
          </a:xfrm>
        </p:spPr>
        <p:txBody>
          <a:bodyPr>
            <a:normAutofit/>
          </a:bodyPr>
          <a:lstStyle/>
          <a:p>
            <a:pPr marL="342900" indent="-342900">
              <a:buFont typeface="Wingdings" charset="0"/>
              <a:buChar char="à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= </a:t>
            </a:r>
            <a:r>
              <a:rPr lang="is-IS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8 640 000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 </a:t>
            </a:r>
            <a:r>
              <a:rPr lang="is-IS" sz="2000" dirty="0" smtClean="0">
                <a:solidFill>
                  <a:srgbClr val="008000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✔</a:t>
            </a:r>
            <a:endParaRPr lang="is-IS" sz="2000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5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Sub-partitioning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65942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day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265336"/>
            <a:ext cx="8229600" cy="2182678"/>
          </a:xfrm>
        </p:spPr>
        <p:txBody>
          <a:bodyPr>
            <a:normAutofit/>
          </a:bodyPr>
          <a:lstStyle/>
          <a:p>
            <a:pPr marL="342900" indent="-342900">
              <a:buFont typeface="Wingdings" charset="0"/>
              <a:buChar char="à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= </a:t>
            </a:r>
            <a:r>
              <a:rPr lang="is-IS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8 640 000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 </a:t>
            </a:r>
            <a:r>
              <a:rPr lang="is-IS" sz="2000" dirty="0" smtClean="0">
                <a:solidFill>
                  <a:srgbClr val="008000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✔</a:t>
            </a:r>
            <a:endParaRPr lang="is-IS" sz="2000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But impact on queries: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need to provide </a:t>
            </a:r>
            <a:r>
              <a:rPr lang="is-I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sensor_id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&amp; </a:t>
            </a:r>
            <a:r>
              <a:rPr lang="is-I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day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for any query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how to fetch data across N days ?</a:t>
            </a:r>
          </a:p>
        </p:txBody>
      </p:sp>
    </p:spTree>
    <p:extLst>
      <p:ext uri="{BB962C8B-B14F-4D97-AF65-F5344CB8AC3E}">
        <p14:creationId xmlns:p14="http://schemas.microsoft.com/office/powerpoint/2010/main" val="1425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Data deletion and tombstones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704454"/>
            <a:ext cx="10972800" cy="3421710"/>
          </a:xfrm>
        </p:spPr>
        <p:txBody>
          <a:bodyPr>
            <a:normAutofit/>
          </a:bodyPr>
          <a:lstStyle/>
          <a:p>
            <a:r>
              <a:rPr lang="is-IS" sz="20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Logical 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deletion of data but: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new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physical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"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tombstone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"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column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on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disk</a:t>
            </a:r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disk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space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usage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will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increase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!</a:t>
            </a:r>
          </a:p>
          <a:p>
            <a:endParaRPr lang="fr-FR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The "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tombstone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"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columns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will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be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purged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later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by compaction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process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543315"/>
            <a:ext cx="80010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DELETE FROM </a:t>
            </a:r>
            <a:r>
              <a:rPr lang="fr-FR" sz="1600" b="1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sensor_data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</a:p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WHERE 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.. AND </a:t>
            </a:r>
            <a:r>
              <a:rPr lang="fr-FR" sz="1600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= </a:t>
            </a:r>
            <a:r>
              <a:rPr lang="is-IS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</a:t>
            </a:r>
            <a:endParaRPr lang="fr-FR" sz="1600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40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36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 3 : Hands-on Primary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23302"/>
              </p:ext>
            </p:extLst>
          </p:nvPr>
        </p:nvGraphicFramePr>
        <p:xfrm>
          <a:off x="736598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8, </a:t>
                      </a:r>
                      <a:r>
                        <a:rPr lang="de-DE" sz="20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6797"/>
              </p:ext>
            </p:extLst>
          </p:nvPr>
        </p:nvGraphicFramePr>
        <p:xfrm>
          <a:off x="6423536" y="1108240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29353" y="1402692"/>
            <a:ext cx="1870511" cy="988983"/>
            <a:chOff x="565003" y="2619197"/>
            <a:chExt cx="1870511" cy="722688"/>
          </a:xfrm>
        </p:grpSpPr>
        <p:sp>
          <p:nvSpPr>
            <p:cNvPr id="6" name="TextBox 5"/>
            <p:cNvSpPr txBox="1"/>
            <p:nvPr/>
          </p:nvSpPr>
          <p:spPr>
            <a:xfrm>
              <a:off x="596549" y="2869586"/>
              <a:ext cx="1838965" cy="472299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Andale Mono" charset="0"/>
                  <a:ea typeface="Andale Mono" charset="0"/>
                  <a:cs typeface="Andale Mono" charset="0"/>
                </a:rPr>
                <a:t>user_id</a:t>
              </a:r>
              <a: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  <a:t> : 4</a:t>
              </a:r>
              <a:b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</a:br>
              <a:r>
                <a:rPr lang="de-DE" dirty="0" err="1" smtClean="0">
                  <a:latin typeface="Andale Mono" charset="0"/>
                  <a:ea typeface="Andale Mono" charset="0"/>
                  <a:cs typeface="Andale Mono" charset="0"/>
                </a:rPr>
                <a:t>name</a:t>
              </a:r>
              <a: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  <a:t> : Gregg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003" y="2619197"/>
              <a:ext cx="1553310" cy="26988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Helvetica Neue" charset="0"/>
                  <a:ea typeface="Helvetica Neue" charset="0"/>
                  <a:cs typeface="Helvetica Neue" charset="0"/>
                </a:rPr>
                <a:t>Write </a:t>
              </a:r>
              <a:r>
                <a:rPr lang="de-DE" dirty="0" err="1">
                  <a:latin typeface="Helvetica Neue" charset="0"/>
                  <a:ea typeface="Helvetica Neue" charset="0"/>
                  <a:cs typeface="Helvetica Neue" charset="0"/>
                </a:rPr>
                <a:t>request</a:t>
              </a:r>
              <a:endParaRPr lang="de-DE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2963333" y="1785059"/>
            <a:ext cx="3460203" cy="310448"/>
          </a:xfrm>
          <a:custGeom>
            <a:avLst/>
            <a:gdLst>
              <a:gd name="connsiteX0" fmla="*/ 0 w 1744134"/>
              <a:gd name="connsiteY0" fmla="*/ 254000 h 254000"/>
              <a:gd name="connsiteX1" fmla="*/ 1744134 w 1744134"/>
              <a:gd name="connsiteY1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134" h="254000">
                <a:moveTo>
                  <a:pt x="0" y="254000"/>
                </a:moveTo>
                <a:lnTo>
                  <a:pt x="1744134" y="0"/>
                </a:lnTo>
              </a:path>
            </a:pathLst>
          </a:custGeom>
          <a:noFill/>
          <a:ln>
            <a:solidFill>
              <a:schemeClr val="accent5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3620473" y="561473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user_id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4</a:t>
            </a:r>
            <a:b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Gregg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0045" y="132339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user_id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4</a:t>
            </a:r>
            <a:b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Gregg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599" y="3922443"/>
            <a:ext cx="156324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COMMIT LOG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0072" y="677124"/>
            <a:ext cx="128753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MEMTABLE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17899"/>
              </p:ext>
            </p:extLst>
          </p:nvPr>
        </p:nvGraphicFramePr>
        <p:xfrm>
          <a:off x="745075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8, </a:t>
                      </a:r>
                      <a:r>
                        <a:rPr lang="de-DE" sz="20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Gregg</a:t>
                      </a:r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2761378" y="2461878"/>
            <a:ext cx="1370170" cy="3676777"/>
          </a:xfrm>
          <a:custGeom>
            <a:avLst/>
            <a:gdLst>
              <a:gd name="connsiteX0" fmla="*/ 254000 w 1711980"/>
              <a:gd name="connsiteY0" fmla="*/ 0 h 3115733"/>
              <a:gd name="connsiteX1" fmla="*/ 1710267 w 1711980"/>
              <a:gd name="connsiteY1" fmla="*/ 2184400 h 3115733"/>
              <a:gd name="connsiteX2" fmla="*/ 0 w 1711980"/>
              <a:gd name="connsiteY2" fmla="*/ 3115733 h 311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1980" h="3115733">
                <a:moveTo>
                  <a:pt x="254000" y="0"/>
                </a:moveTo>
                <a:cubicBezTo>
                  <a:pt x="1003300" y="832555"/>
                  <a:pt x="1752600" y="1665111"/>
                  <a:pt x="1710267" y="2184400"/>
                </a:cubicBezTo>
                <a:cubicBezTo>
                  <a:pt x="1667934" y="2703689"/>
                  <a:pt x="0" y="3115733"/>
                  <a:pt x="0" y="3115733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34010"/>
              </p:ext>
            </p:extLst>
          </p:nvPr>
        </p:nvGraphicFramePr>
        <p:xfrm>
          <a:off x="6831158" y="4489659"/>
          <a:ext cx="194733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 : </a:t>
                      </a:r>
                      <a:r>
                        <a:rPr lang="de-DE" sz="20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Gregg</a:t>
                      </a:r>
                      <a:endParaRPr lang="de-DE" sz="20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20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</a:t>
                      </a:r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7397203" y="3235531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30047"/>
              </p:ext>
            </p:extLst>
          </p:nvPr>
        </p:nvGraphicFramePr>
        <p:xfrm>
          <a:off x="6446421" y="4480817"/>
          <a:ext cx="29761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14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794627" y="4089183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SSTABLE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56623" y="4534633"/>
            <a:ext cx="251812" cy="14773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6381" y="3392181"/>
            <a:ext cx="87395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60738"/>
              </p:ext>
            </p:extLst>
          </p:nvPr>
        </p:nvGraphicFramePr>
        <p:xfrm>
          <a:off x="6423536" y="1109504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76247"/>
              </p:ext>
            </p:extLst>
          </p:nvPr>
        </p:nvGraphicFramePr>
        <p:xfrm>
          <a:off x="727367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21583"/>
              </p:ext>
            </p:extLst>
          </p:nvPr>
        </p:nvGraphicFramePr>
        <p:xfrm>
          <a:off x="6423536" y="1108240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99671" y="4534633"/>
            <a:ext cx="1843774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Andale Mono" charset="0"/>
                <a:ea typeface="Andale Mono" charset="0"/>
                <a:cs typeface="Andale Mono" charset="0"/>
              </a:rPr>
              <a:t>IMMUTABLE</a:t>
            </a:r>
          </a:p>
          <a:p>
            <a:r>
              <a:rPr lang="de-DE" sz="2400" dirty="0" smtClean="0">
                <a:latin typeface="Andale Mono" charset="0"/>
                <a:ea typeface="Andale Mono" charset="0"/>
                <a:cs typeface="Andale Mono" charset="0"/>
              </a:rPr>
              <a:t>ORDERD</a:t>
            </a:r>
          </a:p>
        </p:txBody>
      </p:sp>
    </p:spTree>
    <p:extLst>
      <p:ext uri="{BB962C8B-B14F-4D97-AF65-F5344CB8AC3E}">
        <p14:creationId xmlns:p14="http://schemas.microsoft.com/office/powerpoint/2010/main" val="17367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20" grpId="0"/>
      <p:bldP spid="20" grpId="1"/>
      <p:bldP spid="17" grpId="0" animBg="1"/>
      <p:bldP spid="17" grpId="1" animBg="1"/>
      <p:bldP spid="29" grpId="0"/>
      <p:bldP spid="32" grpId="0"/>
      <p:bldP spid="33" grpId="0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9324"/>
              </p:ext>
            </p:extLst>
          </p:nvPr>
        </p:nvGraphicFramePr>
        <p:xfrm>
          <a:off x="1003464" y="1809487"/>
          <a:ext cx="19473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r>
                        <a:rPr lang="de-DE" sz="16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|t1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Benett|t2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5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Stupp|t3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9600" y="1809487"/>
            <a:ext cx="340608" cy="1120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90017"/>
              </p:ext>
            </p:extLst>
          </p:nvPr>
        </p:nvGraphicFramePr>
        <p:xfrm>
          <a:off x="3870151" y="1817579"/>
          <a:ext cx="19473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Hermann|t4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7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Willhelm|t5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Heinrich|t6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68776" y="1809487"/>
            <a:ext cx="248120" cy="11391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87390"/>
              </p:ext>
            </p:extLst>
          </p:nvPr>
        </p:nvGraphicFramePr>
        <p:xfrm>
          <a:off x="6845464" y="1826421"/>
          <a:ext cx="1947334" cy="109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91846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9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Marhoul|t7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 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Gregg|t8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2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Ambridge|t9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530117" y="1826421"/>
            <a:ext cx="262091" cy="11036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2273" y="4002866"/>
            <a:ext cx="9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9943" y="1418002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0592" y="1426094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Andale Mono" charset="0"/>
                <a:ea typeface="Andale Mono" charset="0"/>
                <a:cs typeface="Andale Mono" charset="0"/>
              </a:rPr>
              <a:t>SSTABLE_SALES_2</a:t>
            </a:r>
            <a:endParaRPr lang="de-DE" sz="14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7531" y="1447471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09203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61670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52403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870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2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61617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14084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92798" y="3576670"/>
            <a:ext cx="800219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000" b="1" smtClean="0">
                <a:latin typeface="Andale Mono" charset="0"/>
                <a:ea typeface="Andale Mono" charset="0"/>
                <a:cs typeface="Andale Mono" charset="0"/>
              </a:rPr>
              <a:t>TIME</a:t>
            </a:r>
            <a:endParaRPr lang="de-DE" sz="2000" b="1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78868"/>
              </p:ext>
            </p:extLst>
          </p:nvPr>
        </p:nvGraphicFramePr>
        <p:xfrm>
          <a:off x="4969976" y="4175710"/>
          <a:ext cx="22520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48"/>
              </a:tblGrid>
              <a:tr h="218484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 : </a:t>
                      </a:r>
                      <a:r>
                        <a:rPr lang="de-DE" sz="1400" b="0" i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3 : </a:t>
                      </a:r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 |t1</a:t>
                      </a:r>
                      <a:endParaRPr lang="de-DE" sz="14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4</a:t>
                      </a:r>
                      <a:r>
                        <a:rPr lang="de-DE" sz="14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: </a:t>
                      </a:r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 |t8</a:t>
                      </a:r>
                      <a:endParaRPr lang="de-DE" sz="14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: Stupp |t3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6 : Hermann |t4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7 : </a:t>
                      </a:r>
                      <a:r>
                        <a:rPr lang="de-DE" sz="1400" b="0" baseline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Willhelm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8 : Heinrich |t6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9 : </a:t>
                      </a:r>
                      <a:r>
                        <a:rPr lang="de-DE" sz="1400" b="0" baseline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Marhoul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560866" y="4175709"/>
            <a:ext cx="282952" cy="243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cxnSp>
        <p:nvCxnSpPr>
          <p:cNvPr id="52" name="Elbow Connector 51"/>
          <p:cNvCxnSpPr>
            <a:stCxn id="26" idx="2"/>
            <a:endCxn id="50" idx="0"/>
          </p:cNvCxnSpPr>
          <p:nvPr/>
        </p:nvCxnSpPr>
        <p:spPr>
          <a:xfrm rot="16200000" flipH="1">
            <a:off x="3409714" y="1489423"/>
            <a:ext cx="1253703" cy="4118869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2"/>
            <a:endCxn id="50" idx="0"/>
          </p:cNvCxnSpPr>
          <p:nvPr/>
        </p:nvCxnSpPr>
        <p:spPr>
          <a:xfrm rot="5400000">
            <a:off x="6331905" y="2688483"/>
            <a:ext cx="1251323" cy="1723131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0" idx="2"/>
            <a:endCxn id="50" idx="0"/>
          </p:cNvCxnSpPr>
          <p:nvPr/>
        </p:nvCxnSpPr>
        <p:spPr>
          <a:xfrm rot="16200000" flipH="1">
            <a:off x="4847104" y="2926813"/>
            <a:ext cx="1245611" cy="125218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32162" y="4933244"/>
            <a:ext cx="202811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Andale Mono" charset="0"/>
                <a:ea typeface="Andale Mono" charset="0"/>
                <a:cs typeface="Andale Mono" charset="0"/>
              </a:rPr>
              <a:t>COMPACTION</a:t>
            </a:r>
            <a:endParaRPr lang="de-DE" sz="24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15230" y="5444798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SSTABLE_SALES_4</a:t>
            </a:r>
          </a:p>
        </p:txBody>
      </p:sp>
    </p:spTree>
    <p:extLst>
      <p:ext uri="{BB962C8B-B14F-4D97-AF65-F5344CB8AC3E}">
        <p14:creationId xmlns:p14="http://schemas.microsoft.com/office/powerpoint/2010/main" val="7916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7" grpId="1" animBg="1"/>
      <p:bldP spid="39" grpId="0" animBg="1"/>
      <p:bldP spid="39" grpId="1" animBg="1"/>
      <p:bldP spid="40" grpId="0"/>
      <p:bldP spid="41" grpId="0"/>
      <p:bldP spid="41" grpId="1"/>
      <p:bldP spid="42" grpId="0"/>
      <p:bldP spid="42" grpId="1"/>
      <p:bldP spid="44" grpId="0"/>
      <p:bldP spid="46" grpId="0"/>
      <p:bldP spid="46" grpId="1"/>
      <p:bldP spid="48" grpId="0"/>
      <p:bldP spid="48" grpId="1"/>
      <p:bldP spid="51" grpId="0" animBg="1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Modeling</a:t>
            </a:r>
            <a:r>
              <a:rPr lang="fr-FR" dirty="0" smtClean="0"/>
              <a:t> Objectives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Data modeling objectives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Get your data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out of </a:t>
            </a:r>
            <a:r>
              <a:rPr lang="en-US" sz="2400" dirty="0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DSE</a:t>
            </a:r>
            <a:endParaRPr lang="en-US" sz="2400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Reduce query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latency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, make your queries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Avoid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disaster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in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production</a:t>
            </a: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 charset="0"/>
                <a:ea typeface="Helvetica Neue UltraLight" charset="0"/>
                <a:cs typeface="Helvetica Neue UltraLight" charset="0"/>
              </a:rPr>
              <a:t>Data modeling methodology</a:t>
            </a:r>
            <a:endParaRPr lang="en-US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Design by query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first, know your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functional queries </a:t>
            </a:r>
            <a:endParaRPr lang="en-US" sz="2400" dirty="0" smtClean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is-I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design the </a:t>
            </a:r>
            <a:r>
              <a:rPr lang="is-I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table(s)</a:t>
            </a:r>
            <a:r>
              <a:rPr lang="is-I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for direct access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just</a:t>
            </a:r>
            <a:r>
              <a:rPr lang="fr-FR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denormalize</a:t>
            </a:r>
            <a:r>
              <a:rPr lang="fr-FR" sz="2400" dirty="0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if</a:t>
            </a:r>
            <a:r>
              <a:rPr lang="fr-FR" sz="2400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necessary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Spread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data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evenly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around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the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cluster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Minimize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number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of partitions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read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Output of design phase = </a:t>
            </a:r>
            <a:r>
              <a:rPr lang="fr-FR" sz="24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schema.cql</a:t>
            </a:r>
            <a:endParaRPr lang="fr-FR" sz="24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Then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start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coding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Query: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find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users by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id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group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region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and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ordered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join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date</a:t>
            </a:r>
            <a:endParaRPr lang="de-DE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Ordering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 err="1"/>
              <a:t>Enforcing</a:t>
            </a:r>
            <a:r>
              <a:rPr lang="de-DE" dirty="0"/>
              <a:t> </a:t>
            </a:r>
            <a:r>
              <a:rPr lang="de-DE" dirty="0" err="1"/>
              <a:t>uniqueness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2406</TotalTime>
  <Words>1455</Words>
  <Application>Microsoft Macintosh PowerPoint</Application>
  <PresentationFormat>Widescreen</PresentationFormat>
  <Paragraphs>478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Andale Mono</vt:lpstr>
      <vt:lpstr>Cabin</vt:lpstr>
      <vt:lpstr>Calibri</vt:lpstr>
      <vt:lpstr>Chalkboard</vt:lpstr>
      <vt:lpstr>Courier</vt:lpstr>
      <vt:lpstr>Helvetica Neue Light</vt:lpstr>
      <vt:lpstr>Helvetica Neue Thin</vt:lpstr>
      <vt:lpstr>Helvetica Neue UltraLight</vt:lpstr>
      <vt:lpstr>ＭＳ Ｐゴシック</vt:lpstr>
      <vt:lpstr>Roboto</vt:lpstr>
      <vt:lpstr>Roboto Light</vt:lpstr>
      <vt:lpstr>Roboto Regular</vt:lpstr>
      <vt:lpstr>Wingdings</vt:lpstr>
      <vt:lpstr>Wingdings 3</vt:lpstr>
      <vt:lpstr>Arial</vt:lpstr>
      <vt:lpstr>Helvetica Neue</vt:lpstr>
      <vt:lpstr>TemplateMaster</vt:lpstr>
      <vt:lpstr>…quation</vt:lpstr>
      <vt:lpstr>DataStax Hands-On Modelling</vt:lpstr>
      <vt:lpstr>Agenda</vt:lpstr>
      <vt:lpstr>Storing data in DSE C*</vt:lpstr>
      <vt:lpstr>PowerPoint Presentation</vt:lpstr>
      <vt:lpstr>PowerPoint Presentation</vt:lpstr>
      <vt:lpstr>Data Modeling Objectives</vt:lpstr>
      <vt:lpstr>Data modeling objectives</vt:lpstr>
      <vt:lpstr>Data modeling methodology</vt:lpstr>
      <vt:lpstr>Know your functional queries </vt:lpstr>
      <vt:lpstr>The partition key</vt:lpstr>
      <vt:lpstr>Role</vt:lpstr>
      <vt:lpstr>How to choose correct partition key ?</vt:lpstr>
      <vt:lpstr>Example of good partition key</vt:lpstr>
      <vt:lpstr>Example of bad partition key</vt:lpstr>
      <vt:lpstr>CRUD operations</vt:lpstr>
      <vt:lpstr>No Clustering Columns</vt:lpstr>
      <vt:lpstr>Composite partition key</vt:lpstr>
      <vt:lpstr>Compound Partition Key</vt:lpstr>
      <vt:lpstr>The clustering column(s)</vt:lpstr>
      <vt:lpstr>Role</vt:lpstr>
      <vt:lpstr>Clustered table (1 – N)</vt:lpstr>
      <vt:lpstr>Clustering Columns Create Wide Rows</vt:lpstr>
      <vt:lpstr>What’s Stored With Each Column?</vt:lpstr>
      <vt:lpstr>Columns relationship and ordering</vt:lpstr>
      <vt:lpstr>Multiple clustering columns</vt:lpstr>
      <vt:lpstr>Primary key summary</vt:lpstr>
      <vt:lpstr>Primary key summary</vt:lpstr>
      <vt:lpstr>Primary key summary</vt:lpstr>
      <vt:lpstr>Other critical details</vt:lpstr>
      <vt:lpstr>Huge partitions</vt:lpstr>
      <vt:lpstr>Huge partitions</vt:lpstr>
      <vt:lpstr>Huge partitions</vt:lpstr>
      <vt:lpstr>Sub-partitioning techniques</vt:lpstr>
      <vt:lpstr>Sub-partitioning techniques</vt:lpstr>
      <vt:lpstr>Data deletion and tombstones</vt:lpstr>
      <vt:lpstr>Lab 3 : Hands-on Primary Keys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1196</cp:revision>
  <cp:lastPrinted>2017-06-12T15:35:42Z</cp:lastPrinted>
  <dcterms:created xsi:type="dcterms:W3CDTF">2010-04-12T23:12:02Z</dcterms:created>
  <dcterms:modified xsi:type="dcterms:W3CDTF">2017-06-13T15:15:00Z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