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637" r:id="rId4"/>
  </p:sldMasterIdLst>
  <p:notesMasterIdLst>
    <p:notesMasterId r:id="rId18"/>
  </p:notesMasterIdLst>
  <p:handoutMasterIdLst>
    <p:handoutMasterId r:id="rId19"/>
  </p:handoutMasterIdLst>
  <p:sldIdLst>
    <p:sldId id="1094" r:id="rId5"/>
    <p:sldId id="1123" r:id="rId6"/>
    <p:sldId id="1134" r:id="rId7"/>
    <p:sldId id="1125" r:id="rId8"/>
    <p:sldId id="1128" r:id="rId9"/>
    <p:sldId id="1129" r:id="rId10"/>
    <p:sldId id="1126" r:id="rId11"/>
    <p:sldId id="1127" r:id="rId12"/>
    <p:sldId id="1130" r:id="rId13"/>
    <p:sldId id="1131" r:id="rId14"/>
    <p:sldId id="1132" r:id="rId15"/>
    <p:sldId id="1133" r:id="rId16"/>
    <p:sldId id="11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7A97"/>
    <a:srgbClr val="FFFFFF"/>
    <a:srgbClr val="F8F9F7"/>
    <a:srgbClr val="B65B32"/>
    <a:srgbClr val="202020"/>
    <a:srgbClr val="929292"/>
    <a:srgbClr val="BF5017"/>
    <a:srgbClr val="666666"/>
    <a:srgbClr val="B84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90" autoAdjust="0"/>
    <p:restoredTop sz="95982" autoAdjust="0"/>
  </p:normalViewPr>
  <p:slideViewPr>
    <p:cSldViewPr snapToGrid="0" snapToObjects="1">
      <p:cViewPr>
        <p:scale>
          <a:sx n="105" d="100"/>
          <a:sy n="105" d="100"/>
        </p:scale>
        <p:origin x="144" y="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51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7B07-66C3-714E-9196-D7FA79B071A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2BDD-3F37-6649-B137-141AE331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8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66DA-B6C2-6847-B822-1131722D14B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8A9E-BB36-0C46-9FC2-F9442BF8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7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lemmatization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inflectional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derivationally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form.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DE" dirty="0" smtClean="0"/>
              <a:t>am, </a:t>
            </a:r>
            <a:r>
              <a:rPr lang="de-DE" dirty="0" err="1" smtClean="0"/>
              <a:t>are</a:t>
            </a:r>
            <a:r>
              <a:rPr lang="de-DE" dirty="0" smtClean="0"/>
              <a:t>, </a:t>
            </a:r>
            <a:r>
              <a:rPr lang="de-DE" dirty="0" err="1" smtClean="0"/>
              <a:t>is</a:t>
            </a:r>
            <a:r>
              <a:rPr lang="de-DE" dirty="0" smtClean="0"/>
              <a:t>  </a:t>
            </a:r>
            <a:r>
              <a:rPr lang="de-DE" dirty="0" err="1" smtClean="0"/>
              <a:t>be</a:t>
            </a:r>
            <a:r>
              <a:rPr lang="de-DE" dirty="0" smtClean="0"/>
              <a:t> </a:t>
            </a:r>
            <a:br>
              <a:rPr lang="de-DE" dirty="0" smtClean="0"/>
            </a:br>
            <a:r>
              <a:rPr lang="de-DE" dirty="0" err="1" smtClean="0"/>
              <a:t>car</a:t>
            </a:r>
            <a:r>
              <a:rPr lang="de-DE" dirty="0" smtClean="0"/>
              <a:t>, </a:t>
            </a:r>
            <a:r>
              <a:rPr lang="de-DE" dirty="0" err="1" smtClean="0"/>
              <a:t>cars</a:t>
            </a:r>
            <a:r>
              <a:rPr lang="de-DE" dirty="0" smtClean="0"/>
              <a:t>, </a:t>
            </a:r>
            <a:r>
              <a:rPr lang="de-DE" dirty="0" err="1" smtClean="0"/>
              <a:t>car's</a:t>
            </a:r>
            <a:r>
              <a:rPr lang="de-DE" dirty="0" smtClean="0"/>
              <a:t>, </a:t>
            </a:r>
            <a:r>
              <a:rPr lang="de-DE" dirty="0" err="1" smtClean="0"/>
              <a:t>cars</a:t>
            </a:r>
            <a:r>
              <a:rPr lang="de-DE" dirty="0" smtClean="0"/>
              <a:t>'  </a:t>
            </a:r>
            <a:r>
              <a:rPr lang="de-DE" dirty="0" err="1" smtClean="0"/>
              <a:t>car</a:t>
            </a:r>
            <a:endParaRPr lang="de-DE" dirty="0" smtClean="0"/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boy's</a:t>
            </a:r>
            <a:r>
              <a:rPr lang="de-DE" dirty="0" smtClean="0"/>
              <a:t> </a:t>
            </a:r>
            <a:r>
              <a:rPr lang="de-DE" dirty="0" err="1" smtClean="0"/>
              <a:t>cars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colors</a:t>
            </a:r>
            <a:r>
              <a:rPr lang="de-DE" dirty="0" smtClean="0"/>
              <a:t>  </a:t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boy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endParaRPr lang="de-DE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Lemmatization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properly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morphological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r>
              <a:rPr lang="de-DE" baseline="0" dirty="0" smtClean="0"/>
              <a:t> durch Query Fan </a:t>
            </a:r>
            <a:r>
              <a:rPr lang="de-DE" baseline="0" dirty="0" err="1" smtClean="0"/>
              <a:t>optimization</a:t>
            </a:r>
            <a:endParaRPr lang="de-DE" baseline="0" dirty="0" smtClean="0"/>
          </a:p>
          <a:p>
            <a:r>
              <a:rPr lang="de-DE" baseline="0" dirty="0" smtClean="0"/>
              <a:t>Live </a:t>
            </a:r>
            <a:r>
              <a:rPr lang="de-DE" baseline="0" dirty="0" err="1" smtClean="0"/>
              <a:t>Indexing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1BA20-20B8-4ECB-A588-95B6F928BFA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14FC5-6BD0-478B-B30F-E95DF61276A3}" type="slidenum">
              <a:rPr kumimoji="0" lang="pl-PL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l-PL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585B-8DE3-4297-AFEA-64264BF5BDD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48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1BA20-20B8-4ECB-A588-95B6F928BFA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446FA6-5D6C-4625-95BB-CDC49B84BF7F}" type="slidenum">
              <a:rPr kumimoji="0" lang="pl-PL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4F48A-4458-40AB-9E9C-2A752605D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4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1BA20-20B8-4ECB-A588-95B6F928BFA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0BF4E-CAEA-42EF-BBE5-5FF36A3597A7}" type="slidenum">
              <a:rPr kumimoji="0" lang="pl-PL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l-PL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E00FF-1C27-4A31-8853-CD4A2AE9245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814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might be asking how it works, let’s get into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88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4957"/>
            <a:ext cx="10972800" cy="1143000"/>
          </a:xfrm>
        </p:spPr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datastax_logo_larg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03" y="2084851"/>
            <a:ext cx="2825736" cy="5833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4389107"/>
            <a:ext cx="10972800" cy="76835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Helvetica Neue Thin"/>
                <a:cs typeface="Helvetica Neue Thin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line-dot-pattern@2x.png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85"/>
            <a:ext cx="8331200" cy="69312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905000"/>
            <a:ext cx="12192000" cy="2438400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621" y="6404256"/>
            <a:ext cx="3045769" cy="294185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© </a:t>
            </a:r>
            <a:r>
              <a:rPr lang="en-US" smtClean="0"/>
              <a:t>DataStax, All Rights Reserved.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FB346-E907-314D-8DE1-ECD2B2B6A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69752"/>
            <a:ext cx="109728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6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Bulleted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Numbered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Quote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 sz="2667" b="0" i="0"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“Contrary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—Source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73379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3717528"/>
            <a:ext cx="10967369" cy="8636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</a:t>
            </a:r>
            <a:r>
              <a:rPr lang="en-US" dirty="0" err="1" smtClean="0"/>
              <a:t>Datastax</a:t>
            </a:r>
            <a:r>
              <a:rPr lang="en-US" dirty="0" smtClean="0"/>
              <a:t>, All </a:t>
            </a:r>
            <a:r>
              <a:rPr lang="en-US" dirty="0" err="1" smtClean="0"/>
              <a:t>Rghts</a:t>
            </a:r>
            <a:r>
              <a:rPr lang="en-US" dirty="0" smtClean="0"/>
              <a:t>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43221" y="64491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9103"/>
            <a:ext cx="212602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152" y="6449103"/>
            <a:ext cx="540544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470" y="6405332"/>
            <a:ext cx="1267409" cy="261649"/>
          </a:xfrm>
          <a:prstGeom prst="rect">
            <a:avLst/>
          </a:prstGeom>
        </p:spPr>
      </p:pic>
      <p:sp>
        <p:nvSpPr>
          <p:cNvPr id="8" name="TextBox 4"/>
          <p:cNvSpPr txBox="1"/>
          <p:nvPr userDrawn="1"/>
        </p:nvSpPr>
        <p:spPr>
          <a:xfrm>
            <a:off x="7789334" y="-17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extBox 5"/>
          <p:cNvSpPr txBox="1"/>
          <p:nvPr userDrawn="1"/>
        </p:nvSpPr>
        <p:spPr>
          <a:xfrm>
            <a:off x="4998720" y="-436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5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8" r:id="rId1"/>
    <p:sldLayoutId id="2147493639" r:id="rId2"/>
    <p:sldLayoutId id="2147493640" r:id="rId3"/>
    <p:sldLayoutId id="2147493641" r:id="rId4"/>
    <p:sldLayoutId id="2147493642" r:id="rId5"/>
    <p:sldLayoutId id="2147493643" r:id="rId6"/>
    <p:sldLayoutId id="2147493644" r:id="rId7"/>
    <p:sldLayoutId id="2147493645" r:id="rId8"/>
    <p:sldLayoutId id="2147493650" r:id="rId9"/>
    <p:sldLayoutId id="2147493651" r:id="rId10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9170" rtl="0" eaLnBrk="1" latinLnBrk="0" hangingPunct="1">
        <a:spcBef>
          <a:spcPct val="0"/>
        </a:spcBef>
        <a:buNone/>
        <a:defRPr sz="4267" b="0" i="0" kern="1200">
          <a:solidFill>
            <a:schemeClr val="accent1"/>
          </a:solidFill>
          <a:latin typeface="Helvetica Neue Thin"/>
          <a:ea typeface="+mj-ea"/>
          <a:cs typeface="Helvetica Neue Thin"/>
        </a:defRPr>
      </a:lvl1pPr>
    </p:titleStyle>
    <p:bodyStyle>
      <a:lvl1pPr marL="457189" indent="-457189" algn="l" defTabSz="1219170" rtl="0" eaLnBrk="1" latinLnBrk="0" hangingPunct="1">
        <a:spcBef>
          <a:spcPts val="800"/>
        </a:spcBef>
        <a:buFont typeface="Arial" pitchFamily="34" charset="0"/>
        <a:buChar char="•"/>
        <a:defRPr sz="18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1pPr>
      <a:lvl2pPr marL="990575" indent="-380990" algn="l" defTabSz="1219170" rtl="0" eaLnBrk="1" latinLnBrk="0" hangingPunct="1">
        <a:spcBef>
          <a:spcPts val="800"/>
        </a:spcBef>
        <a:buFont typeface="Arial" pitchFamily="34" charset="0"/>
        <a:buChar char="–"/>
        <a:defRPr sz="16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523962" indent="-304792" algn="l" defTabSz="1219170" rtl="0" eaLnBrk="1" latinLnBrk="0" hangingPunct="1">
        <a:spcBef>
          <a:spcPts val="800"/>
        </a:spcBef>
        <a:buFont typeface="Arial" pitchFamily="34" charset="0"/>
        <a:buChar char="•"/>
        <a:defRPr sz="14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3pPr>
      <a:lvl4pPr marL="2133547" indent="-304792" algn="l" defTabSz="1219170" rtl="0" eaLnBrk="1" latinLnBrk="0" hangingPunct="1">
        <a:spcBef>
          <a:spcPts val="800"/>
        </a:spcBef>
        <a:buFont typeface="Arial" pitchFamily="34" charset="0"/>
        <a:buChar char="–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4pPr>
      <a:lvl5pPr marL="2743131" indent="-304792" algn="l" defTabSz="1219170" rtl="0" eaLnBrk="1" latinLnBrk="0" hangingPunct="1">
        <a:spcBef>
          <a:spcPts val="800"/>
        </a:spcBef>
        <a:buFont typeface="Arial" pitchFamily="34" charset="0"/>
        <a:buChar char="»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docs.datastax.com/en/datastax_enterprise/5.0/datastax_enterprise/srch/searchOssSolrDiff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de-DE" sz="3700" dirty="0" err="1"/>
              <a:t>DataStax</a:t>
            </a:r>
            <a:r>
              <a:rPr lang="de-DE" sz="3700" dirty="0"/>
              <a:t> Enterprise </a:t>
            </a:r>
            <a:r>
              <a:rPr lang="de-DE" sz="3700" dirty="0" smtClean="0"/>
              <a:t>Search</a:t>
            </a:r>
            <a:endParaRPr lang="de-DE" sz="3700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Rob Murphy &amp; Aaron Regis</a:t>
            </a:r>
          </a:p>
          <a:p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de-DE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14th June </a:t>
            </a:r>
            <a:r>
              <a:rPr lang="de-DE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3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09600" y="1605758"/>
            <a:ext cx="8400081" cy="47640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10800 f9 1"/>
              <a:gd name="f13" fmla="*/ f10 1 f2"/>
              <a:gd name="f14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4">
                <a:pos x="f11" y="f12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hangingPunct="0"/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SELECT </a:t>
            </a:r>
            <a:r>
              <a:rPr lang="pl-PL" sz="1600" dirty="0" err="1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title</a:t>
            </a:r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 FROM </a:t>
            </a:r>
            <a:r>
              <a:rPr lang="pl-PL" sz="1600" dirty="0" err="1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solr</a:t>
            </a:r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 WHERE </a:t>
            </a:r>
            <a:r>
              <a:rPr lang="pl-PL" sz="1600" dirty="0" err="1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solr_query</a:t>
            </a:r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='</a:t>
            </a:r>
            <a:r>
              <a:rPr lang="pl-PL" sz="1600" dirty="0" err="1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title:natio</a:t>
            </a:r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*';</a:t>
            </a:r>
            <a:b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</a:br>
            <a:endParaRPr lang="pl-PL" sz="1600" dirty="0">
              <a:solidFill>
                <a:srgbClr val="111B2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hangingPunct="0"/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title</a:t>
            </a:r>
            <a:endParaRPr lang="pl-PL" sz="1100" dirty="0">
              <a:latin typeface="Andale Mono" charset="0"/>
              <a:ea typeface="Andale Mono" charset="0"/>
              <a:cs typeface="Andale Mono" charset="0"/>
            </a:endParaRPr>
          </a:p>
          <a:p>
            <a:pPr hangingPunct="0"/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--------------------------------------------------------------------------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Bolivia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football team 2002</a:t>
            </a:r>
          </a:p>
          <a:p>
            <a:pPr hangingPunct="0"/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List of French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born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footballers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who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have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played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for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other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teams</a:t>
            </a:r>
            <a:endParaRPr lang="pl-PL" sz="1100" dirty="0">
              <a:latin typeface="Andale Mono" charset="0"/>
              <a:ea typeface="Andale Mono" charset="0"/>
              <a:cs typeface="Andale Mono" charset="0"/>
            </a:endParaRP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Lithuania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basketball team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at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Eurobasket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2009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Bolivia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football team 2000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Kenya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under-20 football team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Bolivia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football team 1999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Israel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men's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inline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hockey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team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Bolivia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football team 2001</a:t>
            </a:r>
          </a:p>
          <a:p>
            <a:pPr hangingPunct="0"/>
            <a:endParaRPr lang="pl-PL" sz="1100" dirty="0">
              <a:latin typeface="Andale Mono" charset="0"/>
              <a:ea typeface="Andale Mono" charset="0"/>
              <a:cs typeface="Andale Mono" charset="0"/>
            </a:endParaRPr>
          </a:p>
          <a:p>
            <a:pPr hangingPunct="0"/>
            <a:endParaRPr lang="pl-PL" sz="1200" dirty="0">
              <a:latin typeface="Arial" charset="0"/>
              <a:ea typeface="Arial" charset="0"/>
              <a:cs typeface="Arial" charset="0"/>
            </a:endParaRPr>
          </a:p>
          <a:p>
            <a:pPr hangingPunct="0"/>
            <a:endParaRPr lang="pl-PL" sz="1200" dirty="0">
              <a:latin typeface="Arial" charset="0"/>
              <a:ea typeface="Arial" charset="0"/>
              <a:cs typeface="Arial" charset="0"/>
            </a:endParaRPr>
          </a:p>
          <a:p>
            <a:pPr hangingPunct="0"/>
            <a:endParaRPr lang="pl-PL" sz="12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How many nodes to contact? </a:t>
            </a:r>
          </a:p>
          <a:p>
            <a:pPr marL="171442" indent="-171442">
              <a:buFont typeface="Arial" charset="0"/>
              <a:buChar char="•"/>
            </a:pPr>
            <a:r>
              <a:rPr 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We don't know the primary key</a:t>
            </a:r>
          </a:p>
          <a:p>
            <a:pPr marL="171442" indent="-171442">
              <a:buFont typeface="Arial" charset="0"/>
              <a:buChar char="•"/>
            </a:pPr>
            <a:r>
              <a:rPr 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Theory: </a:t>
            </a:r>
          </a:p>
          <a:p>
            <a:pPr marL="628619" lvl="1" indent="-171442">
              <a:buFont typeface="Arial" charset="0"/>
              <a:buChar char="•"/>
            </a:pPr>
            <a:r>
              <a:rPr 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contact at least one replica for every token range</a:t>
            </a:r>
          </a:p>
          <a:p>
            <a:pPr marL="171442" indent="-171442">
              <a:buFont typeface="Arial" charset="0"/>
              <a:buChar char="•"/>
            </a:pPr>
            <a:endParaRPr lang="en-US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171442" indent="-171442">
              <a:buFont typeface="Arial" charset="0"/>
              <a:buChar char="•"/>
            </a:pPr>
            <a:r>
              <a:rPr 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Cassandra contacts all nodes</a:t>
            </a:r>
          </a:p>
          <a:p>
            <a:pPr marL="171442" indent="-171442">
              <a:buFont typeface="Arial" charset="0"/>
              <a:buChar char="•"/>
            </a:pPr>
            <a:r>
              <a:rPr lang="en-US" sz="1600" b="1" dirty="0">
                <a:latin typeface="Helvetica Neue Light" charset="0"/>
                <a:ea typeface="Helvetica Neue Light" charset="0"/>
                <a:cs typeface="Helvetica Neue Light" charset="0"/>
              </a:rPr>
              <a:t>Our custom </a:t>
            </a:r>
            <a:r>
              <a:rPr lang="en-US" sz="1600" b="1" dirty="0" err="1">
                <a:latin typeface="Helvetica Neue Light" charset="0"/>
                <a:ea typeface="Helvetica Neue Light" charset="0"/>
                <a:cs typeface="Helvetica Neue Light" charset="0"/>
              </a:rPr>
              <a:t>Solr</a:t>
            </a:r>
            <a:r>
              <a:rPr lang="en-US" sz="1600" b="1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1600" b="1" dirty="0" err="1">
                <a:latin typeface="Helvetica Neue Light" charset="0"/>
                <a:ea typeface="Helvetica Neue Light" charset="0"/>
                <a:cs typeface="Helvetica Neue Light" charset="0"/>
              </a:rPr>
              <a:t>SearchComponent</a:t>
            </a:r>
            <a:r>
              <a:rPr lang="en-US" sz="1600" b="1" dirty="0">
                <a:latin typeface="Helvetica Neue Light" charset="0"/>
                <a:ea typeface="Helvetica Neue Light" charset="0"/>
                <a:cs typeface="Helvetica Neue Light" charset="0"/>
              </a:rPr>
              <a:t> does intelligent shard selection</a:t>
            </a:r>
          </a:p>
          <a:p>
            <a:pPr hangingPunct="0"/>
            <a:endParaRPr lang="pl-PL" sz="12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hangingPunct="0"/>
            <a:endParaRPr lang="pl-PL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59" y="3019689"/>
            <a:ext cx="4303068" cy="2891479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981200" y="243643"/>
            <a:ext cx="84233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5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smtClean="0"/>
              <a:t>CQL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41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693699" y="2292279"/>
            <a:ext cx="2498378" cy="3282184"/>
          </a:xfrm>
          <a:custGeom>
            <a:avLst>
              <a:gd name="f0" fmla="val 174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E6"/>
          </a:solidFill>
          <a:ln>
            <a:noFill/>
            <a:prstDash val="solid"/>
          </a:ln>
        </p:spPr>
        <p:txBody>
          <a:bodyPr vert="horz" wrap="none" lIns="61235" tIns="30617" rIns="61235" bIns="30617" anchor="t" anchorCtr="0" compatLnSpc="0">
            <a:no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Coordinator Node</a:t>
            </a:r>
          </a:p>
        </p:txBody>
      </p:sp>
      <p:sp>
        <p:nvSpPr>
          <p:cNvPr id="4" name="Freeform 3"/>
          <p:cNvSpPr/>
          <p:nvPr/>
        </p:nvSpPr>
        <p:spPr>
          <a:xfrm>
            <a:off x="1853888" y="2782162"/>
            <a:ext cx="2081982" cy="93076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</a:t>
            </a:r>
            <a:r>
              <a:rPr lang="pl-PL" sz="1225" dirty="0" err="1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Search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53888" y="4202809"/>
            <a:ext cx="2081982" cy="122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C*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58582" y="4202809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SI API</a:t>
            </a:r>
          </a:p>
        </p:txBody>
      </p:sp>
      <p:sp>
        <p:nvSpPr>
          <p:cNvPr id="7" name="Freeform 6"/>
          <p:cNvSpPr/>
          <p:nvPr/>
        </p:nvSpPr>
        <p:spPr>
          <a:xfrm>
            <a:off x="3457261" y="385989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2</a:t>
            </a:r>
          </a:p>
        </p:txBody>
      </p:sp>
      <p:sp>
        <p:nvSpPr>
          <p:cNvPr id="8" name="Freeform 7"/>
          <p:cNvSpPr/>
          <p:nvPr/>
        </p:nvSpPr>
        <p:spPr>
          <a:xfrm>
            <a:off x="4632970" y="2292279"/>
            <a:ext cx="2498378" cy="3282184"/>
          </a:xfrm>
          <a:custGeom>
            <a:avLst>
              <a:gd name="f0" fmla="val 174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E6"/>
          </a:solidFill>
          <a:ln>
            <a:noFill/>
            <a:prstDash val="solid"/>
          </a:ln>
        </p:spPr>
        <p:txBody>
          <a:bodyPr vert="horz" wrap="none" lIns="61235" tIns="30617" rIns="61235" bIns="30617" anchor="t" anchorCtr="0" compatLnSpc="0">
            <a:no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Replica Node</a:t>
            </a:r>
          </a:p>
        </p:txBody>
      </p:sp>
      <p:sp>
        <p:nvSpPr>
          <p:cNvPr id="9" name="Freeform 8"/>
          <p:cNvSpPr/>
          <p:nvPr/>
        </p:nvSpPr>
        <p:spPr>
          <a:xfrm>
            <a:off x="4793158" y="2782162"/>
            <a:ext cx="2081982" cy="93076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</a:t>
            </a:r>
            <a:r>
              <a:rPr lang="pl-PL" sz="1225" dirty="0" err="1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Search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793158" y="4202809"/>
            <a:ext cx="2081982" cy="122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C*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497852" y="4202809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SI API</a:t>
            </a:r>
          </a:p>
        </p:txBody>
      </p:sp>
      <p:sp>
        <p:nvSpPr>
          <p:cNvPr id="12" name="Freeform 11"/>
          <p:cNvSpPr/>
          <p:nvPr/>
        </p:nvSpPr>
        <p:spPr>
          <a:xfrm>
            <a:off x="6396532" y="385989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4</a:t>
            </a:r>
          </a:p>
        </p:txBody>
      </p:sp>
      <p:sp>
        <p:nvSpPr>
          <p:cNvPr id="13" name="Straight Connector 12"/>
          <p:cNvSpPr/>
          <p:nvPr/>
        </p:nvSpPr>
        <p:spPr>
          <a:xfrm>
            <a:off x="3935875" y="4790658"/>
            <a:ext cx="857287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241068" y="454572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3</a:t>
            </a:r>
          </a:p>
        </p:txBody>
      </p:sp>
      <p:sp>
        <p:nvSpPr>
          <p:cNvPr id="15" name="Straight Connector 14"/>
          <p:cNvSpPr/>
          <p:nvPr/>
        </p:nvSpPr>
        <p:spPr>
          <a:xfrm flipV="1">
            <a:off x="6347541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301797" y="454572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1</a:t>
            </a:r>
          </a:p>
        </p:txBody>
      </p:sp>
      <p:sp>
        <p:nvSpPr>
          <p:cNvPr id="17" name="Straight Connector 16"/>
          <p:cNvSpPr/>
          <p:nvPr/>
        </p:nvSpPr>
        <p:spPr>
          <a:xfrm>
            <a:off x="1007873" y="4790658"/>
            <a:ext cx="832793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4202806"/>
            <a:ext cx="1095663" cy="242459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Ctr="0" compatLnSpc="0">
            <a:sp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CQL SELECT</a:t>
            </a:r>
          </a:p>
        </p:txBody>
      </p:sp>
      <p:sp>
        <p:nvSpPr>
          <p:cNvPr id="19" name="Straight Connector 18"/>
          <p:cNvSpPr/>
          <p:nvPr/>
        </p:nvSpPr>
        <p:spPr>
          <a:xfrm flipV="1">
            <a:off x="3408272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3702199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935874" y="4937621"/>
            <a:ext cx="844061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241068" y="4986613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96129" y="4037964"/>
            <a:ext cx="752621" cy="423085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Ctr="0" compatLnSpc="0">
            <a:sp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contacts </a:t>
            </a:r>
            <a:br>
              <a:rPr lang="pl-PL" sz="1225">
                <a:latin typeface="Arial" pitchFamily="18"/>
                <a:ea typeface="DejaVu Sans" pitchFamily="2"/>
                <a:cs typeface="Lohit Hindi" pitchFamily="2"/>
              </a:rPr>
            </a:br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all nodes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6641468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 flipH="1">
            <a:off x="1007872" y="4937621"/>
            <a:ext cx="844061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301797" y="4986613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6</a:t>
            </a:r>
          </a:p>
        </p:txBody>
      </p:sp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smtClean="0"/>
              <a:t>CQL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73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DataStax is a registered trademark of DataStax, Inc. and its subsidiaries in the United States and/or other countries.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algn="r">
                <a:buSzPct val="25000"/>
              </a:pPr>
              <a:t>12</a:t>
            </a:fld>
            <a:endParaRPr lang="en-US"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Lab 5 </a:t>
            </a:r>
            <a:r>
              <a:rPr lang="en-US" dirty="0" smtClean="0"/>
              <a:t>: Hands-on DSE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848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048000" y="3175000"/>
            <a:ext cx="9144000" cy="9906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60349"/>
              </p:ext>
            </p:extLst>
          </p:nvPr>
        </p:nvGraphicFramePr>
        <p:xfrm>
          <a:off x="598310" y="1689101"/>
          <a:ext cx="10984090" cy="95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79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1</a:t>
                      </a:r>
                      <a:endParaRPr lang="de-DE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3700" b="0" i="0" kern="120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Intro</a:t>
                      </a:r>
                      <a:r>
                        <a:rPr lang="de-DE" sz="3700" b="0" i="0" kern="1200" baseline="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duction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 DSE Search</a:t>
                      </a:r>
                      <a:endParaRPr lang="de-DE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224" y="3048529"/>
            <a:ext cx="2793022" cy="2793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26"/>
          <p:cNvSpPr txBox="1">
            <a:spLocks/>
          </p:cNvSpPr>
          <p:nvPr/>
        </p:nvSpPr>
        <p:spPr>
          <a:xfrm>
            <a:off x="5069981" y="1888871"/>
            <a:ext cx="4605610" cy="3517662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Live indexing engine with powerful search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Automatic indexing on insert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Higher ingestion throughput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Distributed query optimization</a:t>
            </a:r>
          </a:p>
          <a:p>
            <a:pPr marL="285750" indent="-285750">
              <a:buFont typeface="Arial"/>
              <a:buChar char="•"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Compared to self-managed: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No separate search cluster to manage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Probably less total hardware required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No “Split Brain” data inconsistencies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No ETL or synch to build and maintain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No app level data management code</a:t>
            </a:r>
          </a:p>
          <a:p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Shape 33"/>
          <p:cNvSpPr txBox="1"/>
          <p:nvPr/>
        </p:nvSpPr>
        <p:spPr>
          <a:xfrm>
            <a:off x="2422385" y="3957716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Search</a:t>
            </a:r>
          </a:p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+ </a:t>
            </a:r>
          </a:p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Cassandra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1952" y="1767840"/>
            <a:ext cx="2584916" cy="712454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Your Application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37617" y="2135426"/>
            <a:ext cx="902235" cy="22917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CQL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88734" y="2572512"/>
            <a:ext cx="0" cy="476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2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model is important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5369893" y="3171965"/>
            <a:ext cx="5383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SELECT name FROM users WHERE </a:t>
            </a:r>
            <a:r>
              <a:rPr lang="en-US" sz="16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user_id</a:t>
            </a:r>
            <a:r>
              <a:rPr lang="en-US" sz="16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=1</a:t>
            </a:r>
          </a:p>
        </p:txBody>
      </p:sp>
      <p:grpSp>
        <p:nvGrpSpPr>
          <p:cNvPr id="7" name="Gruppierung 6"/>
          <p:cNvGrpSpPr/>
          <p:nvPr/>
        </p:nvGrpSpPr>
        <p:grpSpPr>
          <a:xfrm>
            <a:off x="609600" y="1417639"/>
            <a:ext cx="3914843" cy="3614118"/>
            <a:chOff x="834638" y="1380711"/>
            <a:chExt cx="3914843" cy="3614118"/>
          </a:xfrm>
        </p:grpSpPr>
        <p:grpSp>
          <p:nvGrpSpPr>
            <p:cNvPr id="20" name="Group 5"/>
            <p:cNvGrpSpPr/>
            <p:nvPr/>
          </p:nvGrpSpPr>
          <p:grpSpPr>
            <a:xfrm>
              <a:off x="1247550" y="1950051"/>
              <a:ext cx="3143203" cy="3044778"/>
              <a:chOff x="5724128" y="1840086"/>
              <a:chExt cx="2843580" cy="2754538"/>
            </a:xfrm>
          </p:grpSpPr>
          <p:sp>
            <p:nvSpPr>
              <p:cNvPr id="21" name="Shape 178"/>
              <p:cNvSpPr/>
              <p:nvPr/>
            </p:nvSpPr>
            <p:spPr>
              <a:xfrm>
                <a:off x="6045056" y="2292830"/>
                <a:ext cx="2152703" cy="2198188"/>
              </a:xfrm>
              <a:prstGeom prst="ellipse">
                <a:avLst/>
              </a:prstGeom>
              <a:noFill/>
              <a:ln w="762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60960" tIns="60960" rIns="60960" bIns="6096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  <a:defRPr sz="2000" cap="all" spc="1500">
                    <a:solidFill>
                      <a:srgbClr val="4C5958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 lang="en-US" sz="800" dirty="0"/>
              </a:p>
            </p:txBody>
          </p:sp>
          <p:sp>
            <p:nvSpPr>
              <p:cNvPr id="22" name="Shape 179"/>
              <p:cNvSpPr/>
              <p:nvPr/>
            </p:nvSpPr>
            <p:spPr>
              <a:xfrm>
                <a:off x="6791062" y="1840086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  <a:defRPr sz="36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rPr lang="en-US" sz="1200" b="1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Node 1</a:t>
                </a:r>
                <a:endParaRPr lang="en-US" sz="1200" b="1" dirty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3" name="Shape 180"/>
              <p:cNvSpPr/>
              <p:nvPr/>
            </p:nvSpPr>
            <p:spPr>
              <a:xfrm>
                <a:off x="7818908" y="2646502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200" b="1" dirty="0" smtClean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Node 2</a:t>
                </a:r>
                <a:endParaRPr lang="en-US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4" name="Shape 181"/>
              <p:cNvSpPr/>
              <p:nvPr/>
            </p:nvSpPr>
            <p:spPr>
              <a:xfrm>
                <a:off x="6153056" y="3842118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200" b="1" dirty="0" smtClean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Node 4</a:t>
                </a:r>
                <a:endParaRPr lang="en-US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5" name="Shape 182"/>
              <p:cNvSpPr/>
              <p:nvPr/>
            </p:nvSpPr>
            <p:spPr>
              <a:xfrm>
                <a:off x="5724128" y="2660429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200" b="1" dirty="0" smtClean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Node 5</a:t>
                </a:r>
                <a:endParaRPr lang="en-US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6" name="Shape 183"/>
              <p:cNvSpPr/>
              <p:nvPr/>
            </p:nvSpPr>
            <p:spPr>
              <a:xfrm>
                <a:off x="7429076" y="3842120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200" b="1" dirty="0" smtClean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Node 3</a:t>
                </a:r>
                <a:endParaRPr lang="en-US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p:grpSp>
        <p:sp>
          <p:nvSpPr>
            <p:cNvPr id="27" name="Abgerundetes Rechteck 26"/>
            <p:cNvSpPr/>
            <p:nvPr/>
          </p:nvSpPr>
          <p:spPr>
            <a:xfrm>
              <a:off x="1948216" y="1380711"/>
              <a:ext cx="1785078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Partition Key </a:t>
              </a:r>
              <a:r>
                <a:rPr lang="en-US" sz="1600" dirty="0" err="1" smtClean="0">
                  <a:latin typeface="Helvetica Neue Light" charset="0"/>
                  <a:ea typeface="Helvetica Neue Light" charset="0"/>
                  <a:cs typeface="Helvetica Neue Light" charset="0"/>
                </a:rPr>
                <a:t>user_id</a:t>
              </a:r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 : ‘1‘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3882703" y="2450500"/>
              <a:ext cx="866778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PK:‘2‘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896191" y="4159688"/>
              <a:ext cx="853290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PK:‘3‘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834638" y="4159688"/>
              <a:ext cx="945806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PK:‘4‘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34638" y="2453255"/>
              <a:ext cx="866778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PK:‘5‘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5" name="Rechteck 4"/>
          <p:cNvSpPr/>
          <p:nvPr/>
        </p:nvSpPr>
        <p:spPr>
          <a:xfrm>
            <a:off x="5369893" y="14176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create table users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(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 name text,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 age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 gender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boolean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PRIMARY KEY(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)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369893" y="4077648"/>
            <a:ext cx="58267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SELECT * FROM users WHERE </a:t>
            </a:r>
            <a:r>
              <a:rPr lang="en-US" sz="1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name=“Thomas“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SELECT * FROM users WHERE </a:t>
            </a:r>
            <a:r>
              <a:rPr lang="en-US" sz="1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age&gt;45 and name=„Thomas“</a:t>
            </a:r>
          </a:p>
        </p:txBody>
      </p:sp>
      <p:sp>
        <p:nvSpPr>
          <p:cNvPr id="34" name="Rechteck 33"/>
          <p:cNvSpPr/>
          <p:nvPr/>
        </p:nvSpPr>
        <p:spPr>
          <a:xfrm>
            <a:off x="785859" y="5756191"/>
            <a:ext cx="424249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 problem with DSE Search</a:t>
            </a:r>
            <a:endParaRPr lang="en-US" sz="2400" dirty="0">
              <a:solidFill>
                <a:schemeClr val="bg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5" name="Rechteck 34"/>
          <p:cNvSpPr/>
          <p:nvPr/>
        </p:nvSpPr>
        <p:spPr>
          <a:xfrm rot="20872552">
            <a:off x="5559207" y="4452109"/>
            <a:ext cx="4076867" cy="584775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Helvetica Neue Light" charset="0"/>
                <a:cs typeface="Helvetica Neue Light" charset="0"/>
              </a:rPr>
              <a:t>Not possible out of the box without secondary </a:t>
            </a:r>
            <a:r>
              <a:rPr lang="en-US" sz="1600" b="1" dirty="0" err="1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Helvetica Neue Light" charset="0"/>
                <a:cs typeface="Helvetica Neue Light" charset="0"/>
              </a:rPr>
              <a:t>Idx</a:t>
            </a:r>
            <a:r>
              <a:rPr lang="en-US" sz="1600" b="1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Helvetica Neue Light" charset="0"/>
                <a:cs typeface="Helvetica Neue Light" charset="0"/>
              </a:rPr>
              <a:t> or further extra tables</a:t>
            </a:r>
            <a:endParaRPr lang="en-US" sz="16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6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DSE Search?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09600" y="1628776"/>
            <a:ext cx="109728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Multi-criteria WHERE Constraints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WHERE constraints with multiple columns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No extra tables needed</a:t>
            </a:r>
          </a:p>
          <a:p>
            <a:pPr marL="342900" indent="-342900">
              <a:buFont typeface="Arial" charset="0"/>
              <a:buChar char="•"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Full Text Search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Wildcards</a:t>
            </a: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 ? *, like or </a:t>
            </a:r>
            <a:r>
              <a:rPr lang="en-US" sz="18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Lemmatisation</a:t>
            </a:r>
            <a:endParaRPr lang="en-US" sz="1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Faceting</a:t>
            </a: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, Slice and Dice</a:t>
            </a:r>
          </a:p>
          <a:p>
            <a:pPr marL="342900" indent="-342900">
              <a:buFont typeface="Arial" charset="0"/>
              <a:buChar char="•"/>
            </a:pP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Geospatial queries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Queries with coordinates and distances search</a:t>
            </a:r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 smtClean="0"/>
              <a:t>Integrated with CQL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core, </a:t>
            </a:r>
            <a:r>
              <a:rPr lang="en-US" dirty="0" err="1" smtClean="0"/>
              <a:t>schema.xml</a:t>
            </a:r>
            <a:r>
              <a:rPr lang="en-US" dirty="0" smtClean="0"/>
              <a:t> and </a:t>
            </a:r>
            <a:r>
              <a:rPr lang="en-US" dirty="0" err="1" smtClean="0"/>
              <a:t>solrconfig.xml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[optional] customize </a:t>
            </a:r>
            <a:r>
              <a:rPr lang="en-US" dirty="0" err="1" smtClean="0"/>
              <a:t>schema.xml</a:t>
            </a:r>
            <a:r>
              <a:rPr lang="en-US" dirty="0" smtClean="0"/>
              <a:t>, </a:t>
            </a:r>
            <a:r>
              <a:rPr lang="en-US" dirty="0" err="1" smtClean="0"/>
              <a:t>solrconfig.xml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indexing, re-indexing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de-DE" sz="1600" dirty="0">
                <a:latin typeface="Andale Mono" charset="0"/>
                <a:ea typeface="Andale Mono" charset="0"/>
                <a:cs typeface="Andale Mono" charset="0"/>
              </a:rPr>
              <a:t>Wildcard </a:t>
            </a:r>
            <a:r>
              <a:rPr lang="de-DE" sz="1600" dirty="0" err="1">
                <a:latin typeface="Andale Mono" charset="0"/>
                <a:ea typeface="Andale Mono" charset="0"/>
                <a:cs typeface="Andale Mono" charset="0"/>
              </a:rPr>
              <a:t>search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ndale Mono" charset="0"/>
                <a:ea typeface="Andale Mono" charset="0"/>
                <a:cs typeface="Andale Mono" charset="0"/>
              </a:rPr>
              <a:t>cqlsh</a:t>
            </a:r>
            <a:r>
              <a:rPr lang="en-US" sz="1600" b="1" dirty="0" smtClean="0">
                <a:latin typeface="Andale Mono" charset="0"/>
                <a:ea typeface="Andale Mono" charset="0"/>
                <a:cs typeface="Andale Mono" charset="0"/>
              </a:rPr>
              <a:t>&gt;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select * from sales where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solr_cql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' {`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fq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`:`name=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gre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*`} '</a:t>
            </a: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Facet query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Andale Mono" charset="0"/>
                <a:ea typeface="Andale Mono" charset="0"/>
                <a:cs typeface="Andale Mono" charset="0"/>
              </a:rPr>
              <a:t>cqlsh</a:t>
            </a:r>
            <a:r>
              <a:rPr lang="en-US" sz="1600" b="1" dirty="0" smtClean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SELECT * FROM sales WHERE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solr_query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='{"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q":”name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:*","facet":{"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field":”item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"}}';</a:t>
            </a:r>
          </a:p>
          <a:p>
            <a:pPr marL="0" indent="0">
              <a:buNone/>
            </a:pP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Range query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Cqlsh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&gt; SELECT * FROM sales WHERE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solr_query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'{"</a:t>
            </a:r>
            <a:r>
              <a:rPr lang="mr-IN" sz="1600" dirty="0" err="1">
                <a:latin typeface="Andale Mono" charset="0"/>
                <a:ea typeface="Andale Mono" charset="0"/>
                <a:cs typeface="Andale Mono" charset="0"/>
              </a:rPr>
              <a:t>q</a:t>
            </a:r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":"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:[2017-01-01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TO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2017-01-10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</a:t>
            </a:r>
            <a:r>
              <a:rPr lang="mr-IN" sz="1600" dirty="0" smtClean="0"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}';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Geo search</a:t>
            </a:r>
          </a:p>
          <a:p>
            <a:pPr marL="0" indent="0">
              <a:buNone/>
            </a:pP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qlsh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&gt; select * from sales where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solr_cql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'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mr-IN" sz="1600" b="1" dirty="0"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fq</a:t>
            </a:r>
            <a:r>
              <a:rPr lang="mr-IN" sz="1600" b="1" dirty="0"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:</a:t>
            </a:r>
            <a:r>
              <a:rPr lang="mr-IN" sz="1600" b="1" dirty="0"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name=Hein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*</a:t>
            </a:r>
            <a:r>
              <a:rPr lang="mr-IN" sz="1600" b="1" dirty="0"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'</a:t>
            </a: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881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Search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reieck 4"/>
          <p:cNvSpPr/>
          <p:nvPr/>
        </p:nvSpPr>
        <p:spPr>
          <a:xfrm rot="8502174">
            <a:off x="4333413" y="3693706"/>
            <a:ext cx="720080" cy="1024780"/>
          </a:xfrm>
          <a:prstGeom prst="triangle">
            <a:avLst/>
          </a:prstGeom>
          <a:gradFill>
            <a:gsLst>
              <a:gs pos="0">
                <a:schemeClr val="tx2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192" y="1640339"/>
            <a:ext cx="3711944" cy="2461438"/>
          </a:xfrm>
          <a:prstGeom prst="rect">
            <a:avLst/>
          </a:prstGeom>
        </p:spPr>
      </p:pic>
      <p:grpSp>
        <p:nvGrpSpPr>
          <p:cNvPr id="21" name="Group 5"/>
          <p:cNvGrpSpPr/>
          <p:nvPr/>
        </p:nvGrpSpPr>
        <p:grpSpPr>
          <a:xfrm>
            <a:off x="3990324" y="4240378"/>
            <a:ext cx="1938990" cy="1878274"/>
            <a:chOff x="5724128" y="1840086"/>
            <a:chExt cx="2843580" cy="2754538"/>
          </a:xfrm>
        </p:grpSpPr>
        <p:sp>
          <p:nvSpPr>
            <p:cNvPr id="22" name="Shape 178"/>
            <p:cNvSpPr/>
            <p:nvPr/>
          </p:nvSpPr>
          <p:spPr>
            <a:xfrm>
              <a:off x="6045056" y="2292830"/>
              <a:ext cx="2152703" cy="2198188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algn="ctr">
                <a:spcBef>
                  <a:spcPts val="800"/>
                </a:spcBef>
                <a:defRPr sz="2000" cap="all" spc="1500">
                  <a:solidFill>
                    <a:srgbClr val="4C5958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lang="en-US" sz="800" dirty="0"/>
            </a:p>
          </p:txBody>
        </p:sp>
        <p:sp>
          <p:nvSpPr>
            <p:cNvPr id="23" name="Shape 179"/>
            <p:cNvSpPr/>
            <p:nvPr/>
          </p:nvSpPr>
          <p:spPr>
            <a:xfrm>
              <a:off x="6791062" y="1840086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 lang="en-US" sz="900" b="1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Node 1</a:t>
              </a:r>
              <a:endParaRPr lang="en-US" sz="900" b="1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4" name="Shape 180"/>
            <p:cNvSpPr/>
            <p:nvPr/>
          </p:nvSpPr>
          <p:spPr>
            <a:xfrm>
              <a:off x="7818907" y="2646502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9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 2</a:t>
              </a:r>
              <a:endParaRPr lang="en-US" sz="9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5" name="Shape 181"/>
            <p:cNvSpPr/>
            <p:nvPr/>
          </p:nvSpPr>
          <p:spPr>
            <a:xfrm>
              <a:off x="6153056" y="3842118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9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 4</a:t>
              </a:r>
              <a:endParaRPr lang="en-US" sz="9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6" name="Shape 182"/>
            <p:cNvSpPr/>
            <p:nvPr/>
          </p:nvSpPr>
          <p:spPr>
            <a:xfrm>
              <a:off x="5724128" y="2660429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9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 5</a:t>
              </a:r>
              <a:endParaRPr lang="en-US" sz="9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7" name="Shape 183"/>
            <p:cNvSpPr/>
            <p:nvPr/>
          </p:nvSpPr>
          <p:spPr>
            <a:xfrm>
              <a:off x="7429076" y="3842120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9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 3</a:t>
              </a:r>
              <a:endParaRPr lang="en-US" sz="9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28" name="Inhaltsplatzhalter 19"/>
          <p:cNvSpPr txBox="1">
            <a:spLocks/>
          </p:cNvSpPr>
          <p:nvPr/>
        </p:nvSpPr>
        <p:spPr>
          <a:xfrm>
            <a:off x="5250155" y="1568801"/>
            <a:ext cx="6275118" cy="3262553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Integrated in the the same JVM </a:t>
            </a:r>
          </a:p>
          <a:p>
            <a:pPr marL="366713" indent="-366713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Data Locality (</a:t>
            </a:r>
            <a:r>
              <a:rPr lang="en-US" sz="19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TokenRanges</a:t>
            </a: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) and Shared Memory</a:t>
            </a:r>
          </a:p>
          <a:p>
            <a:pPr marL="366713" indent="-366713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High Available, no master needed</a:t>
            </a:r>
          </a:p>
          <a:p>
            <a:pPr marL="366713" indent="-366713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Index is </a:t>
            </a:r>
            <a:r>
              <a:rPr lang="en-US" sz="19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sharded</a:t>
            </a: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all nodes</a:t>
            </a:r>
          </a:p>
          <a:p>
            <a:pPr marL="366713" indent="-366713"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Transparency</a:t>
            </a:r>
          </a:p>
          <a:p>
            <a:pPr marL="358775" indent="-358775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Access via CQL or REST API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366713" indent="-366713"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Automated indexing with INSERT / UPDATE</a:t>
            </a:r>
          </a:p>
          <a:p>
            <a:pPr marL="366713" indent="-366713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No extra ETL Process needed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1600" dirty="0" smtClean="0">
              <a:solidFill>
                <a:schemeClr val="accent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51904" y="4660404"/>
            <a:ext cx="165622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High Available</a:t>
            </a:r>
          </a:p>
        </p:txBody>
      </p:sp>
      <p:sp>
        <p:nvSpPr>
          <p:cNvPr id="8" name="Rechteck 7"/>
          <p:cNvSpPr/>
          <p:nvPr/>
        </p:nvSpPr>
        <p:spPr>
          <a:xfrm>
            <a:off x="1151905" y="5061384"/>
            <a:ext cx="107923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Scalable</a:t>
            </a:r>
            <a:endParaRPr lang="en-US" sz="12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151904" y="5462364"/>
            <a:ext cx="217360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Multi Data Center</a:t>
            </a:r>
            <a:endParaRPr lang="en-US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51904" y="5863339"/>
            <a:ext cx="1656223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Index Security</a:t>
            </a:r>
            <a:endParaRPr lang="en-US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096246" y="4274623"/>
            <a:ext cx="2613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With all benefits:</a:t>
            </a:r>
          </a:p>
        </p:txBody>
      </p:sp>
    </p:spTree>
    <p:extLst>
      <p:ext uri="{BB962C8B-B14F-4D97-AF65-F5344CB8AC3E}">
        <p14:creationId xmlns:p14="http://schemas.microsoft.com/office/powerpoint/2010/main" val="10323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7" grpId="0" animBg="1"/>
      <p:bldP spid="8" grpId="0" animBg="1"/>
      <p:bldP spid="9" grpId="0" animBg="1"/>
      <p:bldP spid="10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Open Source Way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Inhaltsplatzhalter 19"/>
          <p:cNvSpPr txBox="1">
            <a:spLocks/>
          </p:cNvSpPr>
          <p:nvPr/>
        </p:nvSpPr>
        <p:spPr>
          <a:xfrm>
            <a:off x="6327648" y="1392168"/>
            <a:ext cx="5515312" cy="2711248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err="1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Separated</a:t>
            </a:r>
            <a:r>
              <a:rPr lang="de-DE" sz="2400" dirty="0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Search Cluster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“</a:t>
            </a:r>
            <a:r>
              <a:rPr lang="de-DE" sz="2000" dirty="0">
                <a:latin typeface="Helvetica Neue Light" charset="0"/>
                <a:ea typeface="Helvetica Neue Light" charset="0"/>
                <a:cs typeface="Helvetica Neue Light" charset="0"/>
              </a:rPr>
              <a:t>Split Brain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”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risk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data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inconsistency</a:t>
            </a:r>
            <a:endParaRPr lang="de-DE" sz="2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2000" dirty="0">
                <a:latin typeface="Helvetica Neue Light" charset="0"/>
                <a:ea typeface="Helvetica Neue Light" charset="0"/>
                <a:cs typeface="Helvetica Neue Light" charset="0"/>
              </a:rPr>
              <a:t>ETL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to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generate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, update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and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re-create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index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de-DE" sz="2000" dirty="0" smtClean="0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None/>
            </a:pPr>
            <a:r>
              <a:rPr lang="de-DE" sz="2400" dirty="0" err="1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Complex</a:t>
            </a:r>
            <a:r>
              <a:rPr lang="de-DE" sz="2400" dirty="0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400" dirty="0" err="1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application</a:t>
            </a:r>
            <a:endParaRPr lang="de-DE" sz="2400" dirty="0" smtClean="0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None/>
            </a:pP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Two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seperated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APIs,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driver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read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paths</a:t>
            </a:r>
            <a:endParaRPr lang="de-DE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8883" y="1572872"/>
            <a:ext cx="5326264" cy="4208992"/>
            <a:chOff x="1231755" y="1515759"/>
            <a:chExt cx="5326264" cy="4208992"/>
          </a:xfrm>
        </p:grpSpPr>
        <p:grpSp>
          <p:nvGrpSpPr>
            <p:cNvPr id="85" name="Gruppierung 84"/>
            <p:cNvGrpSpPr/>
            <p:nvPr/>
          </p:nvGrpSpPr>
          <p:grpSpPr>
            <a:xfrm>
              <a:off x="3109824" y="3932863"/>
              <a:ext cx="1773912" cy="738664"/>
              <a:chOff x="1726000" y="4797304"/>
              <a:chExt cx="1448956" cy="619248"/>
            </a:xfrm>
          </p:grpSpPr>
          <p:sp>
            <p:nvSpPr>
              <p:cNvPr id="39" name="Textfeld 38"/>
              <p:cNvSpPr txBox="1"/>
              <p:nvPr/>
            </p:nvSpPr>
            <p:spPr>
              <a:xfrm>
                <a:off x="1726000" y="4797304"/>
                <a:ext cx="1092265" cy="61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  <a:t>Manuel ETL</a:t>
                </a:r>
                <a:b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</a:br>
                <a: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  <a:t> </a:t>
                </a:r>
                <a:b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</a:br>
                <a: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  <a:t>Re-</a:t>
                </a:r>
                <a:r>
                  <a:rPr lang="de-DE" sz="1400" dirty="0" err="1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Indexing</a:t>
                </a:r>
                <a:r>
                  <a:rPr lang="de-DE" sz="1400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  <a:t> ...</a:t>
                </a:r>
                <a:endParaRPr lang="de-DE" sz="1400" dirty="0">
                  <a:latin typeface="Helvetica Neue UltraLight" charset="0"/>
                  <a:ea typeface="Helvetica Neue UltraLight" charset="0"/>
                  <a:cs typeface="Helvetica Neue UltraLight" charset="0"/>
                </a:endParaRPr>
              </a:p>
            </p:txBody>
          </p:sp>
          <p:sp>
            <p:nvSpPr>
              <p:cNvPr id="10" name="Pfeil nach rechts 9"/>
              <p:cNvSpPr/>
              <p:nvPr/>
            </p:nvSpPr>
            <p:spPr>
              <a:xfrm flipV="1">
                <a:off x="1739492" y="4992101"/>
                <a:ext cx="1435464" cy="19873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" name="Gruppierung 5"/>
            <p:cNvGrpSpPr/>
            <p:nvPr/>
          </p:nvGrpSpPr>
          <p:grpSpPr>
            <a:xfrm>
              <a:off x="1848164" y="1515759"/>
              <a:ext cx="4227566" cy="1202385"/>
              <a:chOff x="908175" y="2174639"/>
              <a:chExt cx="3453135" cy="1008002"/>
            </a:xfrm>
          </p:grpSpPr>
          <p:sp>
            <p:nvSpPr>
              <p:cNvPr id="11" name="Abgerundetes Rechteck 10"/>
              <p:cNvSpPr/>
              <p:nvPr/>
            </p:nvSpPr>
            <p:spPr>
              <a:xfrm>
                <a:off x="908175" y="2174639"/>
                <a:ext cx="3453135" cy="61338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Application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908175" y="2828679"/>
                <a:ext cx="1661399" cy="3522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smtClean="0">
                    <a:solidFill>
                      <a:schemeClr val="tx1"/>
                    </a:solidFill>
                  </a:rPr>
                  <a:t>DB API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bgerundetes Rechteck 40"/>
              <p:cNvSpPr/>
              <p:nvPr/>
            </p:nvSpPr>
            <p:spPr>
              <a:xfrm>
                <a:off x="2630130" y="2828327"/>
                <a:ext cx="1725855" cy="354314"/>
              </a:xfrm>
              <a:prstGeom prst="roundRect">
                <a:avLst/>
              </a:prstGeom>
              <a:solidFill>
                <a:srgbClr val="92D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 smtClean="0">
                    <a:solidFill>
                      <a:schemeClr val="tx1"/>
                    </a:solidFill>
                  </a:rPr>
                  <a:t>Solr</a:t>
                </a:r>
                <a:r>
                  <a:rPr lang="de-DE" sz="1600" dirty="0" smtClean="0">
                    <a:solidFill>
                      <a:schemeClr val="tx1"/>
                    </a:solidFill>
                  </a:rPr>
                  <a:t> API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 Verbindung mit Pfeil 12"/>
            <p:cNvCxnSpPr>
              <a:stCxn id="40" idx="2"/>
              <a:endCxn id="90" idx="7"/>
            </p:cNvCxnSpPr>
            <p:nvPr/>
          </p:nvCxnSpPr>
          <p:spPr>
            <a:xfrm flipH="1">
              <a:off x="2301578" y="2716072"/>
              <a:ext cx="563586" cy="105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41" idx="2"/>
              <a:endCxn id="65" idx="0"/>
            </p:cNvCxnSpPr>
            <p:nvPr/>
          </p:nvCxnSpPr>
          <p:spPr>
            <a:xfrm>
              <a:off x="5012756" y="2718144"/>
              <a:ext cx="387300" cy="939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854169" y="3657255"/>
              <a:ext cx="1703850" cy="1745016"/>
              <a:chOff x="4854169" y="3657255"/>
              <a:chExt cx="1703850" cy="1745016"/>
            </a:xfrm>
          </p:grpSpPr>
          <p:sp>
            <p:nvSpPr>
              <p:cNvPr id="37" name="Textfeld 36"/>
              <p:cNvSpPr txBox="1"/>
              <p:nvPr/>
            </p:nvSpPr>
            <p:spPr>
              <a:xfrm>
                <a:off x="4854169" y="4778153"/>
                <a:ext cx="1703850" cy="6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Apache </a:t>
                </a:r>
                <a:r>
                  <a:rPr lang="de-DE" sz="1400" dirty="0" err="1" smtClean="0">
                    <a:latin typeface="Helvetica Neue" charset="0"/>
                    <a:ea typeface="Helvetica Neue" charset="0"/>
                    <a:cs typeface="Helvetica Neue" charset="0"/>
                  </a:rPr>
                  <a:t>Solr</a:t>
                </a:r>
                <a:r>
                  <a:rPr lang="de-DE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™ </a:t>
                </a:r>
              </a:p>
              <a:p>
                <a:r>
                  <a:rPr lang="de-DE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Cluster</a:t>
                </a:r>
                <a:endParaRPr lang="de-DE" sz="14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66" name="Gruppierung 65"/>
              <p:cNvGrpSpPr/>
              <p:nvPr/>
            </p:nvGrpSpPr>
            <p:grpSpPr>
              <a:xfrm>
                <a:off x="5067427" y="3657255"/>
                <a:ext cx="665258" cy="551692"/>
                <a:chOff x="3803904" y="4124298"/>
                <a:chExt cx="543392" cy="462503"/>
              </a:xfrm>
            </p:grpSpPr>
            <p:sp>
              <p:nvSpPr>
                <p:cNvPr id="65" name="Abgerundetes Rechteck 64"/>
                <p:cNvSpPr/>
                <p:nvPr/>
              </p:nvSpPr>
              <p:spPr>
                <a:xfrm>
                  <a:off x="3803904" y="4124298"/>
                  <a:ext cx="543392" cy="4625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4" name="Solr_Logo_on_white.png"/>
                <p:cNvPicPr/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870801" y="4239296"/>
                  <a:ext cx="454775" cy="232508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grpSp>
            <p:nvGrpSpPr>
              <p:cNvPr id="67" name="Gruppierung 66"/>
              <p:cNvGrpSpPr/>
              <p:nvPr/>
            </p:nvGrpSpPr>
            <p:grpSpPr>
              <a:xfrm>
                <a:off x="5254005" y="3839043"/>
                <a:ext cx="665258" cy="551692"/>
                <a:chOff x="3803904" y="4124298"/>
                <a:chExt cx="543392" cy="462503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3803904" y="4124298"/>
                  <a:ext cx="543392" cy="4625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9" name="Solr_Logo_on_white.png"/>
                <p:cNvPicPr/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870801" y="4239296"/>
                  <a:ext cx="454775" cy="232508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grpSp>
            <p:nvGrpSpPr>
              <p:cNvPr id="70" name="Gruppierung 69"/>
              <p:cNvGrpSpPr/>
              <p:nvPr/>
            </p:nvGrpSpPr>
            <p:grpSpPr>
              <a:xfrm>
                <a:off x="5440584" y="4020832"/>
                <a:ext cx="665258" cy="551692"/>
                <a:chOff x="3803904" y="4124298"/>
                <a:chExt cx="543392" cy="462503"/>
              </a:xfrm>
            </p:grpSpPr>
            <p:sp>
              <p:nvSpPr>
                <p:cNvPr id="71" name="Abgerundetes Rechteck 70"/>
                <p:cNvSpPr/>
                <p:nvPr/>
              </p:nvSpPr>
              <p:spPr>
                <a:xfrm>
                  <a:off x="3803904" y="4124298"/>
                  <a:ext cx="543392" cy="4625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72" name="Solr_Logo_on_white.png"/>
                <p:cNvPicPr/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870801" y="4239296"/>
                  <a:ext cx="454775" cy="232508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</p:grpSp>
        <p:sp>
          <p:nvSpPr>
            <p:cNvPr id="9" name="Textfeld 8"/>
            <p:cNvSpPr txBox="1"/>
            <p:nvPr/>
          </p:nvSpPr>
          <p:spPr>
            <a:xfrm>
              <a:off x="1231755" y="5201531"/>
              <a:ext cx="1894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Helvetica Neue" charset="0"/>
                  <a:ea typeface="Helvetica Neue" charset="0"/>
                  <a:cs typeface="Helvetica Neue" charset="0"/>
                </a:rPr>
                <a:t>Apache Cassandra™ </a:t>
              </a:r>
            </a:p>
            <a:p>
              <a:r>
                <a:rPr lang="de-DE" sz="1400" dirty="0" smtClean="0">
                  <a:latin typeface="Helvetica Neue" charset="0"/>
                  <a:ea typeface="Helvetica Neue" charset="0"/>
                  <a:cs typeface="Helvetica Neue" charset="0"/>
                </a:rPr>
                <a:t>Cluster</a:t>
              </a:r>
              <a:endParaRPr lang="de-DE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40373" y="3689166"/>
              <a:ext cx="1672610" cy="1374424"/>
              <a:chOff x="1240373" y="3689166"/>
              <a:chExt cx="1672610" cy="1374424"/>
            </a:xfrm>
          </p:grpSpPr>
          <p:sp>
            <p:nvSpPr>
              <p:cNvPr id="76" name="Shape 178"/>
              <p:cNvSpPr/>
              <p:nvPr/>
            </p:nvSpPr>
            <p:spPr>
              <a:xfrm>
                <a:off x="1521849" y="3932862"/>
                <a:ext cx="1136507" cy="1130728"/>
              </a:xfrm>
              <a:prstGeom prst="ellipse">
                <a:avLst/>
              </a:prstGeom>
              <a:noFill/>
              <a:ln w="57150" cap="flat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wrap="square" lIns="60960" tIns="60960" rIns="60960" bIns="6096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  <a:defRPr sz="2000" cap="all" spc="1500">
                    <a:solidFill>
                      <a:srgbClr val="4C5958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800"/>
              </a:p>
            </p:txBody>
          </p:sp>
          <p:grpSp>
            <p:nvGrpSpPr>
              <p:cNvPr id="88" name="Gruppierung 87"/>
              <p:cNvGrpSpPr/>
              <p:nvPr/>
            </p:nvGrpSpPr>
            <p:grpSpPr>
              <a:xfrm>
                <a:off x="2350032" y="4415100"/>
                <a:ext cx="562951" cy="551212"/>
                <a:chOff x="1329393" y="5205790"/>
                <a:chExt cx="459826" cy="462100"/>
              </a:xfrm>
            </p:grpSpPr>
            <p:sp>
              <p:nvSpPr>
                <p:cNvPr id="78" name="Shape 180"/>
                <p:cNvSpPr/>
                <p:nvPr/>
              </p:nvSpPr>
              <p:spPr>
                <a:xfrm>
                  <a:off x="1329393" y="5205790"/>
                  <a:ext cx="459826" cy="4621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spcBef>
                      <a:spcPts val="800"/>
                    </a:spcBef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 lang="de-DE" sz="600" b="1" dirty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Gill Sans MT"/>
                  </a:endParaRPr>
                </a:p>
              </p:txBody>
            </p:sp>
            <p:pic>
              <p:nvPicPr>
                <p:cNvPr id="86" name="Bild 85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3541" y="5318117"/>
                  <a:ext cx="390748" cy="263817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uppierung 88"/>
              <p:cNvGrpSpPr/>
              <p:nvPr/>
            </p:nvGrpSpPr>
            <p:grpSpPr>
              <a:xfrm>
                <a:off x="1821069" y="3689166"/>
                <a:ext cx="562951" cy="551212"/>
                <a:chOff x="1329393" y="5205790"/>
                <a:chExt cx="459826" cy="462100"/>
              </a:xfrm>
            </p:grpSpPr>
            <p:sp>
              <p:nvSpPr>
                <p:cNvPr id="90" name="Shape 180"/>
                <p:cNvSpPr/>
                <p:nvPr/>
              </p:nvSpPr>
              <p:spPr>
                <a:xfrm>
                  <a:off x="1329393" y="5205790"/>
                  <a:ext cx="459826" cy="4621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spcBef>
                      <a:spcPts val="800"/>
                    </a:spcBef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 lang="de-DE" sz="600" b="1" dirty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Gill Sans MT"/>
                  </a:endParaRPr>
                </a:p>
              </p:txBody>
            </p:sp>
            <p:pic>
              <p:nvPicPr>
                <p:cNvPr id="91" name="Bild 90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3541" y="5318117"/>
                  <a:ext cx="390748" cy="263817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ung 91"/>
              <p:cNvGrpSpPr/>
              <p:nvPr/>
            </p:nvGrpSpPr>
            <p:grpSpPr>
              <a:xfrm>
                <a:off x="1240373" y="4399481"/>
                <a:ext cx="562951" cy="551212"/>
                <a:chOff x="1317722" y="5205790"/>
                <a:chExt cx="459826" cy="462100"/>
              </a:xfrm>
            </p:grpSpPr>
            <p:sp>
              <p:nvSpPr>
                <p:cNvPr id="93" name="Shape 180"/>
                <p:cNvSpPr/>
                <p:nvPr/>
              </p:nvSpPr>
              <p:spPr>
                <a:xfrm>
                  <a:off x="1317722" y="5205790"/>
                  <a:ext cx="459826" cy="4621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spcBef>
                      <a:spcPts val="800"/>
                    </a:spcBef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 lang="de-DE" sz="600" b="1" dirty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Gill Sans MT"/>
                  </a:endParaRPr>
                </a:p>
              </p:txBody>
            </p:sp>
            <p:pic>
              <p:nvPicPr>
                <p:cNvPr id="94" name="Bild 93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3541" y="5318117"/>
                  <a:ext cx="390748" cy="2638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4" name="Rechteck 13"/>
          <p:cNvSpPr/>
          <p:nvPr/>
        </p:nvSpPr>
        <p:spPr>
          <a:xfrm>
            <a:off x="411831" y="6037995"/>
            <a:ext cx="10360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</a:t>
            </a:r>
            <a:r>
              <a:rPr lang="de-DE" dirty="0" err="1">
                <a:hlinkClick r:id="rId4"/>
              </a:rPr>
              <a:t>docs.datastax.com</a:t>
            </a:r>
            <a:r>
              <a:rPr lang="de-DE" dirty="0">
                <a:hlinkClick r:id="rId4"/>
              </a:rPr>
              <a:t>/en/</a:t>
            </a:r>
            <a:r>
              <a:rPr lang="de-DE" dirty="0" err="1">
                <a:hlinkClick r:id="rId4"/>
              </a:rPr>
              <a:t>datastax_enterprise</a:t>
            </a:r>
            <a:r>
              <a:rPr lang="de-DE" dirty="0">
                <a:hlinkClick r:id="rId4"/>
              </a:rPr>
              <a:t>/5.0/</a:t>
            </a:r>
            <a:r>
              <a:rPr lang="de-DE" dirty="0" err="1">
                <a:hlinkClick r:id="rId4"/>
              </a:rPr>
              <a:t>datastax_enterprise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srch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searchOssSolrDiff.html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2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065326" y="2292279"/>
            <a:ext cx="2498378" cy="3282184"/>
          </a:xfrm>
          <a:custGeom>
            <a:avLst>
              <a:gd name="f0" fmla="val 174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95000"/>
              </a:schemeClr>
            </a:solidFill>
            <a:prstDash val="solid"/>
          </a:ln>
        </p:spPr>
        <p:txBody>
          <a:bodyPr vert="horz" wrap="none" lIns="61235" tIns="30617" rIns="61235" bIns="30617" anchor="t" anchorCtr="0" compatLnSpc="0">
            <a:no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Coordinator Node</a:t>
            </a:r>
          </a:p>
        </p:txBody>
      </p:sp>
      <p:sp>
        <p:nvSpPr>
          <p:cNvPr id="4" name="Freeform 3"/>
          <p:cNvSpPr/>
          <p:nvPr/>
        </p:nvSpPr>
        <p:spPr>
          <a:xfrm>
            <a:off x="2283690" y="2782162"/>
            <a:ext cx="2081982" cy="93076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SEARCH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83690" y="4202809"/>
            <a:ext cx="2081982" cy="122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C*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988380" y="4202809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SI API</a:t>
            </a:r>
          </a:p>
        </p:txBody>
      </p:sp>
      <p:sp>
        <p:nvSpPr>
          <p:cNvPr id="7" name="Freeform 6"/>
          <p:cNvSpPr/>
          <p:nvPr/>
        </p:nvSpPr>
        <p:spPr>
          <a:xfrm>
            <a:off x="2379707" y="3467992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Update Handler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3885098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custDash>
              <a:ds d="102000" sp="102000"/>
              <a:ds d="102000" sp="102000"/>
            </a:custDash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682608" y="4447747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1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1584634" y="4741670"/>
            <a:ext cx="685829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778" y="4799967"/>
            <a:ext cx="1057768" cy="242459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Ctr="0" compatLnSpc="0">
            <a:sp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CQL INSERT</a:t>
            </a:r>
          </a:p>
        </p:txBody>
      </p:sp>
      <p:sp>
        <p:nvSpPr>
          <p:cNvPr id="12" name="Freeform 11"/>
          <p:cNvSpPr/>
          <p:nvPr/>
        </p:nvSpPr>
        <p:spPr>
          <a:xfrm>
            <a:off x="3642121" y="390888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2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04597" y="2292279"/>
            <a:ext cx="2498378" cy="3282184"/>
          </a:xfrm>
          <a:custGeom>
            <a:avLst>
              <a:gd name="f0" fmla="val 174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95000"/>
              </a:schemeClr>
            </a:solidFill>
            <a:prstDash val="solid"/>
          </a:ln>
        </p:spPr>
        <p:txBody>
          <a:bodyPr vert="horz" wrap="none" lIns="61235" tIns="30617" rIns="61235" bIns="30617" anchor="t" anchorCtr="0" compatLnSpc="0">
            <a:no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Replica Node</a:t>
            </a:r>
          </a:p>
        </p:txBody>
      </p:sp>
      <p:sp>
        <p:nvSpPr>
          <p:cNvPr id="14" name="Freeform 13"/>
          <p:cNvSpPr/>
          <p:nvPr/>
        </p:nvSpPr>
        <p:spPr>
          <a:xfrm>
            <a:off x="5222960" y="2782162"/>
            <a:ext cx="2081982" cy="93076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SEARCH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22960" y="4202809"/>
            <a:ext cx="2081982" cy="122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C*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927650" y="4202809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SI API</a:t>
            </a:r>
          </a:p>
        </p:txBody>
      </p:sp>
      <p:sp>
        <p:nvSpPr>
          <p:cNvPr id="17" name="Freeform 16"/>
          <p:cNvSpPr/>
          <p:nvPr/>
        </p:nvSpPr>
        <p:spPr>
          <a:xfrm>
            <a:off x="5318976" y="3467992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Update Handler</a:t>
            </a:r>
          </a:p>
        </p:txBody>
      </p:sp>
      <p:sp>
        <p:nvSpPr>
          <p:cNvPr id="18" name="Freeform 17"/>
          <p:cNvSpPr/>
          <p:nvPr/>
        </p:nvSpPr>
        <p:spPr>
          <a:xfrm>
            <a:off x="6581389" y="390888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4</a:t>
            </a:r>
          </a:p>
        </p:txBody>
      </p:sp>
      <p:sp>
        <p:nvSpPr>
          <p:cNvPr id="19" name="Straight Connector 18"/>
          <p:cNvSpPr/>
          <p:nvPr/>
        </p:nvSpPr>
        <p:spPr>
          <a:xfrm>
            <a:off x="4365673" y="4790658"/>
            <a:ext cx="857287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670866" y="454572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3</a:t>
            </a:r>
          </a:p>
        </p:txBody>
      </p:sp>
      <p:sp>
        <p:nvSpPr>
          <p:cNvPr id="21" name="Straight Connector 20"/>
          <p:cNvSpPr/>
          <p:nvPr/>
        </p:nvSpPr>
        <p:spPr>
          <a:xfrm flipV="1">
            <a:off x="6875315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884335" y="1282683"/>
            <a:ext cx="84233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5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Inserting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smtClean="0"/>
              <a:t>CQL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9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Master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Master" id="{1B8D6E79-0476-5142-9978-04590D3FB0A3}" vid="{5C19785A-0E3B-1D45-965F-53ADE71795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TemplateMaster</Template>
  <TotalTime>1736</TotalTime>
  <Words>682</Words>
  <Application>Microsoft Macintosh PowerPoint</Application>
  <PresentationFormat>Widescreen</PresentationFormat>
  <Paragraphs>211</Paragraphs>
  <Slides>13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Andale Mono</vt:lpstr>
      <vt:lpstr>Calibri</vt:lpstr>
      <vt:lpstr>Courier</vt:lpstr>
      <vt:lpstr>Courier New</vt:lpstr>
      <vt:lpstr>DejaVu Sans</vt:lpstr>
      <vt:lpstr>Gill Sans MT</vt:lpstr>
      <vt:lpstr>Helvetica</vt:lpstr>
      <vt:lpstr>Helvetica Neue Light</vt:lpstr>
      <vt:lpstr>Helvetica Neue Medium</vt:lpstr>
      <vt:lpstr>Helvetica Neue Thin</vt:lpstr>
      <vt:lpstr>Helvetica Neue UltraLight</vt:lpstr>
      <vt:lpstr>Lohit Hindi</vt:lpstr>
      <vt:lpstr>ＭＳ Ｐゴシック</vt:lpstr>
      <vt:lpstr>Times New Roman</vt:lpstr>
      <vt:lpstr>Wingdings</vt:lpstr>
      <vt:lpstr>Arial</vt:lpstr>
      <vt:lpstr>Helvetica Neue</vt:lpstr>
      <vt:lpstr>TemplateMaster</vt:lpstr>
      <vt:lpstr>DataStax Enterprise Search</vt:lpstr>
      <vt:lpstr>Agenda</vt:lpstr>
      <vt:lpstr>DSE Search</vt:lpstr>
      <vt:lpstr>The data model is important</vt:lpstr>
      <vt:lpstr>What is the value of DSE Search?</vt:lpstr>
      <vt:lpstr>Integrated with CQL</vt:lpstr>
      <vt:lpstr>DSE Search Architecture</vt:lpstr>
      <vt:lpstr>The Open Source Way</vt:lpstr>
      <vt:lpstr>Inserting through CQL</vt:lpstr>
      <vt:lpstr>Querying through CQL</vt:lpstr>
      <vt:lpstr>Querying through CQL</vt:lpstr>
      <vt:lpstr>Lab 5 : Hands-on DSE Search</vt:lpstr>
      <vt:lpstr>Thank You!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Aaron Regis</cp:lastModifiedBy>
  <cp:revision>1131</cp:revision>
  <cp:lastPrinted>2017-06-12T15:36:52Z</cp:lastPrinted>
  <dcterms:created xsi:type="dcterms:W3CDTF">2010-04-12T23:12:02Z</dcterms:created>
  <dcterms:modified xsi:type="dcterms:W3CDTF">2017-06-13T15:17:13Z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