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3637" r:id="rId4"/>
  </p:sldMasterIdLst>
  <p:notesMasterIdLst>
    <p:notesMasterId r:id="rId22"/>
  </p:notesMasterIdLst>
  <p:handoutMasterIdLst>
    <p:handoutMasterId r:id="rId23"/>
  </p:handoutMasterIdLst>
  <p:sldIdLst>
    <p:sldId id="1094" r:id="rId5"/>
    <p:sldId id="1123" r:id="rId6"/>
    <p:sldId id="1190" r:id="rId7"/>
    <p:sldId id="1217" r:id="rId8"/>
    <p:sldId id="1226" r:id="rId9"/>
    <p:sldId id="1228" r:id="rId10"/>
    <p:sldId id="1224" r:id="rId11"/>
    <p:sldId id="1225" r:id="rId12"/>
    <p:sldId id="1210" r:id="rId13"/>
    <p:sldId id="1218" r:id="rId14"/>
    <p:sldId id="1216" r:id="rId15"/>
    <p:sldId id="1227" r:id="rId16"/>
    <p:sldId id="1219" r:id="rId17"/>
    <p:sldId id="1220" r:id="rId18"/>
    <p:sldId id="1221" r:id="rId19"/>
    <p:sldId id="1222" r:id="rId20"/>
    <p:sldId id="122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0000"/>
    <a:srgbClr val="007A97"/>
    <a:srgbClr val="FFFFFF"/>
    <a:srgbClr val="F8F9F7"/>
    <a:srgbClr val="B65B32"/>
    <a:srgbClr val="202020"/>
    <a:srgbClr val="929292"/>
    <a:srgbClr val="BF5017"/>
    <a:srgbClr val="666666"/>
    <a:srgbClr val="B84D1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56" autoAdjust="0"/>
    <p:restoredTop sz="78423" autoAdjust="0"/>
  </p:normalViewPr>
  <p:slideViewPr>
    <p:cSldViewPr snapToGrid="0" snapToObjects="1">
      <p:cViewPr>
        <p:scale>
          <a:sx n="90" d="100"/>
          <a:sy n="90" d="100"/>
        </p:scale>
        <p:origin x="1328" y="1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snapToObjects="1">
      <p:cViewPr varScale="1">
        <p:scale>
          <a:sx n="106" d="100"/>
          <a:sy n="106" d="100"/>
        </p:scale>
        <p:origin x="5144" y="19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B27B07-66C3-714E-9196-D7FA79B071AA}" type="datetimeFigureOut">
              <a:rPr lang="en-US" smtClean="0"/>
              <a:t>1/9/18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9A82BDD-3F37-6649-B137-141AE33146FC}" type="slidenum">
              <a:rPr lang="en-US" smtClean="0"/>
              <a:t>‹#›</a:t>
            </a:fld>
            <a:endParaRPr lang="en-US"/>
          </a:p>
        </p:txBody>
      </p:sp>
    </p:spTree>
    <p:extLst>
      <p:ext uri="{BB962C8B-B14F-4D97-AF65-F5344CB8AC3E}">
        <p14:creationId xmlns:p14="http://schemas.microsoft.com/office/powerpoint/2010/main" val="10034480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7866DA-B6C2-6847-B822-1131722D14BE}" type="datetimeFigureOut">
              <a:rPr lang="en-US" smtClean="0"/>
              <a:t>1/9/18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318A9E-BB36-0C46-9FC2-F9442BF833CA}" type="slidenum">
              <a:rPr lang="en-US" smtClean="0"/>
              <a:t>‹#›</a:t>
            </a:fld>
            <a:endParaRPr lang="en-US"/>
          </a:p>
        </p:txBody>
      </p:sp>
    </p:spTree>
    <p:extLst>
      <p:ext uri="{BB962C8B-B14F-4D97-AF65-F5344CB8AC3E}">
        <p14:creationId xmlns:p14="http://schemas.microsoft.com/office/powerpoint/2010/main" val="270604796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BA318A9E-BB36-0C46-9FC2-F9442BF833CA}" type="slidenum">
              <a:rPr lang="en-US" smtClean="0"/>
              <a:t>1</a:t>
            </a:fld>
            <a:endParaRPr lang="en-US"/>
          </a:p>
        </p:txBody>
      </p:sp>
    </p:spTree>
    <p:extLst>
      <p:ext uri="{BB962C8B-B14F-4D97-AF65-F5344CB8AC3E}">
        <p14:creationId xmlns:p14="http://schemas.microsoft.com/office/powerpoint/2010/main" val="490473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 of the people doing 86%</a:t>
            </a:r>
            <a:r>
              <a:rPr lang="en-US" baseline="0" dirty="0" smtClean="0"/>
              <a:t> of the work… that’s DataStax</a:t>
            </a:r>
          </a:p>
          <a:p>
            <a:endParaRPr lang="en-US" baseline="0" dirty="0" smtClean="0"/>
          </a:p>
          <a:p>
            <a:r>
              <a:rPr lang="en-US" baseline="0" dirty="0" smtClean="0"/>
              <a:t>Most contributors are just doing things for themselves</a:t>
            </a:r>
          </a:p>
          <a:p>
            <a:endParaRPr lang="en-US" baseline="0" dirty="0" smtClean="0"/>
          </a:p>
          <a:p>
            <a:r>
              <a:rPr lang="en-US" baseline="0" dirty="0" smtClean="0"/>
              <a:t>DataStax is the steward of the C* project, developing it for EVERYONE</a:t>
            </a:r>
          </a:p>
          <a:p>
            <a:endParaRPr lang="en-US" baseline="0" dirty="0" smtClean="0"/>
          </a:p>
          <a:p>
            <a:r>
              <a:rPr lang="en-US" baseline="0" dirty="0" smtClean="0"/>
              <a:t>But we love contributors and have a number of customers who contribute code (but are still customers)  you may be one of them</a:t>
            </a:r>
          </a:p>
          <a:p>
            <a:endParaRPr lang="en-US" baseline="0" dirty="0" smtClean="0"/>
          </a:p>
          <a:p>
            <a:r>
              <a:rPr lang="en-US" baseline="0" dirty="0" smtClean="0"/>
              <a:t>7000 people will attend the 2015 C* summit.   </a:t>
            </a:r>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C6A5CA1-953D-C849-BCD8-64DC6E9D087E}" type="slidenum">
              <a:rPr lang="en-US" smtClean="0"/>
              <a:t>11</a:t>
            </a:fld>
            <a:endParaRPr lang="en-US" dirty="0"/>
          </a:p>
        </p:txBody>
      </p:sp>
    </p:spTree>
    <p:extLst>
      <p:ext uri="{BB962C8B-B14F-4D97-AF65-F5344CB8AC3E}">
        <p14:creationId xmlns:p14="http://schemas.microsoft.com/office/powerpoint/2010/main" val="826513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Scale</a:t>
            </a:r>
            <a:r>
              <a:rPr lang="de-DE" baseline="0" dirty="0" smtClean="0"/>
              <a:t> Out – </a:t>
            </a:r>
            <a:r>
              <a:rPr lang="de-DE" baseline="0" dirty="0" err="1" smtClean="0"/>
              <a:t>Simply</a:t>
            </a:r>
            <a:r>
              <a:rPr lang="de-DE" baseline="0" dirty="0" smtClean="0"/>
              <a:t> </a:t>
            </a:r>
            <a:r>
              <a:rPr lang="de-DE" baseline="0" dirty="0" err="1" smtClean="0"/>
              <a:t>add</a:t>
            </a:r>
            <a:r>
              <a:rPr lang="de-DE" baseline="0" dirty="0" smtClean="0"/>
              <a:t> </a:t>
            </a:r>
            <a:r>
              <a:rPr lang="de-DE" baseline="0" dirty="0" err="1" smtClean="0"/>
              <a:t>more</a:t>
            </a:r>
            <a:r>
              <a:rPr lang="de-DE" baseline="0" dirty="0" smtClean="0"/>
              <a:t> </a:t>
            </a:r>
            <a:r>
              <a:rPr lang="de-DE" baseline="0" dirty="0" err="1" smtClean="0"/>
              <a:t>nodes</a:t>
            </a:r>
            <a:r>
              <a:rPr lang="de-DE" baseline="0" dirty="0" smtClean="0"/>
              <a:t> </a:t>
            </a:r>
            <a:r>
              <a:rPr lang="de-DE" baseline="0" dirty="0" err="1" smtClean="0"/>
              <a:t>to</a:t>
            </a:r>
            <a:r>
              <a:rPr lang="de-DE" baseline="0" dirty="0" smtClean="0"/>
              <a:t> </a:t>
            </a:r>
            <a:r>
              <a:rPr lang="de-DE" baseline="0" dirty="0" err="1" smtClean="0"/>
              <a:t>get</a:t>
            </a:r>
            <a:r>
              <a:rPr lang="de-DE" baseline="0" dirty="0" smtClean="0"/>
              <a:t> </a:t>
            </a:r>
            <a:r>
              <a:rPr lang="de-DE" baseline="0" dirty="0" err="1" smtClean="0"/>
              <a:t>greater</a:t>
            </a:r>
            <a:r>
              <a:rPr lang="de-DE" baseline="0" dirty="0" smtClean="0"/>
              <a:t> </a:t>
            </a:r>
            <a:r>
              <a:rPr lang="de-DE" baseline="0" dirty="0" err="1" smtClean="0"/>
              <a:t>storage</a:t>
            </a:r>
            <a:r>
              <a:rPr lang="de-DE" baseline="0" dirty="0" smtClean="0"/>
              <a:t> </a:t>
            </a:r>
            <a:r>
              <a:rPr lang="de-DE" baseline="0" dirty="0" err="1" smtClean="0"/>
              <a:t>capacity</a:t>
            </a:r>
            <a:r>
              <a:rPr lang="de-DE" baseline="0" dirty="0" smtClean="0"/>
              <a:t> </a:t>
            </a:r>
            <a:r>
              <a:rPr lang="de-DE" baseline="0" dirty="0" err="1" smtClean="0"/>
              <a:t>or</a:t>
            </a:r>
            <a:r>
              <a:rPr lang="de-DE" baseline="0" dirty="0" smtClean="0"/>
              <a:t> </a:t>
            </a:r>
            <a:r>
              <a:rPr lang="de-DE" baseline="0" dirty="0" err="1" smtClean="0"/>
              <a:t>performance</a:t>
            </a:r>
            <a:r>
              <a:rPr lang="de-DE" baseline="0" dirty="0" smtClean="0"/>
              <a:t>. As </a:t>
            </a:r>
            <a:r>
              <a:rPr lang="de-DE" baseline="0" dirty="0" err="1" smtClean="0"/>
              <a:t>opposed</a:t>
            </a:r>
            <a:r>
              <a:rPr lang="de-DE" baseline="0" dirty="0" smtClean="0"/>
              <a:t> </a:t>
            </a:r>
            <a:r>
              <a:rPr lang="de-DE" baseline="0" dirty="0" err="1" smtClean="0"/>
              <a:t>to</a:t>
            </a:r>
            <a:r>
              <a:rPr lang="de-DE" baseline="0" dirty="0" smtClean="0"/>
              <a:t> </a:t>
            </a:r>
            <a:r>
              <a:rPr lang="de-DE" baseline="0" dirty="0" err="1" smtClean="0"/>
              <a:t>needing</a:t>
            </a:r>
            <a:r>
              <a:rPr lang="de-DE" baseline="0" dirty="0" smtClean="0"/>
              <a:t> massive </a:t>
            </a:r>
            <a:r>
              <a:rPr lang="de-DE" baseline="0" dirty="0" err="1" smtClean="0"/>
              <a:t>cost</a:t>
            </a:r>
            <a:r>
              <a:rPr lang="de-DE" baseline="0" dirty="0" smtClean="0"/>
              <a:t>-prohibitive Disks </a:t>
            </a:r>
            <a:r>
              <a:rPr lang="de-DE" baseline="0" dirty="0" err="1" smtClean="0"/>
              <a:t>or</a:t>
            </a:r>
            <a:r>
              <a:rPr lang="de-DE" baseline="0" dirty="0" smtClean="0"/>
              <a:t> Super Servers</a:t>
            </a:r>
          </a:p>
          <a:p>
            <a:endParaRPr lang="de-DE" baseline="0" dirty="0" smtClean="0"/>
          </a:p>
          <a:p>
            <a:r>
              <a:rPr lang="de-DE" baseline="0" dirty="0" err="1" smtClean="0"/>
              <a:t>Build</a:t>
            </a:r>
            <a:r>
              <a:rPr lang="de-DE" baseline="0" dirty="0" smtClean="0"/>
              <a:t> in Replication – </a:t>
            </a:r>
            <a:r>
              <a:rPr lang="de-DE" baseline="0" dirty="0" err="1" smtClean="0"/>
              <a:t>Inherent</a:t>
            </a:r>
            <a:r>
              <a:rPr lang="de-DE" baseline="0" dirty="0" smtClean="0"/>
              <a:t> </a:t>
            </a:r>
            <a:r>
              <a:rPr lang="de-DE" baseline="0" dirty="0" err="1" smtClean="0"/>
              <a:t>to</a:t>
            </a:r>
            <a:r>
              <a:rPr lang="de-DE" baseline="0" dirty="0" smtClean="0"/>
              <a:t> </a:t>
            </a:r>
            <a:r>
              <a:rPr lang="de-DE" baseline="0" dirty="0" err="1" smtClean="0"/>
              <a:t>the</a:t>
            </a:r>
            <a:r>
              <a:rPr lang="de-DE" baseline="0" dirty="0" smtClean="0"/>
              <a:t> design/</a:t>
            </a:r>
            <a:r>
              <a:rPr lang="de-DE" baseline="0" dirty="0" err="1" smtClean="0"/>
              <a:t>architecture</a:t>
            </a:r>
            <a:r>
              <a:rPr lang="de-DE" baseline="0" dirty="0" smtClean="0"/>
              <a:t> </a:t>
            </a:r>
            <a:r>
              <a:rPr lang="de-DE" baseline="0" dirty="0" err="1" smtClean="0"/>
              <a:t>of</a:t>
            </a:r>
            <a:r>
              <a:rPr lang="de-DE" baseline="0" dirty="0" smtClean="0"/>
              <a:t> Apache Cassandra, not </a:t>
            </a:r>
            <a:r>
              <a:rPr lang="de-DE" baseline="0" dirty="0" err="1" smtClean="0"/>
              <a:t>managed</a:t>
            </a:r>
            <a:r>
              <a:rPr lang="de-DE" baseline="0" dirty="0" smtClean="0"/>
              <a:t> </a:t>
            </a:r>
            <a:r>
              <a:rPr lang="de-DE" baseline="0" dirty="0" err="1" smtClean="0"/>
              <a:t>by</a:t>
            </a:r>
            <a:r>
              <a:rPr lang="de-DE" baseline="0" dirty="0" smtClean="0"/>
              <a:t> </a:t>
            </a:r>
            <a:r>
              <a:rPr lang="de-DE" baseline="0" dirty="0" err="1" smtClean="0"/>
              <a:t>code</a:t>
            </a:r>
            <a:r>
              <a:rPr lang="de-DE" baseline="0" dirty="0" smtClean="0"/>
              <a:t> </a:t>
            </a:r>
            <a:r>
              <a:rPr lang="de-DE" baseline="0" dirty="0" err="1" smtClean="0"/>
              <a:t>or</a:t>
            </a:r>
            <a:r>
              <a:rPr lang="de-DE" baseline="0" dirty="0" smtClean="0"/>
              <a:t> 3rd </a:t>
            </a:r>
            <a:r>
              <a:rPr lang="de-DE" baseline="0" dirty="0" err="1" smtClean="0"/>
              <a:t>party</a:t>
            </a:r>
            <a:r>
              <a:rPr lang="de-DE" baseline="0" dirty="0" smtClean="0"/>
              <a:t> </a:t>
            </a:r>
            <a:r>
              <a:rPr lang="de-DE" baseline="0" dirty="0" err="1" smtClean="0"/>
              <a:t>bolt</a:t>
            </a:r>
            <a:r>
              <a:rPr lang="de-DE" baseline="0" dirty="0" smtClean="0"/>
              <a:t> on </a:t>
            </a:r>
            <a:r>
              <a:rPr lang="de-DE" baseline="0" dirty="0" err="1" smtClean="0"/>
              <a:t>solution</a:t>
            </a:r>
            <a:r>
              <a:rPr lang="de-DE" baseline="0" dirty="0" smtClean="0"/>
              <a:t>.</a:t>
            </a:r>
          </a:p>
          <a:p>
            <a:endParaRPr lang="de-DE" baseline="0" dirty="0" smtClean="0"/>
          </a:p>
          <a:p>
            <a:r>
              <a:rPr lang="de-DE" baseline="0" dirty="0" err="1" smtClean="0"/>
              <a:t>Masterless</a:t>
            </a:r>
            <a:r>
              <a:rPr lang="de-DE" baseline="0" dirty="0" smtClean="0"/>
              <a:t> – </a:t>
            </a:r>
            <a:r>
              <a:rPr lang="de-DE" baseline="0" dirty="0" err="1" smtClean="0"/>
              <a:t>No</a:t>
            </a:r>
            <a:r>
              <a:rPr lang="de-DE" baseline="0" dirty="0" smtClean="0"/>
              <a:t> </a:t>
            </a:r>
            <a:r>
              <a:rPr lang="de-DE" baseline="0" dirty="0" err="1" smtClean="0"/>
              <a:t>single</a:t>
            </a:r>
            <a:r>
              <a:rPr lang="de-DE" baseline="0" dirty="0" smtClean="0"/>
              <a:t> </a:t>
            </a:r>
            <a:r>
              <a:rPr lang="de-DE" baseline="0" dirty="0" err="1" smtClean="0"/>
              <a:t>point</a:t>
            </a:r>
            <a:r>
              <a:rPr lang="de-DE" baseline="0" dirty="0" smtClean="0"/>
              <a:t> </a:t>
            </a:r>
            <a:r>
              <a:rPr lang="de-DE" baseline="0" dirty="0" err="1" smtClean="0"/>
              <a:t>of</a:t>
            </a:r>
            <a:r>
              <a:rPr lang="de-DE" baseline="0" dirty="0" smtClean="0"/>
              <a:t> </a:t>
            </a:r>
            <a:r>
              <a:rPr lang="de-DE" baseline="0" dirty="0" err="1" smtClean="0"/>
              <a:t>failure</a:t>
            </a:r>
            <a:r>
              <a:rPr lang="de-DE" baseline="0" dirty="0" smtClean="0"/>
              <a:t>. All </a:t>
            </a:r>
            <a:r>
              <a:rPr lang="de-DE" baseline="0" dirty="0" err="1" smtClean="0"/>
              <a:t>nodes</a:t>
            </a:r>
            <a:r>
              <a:rPr lang="de-DE" baseline="0" dirty="0" smtClean="0"/>
              <a:t> </a:t>
            </a:r>
            <a:r>
              <a:rPr lang="de-DE" baseline="0" dirty="0" err="1" smtClean="0"/>
              <a:t>contribute</a:t>
            </a:r>
            <a:r>
              <a:rPr lang="de-DE" baseline="0" dirty="0" smtClean="0"/>
              <a:t> </a:t>
            </a:r>
            <a:r>
              <a:rPr lang="de-DE" baseline="0" dirty="0" err="1" smtClean="0"/>
              <a:t>to</a:t>
            </a:r>
            <a:r>
              <a:rPr lang="de-DE" baseline="0" dirty="0" smtClean="0"/>
              <a:t> </a:t>
            </a:r>
            <a:r>
              <a:rPr lang="de-DE" baseline="0" dirty="0" err="1" smtClean="0"/>
              <a:t>storing</a:t>
            </a:r>
            <a:r>
              <a:rPr lang="de-DE" baseline="0" dirty="0" smtClean="0"/>
              <a:t> </a:t>
            </a:r>
            <a:r>
              <a:rPr lang="de-DE" baseline="0" dirty="0" err="1" smtClean="0"/>
              <a:t>data</a:t>
            </a:r>
            <a:r>
              <a:rPr lang="de-DE" baseline="0" dirty="0" smtClean="0"/>
              <a:t> </a:t>
            </a:r>
            <a:r>
              <a:rPr lang="de-DE" baseline="0" dirty="0" err="1" smtClean="0"/>
              <a:t>and</a:t>
            </a:r>
            <a:r>
              <a:rPr lang="de-DE" baseline="0" dirty="0" smtClean="0"/>
              <a:t> </a:t>
            </a:r>
            <a:r>
              <a:rPr lang="de-DE" baseline="0" dirty="0" err="1" smtClean="0"/>
              <a:t>co-ordinating</a:t>
            </a:r>
            <a:r>
              <a:rPr lang="de-DE" baseline="0" dirty="0" smtClean="0"/>
              <a:t> </a:t>
            </a:r>
            <a:r>
              <a:rPr lang="de-DE" baseline="0" dirty="0" err="1" smtClean="0"/>
              <a:t>queries</a:t>
            </a:r>
            <a:r>
              <a:rPr lang="de-DE" baseline="0" dirty="0" smtClean="0"/>
              <a:t> etc.</a:t>
            </a:r>
            <a:endParaRPr lang="de-DE"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96813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Shape 12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37" name="Shape 123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r>
              <a:rPr lang="en-US" sz="1200" b="0" i="0" u="none" strike="noStrike" kern="1200" cap="none" dirty="0" smtClean="0">
                <a:solidFill>
                  <a:schemeClr val="dk1"/>
                </a:solidFill>
                <a:effectLst/>
                <a:latin typeface="Calibri"/>
                <a:ea typeface="Calibri"/>
                <a:cs typeface="Calibri"/>
                <a:sym typeface="Calibri"/>
              </a:rPr>
              <a:t>Modern cloud applications often have many end points including browser, mobile devices and machines, those apps can also have many modules such as logs, customer profiles, transactions, etc. each of those components may have different data models. As an enterprise –class data management solution for cloud applications, </a:t>
            </a:r>
            <a:r>
              <a:rPr lang="en-US" sz="1200" b="0" i="0" u="none" strike="noStrike" kern="1200" cap="none" dirty="0" err="1" smtClean="0">
                <a:solidFill>
                  <a:schemeClr val="dk1"/>
                </a:solidFill>
                <a:effectLst/>
                <a:latin typeface="Calibri"/>
                <a:ea typeface="Calibri"/>
                <a:cs typeface="Calibri"/>
                <a:sym typeface="Calibri"/>
              </a:rPr>
              <a:t>Datastax</a:t>
            </a:r>
            <a:r>
              <a:rPr lang="en-US" sz="1200" b="0" i="0" u="none" strike="noStrike" kern="1200" cap="none" dirty="0" smtClean="0">
                <a:solidFill>
                  <a:schemeClr val="dk1"/>
                </a:solidFill>
                <a:effectLst/>
                <a:latin typeface="Calibri"/>
                <a:ea typeface="Calibri"/>
                <a:cs typeface="Calibri"/>
                <a:sym typeface="Calibri"/>
              </a:rPr>
              <a:t> Enterprise is able to handle different data models and data formats such as JSON, Tabular, Graph and key-value that exist in the cloud applications and persist them in a single </a:t>
            </a:r>
            <a:r>
              <a:rPr lang="en-US" sz="1200" b="0" i="0" u="none" strike="noStrike" kern="1200" cap="none" dirty="0" err="1" smtClean="0">
                <a:solidFill>
                  <a:schemeClr val="dk1"/>
                </a:solidFill>
                <a:effectLst/>
                <a:latin typeface="Calibri"/>
                <a:ea typeface="Calibri"/>
                <a:cs typeface="Calibri"/>
                <a:sym typeface="Calibri"/>
              </a:rPr>
              <a:t>datastore</a:t>
            </a:r>
            <a:r>
              <a:rPr lang="en-US" sz="1200" b="0" i="0" u="none" strike="noStrike" kern="1200" cap="none" dirty="0" smtClean="0">
                <a:solidFill>
                  <a:schemeClr val="dk1"/>
                </a:solidFill>
                <a:effectLst/>
                <a:latin typeface="Calibri"/>
                <a:ea typeface="Calibri"/>
                <a:cs typeface="Calibri"/>
                <a:sym typeface="Calibri"/>
              </a:rPr>
              <a:t>. An integrated indexing engine in DSE offers full text search support for both streaming and batch analytics workloads on a same DSE platform, thus delivering lower TCO for hardware expenditure and ease of management for the IT team. </a:t>
            </a:r>
            <a:endParaRPr lang="en-US" sz="1200" b="0" i="0" u="none" strike="noStrike" kern="1200" cap="none" dirty="0">
              <a:solidFill>
                <a:schemeClr val="dk1"/>
              </a:solidFill>
              <a:effectLst/>
              <a:latin typeface="Calibri"/>
              <a:ea typeface="Calibri"/>
              <a:cs typeface="Calibri"/>
              <a:sym typeface="Calibri"/>
            </a:endParaRPr>
          </a:p>
        </p:txBody>
      </p:sp>
      <p:sp>
        <p:nvSpPr>
          <p:cNvPr id="1238" name="Shape 123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Clr>
                <a:schemeClr val="dk1"/>
              </a:buClr>
              <a:buSzPct val="25000"/>
              <a:buFont typeface="Calibri"/>
              <a:buNone/>
            </a:pPr>
            <a:fld id="{00000000-1234-1234-1234-123412341234}" type="slidenum">
              <a:rPr lang="en-US" sz="1200">
                <a:solidFill>
                  <a:schemeClr val="dk1"/>
                </a:solidFill>
                <a:latin typeface="Calibri"/>
                <a:ea typeface="Calibri"/>
                <a:cs typeface="Calibri"/>
                <a:sym typeface="Calibri"/>
              </a:rPr>
              <a:t>13</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73917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smtClean="0">
                <a:solidFill>
                  <a:schemeClr val="dk1"/>
                </a:solidFill>
                <a:effectLst/>
                <a:latin typeface="Calibri"/>
                <a:ea typeface="Calibri"/>
                <a:cs typeface="Calibri"/>
                <a:sym typeface="Calibri"/>
              </a:rPr>
              <a:t>Integrated within each node of DSE is an advanced indexing engine with powerful search capabilities based on Solr. The indexing engine allows you to easily find data in real-time using complex queries and includes support for sub-string, fuzzy and full text search. The indexing engine also has full support for real-time aggregations, faceting, and filtering, making it easy to locate data relevant to your applications. When user updates a table via CQL API, the Solr document is updated and re-indexing occurs automatically after the update. The integration of indexing and search makes it simple to target use cases that require indexing transactions, hosting product catalogs, or searching document repositories, it also eliminate complex tasks such as ETL, Sync or application-level data management. </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1687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194425" cy="3484563"/>
          </a:xfrm>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effectLst/>
                <a:latin typeface="Calibri"/>
                <a:ea typeface="Calibri"/>
                <a:cs typeface="Calibri"/>
                <a:sym typeface="Calibri"/>
              </a:rPr>
              <a:t>Your customers expect your cloud applications to provide intelligent and personalized behavior. In order to accomplish this goal, developers need powerful streaming and batch analytics tools capable of understanding data as it flows through the application. Integrated into DSE is the industry standard Apache Spark™ large scale data processing engine, which allows you to easily construct data pipelines that interact both streaming and batch workloads. No messy ETL needed. DSE builds upon the functionality found in Apache Spark to eliminate single point of failure, increase performance, and provide full integration with the search and graph capabilities present in DSE. Because DSE Analytics is tightly integrated, it inherits all the enterprise grade functionality in DSE that you expect such as security and simple, unified administration interface.</a:t>
            </a:r>
            <a:endParaRPr lang="en-US" sz="1200" b="0" i="0" u="none" strike="noStrike" kern="1200" cap="none" dirty="0">
              <a:solidFill>
                <a:schemeClr val="dk1"/>
              </a:solidFill>
              <a:effectLst/>
              <a:latin typeface="Calibri"/>
              <a:ea typeface="Calibri"/>
              <a:cs typeface="Calibri"/>
              <a:sym typeface="Calibri"/>
            </a:endParaRPr>
          </a:p>
        </p:txBody>
      </p:sp>
      <p:sp>
        <p:nvSpPr>
          <p:cNvPr id="4" name="Slide Number Placeholder 3"/>
          <p:cNvSpPr>
            <a:spLocks noGrp="1"/>
          </p:cNvSpPr>
          <p:nvPr>
            <p:ph type="sldNum" sz="quarter" idx="10"/>
          </p:nvPr>
        </p:nvSpPr>
        <p:spPr/>
        <p:txBody>
          <a:bodyPr/>
          <a:lstStyle/>
          <a:p>
            <a:fld id="{4C6A5CA1-953D-C849-BCD8-64DC6E9D087E}" type="slidenum">
              <a:rPr lang="en-US" smtClean="0"/>
              <a:t>15</a:t>
            </a:fld>
            <a:endParaRPr lang="en-US" dirty="0"/>
          </a:p>
        </p:txBody>
      </p:sp>
    </p:spTree>
    <p:extLst>
      <p:ext uri="{BB962C8B-B14F-4D97-AF65-F5344CB8AC3E}">
        <p14:creationId xmlns:p14="http://schemas.microsoft.com/office/powerpoint/2010/main" val="1554270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effectLst/>
                <a:latin typeface="Calibri"/>
                <a:ea typeface="Calibri"/>
                <a:cs typeface="Calibri"/>
                <a:sym typeface="Calibri"/>
              </a:rPr>
              <a:t>Built upon open source Titan graph database, DSE Graph is a distributed, scalable database for storing, managing and querying highly connected and complex data in real-time. DSE Graph is part of DSE multi-model platform offering built-in support for real-time search and analytic graph queries via DSE integration. DSE Graph inherits all the key enterprise benefits from DSE including always-on, multi-datacenter support, massive scalability, and simplified administration. In addition, DSE Graph is highly performant via an adaptive query optimizer, locality-aware data </a:t>
            </a:r>
            <a:r>
              <a:rPr lang="en-US" sz="1200" b="0" i="0" u="none" strike="noStrike" kern="1200" cap="none" dirty="0" err="1" smtClean="0">
                <a:solidFill>
                  <a:schemeClr val="dk1"/>
                </a:solidFill>
                <a:effectLst/>
                <a:latin typeface="Calibri"/>
                <a:ea typeface="Calibri"/>
                <a:cs typeface="Calibri"/>
                <a:sym typeface="Calibri"/>
              </a:rPr>
              <a:t>partitioner</a:t>
            </a:r>
            <a:r>
              <a:rPr lang="en-US" sz="1200" b="0" i="0" u="none" strike="noStrike" kern="1200" cap="none" dirty="0" smtClean="0">
                <a:solidFill>
                  <a:schemeClr val="dk1"/>
                </a:solidFill>
                <a:effectLst/>
                <a:latin typeface="Calibri"/>
                <a:ea typeface="Calibri"/>
                <a:cs typeface="Calibri"/>
                <a:sym typeface="Calibri"/>
              </a:rPr>
              <a:t>, distributed query engine and various graph-specific index structure. </a:t>
            </a:r>
          </a:p>
          <a:p>
            <a:r>
              <a:rPr lang="en-US" sz="1200" b="0" i="0" u="none" strike="noStrike" kern="1200" cap="none" dirty="0" smtClean="0">
                <a:solidFill>
                  <a:schemeClr val="dk1"/>
                </a:solidFill>
                <a:effectLst/>
                <a:latin typeface="Calibri"/>
                <a:ea typeface="Calibri"/>
                <a:cs typeface="Calibri"/>
                <a:sym typeface="Calibri"/>
              </a:rPr>
              <a:t> </a:t>
            </a: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baseline="0"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A7E4AFD-04C6-6249-A58E-7FAEE9AC0F1B}" type="slidenum">
              <a:rPr lang="en-US" smtClean="0"/>
              <a:pPr/>
              <a:t>16</a:t>
            </a:fld>
            <a:endParaRPr lang="en-US"/>
          </a:p>
        </p:txBody>
      </p:sp>
    </p:spTree>
    <p:extLst>
      <p:ext uri="{BB962C8B-B14F-4D97-AF65-F5344CB8AC3E}">
        <p14:creationId xmlns:p14="http://schemas.microsoft.com/office/powerpoint/2010/main" val="108668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10:00     Introduction</a:t>
            </a:r>
          </a:p>
          <a:p>
            <a:r>
              <a:rPr lang="en-US" sz="1200" kern="1200" dirty="0" smtClean="0">
                <a:solidFill>
                  <a:schemeClr val="tx1"/>
                </a:solidFill>
                <a:latin typeface="+mn-lt"/>
                <a:ea typeface="+mn-ea"/>
                <a:cs typeface="+mn-cs"/>
              </a:rPr>
              <a:t>10:15     Apache Cassandra™ Data Structures and Replication</a:t>
            </a:r>
          </a:p>
          <a:p>
            <a:r>
              <a:rPr lang="en-US" sz="1200" kern="1200" dirty="0" smtClean="0">
                <a:solidFill>
                  <a:schemeClr val="tx1"/>
                </a:solidFill>
                <a:latin typeface="+mn-lt"/>
                <a:ea typeface="+mn-ea"/>
                <a:cs typeface="+mn-cs"/>
              </a:rPr>
              <a:t>12:00     Workshop: </a:t>
            </a:r>
            <a:r>
              <a:rPr lang="en-US" sz="1200" kern="1200" dirty="0" err="1" smtClean="0">
                <a:solidFill>
                  <a:schemeClr val="tx1"/>
                </a:solidFill>
                <a:latin typeface="+mn-lt"/>
                <a:ea typeface="+mn-ea"/>
                <a:cs typeface="+mn-cs"/>
              </a:rPr>
              <a:t>DataModelling</a:t>
            </a:r>
            <a:r>
              <a:rPr lang="en-US" sz="1200" kern="1200" dirty="0" smtClean="0">
                <a:solidFill>
                  <a:schemeClr val="tx1"/>
                </a:solidFill>
                <a:latin typeface="+mn-lt"/>
                <a:ea typeface="+mn-ea"/>
                <a:cs typeface="+mn-cs"/>
              </a:rPr>
              <a:t> with </a:t>
            </a:r>
            <a:r>
              <a:rPr lang="en-US" sz="1200" kern="1200" dirty="0" err="1" smtClean="0">
                <a:solidFill>
                  <a:schemeClr val="tx1"/>
                </a:solidFill>
                <a:latin typeface="+mn-lt"/>
                <a:ea typeface="+mn-ea"/>
                <a:cs typeface="+mn-cs"/>
              </a:rPr>
              <a:t>DataStax</a:t>
            </a:r>
            <a:r>
              <a:rPr lang="en-US" sz="1200" kern="1200" dirty="0" smtClean="0">
                <a:solidFill>
                  <a:schemeClr val="tx1"/>
                </a:solidFill>
                <a:latin typeface="+mn-lt"/>
                <a:ea typeface="+mn-ea"/>
                <a:cs typeface="+mn-cs"/>
              </a:rPr>
              <a:t> Enterprise and Apache Cassandra™</a:t>
            </a:r>
          </a:p>
          <a:p>
            <a:r>
              <a:rPr lang="de-DE" sz="1200" kern="1200" dirty="0" smtClean="0">
                <a:solidFill>
                  <a:schemeClr val="tx1"/>
                </a:solidFill>
                <a:latin typeface="+mn-lt"/>
                <a:ea typeface="+mn-ea"/>
                <a:cs typeface="+mn-cs"/>
              </a:rPr>
              <a:t>13:00     LUNCH BREAK</a:t>
            </a:r>
          </a:p>
          <a:p>
            <a:r>
              <a:rPr lang="de-DE" sz="1200" kern="1200" dirty="0" smtClean="0">
                <a:solidFill>
                  <a:schemeClr val="tx1"/>
                </a:solidFill>
                <a:latin typeface="+mn-lt"/>
                <a:ea typeface="+mn-ea"/>
                <a:cs typeface="+mn-cs"/>
              </a:rPr>
              <a:t>14:00     Workshop: Live Data </a:t>
            </a:r>
            <a:r>
              <a:rPr lang="de-DE" sz="1200" kern="1200" dirty="0" err="1" smtClean="0">
                <a:solidFill>
                  <a:schemeClr val="tx1"/>
                </a:solidFill>
                <a:latin typeface="+mn-lt"/>
                <a:ea typeface="+mn-ea"/>
                <a:cs typeface="+mn-cs"/>
              </a:rPr>
              <a:t>Indexing</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with</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DataStax</a:t>
            </a:r>
            <a:r>
              <a:rPr lang="de-DE" sz="1200" kern="1200" dirty="0" smtClean="0">
                <a:solidFill>
                  <a:schemeClr val="tx1"/>
                </a:solidFill>
                <a:latin typeface="+mn-lt"/>
                <a:ea typeface="+mn-ea"/>
                <a:cs typeface="+mn-cs"/>
              </a:rPr>
              <a:t> Enterprise </a:t>
            </a:r>
            <a:r>
              <a:rPr lang="de-DE" sz="1200" kern="1200" dirty="0" err="1" smtClean="0">
                <a:solidFill>
                  <a:schemeClr val="tx1"/>
                </a:solidFill>
                <a:latin typeface="+mn-lt"/>
                <a:ea typeface="+mn-ea"/>
                <a:cs typeface="+mn-cs"/>
              </a:rPr>
              <a:t>and</a:t>
            </a:r>
            <a:r>
              <a:rPr lang="de-DE" sz="1200" kern="1200" dirty="0" smtClean="0">
                <a:solidFill>
                  <a:schemeClr val="tx1"/>
                </a:solidFill>
                <a:latin typeface="+mn-lt"/>
                <a:ea typeface="+mn-ea"/>
                <a:cs typeface="+mn-cs"/>
              </a:rPr>
              <a:t> Apache </a:t>
            </a:r>
            <a:r>
              <a:rPr lang="de-DE" sz="1200" kern="1200" dirty="0" err="1" smtClean="0">
                <a:solidFill>
                  <a:schemeClr val="tx1"/>
                </a:solidFill>
                <a:latin typeface="+mn-lt"/>
                <a:ea typeface="+mn-ea"/>
                <a:cs typeface="+mn-cs"/>
              </a:rPr>
              <a:t>Solr</a:t>
            </a:r>
            <a:endParaRPr lang="de-DE" sz="1200" kern="1200" dirty="0" smtClean="0">
              <a:solidFill>
                <a:schemeClr val="tx1"/>
              </a:solidFill>
              <a:latin typeface="+mn-lt"/>
              <a:ea typeface="+mn-ea"/>
              <a:cs typeface="+mn-cs"/>
            </a:endParaRPr>
          </a:p>
          <a:p>
            <a:r>
              <a:rPr lang="de-DE" sz="1200" kern="1200" dirty="0" smtClean="0">
                <a:solidFill>
                  <a:schemeClr val="tx1"/>
                </a:solidFill>
                <a:latin typeface="+mn-lt"/>
                <a:ea typeface="+mn-ea"/>
                <a:cs typeface="+mn-cs"/>
              </a:rPr>
              <a:t>15:00     Workshop: </a:t>
            </a:r>
            <a:r>
              <a:rPr lang="de-DE" sz="1200" kern="1200" dirty="0" err="1" smtClean="0">
                <a:solidFill>
                  <a:schemeClr val="tx1"/>
                </a:solidFill>
                <a:latin typeface="+mn-lt"/>
                <a:ea typeface="+mn-ea"/>
                <a:cs typeface="+mn-cs"/>
              </a:rPr>
              <a:t>DataStax</a:t>
            </a:r>
            <a:r>
              <a:rPr lang="de-DE" sz="1200" kern="1200" dirty="0" smtClean="0">
                <a:solidFill>
                  <a:schemeClr val="tx1"/>
                </a:solidFill>
                <a:latin typeface="+mn-lt"/>
                <a:ea typeface="+mn-ea"/>
                <a:cs typeface="+mn-cs"/>
              </a:rPr>
              <a:t> Enterprise Analytics </a:t>
            </a:r>
            <a:r>
              <a:rPr lang="de-DE" sz="1200" kern="1200" dirty="0" err="1" smtClean="0">
                <a:solidFill>
                  <a:schemeClr val="tx1"/>
                </a:solidFill>
                <a:latin typeface="+mn-lt"/>
                <a:ea typeface="+mn-ea"/>
                <a:cs typeface="+mn-cs"/>
              </a:rPr>
              <a:t>with</a:t>
            </a:r>
            <a:r>
              <a:rPr lang="de-DE" sz="1200" kern="1200" dirty="0" smtClean="0">
                <a:solidFill>
                  <a:schemeClr val="tx1"/>
                </a:solidFill>
                <a:latin typeface="+mn-lt"/>
                <a:ea typeface="+mn-ea"/>
                <a:cs typeface="+mn-cs"/>
              </a:rPr>
              <a:t> Apache Spark</a:t>
            </a:r>
          </a:p>
          <a:p>
            <a:r>
              <a:rPr lang="de-DE" sz="1200" kern="1200" dirty="0" smtClean="0">
                <a:solidFill>
                  <a:schemeClr val="tx1"/>
                </a:solidFill>
                <a:latin typeface="+mn-lt"/>
                <a:ea typeface="+mn-ea"/>
                <a:cs typeface="+mn-cs"/>
              </a:rPr>
              <a:t>16:00     </a:t>
            </a:r>
            <a:r>
              <a:rPr lang="de-DE" sz="1200" kern="1200" dirty="0" err="1" smtClean="0">
                <a:solidFill>
                  <a:schemeClr val="tx1"/>
                </a:solidFill>
                <a:latin typeface="+mn-lt"/>
                <a:ea typeface="+mn-ea"/>
                <a:cs typeface="+mn-cs"/>
              </a:rPr>
              <a:t>Discussion</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Questions</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and</a:t>
            </a:r>
            <a:r>
              <a:rPr lang="de-DE" sz="1200" kern="1200" dirty="0" smtClean="0">
                <a:solidFill>
                  <a:schemeClr val="tx1"/>
                </a:solidFill>
                <a:latin typeface="+mn-lt"/>
                <a:ea typeface="+mn-ea"/>
                <a:cs typeface="+mn-cs"/>
              </a:rPr>
              <a:t> </a:t>
            </a:r>
            <a:r>
              <a:rPr lang="de-DE" sz="1200" kern="1200" dirty="0" err="1" smtClean="0">
                <a:solidFill>
                  <a:schemeClr val="tx1"/>
                </a:solidFill>
                <a:latin typeface="+mn-lt"/>
                <a:ea typeface="+mn-ea"/>
                <a:cs typeface="+mn-cs"/>
              </a:rPr>
              <a:t>Answers</a:t>
            </a:r>
            <a:endParaRPr lang="de-DE"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17</a:t>
            </a:fld>
            <a:endParaRPr lang="en-US" dirty="0"/>
          </a:p>
        </p:txBody>
      </p:sp>
    </p:spTree>
    <p:extLst>
      <p:ext uri="{BB962C8B-B14F-4D97-AF65-F5344CB8AC3E}">
        <p14:creationId xmlns:p14="http://schemas.microsoft.com/office/powerpoint/2010/main" val="3559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2</a:t>
            </a:fld>
            <a:endParaRPr lang="en-US" dirty="0"/>
          </a:p>
        </p:txBody>
      </p:sp>
    </p:spTree>
    <p:extLst>
      <p:ext uri="{BB962C8B-B14F-4D97-AF65-F5344CB8AC3E}">
        <p14:creationId xmlns:p14="http://schemas.microsoft.com/office/powerpoint/2010/main" val="1440901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A318A9E-BB36-0C46-9FC2-F9442BF833CA}" type="slidenum">
              <a:rPr lang="en-US" smtClean="0"/>
              <a:t>3</a:t>
            </a:fld>
            <a:endParaRPr lang="en-US"/>
          </a:p>
        </p:txBody>
      </p:sp>
    </p:spTree>
    <p:extLst>
      <p:ext uri="{BB962C8B-B14F-4D97-AF65-F5344CB8AC3E}">
        <p14:creationId xmlns:p14="http://schemas.microsoft.com/office/powerpoint/2010/main" val="1265775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who is DataStax?  </a:t>
            </a:r>
          </a:p>
          <a:p>
            <a:endParaRPr lang="en-US" dirty="0" smtClean="0"/>
          </a:p>
          <a:p>
            <a:r>
              <a:rPr lang="en-US" dirty="0" smtClean="0"/>
              <a:t>We</a:t>
            </a:r>
            <a:r>
              <a:rPr lang="en-US" baseline="0" dirty="0" smtClean="0"/>
              <a:t> are a 400 people company with offices around the world.</a:t>
            </a:r>
          </a:p>
          <a:p>
            <a:r>
              <a:rPr lang="en-US" baseline="0" dirty="0" smtClean="0"/>
              <a:t>We have validation from some of the worlds leading venture firms</a:t>
            </a:r>
          </a:p>
          <a:p>
            <a:r>
              <a:rPr lang="en-US" baseline="0" dirty="0" smtClean="0"/>
              <a:t>And we are continuing to drive momentum with customers that are the top brands in the world who believe in us</a:t>
            </a:r>
          </a:p>
          <a:p>
            <a:r>
              <a:rPr lang="en-US" baseline="0" dirty="0" smtClean="0"/>
              <a:t>Even Industry influencers like Gartner consistently rank us at the top in multiple categories.</a:t>
            </a:r>
          </a:p>
          <a:p>
            <a:r>
              <a:rPr lang="en-US" baseline="0" dirty="0" smtClean="0"/>
              <a:t>Last year Forbes listed us in the world’s best 100 cloud companies.</a:t>
            </a:r>
            <a:endParaRPr lang="en-US" dirty="0"/>
          </a:p>
        </p:txBody>
      </p:sp>
      <p:sp>
        <p:nvSpPr>
          <p:cNvPr id="4" name="Slide Number Placeholder 3"/>
          <p:cNvSpPr>
            <a:spLocks noGrp="1"/>
          </p:cNvSpPr>
          <p:nvPr>
            <p:ph type="sldNum" sz="quarter" idx="10"/>
          </p:nvPr>
        </p:nvSpPr>
        <p:spPr/>
        <p:txBody>
          <a:bodyPr/>
          <a:lstStyle/>
          <a:p>
            <a:fld id="{4C6A5CA1-953D-C849-BCD8-64DC6E9D087E}" type="slidenum">
              <a:rPr lang="en-US" smtClean="0"/>
              <a:t>4</a:t>
            </a:fld>
            <a:endParaRPr lang="en-US" dirty="0"/>
          </a:p>
        </p:txBody>
      </p:sp>
    </p:spTree>
    <p:extLst>
      <p:ext uri="{BB962C8B-B14F-4D97-AF65-F5344CB8AC3E}">
        <p14:creationId xmlns:p14="http://schemas.microsoft.com/office/powerpoint/2010/main" val="631447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smtClean="0"/>
              <a:t>What we’ve all witnessed is</a:t>
            </a:r>
            <a:r>
              <a:rPr lang="en-US" sz="2000" baseline="0" dirty="0" smtClean="0"/>
              <a:t> how quickly apps have changed. Even in the past decade we’ve added mobile phones, IoT connected cars, we’ve quickly become always connected and that’s changed a lot of what’s possible in terms of creating data-driven experiences at the heart of apps.</a:t>
            </a:r>
            <a:endParaRPr lang="en-US" sz="2000"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91969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what we mean by cloud applications,</a:t>
            </a:r>
            <a:r>
              <a:rPr lang="en-US" baseline="0" dirty="0" smtClean="0"/>
              <a:t> is these few characteristics. Apps today have evolved to be contextual, personalized for us, always-on can never go down with real-time responsiveness. We’re serving up a global application that has numerous endpoints or users around the world and it needs to be scalable to support all of this. So where do we begin with that data layer?  </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7598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7"/>
        <p:cNvGrpSpPr/>
        <p:nvPr/>
      </p:nvGrpSpPr>
      <p:grpSpPr>
        <a:xfrm>
          <a:off x="0" y="0"/>
          <a:ext cx="0" cy="0"/>
          <a:chOff x="0" y="0"/>
          <a:chExt cx="0" cy="0"/>
        </a:xfrm>
      </p:grpSpPr>
      <p:sp>
        <p:nvSpPr>
          <p:cNvPr id="1058" name="Shape 1058"/>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dirty="0"/>
              <a:t>Here’s a quick look at our data platform. In short, we are built to be always-on, deliver that </a:t>
            </a:r>
            <a:r>
              <a:rPr lang="en-US" dirty="0" smtClean="0"/>
              <a:t>effortless scale, and help </a:t>
            </a:r>
            <a:r>
              <a:rPr lang="en-US" dirty="0"/>
              <a:t>create the type of real-time, data-driven experiences users love. </a:t>
            </a:r>
          </a:p>
        </p:txBody>
      </p:sp>
      <p:sp>
        <p:nvSpPr>
          <p:cNvPr id="1059" name="Shape 10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3788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rtl="0"/>
            <a:r>
              <a:rPr lang="de-DE" sz="1200" b="0" i="0" u="none" strike="noStrike" kern="1200" dirty="0" err="1" smtClean="0">
                <a:solidFill>
                  <a:schemeClr val="tx1"/>
                </a:solidFill>
                <a:effectLst/>
                <a:latin typeface="+mn-lt"/>
                <a:ea typeface="+mn-ea"/>
                <a:cs typeface="+mn-cs"/>
              </a:rPr>
              <a:t>DataStax</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helps</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companies</a:t>
            </a:r>
            <a:r>
              <a:rPr lang="de-DE" sz="1200" b="0" i="0" u="none" strike="noStrike" kern="1200" dirty="0" smtClean="0">
                <a:solidFill>
                  <a:schemeClr val="tx1"/>
                </a:solidFill>
                <a:effectLst/>
                <a:latin typeface="+mn-lt"/>
                <a:ea typeface="+mn-ea"/>
                <a:cs typeface="+mn-cs"/>
              </a:rPr>
              <a:t> like </a:t>
            </a:r>
            <a:r>
              <a:rPr lang="de-DE" sz="1200" b="0" i="0" u="none" strike="noStrike" kern="1200" dirty="0" err="1" smtClean="0">
                <a:solidFill>
                  <a:schemeClr val="tx1"/>
                </a:solidFill>
                <a:effectLst/>
                <a:latin typeface="+mn-lt"/>
                <a:ea typeface="+mn-ea"/>
                <a:cs typeface="+mn-cs"/>
              </a:rPr>
              <a:t>Netflix</a:t>
            </a:r>
            <a:r>
              <a:rPr lang="de-DE" sz="1200" b="0" i="0" u="none" strike="noStrike" kern="1200" dirty="0" smtClean="0">
                <a:solidFill>
                  <a:schemeClr val="tx1"/>
                </a:solidFill>
                <a:effectLst/>
                <a:latin typeface="+mn-lt"/>
                <a:ea typeface="+mn-ea"/>
                <a:cs typeface="+mn-cs"/>
              </a:rPr>
              <a:t>, ING, British Gas, </a:t>
            </a:r>
            <a:r>
              <a:rPr lang="de-DE" sz="1200" b="0" i="0" u="none" strike="noStrike" kern="1200" dirty="0" err="1" smtClean="0">
                <a:solidFill>
                  <a:schemeClr val="tx1"/>
                </a:solidFill>
                <a:effectLst/>
                <a:latin typeface="+mn-lt"/>
                <a:ea typeface="+mn-ea"/>
                <a:cs typeface="+mn-cs"/>
              </a:rPr>
              <a:t>Intuit</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and</a:t>
            </a:r>
            <a:r>
              <a:rPr lang="de-DE" sz="1200" b="0" i="0" u="none" strike="noStrike" kern="1200" dirty="0" smtClean="0">
                <a:solidFill>
                  <a:schemeClr val="tx1"/>
                </a:solidFill>
                <a:effectLst/>
                <a:latin typeface="+mn-lt"/>
                <a:ea typeface="+mn-ea"/>
                <a:cs typeface="+mn-cs"/>
              </a:rPr>
              <a:t> Target power </a:t>
            </a:r>
            <a:r>
              <a:rPr lang="de-DE" sz="1200" b="0" i="0" u="none" strike="noStrike" kern="1200" dirty="0" err="1" smtClean="0">
                <a:solidFill>
                  <a:schemeClr val="tx1"/>
                </a:solidFill>
                <a:effectLst/>
                <a:latin typeface="+mn-lt"/>
                <a:ea typeface="+mn-ea"/>
                <a:cs typeface="+mn-cs"/>
              </a:rPr>
              <a:t>data</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management</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for</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their</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cloud</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applications</a:t>
            </a:r>
            <a:r>
              <a:rPr lang="de-DE" sz="1200" b="0" i="0" u="none" strike="noStrike" kern="1200" dirty="0" smtClean="0">
                <a:solidFill>
                  <a:schemeClr val="tx1"/>
                </a:solidFill>
                <a:effectLst/>
                <a:latin typeface="+mn-lt"/>
                <a:ea typeface="+mn-ea"/>
                <a:cs typeface="+mn-cs"/>
              </a:rPr>
              <a:t>. The </a:t>
            </a:r>
            <a:r>
              <a:rPr lang="de-DE" sz="1200" b="0" i="0" u="none" strike="noStrike" kern="1200" dirty="0" err="1" smtClean="0">
                <a:solidFill>
                  <a:schemeClr val="tx1"/>
                </a:solidFill>
                <a:effectLst/>
                <a:latin typeface="+mn-lt"/>
                <a:ea typeface="+mn-ea"/>
                <a:cs typeface="+mn-cs"/>
              </a:rPr>
              <a:t>customers</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of</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these</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companies</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have</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billions</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of</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defining</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moments</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each</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second</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around</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the</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globe</a:t>
            </a:r>
            <a:r>
              <a:rPr lang="de-DE" sz="1200" b="0" i="0" u="none" strike="noStrike" kern="1200" dirty="0" smtClean="0">
                <a:solidFill>
                  <a:schemeClr val="tx1"/>
                </a:solidFill>
                <a:effectLst/>
                <a:latin typeface="+mn-lt"/>
                <a:ea typeface="+mn-ea"/>
                <a:cs typeface="+mn-cs"/>
              </a:rPr>
              <a:t>. The </a:t>
            </a:r>
            <a:r>
              <a:rPr lang="de-DE" sz="1200" b="0" i="0" u="none" strike="noStrike" kern="1200" dirty="0" err="1" smtClean="0">
                <a:solidFill>
                  <a:schemeClr val="tx1"/>
                </a:solidFill>
                <a:effectLst/>
                <a:latin typeface="+mn-lt"/>
                <a:ea typeface="+mn-ea"/>
                <a:cs typeface="+mn-cs"/>
              </a:rPr>
              <a:t>moment</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they</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get</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that</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personalized</a:t>
            </a:r>
            <a:r>
              <a:rPr lang="de-DE" sz="1200" b="0" i="0" u="none" strike="noStrike" kern="1200" dirty="0" smtClean="0">
                <a:solidFill>
                  <a:schemeClr val="tx1"/>
                </a:solidFill>
                <a:effectLst/>
                <a:latin typeface="+mn-lt"/>
                <a:ea typeface="+mn-ea"/>
                <a:cs typeface="+mn-cs"/>
              </a:rPr>
              <a:t> online deal, </a:t>
            </a:r>
            <a:r>
              <a:rPr lang="de-DE" sz="1200" b="0" i="0" u="none" strike="noStrike" kern="1200" dirty="0" err="1" smtClean="0">
                <a:solidFill>
                  <a:schemeClr val="tx1"/>
                </a:solidFill>
                <a:effectLst/>
                <a:latin typeface="+mn-lt"/>
                <a:ea typeface="+mn-ea"/>
                <a:cs typeface="+mn-cs"/>
              </a:rPr>
              <a:t>watch</a:t>
            </a:r>
            <a:r>
              <a:rPr lang="de-DE" sz="1200" b="0" i="0" u="none" strike="noStrike" kern="1200" dirty="0" smtClean="0">
                <a:solidFill>
                  <a:schemeClr val="tx1"/>
                </a:solidFill>
                <a:effectLst/>
                <a:latin typeface="+mn-lt"/>
                <a:ea typeface="+mn-ea"/>
                <a:cs typeface="+mn-cs"/>
              </a:rPr>
              <a:t> a </a:t>
            </a:r>
            <a:r>
              <a:rPr lang="de-DE" sz="1200" b="0" i="0" u="none" strike="noStrike" kern="1200" dirty="0" err="1" smtClean="0">
                <a:solidFill>
                  <a:schemeClr val="tx1"/>
                </a:solidFill>
                <a:effectLst/>
                <a:latin typeface="+mn-lt"/>
                <a:ea typeface="+mn-ea"/>
                <a:cs typeface="+mn-cs"/>
              </a:rPr>
              <a:t>streamed</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movie</a:t>
            </a:r>
            <a:r>
              <a:rPr lang="de-DE" sz="1200" b="0" i="0" u="none" strike="noStrike" kern="1200" dirty="0" smtClean="0">
                <a:solidFill>
                  <a:schemeClr val="tx1"/>
                </a:solidFill>
                <a:effectLst/>
                <a:latin typeface="+mn-lt"/>
                <a:ea typeface="+mn-ea"/>
                <a:cs typeface="+mn-cs"/>
              </a:rPr>
              <a:t>, manage </a:t>
            </a:r>
            <a:r>
              <a:rPr lang="de-DE" sz="1200" b="0" i="0" u="none" strike="noStrike" kern="1200" dirty="0" err="1" smtClean="0">
                <a:solidFill>
                  <a:schemeClr val="tx1"/>
                </a:solidFill>
                <a:effectLst/>
                <a:latin typeface="+mn-lt"/>
                <a:ea typeface="+mn-ea"/>
                <a:cs typeface="+mn-cs"/>
              </a:rPr>
              <a:t>their</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finances</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with</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ease</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know</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exactly</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when</a:t>
            </a:r>
            <a:r>
              <a:rPr lang="de-DE" sz="1200" b="0" i="0" u="none" strike="noStrike" kern="1200" dirty="0" smtClean="0">
                <a:solidFill>
                  <a:schemeClr val="tx1"/>
                </a:solidFill>
                <a:effectLst/>
                <a:latin typeface="+mn-lt"/>
                <a:ea typeface="+mn-ea"/>
                <a:cs typeface="+mn-cs"/>
              </a:rPr>
              <a:t> a </a:t>
            </a:r>
            <a:r>
              <a:rPr lang="de-DE" sz="1200" b="0" i="0" u="none" strike="noStrike" kern="1200" dirty="0" err="1" smtClean="0">
                <a:solidFill>
                  <a:schemeClr val="tx1"/>
                </a:solidFill>
                <a:effectLst/>
                <a:latin typeface="+mn-lt"/>
                <a:ea typeface="+mn-ea"/>
                <a:cs typeface="+mn-cs"/>
              </a:rPr>
              <a:t>package</a:t>
            </a:r>
            <a:r>
              <a:rPr lang="de-DE" sz="1200" b="0" i="0" u="none" strike="noStrike" kern="1200" dirty="0" smtClean="0">
                <a:solidFill>
                  <a:schemeClr val="tx1"/>
                </a:solidFill>
                <a:effectLst/>
                <a:latin typeface="+mn-lt"/>
                <a:ea typeface="+mn-ea"/>
                <a:cs typeface="+mn-cs"/>
              </a:rPr>
              <a:t> will </a:t>
            </a:r>
            <a:r>
              <a:rPr lang="de-DE" sz="1200" b="0" i="0" u="none" strike="noStrike" kern="1200" dirty="0" err="1" smtClean="0">
                <a:solidFill>
                  <a:schemeClr val="tx1"/>
                </a:solidFill>
                <a:effectLst/>
                <a:latin typeface="+mn-lt"/>
                <a:ea typeface="+mn-ea"/>
                <a:cs typeface="+mn-cs"/>
              </a:rPr>
              <a:t>arrive</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efficiently</a:t>
            </a:r>
            <a:r>
              <a:rPr lang="de-DE" sz="1200" b="0" i="0" u="none" strike="noStrike" kern="1200" dirty="0" smtClean="0">
                <a:solidFill>
                  <a:schemeClr val="tx1"/>
                </a:solidFill>
                <a:effectLst/>
                <a:latin typeface="+mn-lt"/>
                <a:ea typeface="+mn-ea"/>
                <a:cs typeface="+mn-cs"/>
              </a:rPr>
              <a:t> manage a </a:t>
            </a:r>
            <a:r>
              <a:rPr lang="de-DE" sz="1200" b="0" i="0" u="none" strike="noStrike" kern="1200" dirty="0" err="1" smtClean="0">
                <a:solidFill>
                  <a:schemeClr val="tx1"/>
                </a:solidFill>
                <a:effectLst/>
                <a:latin typeface="+mn-lt"/>
                <a:ea typeface="+mn-ea"/>
                <a:cs typeface="+mn-cs"/>
              </a:rPr>
              <a:t>manufacturing</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process</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or</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visit</a:t>
            </a:r>
            <a:r>
              <a:rPr lang="de-DE" sz="1200" b="0" i="0" u="none" strike="noStrike" kern="1200" dirty="0" smtClean="0">
                <a:solidFill>
                  <a:schemeClr val="tx1"/>
                </a:solidFill>
                <a:effectLst/>
                <a:latin typeface="+mn-lt"/>
                <a:ea typeface="+mn-ea"/>
                <a:cs typeface="+mn-cs"/>
              </a:rPr>
              <a:t> a </a:t>
            </a:r>
            <a:r>
              <a:rPr lang="de-DE" sz="1200" b="0" i="0" u="none" strike="noStrike" kern="1200" dirty="0" err="1" smtClean="0">
                <a:solidFill>
                  <a:schemeClr val="tx1"/>
                </a:solidFill>
                <a:effectLst/>
                <a:latin typeface="+mn-lt"/>
                <a:ea typeface="+mn-ea"/>
                <a:cs typeface="+mn-cs"/>
              </a:rPr>
              <a:t>new</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physician</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who</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already</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has</a:t>
            </a:r>
            <a:r>
              <a:rPr lang="de-DE" sz="1200" b="0" i="0" u="none" strike="noStrike" kern="1200" dirty="0" smtClean="0">
                <a:solidFill>
                  <a:schemeClr val="tx1"/>
                </a:solidFill>
                <a:effectLst/>
                <a:latin typeface="+mn-lt"/>
                <a:ea typeface="+mn-ea"/>
                <a:cs typeface="+mn-cs"/>
              </a:rPr>
              <a:t> all </a:t>
            </a:r>
            <a:r>
              <a:rPr lang="de-DE" sz="1200" b="0" i="0" u="none" strike="noStrike" kern="1200" dirty="0" err="1" smtClean="0">
                <a:solidFill>
                  <a:schemeClr val="tx1"/>
                </a:solidFill>
                <a:effectLst/>
                <a:latin typeface="+mn-lt"/>
                <a:ea typeface="+mn-ea"/>
                <a:cs typeface="+mn-cs"/>
              </a:rPr>
              <a:t>the</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information</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she</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needs</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about</a:t>
            </a:r>
            <a:r>
              <a:rPr lang="de-DE" sz="1200" b="0" i="0" u="none" strike="noStrike" kern="1200" dirty="0" smtClean="0">
                <a:solidFill>
                  <a:schemeClr val="tx1"/>
                </a:solidFill>
                <a:effectLst/>
                <a:latin typeface="+mn-lt"/>
                <a:ea typeface="+mn-ea"/>
                <a:cs typeface="+mn-cs"/>
              </a:rPr>
              <a:t> her </a:t>
            </a:r>
            <a:r>
              <a:rPr lang="de-DE" sz="1200" b="0" i="0" u="none" strike="noStrike" kern="1200" dirty="0" err="1" smtClean="0">
                <a:solidFill>
                  <a:schemeClr val="tx1"/>
                </a:solidFill>
                <a:effectLst/>
                <a:latin typeface="+mn-lt"/>
                <a:ea typeface="+mn-ea"/>
                <a:cs typeface="+mn-cs"/>
              </a:rPr>
              <a:t>patient</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DataStax</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is</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the</a:t>
            </a:r>
            <a:r>
              <a:rPr lang="de-DE" sz="1200" b="0" i="0" u="none" strike="noStrike" kern="1200" dirty="0" smtClean="0">
                <a:solidFill>
                  <a:schemeClr val="tx1"/>
                </a:solidFill>
                <a:effectLst/>
                <a:latin typeface="+mn-lt"/>
                <a:ea typeface="+mn-ea"/>
                <a:cs typeface="+mn-cs"/>
              </a:rPr>
              <a:t> power </a:t>
            </a:r>
            <a:r>
              <a:rPr lang="de-DE" sz="1200" b="0" i="0" u="none" strike="noStrike" kern="1200" dirty="0" err="1" smtClean="0">
                <a:solidFill>
                  <a:schemeClr val="tx1"/>
                </a:solidFill>
                <a:effectLst/>
                <a:latin typeface="+mn-lt"/>
                <a:ea typeface="+mn-ea"/>
                <a:cs typeface="+mn-cs"/>
              </a:rPr>
              <a:t>behind</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these</a:t>
            </a:r>
            <a:r>
              <a:rPr lang="de-DE" sz="1200" b="0" i="0" u="none" strike="noStrike" kern="1200" dirty="0" smtClean="0">
                <a:solidFill>
                  <a:schemeClr val="tx1"/>
                </a:solidFill>
                <a:effectLst/>
                <a:latin typeface="+mn-lt"/>
                <a:ea typeface="+mn-ea"/>
                <a:cs typeface="+mn-cs"/>
              </a:rPr>
              <a:t> </a:t>
            </a:r>
            <a:r>
              <a:rPr lang="de-DE" sz="1200" b="0" i="0" u="none" strike="noStrike" kern="1200" dirty="0" err="1" smtClean="0">
                <a:solidFill>
                  <a:schemeClr val="tx1"/>
                </a:solidFill>
                <a:effectLst/>
                <a:latin typeface="+mn-lt"/>
                <a:ea typeface="+mn-ea"/>
                <a:cs typeface="+mn-cs"/>
              </a:rPr>
              <a:t>moments</a:t>
            </a:r>
            <a:r>
              <a:rPr lang="de-DE" sz="1200" b="0" i="0" u="none" strike="noStrike" kern="1200" dirty="0" smtClean="0">
                <a:solidFill>
                  <a:schemeClr val="tx1"/>
                </a:solidFill>
                <a:effectLst/>
                <a:latin typeface="+mn-lt"/>
                <a:ea typeface="+mn-ea"/>
                <a:cs typeface="+mn-cs"/>
              </a:rPr>
              <a:t>.</a:t>
            </a:r>
            <a:endParaRPr lang="de-DE" b="0" dirty="0" smtClean="0">
              <a:effectLst/>
            </a:endParaRPr>
          </a:p>
          <a:p>
            <a:r>
              <a:rPr lang="de-DE" dirty="0" smtClean="0"/>
              <a:t/>
            </a:r>
            <a:br>
              <a:rPr lang="de-DE" dirty="0" smtClean="0"/>
            </a:br>
            <a:endParaRPr lang="en-US" dirty="0"/>
          </a:p>
        </p:txBody>
      </p:sp>
      <p:sp>
        <p:nvSpPr>
          <p:cNvPr id="4" name="Slide Number Placeholder 3"/>
          <p:cNvSpPr>
            <a:spLocks noGrp="1"/>
          </p:cNvSpPr>
          <p:nvPr>
            <p:ph type="sldNum" sz="quarter" idx="10"/>
          </p:nvPr>
        </p:nvSpPr>
        <p:spPr/>
        <p:txBody>
          <a:bodyPr/>
          <a:lstStyle/>
          <a:p>
            <a:fld id="{BA7E4AFD-04C6-6249-A58E-7FAEE9AC0F1B}" type="slidenum">
              <a:rPr lang="en-US">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565841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A318A9E-BB36-0C46-9FC2-F9442BF833CA}" type="slidenum">
              <a:rPr lang="en-US" smtClean="0"/>
              <a:t>10</a:t>
            </a:fld>
            <a:endParaRPr lang="en-US"/>
          </a:p>
        </p:txBody>
      </p:sp>
    </p:spTree>
    <p:extLst>
      <p:ext uri="{BB962C8B-B14F-4D97-AF65-F5344CB8AC3E}">
        <p14:creationId xmlns:p14="http://schemas.microsoft.com/office/powerpoint/2010/main" val="174076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3044957"/>
            <a:ext cx="10972800" cy="1143000"/>
          </a:xfrm>
        </p:spPr>
        <p:txBody>
          <a:bodyPr/>
          <a:lstStyle/>
          <a:p>
            <a:r>
              <a:rPr lang="en-US" dirty="0" smtClean="0"/>
              <a:t>Presenter Name</a:t>
            </a:r>
            <a:endParaRPr lang="en-US" dirty="0"/>
          </a:p>
        </p:txBody>
      </p:sp>
      <p:pic>
        <p:nvPicPr>
          <p:cNvPr id="6" name="Picture 5" descr="datastax_logo_large.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19403" y="2084851"/>
            <a:ext cx="2825736" cy="583356"/>
          </a:xfrm>
          <a:prstGeom prst="rect">
            <a:avLst/>
          </a:prstGeom>
        </p:spPr>
      </p:pic>
      <p:sp>
        <p:nvSpPr>
          <p:cNvPr id="8" name="Text Placeholder 7"/>
          <p:cNvSpPr>
            <a:spLocks noGrp="1"/>
          </p:cNvSpPr>
          <p:nvPr>
            <p:ph type="body" sz="quarter" idx="10" hasCustomPrompt="1"/>
          </p:nvPr>
        </p:nvSpPr>
        <p:spPr>
          <a:xfrm>
            <a:off x="624417" y="4389107"/>
            <a:ext cx="10972800" cy="768351"/>
          </a:xfrm>
        </p:spPr>
        <p:txBody>
          <a:bodyPr>
            <a:normAutofit/>
          </a:bodyPr>
          <a:lstStyle>
            <a:lvl1pPr marL="0" indent="0">
              <a:buNone/>
              <a:defRPr sz="2400" b="0" i="0">
                <a:latin typeface="Helvetica Neue Thin"/>
                <a:cs typeface="Helvetica Neue Thin"/>
              </a:defRPr>
            </a:lvl1pPr>
            <a:lvl2pPr>
              <a:defRPr b="0" i="0">
                <a:latin typeface="Helvetica Neue Thin"/>
                <a:cs typeface="Helvetica Neue Thin"/>
              </a:defRPr>
            </a:lvl2pPr>
            <a:lvl3pPr>
              <a:defRPr b="0" i="0">
                <a:latin typeface="Helvetica Neue Thin"/>
                <a:cs typeface="Helvetica Neue Thin"/>
              </a:defRPr>
            </a:lvl3pPr>
            <a:lvl4pPr>
              <a:defRPr b="0" i="0">
                <a:latin typeface="Helvetica Neue Thin"/>
                <a:cs typeface="Helvetica Neue Thin"/>
              </a:defRPr>
            </a:lvl4pPr>
            <a:lvl5pPr>
              <a:defRPr b="0" i="0">
                <a:latin typeface="Helvetica Neue Thin"/>
                <a:cs typeface="Helvetica Neue Thin"/>
              </a:defRPr>
            </a:lvl5pPr>
          </a:lstStyle>
          <a:p>
            <a:pPr lvl="0"/>
            <a:r>
              <a:rPr lang="en-US" dirty="0" smtClean="0"/>
              <a:t>Presentation Name</a:t>
            </a:r>
            <a:endParaRPr lang="en-US" dirty="0"/>
          </a:p>
        </p:txBody>
      </p:sp>
    </p:spTree>
    <p:extLst>
      <p:ext uri="{BB962C8B-B14F-4D97-AF65-F5344CB8AC3E}">
        <p14:creationId xmlns:p14="http://schemas.microsoft.com/office/powerpoint/2010/main" val="2043442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Orange Section Head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09600" y="274640"/>
            <a:ext cx="10972800" cy="919161"/>
          </a:xfrm>
          <a:prstGeom prst="rect">
            <a:avLst/>
          </a:prstGeom>
        </p:spPr>
        <p:txBody>
          <a:bodyPr>
            <a:normAutofit/>
          </a:bodyPr>
          <a:lstStyle>
            <a:lvl1pPr algn="l">
              <a:defRPr sz="4267" b="0" i="0" baseline="0">
                <a:solidFill>
                  <a:schemeClr val="accent2"/>
                </a:solidFill>
                <a:latin typeface="Arial" charset="0"/>
                <a:ea typeface="Arial" charset="0"/>
                <a:cs typeface="Arial" charset="0"/>
              </a:defRPr>
            </a:lvl1pPr>
          </a:lstStyle>
          <a:p>
            <a:r>
              <a:rPr lang="en-US" dirty="0" smtClean="0"/>
              <a:t>Click to edit Title text</a:t>
            </a:r>
            <a:endParaRPr lang="en-US" dirty="0"/>
          </a:p>
        </p:txBody>
      </p:sp>
      <p:cxnSp>
        <p:nvCxnSpPr>
          <p:cNvPr id="9" name="Straight Connector 8"/>
          <p:cNvCxnSpPr/>
          <p:nvPr/>
        </p:nvCxnSpPr>
        <p:spPr>
          <a:xfrm>
            <a:off x="609600" y="1227667"/>
            <a:ext cx="10972800" cy="0"/>
          </a:xfrm>
          <a:prstGeom prst="line">
            <a:avLst/>
          </a:prstGeom>
          <a:ln w="12700" cmpd="sng">
            <a:solidFill>
              <a:schemeClr val="accent2"/>
            </a:solidFill>
            <a:headEnd type="oval" w="sm" len="sm"/>
            <a:tailEnd type="oval" w="sm" len="sm"/>
          </a:ln>
          <a:effectLst/>
        </p:spPr>
        <p:style>
          <a:lnRef idx="2">
            <a:schemeClr val="accent1"/>
          </a:lnRef>
          <a:fillRef idx="0">
            <a:schemeClr val="accent1"/>
          </a:fillRef>
          <a:effectRef idx="1">
            <a:schemeClr val="accent1"/>
          </a:effectRef>
          <a:fontRef idx="minor">
            <a:schemeClr val="tx1"/>
          </a:fontRef>
        </p:style>
      </p:cxnSp>
      <p:sp>
        <p:nvSpPr>
          <p:cNvPr id="10" name="Content Placeholder 23"/>
          <p:cNvSpPr>
            <a:spLocks noGrp="1"/>
          </p:cNvSpPr>
          <p:nvPr>
            <p:ph sz="quarter" idx="10" hasCustomPrompt="1"/>
          </p:nvPr>
        </p:nvSpPr>
        <p:spPr>
          <a:xfrm>
            <a:off x="609600" y="1494367"/>
            <a:ext cx="10972800" cy="4690216"/>
          </a:xfrm>
          <a:prstGeom prst="rect">
            <a:avLst/>
          </a:prstGeom>
        </p:spPr>
        <p:txBody>
          <a:bodyPr vert="horz"/>
          <a:lstStyle>
            <a:lvl1pPr marL="0" indent="0">
              <a:buNone/>
              <a:defRPr sz="1867" b="0" i="0" baseline="0">
                <a:latin typeface="Arial" charset="0"/>
                <a:ea typeface="Arial" charset="0"/>
                <a:cs typeface="Arial" charset="0"/>
              </a:defRPr>
            </a:lvl1pPr>
            <a:lvl2pPr>
              <a:defRPr sz="1867" b="0" i="0">
                <a:latin typeface="Helvetica Neue Light"/>
                <a:cs typeface="Helvetica Neue Light"/>
              </a:defRPr>
            </a:lvl2pPr>
            <a:lvl3pPr>
              <a:defRPr sz="1867" b="0" i="0">
                <a:latin typeface="Helvetica Neue Light"/>
                <a:cs typeface="Helvetica Neue Light"/>
              </a:defRPr>
            </a:lvl3pPr>
            <a:lvl4pPr>
              <a:defRPr sz="1867" b="0" i="0">
                <a:latin typeface="Helvetica Neue Light"/>
                <a:cs typeface="Helvetica Neue Light"/>
              </a:defRPr>
            </a:lvl4pPr>
            <a:lvl5pPr>
              <a:defRPr sz="1867" b="0" i="0">
                <a:latin typeface="Helvetica Neue Light"/>
                <a:cs typeface="Helvetica Neue Light"/>
              </a:defRPr>
            </a:lvl5pPr>
          </a:lstStyle>
          <a:p>
            <a:pPr lvl="0"/>
            <a:r>
              <a:rPr lang="en-US" dirty="0" smtClean="0"/>
              <a:t>Click to edit edit text / insert an image / create a chart, </a:t>
            </a:r>
            <a:r>
              <a:rPr lang="en-US" dirty="0" err="1" smtClean="0"/>
              <a:t>etc</a:t>
            </a:r>
            <a:endParaRPr lang="en-US" dirty="0"/>
          </a:p>
        </p:txBody>
      </p:sp>
      <p:sp>
        <p:nvSpPr>
          <p:cNvPr id="13" name="Footer Placeholder 12"/>
          <p:cNvSpPr>
            <a:spLocks noGrp="1"/>
          </p:cNvSpPr>
          <p:nvPr>
            <p:ph type="ftr" sz="quarter" idx="11"/>
          </p:nvPr>
        </p:nvSpPr>
        <p:spPr/>
        <p:txBody>
          <a:bodyPr/>
          <a:lstStyle/>
          <a:p>
            <a:r>
              <a:rPr lang="en-US" dirty="0" smtClean="0"/>
              <a:t>DataStax is a registered trademark of DataStax, Inc. and its subsidiaries in the United States and/or other countries.</a:t>
            </a:r>
            <a:endParaRPr lang="en-US" dirty="0"/>
          </a:p>
        </p:txBody>
      </p:sp>
      <p:sp>
        <p:nvSpPr>
          <p:cNvPr id="14" name="Slide Number Placeholder 13"/>
          <p:cNvSpPr>
            <a:spLocks noGrp="1"/>
          </p:cNvSpPr>
          <p:nvPr>
            <p:ph type="sldNum" sz="quarter" idx="12"/>
          </p:nvPr>
        </p:nvSpPr>
        <p:spPr/>
        <p:txBody>
          <a:bodyPr/>
          <a:lstStyle/>
          <a:p>
            <a:pPr algn="r">
              <a:buSzPct val="25000"/>
            </a:pPr>
            <a:fld id="{00000000-1234-1234-1234-123412341234}" type="slidenum">
              <a:rPr lang="en-US" sz="1200" smtClean="0">
                <a:solidFill>
                  <a:srgbClr val="A5A5A5"/>
                </a:solidFill>
                <a:latin typeface="Arial"/>
                <a:ea typeface="Arial"/>
                <a:cs typeface="Arial"/>
                <a:sym typeface="Arial"/>
              </a:rPr>
              <a:pPr algn="r">
                <a:buSzPct val="25000"/>
              </a:pPr>
              <a:t>‹#›</a:t>
            </a:fld>
            <a:endParaRPr lang="en-US" sz="1200">
              <a:solidFill>
                <a:srgbClr val="A5A5A5"/>
              </a:solidFill>
              <a:latin typeface="Arial"/>
              <a:ea typeface="Arial"/>
              <a:cs typeface="Arial"/>
              <a:sym typeface="Arial"/>
            </a:endParaRPr>
          </a:p>
        </p:txBody>
      </p:sp>
    </p:spTree>
    <p:extLst>
      <p:ext uri="{BB962C8B-B14F-4D97-AF65-F5344CB8AC3E}">
        <p14:creationId xmlns:p14="http://schemas.microsoft.com/office/powerpoint/2010/main" val="1118753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Orange Text Slide">
    <p:spTree>
      <p:nvGrpSpPr>
        <p:cNvPr id="1" name=""/>
        <p:cNvGrpSpPr/>
        <p:nvPr/>
      </p:nvGrpSpPr>
      <p:grpSpPr>
        <a:xfrm>
          <a:off x="0" y="0"/>
          <a:ext cx="0" cy="0"/>
          <a:chOff x="0" y="0"/>
          <a:chExt cx="0" cy="0"/>
        </a:xfrm>
      </p:grpSpPr>
      <p:sp>
        <p:nvSpPr>
          <p:cNvPr id="22" name="Rectangle 21"/>
          <p:cNvSpPr/>
          <p:nvPr/>
        </p:nvSpPr>
        <p:spPr>
          <a:xfrm>
            <a:off x="0" y="1"/>
            <a:ext cx="12192000" cy="121919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3" name="Title 1"/>
          <p:cNvSpPr>
            <a:spLocks noGrp="1"/>
          </p:cNvSpPr>
          <p:nvPr>
            <p:ph type="title" hasCustomPrompt="1"/>
          </p:nvPr>
        </p:nvSpPr>
        <p:spPr>
          <a:xfrm>
            <a:off x="609600" y="274640"/>
            <a:ext cx="10972800" cy="919161"/>
          </a:xfrm>
          <a:prstGeom prst="rect">
            <a:avLst/>
          </a:prstGeom>
        </p:spPr>
        <p:txBody>
          <a:bodyPr>
            <a:normAutofit/>
          </a:bodyPr>
          <a:lstStyle>
            <a:lvl1pPr algn="l">
              <a:defRPr sz="4267" b="0" i="0" baseline="0">
                <a:solidFill>
                  <a:schemeClr val="bg1"/>
                </a:solidFill>
                <a:latin typeface="Arial" charset="0"/>
                <a:ea typeface="Arial" charset="0"/>
                <a:cs typeface="Arial" charset="0"/>
              </a:defRPr>
            </a:lvl1pPr>
          </a:lstStyle>
          <a:p>
            <a:r>
              <a:rPr lang="en-US" dirty="0" smtClean="0"/>
              <a:t>Click to edit Title text</a:t>
            </a:r>
            <a:endParaRPr lang="en-US" dirty="0"/>
          </a:p>
        </p:txBody>
      </p:sp>
      <p:sp>
        <p:nvSpPr>
          <p:cNvPr id="24" name="Content Placeholder 2"/>
          <p:cNvSpPr>
            <a:spLocks noGrp="1"/>
          </p:cNvSpPr>
          <p:nvPr>
            <p:ph idx="1" hasCustomPrompt="1"/>
          </p:nvPr>
        </p:nvSpPr>
        <p:spPr>
          <a:xfrm>
            <a:off x="609600" y="2717800"/>
            <a:ext cx="10972800" cy="3149600"/>
          </a:xfrm>
          <a:prstGeom prst="rect">
            <a:avLst/>
          </a:prstGeom>
        </p:spPr>
        <p:txBody>
          <a:bodyPr/>
          <a:lstStyle>
            <a:lvl1pPr marL="457189" indent="-457189">
              <a:buClr>
                <a:schemeClr val="accent2"/>
              </a:buClr>
              <a:buFont typeface="Arial"/>
              <a:buChar char="•"/>
              <a:defRPr sz="1867" b="0" i="0">
                <a:latin typeface="Arial" charset="0"/>
                <a:ea typeface="Arial" charset="0"/>
                <a:cs typeface="Arial" charset="0"/>
              </a:defRPr>
            </a:lvl1pPr>
            <a:lvl2pPr marL="990575" indent="-380990">
              <a:buClr>
                <a:schemeClr val="accent2"/>
              </a:buClr>
              <a:buFont typeface="Arial"/>
              <a:buChar char="•"/>
              <a:defRPr sz="1867" b="0" i="0">
                <a:latin typeface="Arial" charset="0"/>
                <a:ea typeface="Arial" charset="0"/>
                <a:cs typeface="Arial" charset="0"/>
              </a:defRPr>
            </a:lvl2pPr>
            <a:lvl3pPr marL="1523962" indent="-304792">
              <a:buClr>
                <a:schemeClr val="accent2"/>
              </a:buClr>
              <a:buFont typeface="Arial"/>
              <a:buChar char="•"/>
              <a:defRPr sz="1867" b="0" i="0">
                <a:latin typeface="Arial" charset="0"/>
                <a:ea typeface="Arial" charset="0"/>
                <a:cs typeface="Arial" charset="0"/>
              </a:defRPr>
            </a:lvl3pPr>
            <a:lvl4pPr marL="2133547" indent="-304792">
              <a:buClr>
                <a:schemeClr val="accent2"/>
              </a:buClr>
              <a:buFont typeface="Arial"/>
              <a:buChar char="•"/>
              <a:defRPr sz="1867" b="0" i="0">
                <a:latin typeface="Arial" charset="0"/>
                <a:ea typeface="Arial" charset="0"/>
                <a:cs typeface="Arial" charset="0"/>
              </a:defRPr>
            </a:lvl4pPr>
            <a:lvl5pPr marL="2743131" indent="-304792">
              <a:buClr>
                <a:schemeClr val="accent2"/>
              </a:buClr>
              <a:buFont typeface="Arial"/>
              <a:buChar char="•"/>
              <a:defRPr sz="1867" b="0" i="0">
                <a:latin typeface="Arial" charset="0"/>
                <a:ea typeface="Arial" charset="0"/>
                <a:cs typeface="Arial" charset="0"/>
              </a:defRPr>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25" name="Picture 24" descr="line-dot-pattern@2x.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6200000">
            <a:off x="9248421" y="-1730024"/>
            <a:ext cx="1213559" cy="4673600"/>
          </a:xfrm>
          <a:prstGeom prst="rect">
            <a:avLst/>
          </a:prstGeom>
        </p:spPr>
      </p:pic>
      <p:sp>
        <p:nvSpPr>
          <p:cNvPr id="26" name="Text Placeholder 9"/>
          <p:cNvSpPr>
            <a:spLocks noGrp="1"/>
          </p:cNvSpPr>
          <p:nvPr>
            <p:ph type="body" sz="quarter" idx="13" hasCustomPrompt="1"/>
          </p:nvPr>
        </p:nvSpPr>
        <p:spPr>
          <a:xfrm>
            <a:off x="609600" y="1498600"/>
            <a:ext cx="10972800" cy="1016000"/>
          </a:xfrm>
          <a:prstGeom prst="rect">
            <a:avLst/>
          </a:prstGeom>
        </p:spPr>
        <p:txBody>
          <a:bodyPr/>
          <a:lstStyle>
            <a:lvl1pPr marL="0" indent="0">
              <a:buNone/>
              <a:defRPr sz="3733" b="0" i="0">
                <a:solidFill>
                  <a:schemeClr val="accent2"/>
                </a:solidFill>
                <a:latin typeface="Arial" charset="0"/>
                <a:ea typeface="Arial" charset="0"/>
                <a:cs typeface="Arial" charset="0"/>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smtClean="0"/>
              <a:t>Click to edit Sub text style</a:t>
            </a:r>
            <a:endParaRPr lang="en-US" dirty="0"/>
          </a:p>
        </p:txBody>
      </p:sp>
      <p:sp>
        <p:nvSpPr>
          <p:cNvPr id="27" name="Footer Placeholder 26"/>
          <p:cNvSpPr>
            <a:spLocks noGrp="1"/>
          </p:cNvSpPr>
          <p:nvPr>
            <p:ph type="ftr" sz="quarter" idx="14"/>
          </p:nvPr>
        </p:nvSpPr>
        <p:spPr/>
        <p:txBody>
          <a:bodyPr/>
          <a:lstStyle/>
          <a:p>
            <a:r>
              <a:rPr lang="en-US" dirty="0" smtClean="0"/>
              <a:t>DataStax is a registered trademark of DataStax, Inc. and its subsidiaries in the United States and/or other countries.</a:t>
            </a:r>
            <a:endParaRPr lang="en-US" dirty="0"/>
          </a:p>
        </p:txBody>
      </p:sp>
      <p:sp>
        <p:nvSpPr>
          <p:cNvPr id="28" name="Slide Number Placeholder 27"/>
          <p:cNvSpPr>
            <a:spLocks noGrp="1"/>
          </p:cNvSpPr>
          <p:nvPr>
            <p:ph type="sldNum" sz="quarter" idx="15"/>
          </p:nvPr>
        </p:nvSpPr>
        <p:spPr/>
        <p:txBody>
          <a:bodyPr/>
          <a:lstStyle/>
          <a:p>
            <a:pPr algn="r">
              <a:buSzPct val="25000"/>
            </a:pPr>
            <a:fld id="{00000000-1234-1234-1234-123412341234}" type="slidenum">
              <a:rPr lang="en-US" sz="1200" smtClean="0">
                <a:solidFill>
                  <a:srgbClr val="A5A5A5"/>
                </a:solidFill>
                <a:latin typeface="Arial"/>
                <a:ea typeface="Arial"/>
                <a:cs typeface="Arial"/>
                <a:sym typeface="Arial"/>
              </a:rPr>
              <a:pPr algn="r">
                <a:buSzPct val="25000"/>
              </a:pPr>
              <a:t>‹#›</a:t>
            </a:fld>
            <a:endParaRPr lang="en-US" sz="1200">
              <a:solidFill>
                <a:srgbClr val="A5A5A5"/>
              </a:solidFill>
              <a:latin typeface="Arial"/>
              <a:ea typeface="Arial"/>
              <a:cs typeface="Arial"/>
              <a:sym typeface="Arial"/>
            </a:endParaRPr>
          </a:p>
        </p:txBody>
      </p:sp>
    </p:spTree>
    <p:extLst>
      <p:ext uri="{BB962C8B-B14F-4D97-AF65-F5344CB8AC3E}">
        <p14:creationId xmlns:p14="http://schemas.microsoft.com/office/powerpoint/2010/main" val="489671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0" name="Title 9"/>
          <p:cNvSpPr>
            <a:spLocks noGrp="1"/>
          </p:cNvSpPr>
          <p:nvPr>
            <p:ph type="title" hasCustomPrompt="1"/>
          </p:nvPr>
        </p:nvSpPr>
        <p:spPr/>
        <p:txBody>
          <a:bodyPr/>
          <a:lstStyle/>
          <a:p>
            <a:r>
              <a:rPr lang="en-US" dirty="0" smtClean="0"/>
              <a:t>Title Style</a:t>
            </a:r>
            <a:endParaRPr lang="en-US" dirty="0"/>
          </a:p>
        </p:txBody>
      </p:sp>
      <p:sp>
        <p:nvSpPr>
          <p:cNvPr id="2" name="Date Placeholder 1"/>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pPr algn="l"/>
            <a:r>
              <a:rPr lang="en-US" dirty="0" smtClean="0">
                <a:ea typeface="ＭＳ Ｐゴシック" charset="0"/>
              </a:rPr>
              <a:t>DataStax is a registered trademark of DataStax, Inc. and its subsidiaries in the United States and/or other countries.</a:t>
            </a:r>
            <a:endParaRPr lang="en-US" dirty="0">
              <a:ea typeface="ＭＳ Ｐゴシック" charset="0"/>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15773793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Title + Content Style</a:t>
            </a:r>
            <a:endParaRPr lang="en-US" dirty="0"/>
          </a:p>
        </p:txBody>
      </p:sp>
      <p:sp>
        <p:nvSpPr>
          <p:cNvPr id="3" name="Content Placeholder 2"/>
          <p:cNvSpPr>
            <a:spLocks noGrp="1"/>
          </p:cNvSpPr>
          <p:nvPr>
            <p:ph idx="1" hasCustomPrompt="1"/>
          </p:nvPr>
        </p:nvSpPr>
        <p:spPr/>
        <p:txBody>
          <a:bodyPr/>
          <a:lstStyle>
            <a:lvl1pPr marL="0" indent="0">
              <a:buNone/>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smtClean="0"/>
              <a:t>Contrary to popular belief, Lorem Ipsum is not simply random text. It has roots in a piece of classical Latin literature from 45 BC, making it over 2000 years old. Richard McClintock, a Latin professor at Hampden-Sydney College in Virginia, looked up one of the more obscure Latin words, </a:t>
            </a:r>
            <a:r>
              <a:rPr lang="en-US" dirty="0" err="1" smtClean="0"/>
              <a:t>consectetur</a:t>
            </a:r>
            <a:r>
              <a:rPr lang="en-US" dirty="0" smtClean="0"/>
              <a:t>, from a Lorem Ipsum passage, and going through the cites of the word in classical literature, discovered the </a:t>
            </a:r>
            <a:r>
              <a:rPr lang="en-US" dirty="0" err="1" smtClean="0"/>
              <a:t>undoubtable</a:t>
            </a:r>
            <a:r>
              <a:rPr lang="en-US" dirty="0" smtClean="0"/>
              <a:t> source.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pPr algn="l"/>
            <a:r>
              <a:rPr lang="en-US" dirty="0" smtClean="0">
                <a:ea typeface="ＭＳ Ｐゴシック" charset="0"/>
              </a:rPr>
              <a:t>DataStax is a registered trademark of DataStax, Inc. and its subsidiaries in the United States and/or other countries.</a:t>
            </a:r>
            <a:endParaRPr lang="en-US" dirty="0">
              <a:ea typeface="ＭＳ Ｐゴシック" charset="0"/>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3290292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ed ">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Bulleted Style</a:t>
            </a:r>
            <a:endParaRPr lang="en-US" dirty="0"/>
          </a:p>
        </p:txBody>
      </p:sp>
      <p:sp>
        <p:nvSpPr>
          <p:cNvPr id="3" name="Content Placeholder 2"/>
          <p:cNvSpPr>
            <a:spLocks noGrp="1"/>
          </p:cNvSpPr>
          <p:nvPr>
            <p:ph idx="1"/>
          </p:nvPr>
        </p:nvSpPr>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pPr algn="l"/>
            <a:r>
              <a:rPr lang="en-US" dirty="0" smtClean="0">
                <a:ea typeface="ＭＳ Ｐゴシック" charset="0"/>
              </a:rPr>
              <a:t>DataStax is a registered trademark of DataStax, Inc. and its subsidiaries in the United States and/or other countries.</a:t>
            </a:r>
            <a:endParaRPr lang="en-US" dirty="0">
              <a:ea typeface="ＭＳ Ｐゴシック" charset="0"/>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2233733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umber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Numbered Style</a:t>
            </a:r>
            <a:endParaRPr lang="en-US" dirty="0"/>
          </a:p>
        </p:txBody>
      </p:sp>
      <p:sp>
        <p:nvSpPr>
          <p:cNvPr id="3" name="Content Placeholder 2"/>
          <p:cNvSpPr>
            <a:spLocks noGrp="1"/>
          </p:cNvSpPr>
          <p:nvPr>
            <p:ph idx="1"/>
          </p:nvPr>
        </p:nvSpPr>
        <p:spPr/>
        <p:txBody>
          <a:bodyPr/>
          <a:lstStyle>
            <a:lvl1pPr>
              <a:buFont typeface="+mj-lt"/>
              <a:buAutoNum type="arabicPeriod"/>
              <a:defRPr/>
            </a:lvl1pPr>
            <a:lvl2pPr>
              <a:buFont typeface="+mj-lt"/>
              <a:buAutoNum type="arabicPeriod"/>
              <a:defRPr/>
            </a:lvl2pPr>
            <a:lvl3pPr>
              <a:buFont typeface="+mj-lt"/>
              <a:buAutoNum type="arabicPeriod"/>
              <a:defRPr/>
            </a:lvl3pPr>
            <a:lvl4pPr>
              <a:buFont typeface="+mj-lt"/>
              <a:buAutoNum type="arabicPeriod"/>
              <a:defRPr/>
            </a:lvl4pPr>
            <a:lvl5pPr>
              <a:buFont typeface="+mj-lt"/>
              <a:buAutoNum type="arabicPeriod"/>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pPr algn="l"/>
            <a:r>
              <a:rPr lang="en-US" dirty="0" smtClean="0">
                <a:ea typeface="ＭＳ Ｐゴシック" charset="0"/>
              </a:rPr>
              <a:t>DataStax is a registered trademark of DataStax, Inc. and its subsidiaries in the United States and/or other countries.</a:t>
            </a:r>
            <a:endParaRPr lang="en-US" dirty="0">
              <a:ea typeface="ＭＳ Ｐゴシック" charset="0"/>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43489866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Quote Style</a:t>
            </a:r>
            <a:endParaRPr lang="en-US" dirty="0"/>
          </a:p>
        </p:txBody>
      </p:sp>
      <p:sp>
        <p:nvSpPr>
          <p:cNvPr id="3" name="Content Placeholder 2"/>
          <p:cNvSpPr>
            <a:spLocks noGrp="1"/>
          </p:cNvSpPr>
          <p:nvPr>
            <p:ph idx="1" hasCustomPrompt="1"/>
          </p:nvPr>
        </p:nvSpPr>
        <p:spPr/>
        <p:txBody>
          <a:bodyPr>
            <a:normAutofit/>
          </a:bodyPr>
          <a:lstStyle>
            <a:lvl1pPr marL="0" indent="0" algn="ctr">
              <a:buNone/>
              <a:defRPr sz="2667" b="0" i="0">
                <a:latin typeface="Helvetica Neue Thin"/>
                <a:cs typeface="Helvetica Neue Thin"/>
              </a:defRPr>
            </a:lvl1pPr>
          </a:lstStyle>
          <a:p>
            <a:pPr lvl="0"/>
            <a:r>
              <a:rPr lang="en-US" dirty="0" smtClean="0"/>
              <a:t>“Contrary to popular belief, Lorem Ipsum is not simply random text. It has roots in a piece of classical Latin literature from 45 BC, making it over 2000 years old. Richard McClintock, a Latin professor at Hampden-Sydney College in Virginia, looked up one of the more obscure Latin words, </a:t>
            </a:r>
            <a:r>
              <a:rPr lang="en-US" dirty="0" err="1" smtClean="0"/>
              <a:t>consectetur</a:t>
            </a:r>
            <a:r>
              <a:rPr lang="en-US" dirty="0" smtClean="0"/>
              <a:t>, from a Lorem Ipsum passage, and going through the cites of the word in classical literature, discovered the </a:t>
            </a:r>
            <a:r>
              <a:rPr lang="en-US" dirty="0" err="1" smtClean="0"/>
              <a:t>undoubtable</a:t>
            </a:r>
            <a:r>
              <a:rPr lang="en-US" dirty="0" smtClean="0"/>
              <a:t> source.”</a:t>
            </a:r>
            <a:br>
              <a:rPr lang="en-US" dirty="0" smtClean="0"/>
            </a:br>
            <a:r>
              <a:rPr lang="en-US" dirty="0" smtClean="0"/>
              <a:t/>
            </a:r>
            <a:br>
              <a:rPr lang="en-US" dirty="0" smtClean="0"/>
            </a:br>
            <a:r>
              <a:rPr lang="en-US" dirty="0" smtClean="0"/>
              <a:t>—Source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pPr algn="l"/>
            <a:r>
              <a:rPr lang="en-US" dirty="0" smtClean="0">
                <a:ea typeface="ＭＳ Ｐゴシック" charset="0"/>
              </a:rPr>
              <a:t>DataStax is a registered trademark of DataStax, Inc. and its subsidiaries in the United States and/or other countries.</a:t>
            </a:r>
            <a:endParaRPr lang="en-US" dirty="0">
              <a:ea typeface="ＭＳ Ｐゴシック" charset="0"/>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14550791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icture">
    <p:spTree>
      <p:nvGrpSpPr>
        <p:cNvPr id="1" name=""/>
        <p:cNvGrpSpPr/>
        <p:nvPr/>
      </p:nvGrpSpPr>
      <p:grpSpPr>
        <a:xfrm>
          <a:off x="0" y="0"/>
          <a:ext cx="0" cy="0"/>
          <a:chOff x="0" y="0"/>
          <a:chExt cx="0" cy="0"/>
        </a:xfrm>
      </p:grpSpPr>
      <p:sp>
        <p:nvSpPr>
          <p:cNvPr id="6" name="Picture Placeholder 8"/>
          <p:cNvSpPr>
            <a:spLocks noGrp="1"/>
          </p:cNvSpPr>
          <p:nvPr>
            <p:ph type="pic" sz="quarter" idx="13"/>
          </p:nvPr>
        </p:nvSpPr>
        <p:spPr>
          <a:xfrm>
            <a:off x="0" y="0"/>
            <a:ext cx="12192000" cy="6858000"/>
          </a:xfrm>
          <a:solidFill>
            <a:srgbClr val="BFBFBF"/>
          </a:solidFill>
        </p:spPr>
        <p:txBody>
          <a:bodyPr/>
          <a:lstStyle>
            <a:lvl1pPr marL="0" indent="0" algn="ctr">
              <a:buNone/>
              <a:defRPr/>
            </a:lvl1pPr>
          </a:lstStyle>
          <a:p>
            <a:r>
              <a:rPr lang="de-DE" smtClean="0"/>
              <a:t>Bild auf Platzhalter ziehen oder durch Klicken auf Symbol hinzufügen</a:t>
            </a:r>
            <a:endParaRPr lang="en-US" dirty="0"/>
          </a:p>
        </p:txBody>
      </p:sp>
    </p:spTree>
    <p:extLst>
      <p:ext uri="{BB962C8B-B14F-4D97-AF65-F5344CB8AC3E}">
        <p14:creationId xmlns:p14="http://schemas.microsoft.com/office/powerpoint/2010/main" val="21188512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007B9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 name="Title 1"/>
          <p:cNvSpPr>
            <a:spLocks noGrp="1"/>
          </p:cNvSpPr>
          <p:nvPr>
            <p:ph type="title" hasCustomPrompt="1"/>
          </p:nvPr>
        </p:nvSpPr>
        <p:spPr>
          <a:xfrm>
            <a:off x="609600" y="2373379"/>
            <a:ext cx="10972800" cy="1143000"/>
          </a:xfrm>
        </p:spPr>
        <p:txBody>
          <a:bodyPr/>
          <a:lstStyle>
            <a:lvl1pPr algn="ctr">
              <a:defRPr>
                <a:solidFill>
                  <a:schemeClr val="bg1"/>
                </a:solidFill>
              </a:defRPr>
            </a:lvl1pPr>
          </a:lstStyle>
          <a:p>
            <a:r>
              <a:rPr lang="en-US" dirty="0" smtClean="0"/>
              <a:t>Divider Title Style</a:t>
            </a:r>
            <a:endParaRPr lang="en-US" dirty="0"/>
          </a:p>
        </p:txBody>
      </p:sp>
      <p:sp>
        <p:nvSpPr>
          <p:cNvPr id="9" name="Text Placeholder 8"/>
          <p:cNvSpPr>
            <a:spLocks noGrp="1"/>
          </p:cNvSpPr>
          <p:nvPr>
            <p:ph type="body" sz="quarter" idx="13" hasCustomPrompt="1"/>
          </p:nvPr>
        </p:nvSpPr>
        <p:spPr>
          <a:xfrm>
            <a:off x="623393" y="3717528"/>
            <a:ext cx="10967369" cy="863600"/>
          </a:xfrm>
        </p:spPr>
        <p:txBody>
          <a:bodyPr/>
          <a:lstStyle>
            <a:lvl1pPr marL="0" indent="0" algn="ctr">
              <a:buNone/>
              <a:defRPr b="0" i="0" baseline="0">
                <a:solidFill>
                  <a:srgbClr val="FFFFFF"/>
                </a:solidFill>
                <a:latin typeface="Helvetica Neue Thin"/>
                <a:cs typeface="Helvetica Neue Thin"/>
              </a:defRPr>
            </a:lvl1pPr>
          </a:lstStyle>
          <a:p>
            <a:pPr lvl="0"/>
            <a:r>
              <a:rPr lang="en-US" dirty="0" smtClean="0"/>
              <a:t>Divider Subtitle Style</a:t>
            </a:r>
            <a:endParaRPr lang="en-US" dirty="0"/>
          </a:p>
        </p:txBody>
      </p:sp>
    </p:spTree>
    <p:extLst>
      <p:ext uri="{BB962C8B-B14F-4D97-AF65-F5344CB8AC3E}">
        <p14:creationId xmlns:p14="http://schemas.microsoft.com/office/powerpoint/2010/main" val="19583678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ue Title and Image">
    <p:spTree>
      <p:nvGrpSpPr>
        <p:cNvPr id="1" name=""/>
        <p:cNvGrpSpPr/>
        <p:nvPr/>
      </p:nvGrpSpPr>
      <p:grpSpPr>
        <a:xfrm>
          <a:off x="0" y="0"/>
          <a:ext cx="0" cy="0"/>
          <a:chOff x="0" y="0"/>
          <a:chExt cx="0" cy="0"/>
        </a:xfrm>
      </p:grpSpPr>
      <p:sp>
        <p:nvSpPr>
          <p:cNvPr id="7" name="Rectangle 6"/>
          <p:cNvSpPr/>
          <p:nvPr userDrawn="1"/>
        </p:nvSpPr>
        <p:spPr>
          <a:xfrm>
            <a:off x="0" y="0"/>
            <a:ext cx="12206597" cy="688479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9" name="Title 1"/>
          <p:cNvSpPr>
            <a:spLocks noGrp="1"/>
          </p:cNvSpPr>
          <p:nvPr>
            <p:ph type="title" hasCustomPrompt="1"/>
          </p:nvPr>
        </p:nvSpPr>
        <p:spPr>
          <a:xfrm>
            <a:off x="609600" y="274640"/>
            <a:ext cx="6096000" cy="1731961"/>
          </a:xfrm>
          <a:prstGeom prst="rect">
            <a:avLst/>
          </a:prstGeom>
        </p:spPr>
        <p:txBody>
          <a:bodyPr>
            <a:noAutofit/>
          </a:bodyPr>
          <a:lstStyle>
            <a:lvl1pPr algn="l">
              <a:lnSpc>
                <a:spcPct val="80000"/>
              </a:lnSpc>
              <a:defRPr sz="6400" b="0" i="0">
                <a:solidFill>
                  <a:schemeClr val="bg1"/>
                </a:solidFill>
                <a:latin typeface="Arial" charset="0"/>
                <a:ea typeface="Arial" charset="0"/>
                <a:cs typeface="Arial" charset="0"/>
              </a:defRPr>
            </a:lvl1pPr>
          </a:lstStyle>
          <a:p>
            <a:r>
              <a:rPr lang="en-US" dirty="0" smtClean="0"/>
              <a:t>Click to edit Title text</a:t>
            </a:r>
            <a:endParaRPr lang="en-US" dirty="0"/>
          </a:p>
        </p:txBody>
      </p:sp>
      <p:sp>
        <p:nvSpPr>
          <p:cNvPr id="5" name="Footer Placeholder 4"/>
          <p:cNvSpPr>
            <a:spLocks noGrp="1"/>
          </p:cNvSpPr>
          <p:nvPr>
            <p:ph type="ftr" sz="quarter" idx="16"/>
          </p:nvPr>
        </p:nvSpPr>
        <p:spPr/>
        <p:txBody>
          <a:bodyPr/>
          <a:lstStyle/>
          <a:p>
            <a:r>
              <a:rPr lang="de-DE" smtClean="0">
                <a:solidFill>
                  <a:prstClr val="white">
                    <a:lumMod val="75000"/>
                  </a:prstClr>
                </a:solidFill>
              </a:rPr>
              <a:t>DataStax is a registered trademark of DataStax, Inc. and its subsidiaries in the United States and/or other countries.</a:t>
            </a:r>
            <a:endParaRPr lang="en-US" dirty="0">
              <a:solidFill>
                <a:prstClr val="white">
                  <a:lumMod val="75000"/>
                </a:prstClr>
              </a:solidFill>
            </a:endParaRPr>
          </a:p>
        </p:txBody>
      </p:sp>
      <p:sp>
        <p:nvSpPr>
          <p:cNvPr id="6" name="Slide Number Placeholder 5"/>
          <p:cNvSpPr>
            <a:spLocks noGrp="1"/>
          </p:cNvSpPr>
          <p:nvPr>
            <p:ph type="sldNum" sz="quarter" idx="17"/>
          </p:nvPr>
        </p:nvSpPr>
        <p:spPr/>
        <p:txBody>
          <a:bodyPr/>
          <a:lstStyle/>
          <a:p>
            <a:fld id="{5A6FB346-E907-314D-8DE1-ECD2B2B6AA1B}" type="slidenum">
              <a:rPr lang="en-US" smtClean="0">
                <a:solidFill>
                  <a:prstClr val="white">
                    <a:lumMod val="75000"/>
                  </a:prstClr>
                </a:solidFill>
              </a:rPr>
              <a:pPr/>
              <a:t>‹#›</a:t>
            </a:fld>
            <a:endParaRPr lang="en-US">
              <a:solidFill>
                <a:prstClr val="white">
                  <a:lumMod val="75000"/>
                </a:prstClr>
              </a:solidFill>
            </a:endParaRP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985621" y="6404256"/>
            <a:ext cx="3045769" cy="294185"/>
          </a:xfrm>
          <a:prstGeom prst="rect">
            <a:avLst/>
          </a:prstGeom>
        </p:spPr>
      </p:pic>
    </p:spTree>
    <p:extLst>
      <p:ext uri="{BB962C8B-B14F-4D97-AF65-F5344CB8AC3E}">
        <p14:creationId xmlns:p14="http://schemas.microsoft.com/office/powerpoint/2010/main" val="93804629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de-DE" smtClean="0"/>
              <a:t>Mastertitelformat bearbeiten</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3443221" y="6449103"/>
            <a:ext cx="2844800" cy="365125"/>
          </a:xfrm>
          <a:prstGeom prst="rect">
            <a:avLst/>
          </a:prstGeom>
        </p:spPr>
        <p:txBody>
          <a:bodyPr vert="horz" lIns="91440" tIns="45720" rIns="91440" bIns="45720" rtlCol="0" anchor="ctr" anchorCtr="0"/>
          <a:lstStyle>
            <a:lvl1pPr algn="l">
              <a:defRPr sz="800">
                <a:solidFill>
                  <a:schemeClr val="bg1">
                    <a:lumMod val="75000"/>
                  </a:schemeClr>
                </a:solidFill>
                <a:latin typeface="Helvetica Neue"/>
                <a:cs typeface="Helvetica Neue"/>
              </a:defRPr>
            </a:lvl1pPr>
          </a:lstStyle>
          <a:p>
            <a:endParaRPr lang="en-US" dirty="0"/>
          </a:p>
        </p:txBody>
      </p:sp>
      <p:sp>
        <p:nvSpPr>
          <p:cNvPr id="5" name="Footer Placeholder 4"/>
          <p:cNvSpPr>
            <a:spLocks noGrp="1"/>
          </p:cNvSpPr>
          <p:nvPr>
            <p:ph type="ftr" sz="quarter" idx="3"/>
          </p:nvPr>
        </p:nvSpPr>
        <p:spPr>
          <a:xfrm>
            <a:off x="609600" y="6449103"/>
            <a:ext cx="2126027" cy="365125"/>
          </a:xfrm>
          <a:prstGeom prst="rect">
            <a:avLst/>
          </a:prstGeom>
        </p:spPr>
        <p:txBody>
          <a:bodyPr vert="horz" lIns="91440" tIns="45720" rIns="91440" bIns="45720" rtlCol="0" anchor="ctr" anchorCtr="0"/>
          <a:lstStyle>
            <a:lvl1pPr algn="l">
              <a:defRPr sz="800">
                <a:solidFill>
                  <a:schemeClr val="bg1">
                    <a:lumMod val="75000"/>
                  </a:schemeClr>
                </a:solidFill>
                <a:latin typeface="Helvetica Neue"/>
                <a:cs typeface="Helvetica Neue"/>
              </a:defRPr>
            </a:lvl1pPr>
          </a:lstStyle>
          <a:p>
            <a:pPr algn="l"/>
            <a:r>
              <a:rPr lang="en-US" dirty="0" smtClean="0">
                <a:ea typeface="ＭＳ Ｐゴシック" charset="0"/>
              </a:rPr>
              <a:t>DataStax is a registered trademark of DataStax, Inc. and its subsidiaries in the United States and/or other countries.</a:t>
            </a:r>
            <a:endParaRPr lang="en-US" dirty="0">
              <a:ea typeface="ＭＳ Ｐゴシック" charset="0"/>
            </a:endParaRPr>
          </a:p>
        </p:txBody>
      </p:sp>
      <p:sp>
        <p:nvSpPr>
          <p:cNvPr id="6" name="Slide Number Placeholder 5"/>
          <p:cNvSpPr>
            <a:spLocks noGrp="1"/>
          </p:cNvSpPr>
          <p:nvPr>
            <p:ph type="sldNum" sz="quarter" idx="4"/>
          </p:nvPr>
        </p:nvSpPr>
        <p:spPr>
          <a:xfrm>
            <a:off x="2819152" y="6449103"/>
            <a:ext cx="540544" cy="365125"/>
          </a:xfrm>
          <a:prstGeom prst="rect">
            <a:avLst/>
          </a:prstGeom>
        </p:spPr>
        <p:txBody>
          <a:bodyPr vert="horz" lIns="91440" tIns="45720" rIns="91440" bIns="45720" rtlCol="0" anchor="ctr" anchorCtr="0"/>
          <a:lstStyle>
            <a:lvl1pPr algn="ctr">
              <a:defRPr sz="800">
                <a:solidFill>
                  <a:schemeClr val="bg1">
                    <a:lumMod val="75000"/>
                  </a:schemeClr>
                </a:solidFill>
                <a:latin typeface="Helvetica Neue"/>
                <a:cs typeface="Helvetica Neue"/>
              </a:defRPr>
            </a:lvl1pPr>
          </a:lstStyle>
          <a:p>
            <a:fld id="{2066355A-084C-D24E-9AD2-7E4FC41EA627}" type="slidenum">
              <a:rPr lang="en-US" smtClean="0"/>
              <a:pPr/>
              <a:t>‹#›</a:t>
            </a:fld>
            <a:endParaRPr lang="en-US" dirty="0"/>
          </a:p>
        </p:txBody>
      </p:sp>
      <p:pic>
        <p:nvPicPr>
          <p:cNvPr id="7" name="Picture 6"/>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10320470" y="6405332"/>
            <a:ext cx="1267409" cy="261649"/>
          </a:xfrm>
          <a:prstGeom prst="rect">
            <a:avLst/>
          </a:prstGeom>
        </p:spPr>
      </p:pic>
      <p:sp>
        <p:nvSpPr>
          <p:cNvPr id="8" name="TextBox 4"/>
          <p:cNvSpPr txBox="1"/>
          <p:nvPr userDrawn="1"/>
        </p:nvSpPr>
        <p:spPr>
          <a:xfrm>
            <a:off x="7789334" y="-172720"/>
            <a:ext cx="184731" cy="369332"/>
          </a:xfrm>
          <a:prstGeom prst="rect">
            <a:avLst/>
          </a:prstGeom>
          <a:noFill/>
        </p:spPr>
        <p:txBody>
          <a:bodyPr wrap="none" rtlCol="0">
            <a:spAutoFit/>
          </a:bodyPr>
          <a:lstStyle/>
          <a:p>
            <a:endParaRPr lang="en-US" sz="1800" dirty="0"/>
          </a:p>
        </p:txBody>
      </p:sp>
      <p:sp>
        <p:nvSpPr>
          <p:cNvPr id="9" name="TextBox 5"/>
          <p:cNvSpPr txBox="1"/>
          <p:nvPr userDrawn="1"/>
        </p:nvSpPr>
        <p:spPr>
          <a:xfrm>
            <a:off x="4998720" y="-436880"/>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655550757"/>
      </p:ext>
    </p:extLst>
  </p:cSld>
  <p:clrMap bg1="lt1" tx1="dk1" bg2="lt2" tx2="dk2" accent1="accent1" accent2="accent2" accent3="accent3" accent4="accent4" accent5="accent5" accent6="accent6" hlink="hlink" folHlink="folHlink"/>
  <p:sldLayoutIdLst>
    <p:sldLayoutId id="2147493638" r:id="rId1"/>
    <p:sldLayoutId id="2147493639" r:id="rId2"/>
    <p:sldLayoutId id="2147493640" r:id="rId3"/>
    <p:sldLayoutId id="2147493641" r:id="rId4"/>
    <p:sldLayoutId id="2147493642" r:id="rId5"/>
    <p:sldLayoutId id="2147493643" r:id="rId6"/>
    <p:sldLayoutId id="2147493644" r:id="rId7"/>
    <p:sldLayoutId id="2147493645" r:id="rId8"/>
    <p:sldLayoutId id="2147493653" r:id="rId9"/>
    <p:sldLayoutId id="2147493654" r:id="rId10"/>
    <p:sldLayoutId id="2147493655" r:id="rId11"/>
  </p:sldLayoutIdLst>
  <p:transition spd="slow">
    <p:fade/>
  </p:transition>
  <p:timing>
    <p:tnLst>
      <p:par>
        <p:cTn id="1" dur="indefinite" restart="never" nodeType="tmRoot"/>
      </p:par>
    </p:tnLst>
  </p:timing>
  <p:hf hdr="0" dt="0"/>
  <p:txStyles>
    <p:titleStyle>
      <a:lvl1pPr algn="l" defTabSz="1219170" rtl="0" eaLnBrk="1" latinLnBrk="0" hangingPunct="1">
        <a:spcBef>
          <a:spcPct val="0"/>
        </a:spcBef>
        <a:buNone/>
        <a:defRPr sz="4267" b="0" i="0" kern="1200">
          <a:solidFill>
            <a:schemeClr val="accent1"/>
          </a:solidFill>
          <a:latin typeface="Helvetica Neue Thin"/>
          <a:ea typeface="+mj-ea"/>
          <a:cs typeface="Helvetica Neue Thin"/>
        </a:defRPr>
      </a:lvl1pPr>
    </p:titleStyle>
    <p:bodyStyle>
      <a:lvl1pPr marL="457189" indent="-457189" algn="l" defTabSz="1219170" rtl="0" eaLnBrk="1" latinLnBrk="0" hangingPunct="1">
        <a:spcBef>
          <a:spcPts val="800"/>
        </a:spcBef>
        <a:buFont typeface="Arial" pitchFamily="34" charset="0"/>
        <a:buChar char="•"/>
        <a:defRPr sz="1867" b="0" i="0" kern="1200">
          <a:solidFill>
            <a:schemeClr val="tx2">
              <a:lumMod val="50000"/>
            </a:schemeClr>
          </a:solidFill>
          <a:latin typeface="Helvetica Neue Light"/>
          <a:ea typeface="+mn-ea"/>
          <a:cs typeface="Helvetica Neue Light"/>
        </a:defRPr>
      </a:lvl1pPr>
      <a:lvl2pPr marL="990575" indent="-380990" algn="l" defTabSz="1219170" rtl="0" eaLnBrk="1" latinLnBrk="0" hangingPunct="1">
        <a:spcBef>
          <a:spcPts val="800"/>
        </a:spcBef>
        <a:buFont typeface="Arial" pitchFamily="34" charset="0"/>
        <a:buChar char="–"/>
        <a:defRPr sz="1600" b="0" i="0" kern="1200">
          <a:solidFill>
            <a:schemeClr val="tx2">
              <a:lumMod val="50000"/>
            </a:schemeClr>
          </a:solidFill>
          <a:latin typeface="Helvetica Neue Light"/>
          <a:ea typeface="+mn-ea"/>
          <a:cs typeface="Helvetica Neue Light"/>
        </a:defRPr>
      </a:lvl2pPr>
      <a:lvl3pPr marL="1523962" indent="-304792" algn="l" defTabSz="1219170" rtl="0" eaLnBrk="1" latinLnBrk="0" hangingPunct="1">
        <a:spcBef>
          <a:spcPts val="800"/>
        </a:spcBef>
        <a:buFont typeface="Arial" pitchFamily="34" charset="0"/>
        <a:buChar char="•"/>
        <a:defRPr sz="1467" b="0" i="0" kern="1200">
          <a:solidFill>
            <a:schemeClr val="tx2">
              <a:lumMod val="50000"/>
            </a:schemeClr>
          </a:solidFill>
          <a:latin typeface="Helvetica Neue Light"/>
          <a:ea typeface="+mn-ea"/>
          <a:cs typeface="Helvetica Neue Light"/>
        </a:defRPr>
      </a:lvl3pPr>
      <a:lvl4pPr marL="2133547" indent="-304792" algn="l" defTabSz="1219170" rtl="0" eaLnBrk="1" latinLnBrk="0" hangingPunct="1">
        <a:spcBef>
          <a:spcPts val="800"/>
        </a:spcBef>
        <a:buFont typeface="Arial" pitchFamily="34" charset="0"/>
        <a:buChar char="–"/>
        <a:defRPr sz="1400" b="0" i="0" kern="1200">
          <a:solidFill>
            <a:schemeClr val="tx2">
              <a:lumMod val="50000"/>
            </a:schemeClr>
          </a:solidFill>
          <a:latin typeface="Helvetica Neue Light"/>
          <a:ea typeface="+mn-ea"/>
          <a:cs typeface="Helvetica Neue Light"/>
        </a:defRPr>
      </a:lvl4pPr>
      <a:lvl5pPr marL="2743131" indent="-304792" algn="l" defTabSz="1219170" rtl="0" eaLnBrk="1" latinLnBrk="0" hangingPunct="1">
        <a:spcBef>
          <a:spcPts val="800"/>
        </a:spcBef>
        <a:buFont typeface="Arial" pitchFamily="34" charset="0"/>
        <a:buChar char="»"/>
        <a:defRPr sz="1400" b="0" i="0" kern="1200">
          <a:solidFill>
            <a:schemeClr val="tx2">
              <a:lumMod val="50000"/>
            </a:schemeClr>
          </a:solidFill>
          <a:latin typeface="Helvetica Neue Light"/>
          <a:ea typeface="+mn-ea"/>
          <a:cs typeface="Helvetica Neue Light"/>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56.png"/></Relationships>
</file>

<file path=ppt/slides/_rels/slide12.xml.rels><?xml version="1.0" encoding="UTF-8" standalone="yes"?>
<Relationships xmlns="http://schemas.openxmlformats.org/package/2006/relationships"><Relationship Id="rId3" Type="http://schemas.openxmlformats.org/officeDocument/2006/relationships/image" Target="../media/image57.tiff"/><Relationship Id="rId4" Type="http://schemas.openxmlformats.org/officeDocument/2006/relationships/image" Target="../media/image58.png"/><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59.png"/><Relationship Id="rId4" Type="http://schemas.openxmlformats.org/officeDocument/2006/relationships/image" Target="../media/image60.png"/><Relationship Id="rId5" Type="http://schemas.openxmlformats.org/officeDocument/2006/relationships/image" Target="../media/image61.png"/><Relationship Id="rId6" Type="http://schemas.openxmlformats.org/officeDocument/2006/relationships/image" Target="../media/image62.png"/><Relationship Id="rId7" Type="http://schemas.openxmlformats.org/officeDocument/2006/relationships/image" Target="../media/image63.png"/><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58.png"/><Relationship Id="rId4" Type="http://schemas.openxmlformats.org/officeDocument/2006/relationships/image" Target="../media/image64.tiff"/><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65.png"/><Relationship Id="rId4" Type="http://schemas.openxmlformats.org/officeDocument/2006/relationships/image" Target="../media/image66.emf"/><Relationship Id="rId5" Type="http://schemas.openxmlformats.org/officeDocument/2006/relationships/image" Target="../media/image67.tiff"/><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6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9" Type="http://schemas.openxmlformats.org/officeDocument/2006/relationships/image" Target="../media/image11.jpeg"/><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25" Type="http://schemas.openxmlformats.org/officeDocument/2006/relationships/image" Target="../media/image27.jpeg"/><Relationship Id="rId26" Type="http://schemas.openxmlformats.org/officeDocument/2006/relationships/image" Target="../media/image28.png"/><Relationship Id="rId27" Type="http://schemas.openxmlformats.org/officeDocument/2006/relationships/image" Target="../media/image29.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jpe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36.png"/><Relationship Id="rId9" Type="http://schemas.openxmlformats.org/officeDocument/2006/relationships/image" Target="../media/image37.png"/><Relationship Id="rId1" Type="http://schemas.openxmlformats.org/officeDocument/2006/relationships/slideLayout" Target="../slideLayouts/slideLayout10.xml"/><Relationship Id="rId2"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41.png"/><Relationship Id="rId7" Type="http://schemas.openxmlformats.org/officeDocument/2006/relationships/image" Target="../media/image42.png"/><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43.png"/></Relationships>
</file>

<file path=ppt/slides/_rels/slide9.xml.rels><?xml version="1.0" encoding="UTF-8" standalone="yes"?>
<Relationships xmlns="http://schemas.openxmlformats.org/package/2006/relationships"><Relationship Id="rId9" Type="http://schemas.openxmlformats.org/officeDocument/2006/relationships/image" Target="../media/image50.png"/><Relationship Id="rId20" Type="http://schemas.openxmlformats.org/officeDocument/2006/relationships/image" Target="../media/image23.png"/><Relationship Id="rId21" Type="http://schemas.openxmlformats.org/officeDocument/2006/relationships/image" Target="../media/image16.png"/><Relationship Id="rId10" Type="http://schemas.openxmlformats.org/officeDocument/2006/relationships/image" Target="../media/image51.png"/><Relationship Id="rId11" Type="http://schemas.openxmlformats.org/officeDocument/2006/relationships/image" Target="../media/image52.png"/><Relationship Id="rId12" Type="http://schemas.openxmlformats.org/officeDocument/2006/relationships/image" Target="../media/image53.png"/><Relationship Id="rId13" Type="http://schemas.openxmlformats.org/officeDocument/2006/relationships/image" Target="../media/image54.png"/><Relationship Id="rId14" Type="http://schemas.openxmlformats.org/officeDocument/2006/relationships/image" Target="../media/image55.png"/><Relationship Id="rId15" Type="http://schemas.openxmlformats.org/officeDocument/2006/relationships/image" Target="../media/image19.png"/><Relationship Id="rId16" Type="http://schemas.openxmlformats.org/officeDocument/2006/relationships/image" Target="../media/image25.png"/><Relationship Id="rId17" Type="http://schemas.openxmlformats.org/officeDocument/2006/relationships/image" Target="../media/image21.png"/><Relationship Id="rId18" Type="http://schemas.openxmlformats.org/officeDocument/2006/relationships/image" Target="../media/image24.png"/><Relationship Id="rId19" Type="http://schemas.openxmlformats.org/officeDocument/2006/relationships/image" Target="../media/image26.png"/><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6.png"/><Relationship Id="rId6" Type="http://schemas.openxmlformats.org/officeDocument/2006/relationships/image" Target="../media/image47.png"/><Relationship Id="rId7" Type="http://schemas.openxmlformats.org/officeDocument/2006/relationships/image" Target="../media/image48.png"/><Relationship Id="rId8"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effectLst/>
        </p:spPr>
        <p:txBody>
          <a:bodyPr>
            <a:normAutofit/>
          </a:bodyPr>
          <a:lstStyle/>
          <a:p>
            <a:r>
              <a:rPr lang="de-DE" sz="4000" dirty="0" err="1"/>
              <a:t>DataStax</a:t>
            </a:r>
            <a:r>
              <a:rPr lang="de-DE" sz="4000" dirty="0"/>
              <a:t> </a:t>
            </a:r>
            <a:r>
              <a:rPr lang="de-DE" sz="4000" dirty="0" smtClean="0"/>
              <a:t>Hands-On Workshop</a:t>
            </a:r>
            <a:endParaRPr lang="de-DE" sz="3700" dirty="0"/>
          </a:p>
        </p:txBody>
      </p:sp>
      <p:sp>
        <p:nvSpPr>
          <p:cNvPr id="2" name="Subtitle 1"/>
          <p:cNvSpPr>
            <a:spLocks noGrp="1"/>
          </p:cNvSpPr>
          <p:nvPr>
            <p:ph type="body" sz="quarter" idx="10"/>
          </p:nvPr>
        </p:nvSpPr>
        <p:spPr/>
        <p:txBody>
          <a:bodyPr>
            <a:noAutofit/>
          </a:bodyPr>
          <a:lstStyle/>
          <a:p>
            <a:r>
              <a:rPr lang="en-US" dirty="0" smtClean="0">
                <a:latin typeface="Helvetica Neue Light" charset="0"/>
                <a:ea typeface="Helvetica Neue Light" charset="0"/>
                <a:cs typeface="Helvetica Neue Light" charset="0"/>
              </a:rPr>
              <a:t>Aaron Regis &amp; Richard Henderson</a:t>
            </a:r>
            <a:endParaRPr lang="en-US" dirty="0" smtClean="0">
              <a:latin typeface="Helvetica Neue Light" charset="0"/>
              <a:ea typeface="Helvetica Neue Light" charset="0"/>
              <a:cs typeface="Helvetica Neue Light" charset="0"/>
            </a:endParaRPr>
          </a:p>
          <a:p>
            <a:endParaRPr lang="en-US" dirty="0">
              <a:latin typeface="Helvetica Neue Light" charset="0"/>
              <a:ea typeface="Helvetica Neue Light" charset="0"/>
              <a:cs typeface="Helvetica Neue Light" charset="0"/>
            </a:endParaRPr>
          </a:p>
          <a:p>
            <a:r>
              <a:rPr lang="en-US" sz="2000" smtClean="0"/>
              <a:t>12</a:t>
            </a:r>
            <a:r>
              <a:rPr lang="en-US" sz="2000" baseline="30000" smtClean="0"/>
              <a:t>th</a:t>
            </a:r>
            <a:r>
              <a:rPr lang="en-US" sz="2000" smtClean="0"/>
              <a:t> Jan </a:t>
            </a:r>
            <a:r>
              <a:rPr lang="en-US" sz="2000" dirty="0" smtClean="0"/>
              <a:t>2018</a:t>
            </a:r>
            <a:endParaRPr lang="en-US" sz="2000" dirty="0"/>
          </a:p>
        </p:txBody>
      </p:sp>
    </p:spTree>
    <p:extLst>
      <p:ext uri="{BB962C8B-B14F-4D97-AF65-F5344CB8AC3E}">
        <p14:creationId xmlns:p14="http://schemas.microsoft.com/office/powerpoint/2010/main" val="166235810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DataStax</a:t>
            </a:r>
            <a:r>
              <a:rPr lang="de-DE" dirty="0" smtClean="0"/>
              <a:t> Enterprise</a:t>
            </a:r>
            <a:endParaRPr lang="de-DE" dirty="0"/>
          </a:p>
        </p:txBody>
      </p:sp>
      <p:sp>
        <p:nvSpPr>
          <p:cNvPr id="3" name="Text Placeholder 2"/>
          <p:cNvSpPr>
            <a:spLocks noGrp="1"/>
          </p:cNvSpPr>
          <p:nvPr>
            <p:ph type="body" sz="quarter" idx="13"/>
          </p:nvPr>
        </p:nvSpPr>
        <p:spPr/>
        <p:txBody>
          <a:bodyPr/>
          <a:lstStyle/>
          <a:p>
            <a:r>
              <a:rPr lang="de-DE" dirty="0" smtClean="0"/>
              <a:t>Key Facts</a:t>
            </a:r>
            <a:endParaRPr lang="de-DE" dirty="0"/>
          </a:p>
        </p:txBody>
      </p:sp>
    </p:spTree>
    <p:extLst>
      <p:ext uri="{BB962C8B-B14F-4D97-AF65-F5344CB8AC3E}">
        <p14:creationId xmlns:p14="http://schemas.microsoft.com/office/powerpoint/2010/main" val="458588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2800" dirty="0" smtClean="0"/>
              <a:t>DataStax</a:t>
            </a:r>
            <a:r>
              <a:rPr lang="en-US" sz="2800" dirty="0"/>
              <a:t>: The World Leader in Apache Cassandra™ Engineering</a:t>
            </a:r>
          </a:p>
        </p:txBody>
      </p:sp>
      <p:sp>
        <p:nvSpPr>
          <p:cNvPr id="3" name="Fußzeilenplatzhalter 2"/>
          <p:cNvSpPr>
            <a:spLocks noGrp="1"/>
          </p:cNvSpPr>
          <p:nvPr>
            <p:ph type="ftr" sz="quarter" idx="11"/>
          </p:nvPr>
        </p:nvSpPr>
        <p:spPr/>
        <p:txBody>
          <a:bodyPr/>
          <a:lstStyle/>
          <a:p>
            <a:pPr algn="l"/>
            <a:r>
              <a:rPr lang="en-US" dirty="0" smtClean="0">
                <a:ea typeface="ＭＳ Ｐゴシック" charset="0"/>
              </a:rPr>
              <a:t>DataStax is a registered trademark of DataStax, Inc. and its subsidiaries in the United States and/or other countries.</a:t>
            </a:r>
            <a:endParaRPr lang="en-US" dirty="0">
              <a:ea typeface="ＭＳ Ｐゴシック" charset="0"/>
            </a:endParaRPr>
          </a:p>
        </p:txBody>
      </p:sp>
      <p:sp>
        <p:nvSpPr>
          <p:cNvPr id="4" name="Foliennummernplatzhalter 3"/>
          <p:cNvSpPr>
            <a:spLocks noGrp="1"/>
          </p:cNvSpPr>
          <p:nvPr>
            <p:ph type="sldNum" sz="quarter" idx="12"/>
          </p:nvPr>
        </p:nvSpPr>
        <p:spPr/>
        <p:txBody>
          <a:bodyPr/>
          <a:lstStyle/>
          <a:p>
            <a:fld id="{2066355A-084C-D24E-9AD2-7E4FC41EA627}" type="slidenum">
              <a:rPr lang="en-US" smtClean="0"/>
              <a:pPr/>
              <a:t>11</a:t>
            </a:fld>
            <a:endParaRPr lang="en-US" dirty="0"/>
          </a:p>
        </p:txBody>
      </p:sp>
      <p:sp>
        <p:nvSpPr>
          <p:cNvPr id="10" name="TextBox 9"/>
          <p:cNvSpPr txBox="1"/>
          <p:nvPr/>
        </p:nvSpPr>
        <p:spPr>
          <a:xfrm>
            <a:off x="6513689" y="4687023"/>
            <a:ext cx="5192888" cy="1200329"/>
          </a:xfrm>
          <a:prstGeom prst="rect">
            <a:avLst/>
          </a:prstGeom>
          <a:noFill/>
          <a:ln>
            <a:noFill/>
          </a:ln>
        </p:spPr>
        <p:txBody>
          <a:bodyPr wrap="square" rtlCol="0">
            <a:spAutoFit/>
          </a:bodyPr>
          <a:lstStyle>
            <a:defPPr>
              <a:defRPr lang="en-US"/>
            </a:defPPr>
            <a:lvl1pPr algn="ctr">
              <a:defRPr>
                <a:solidFill>
                  <a:schemeClr val="tx1">
                    <a:lumMod val="65000"/>
                    <a:lumOff val="35000"/>
                  </a:schemeClr>
                </a:solidFill>
                <a:latin typeface="Helvetica Neue" charset="0"/>
                <a:ea typeface="Helvetica Neue" charset="0"/>
                <a:cs typeface="Helvetica Neue" charset="0"/>
              </a:defRPr>
            </a:lvl1pPr>
          </a:lstStyle>
          <a:p>
            <a:r>
              <a:rPr lang="en-US" dirty="0"/>
              <a:t>Contributions</a:t>
            </a:r>
          </a:p>
          <a:p>
            <a:endParaRPr lang="en-US" dirty="0"/>
          </a:p>
          <a:p>
            <a:r>
              <a:rPr lang="en-US" dirty="0"/>
              <a:t>10,423  Total</a:t>
            </a:r>
          </a:p>
          <a:p>
            <a:r>
              <a:rPr lang="en-US" dirty="0"/>
              <a:t>8,950  DataStax Employees (86%)</a:t>
            </a:r>
          </a:p>
        </p:txBody>
      </p:sp>
      <p:sp>
        <p:nvSpPr>
          <p:cNvPr id="11" name="TextBox 10"/>
          <p:cNvSpPr txBox="1"/>
          <p:nvPr/>
        </p:nvSpPr>
        <p:spPr>
          <a:xfrm>
            <a:off x="474133" y="4687023"/>
            <a:ext cx="5486400" cy="1200329"/>
          </a:xfrm>
          <a:prstGeom prst="rect">
            <a:avLst/>
          </a:prstGeom>
          <a:noFill/>
          <a:ln>
            <a:noFill/>
          </a:ln>
        </p:spPr>
        <p:txBody>
          <a:bodyPr wrap="square" rtlCol="0">
            <a:spAutoFit/>
          </a:bodyPr>
          <a:lstStyle/>
          <a:p>
            <a:pPr algn="ctr"/>
            <a:r>
              <a:rPr lang="en-US" dirty="0">
                <a:solidFill>
                  <a:schemeClr val="tx1">
                    <a:lumMod val="65000"/>
                    <a:lumOff val="35000"/>
                  </a:schemeClr>
                </a:solidFill>
                <a:latin typeface="Helvetica Neue" charset="0"/>
                <a:ea typeface="Helvetica Neue" charset="0"/>
                <a:cs typeface="Helvetica Neue" charset="0"/>
              </a:rPr>
              <a:t>Contributors</a:t>
            </a:r>
          </a:p>
          <a:p>
            <a:pPr algn="ctr"/>
            <a:endParaRPr lang="en-US" dirty="0">
              <a:solidFill>
                <a:schemeClr val="tx1">
                  <a:lumMod val="65000"/>
                  <a:lumOff val="35000"/>
                </a:schemeClr>
              </a:solidFill>
              <a:latin typeface="Helvetica Neue" charset="0"/>
              <a:ea typeface="Helvetica Neue" charset="0"/>
              <a:cs typeface="Helvetica Neue" charset="0"/>
            </a:endParaRPr>
          </a:p>
          <a:p>
            <a:pPr algn="ctr"/>
            <a:r>
              <a:rPr lang="en-US" dirty="0">
                <a:solidFill>
                  <a:schemeClr val="tx1">
                    <a:lumMod val="65000"/>
                    <a:lumOff val="35000"/>
                  </a:schemeClr>
                </a:solidFill>
                <a:latin typeface="Helvetica Neue" charset="0"/>
                <a:ea typeface="Helvetica Neue" charset="0"/>
                <a:cs typeface="Helvetica Neue" charset="0"/>
              </a:rPr>
              <a:t>110  Total</a:t>
            </a:r>
          </a:p>
          <a:p>
            <a:pPr algn="ctr"/>
            <a:r>
              <a:rPr lang="en-US" dirty="0">
                <a:solidFill>
                  <a:schemeClr val="tx1">
                    <a:lumMod val="65000"/>
                    <a:lumOff val="35000"/>
                  </a:schemeClr>
                </a:solidFill>
                <a:latin typeface="Helvetica Neue" charset="0"/>
                <a:ea typeface="Helvetica Neue" charset="0"/>
                <a:cs typeface="Helvetica Neue" charset="0"/>
              </a:rPr>
              <a:t>22  DataStax Employees (20%)</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133" y="1594548"/>
            <a:ext cx="11232444" cy="2938063"/>
          </a:xfrm>
          <a:prstGeom prst="rect">
            <a:avLst/>
          </a:prstGeom>
        </p:spPr>
      </p:pic>
    </p:spTree>
    <p:extLst>
      <p:ext uri="{BB962C8B-B14F-4D97-AF65-F5344CB8AC3E}">
        <p14:creationId xmlns:p14="http://schemas.microsoft.com/office/powerpoint/2010/main" val="18228612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ea typeface="Arial" charset="0"/>
                <a:cs typeface="Arial" charset="0"/>
              </a:rPr>
              <a:t>DataStax Enterprise (DSE)</a:t>
            </a:r>
            <a:endParaRPr lang="en-US" dirty="0">
              <a:latin typeface="Arial" charset="0"/>
              <a:ea typeface="Arial" charset="0"/>
              <a:cs typeface="Arial" charset="0"/>
            </a:endParaRPr>
          </a:p>
        </p:txBody>
      </p:sp>
      <p:sp>
        <p:nvSpPr>
          <p:cNvPr id="6" name="Fußzeilenplatzhalter 5"/>
          <p:cNvSpPr>
            <a:spLocks noGrp="1"/>
          </p:cNvSpPr>
          <p:nvPr>
            <p:ph type="ftr" sz="quarter" idx="11"/>
          </p:nvPr>
        </p:nvSpPr>
        <p:spPr/>
        <p:txBody>
          <a:bodyPr/>
          <a:lstStyle/>
          <a:p>
            <a:r>
              <a:rPr lang="en-US" dirty="0" smtClean="0"/>
              <a:t>DataStax is a registered trademark of DataStax, Inc. and its subsidiaries in the United States and/or other countries.</a:t>
            </a:r>
            <a:endParaRPr lang="en-US" dirty="0"/>
          </a:p>
        </p:txBody>
      </p:sp>
      <p:sp>
        <p:nvSpPr>
          <p:cNvPr id="8" name="Foliennummernplatzhalter 7"/>
          <p:cNvSpPr>
            <a:spLocks noGrp="1"/>
          </p:cNvSpPr>
          <p:nvPr>
            <p:ph type="sldNum" sz="quarter" idx="12"/>
          </p:nvPr>
        </p:nvSpPr>
        <p:spPr/>
        <p:txBody>
          <a:bodyPr/>
          <a:lstStyle/>
          <a:p>
            <a:pPr algn="r">
              <a:buSzPct val="25000"/>
            </a:pPr>
            <a:fld id="{00000000-1234-1234-1234-123412341234}" type="slidenum">
              <a:rPr lang="en-US" sz="1200" smtClean="0">
                <a:solidFill>
                  <a:srgbClr val="A5A5A5"/>
                </a:solidFill>
                <a:latin typeface="Arial"/>
                <a:ea typeface="Arial"/>
                <a:cs typeface="Arial"/>
                <a:sym typeface="Arial"/>
              </a:rPr>
              <a:pPr algn="r">
                <a:buSzPct val="25000"/>
              </a:pPr>
              <a:t>12</a:t>
            </a:fld>
            <a:endParaRPr lang="en-US" sz="1200">
              <a:solidFill>
                <a:srgbClr val="A5A5A5"/>
              </a:solidFill>
              <a:latin typeface="Arial"/>
              <a:ea typeface="Arial"/>
              <a:cs typeface="Arial"/>
              <a:sym typeface="Arial"/>
            </a:endParaRPr>
          </a:p>
        </p:txBody>
      </p:sp>
      <p:sp>
        <p:nvSpPr>
          <p:cNvPr id="13" name="Content Placeholder 32"/>
          <p:cNvSpPr txBox="1">
            <a:spLocks/>
          </p:cNvSpPr>
          <p:nvPr/>
        </p:nvSpPr>
        <p:spPr>
          <a:xfrm>
            <a:off x="5990340" y="2056794"/>
            <a:ext cx="5396798" cy="2905885"/>
          </a:xfrm>
          <a:prstGeom prst="rect">
            <a:avLst/>
          </a:prstGeom>
        </p:spPr>
        <p:txBody>
          <a:bodyPr vert="horz" lIns="91440" tIns="45720" rIns="91440" bIns="45720" rtlCol="0">
            <a:normAutofit fontScale="92500" lnSpcReduction="20000"/>
          </a:bodyPr>
          <a:lstStyle>
            <a:lvl1pPr marL="457189" indent="-457189" algn="l" defTabSz="1219170" rtl="0" eaLnBrk="1" latinLnBrk="0" hangingPunct="1">
              <a:spcBef>
                <a:spcPts val="800"/>
              </a:spcBef>
              <a:buFont typeface="Arial" pitchFamily="34" charset="0"/>
              <a:buChar char="•"/>
              <a:defRPr sz="1867" b="0" i="0" kern="1200">
                <a:solidFill>
                  <a:schemeClr val="tx2">
                    <a:lumMod val="50000"/>
                  </a:schemeClr>
                </a:solidFill>
                <a:latin typeface="Helvetica Neue Light"/>
                <a:ea typeface="+mn-ea"/>
                <a:cs typeface="Helvetica Neue Light"/>
              </a:defRPr>
            </a:lvl1pPr>
            <a:lvl2pPr marL="990575" indent="-380990" algn="l" defTabSz="1219170" rtl="0" eaLnBrk="1" latinLnBrk="0" hangingPunct="1">
              <a:spcBef>
                <a:spcPts val="800"/>
              </a:spcBef>
              <a:buFont typeface="Arial" pitchFamily="34" charset="0"/>
              <a:buChar char="–"/>
              <a:defRPr sz="1600" b="0" i="0" kern="1200">
                <a:solidFill>
                  <a:schemeClr val="tx2">
                    <a:lumMod val="50000"/>
                  </a:schemeClr>
                </a:solidFill>
                <a:latin typeface="Helvetica Neue Light"/>
                <a:ea typeface="+mn-ea"/>
                <a:cs typeface="Helvetica Neue Light"/>
              </a:defRPr>
            </a:lvl2pPr>
            <a:lvl3pPr marL="1523962" indent="-304792" algn="l" defTabSz="1219170" rtl="0" eaLnBrk="1" latinLnBrk="0" hangingPunct="1">
              <a:spcBef>
                <a:spcPts val="800"/>
              </a:spcBef>
              <a:buFont typeface="Arial" pitchFamily="34" charset="0"/>
              <a:buChar char="•"/>
              <a:defRPr sz="1467" b="0" i="0" kern="1200">
                <a:solidFill>
                  <a:schemeClr val="tx2">
                    <a:lumMod val="50000"/>
                  </a:schemeClr>
                </a:solidFill>
                <a:latin typeface="Helvetica Neue Light"/>
                <a:ea typeface="+mn-ea"/>
                <a:cs typeface="Helvetica Neue Light"/>
              </a:defRPr>
            </a:lvl3pPr>
            <a:lvl4pPr marL="2133547" indent="-304792" algn="l" defTabSz="1219170" rtl="0" eaLnBrk="1" latinLnBrk="0" hangingPunct="1">
              <a:spcBef>
                <a:spcPts val="800"/>
              </a:spcBef>
              <a:buFont typeface="Arial" pitchFamily="34" charset="0"/>
              <a:buChar char="–"/>
              <a:defRPr sz="1400" b="0" i="0" kern="1200">
                <a:solidFill>
                  <a:schemeClr val="tx2">
                    <a:lumMod val="50000"/>
                  </a:schemeClr>
                </a:solidFill>
                <a:latin typeface="Helvetica Neue Light"/>
                <a:ea typeface="+mn-ea"/>
                <a:cs typeface="Helvetica Neue Light"/>
              </a:defRPr>
            </a:lvl4pPr>
            <a:lvl5pPr marL="2743131" indent="-304792" algn="l" defTabSz="1219170" rtl="0" eaLnBrk="1" latinLnBrk="0" hangingPunct="1">
              <a:spcBef>
                <a:spcPts val="800"/>
              </a:spcBef>
              <a:buFont typeface="Arial" pitchFamily="34" charset="0"/>
              <a:buChar char="»"/>
              <a:defRPr sz="1400" b="0" i="0" kern="1200">
                <a:solidFill>
                  <a:schemeClr val="tx2">
                    <a:lumMod val="50000"/>
                  </a:schemeClr>
                </a:solidFill>
                <a:latin typeface="Helvetica Neue Light"/>
                <a:ea typeface="+mn-ea"/>
                <a:cs typeface="Helvetica Neue Light"/>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en-GB" dirty="0" smtClean="0"/>
              <a:t>Based on the best distribution of Apache Cassandra</a:t>
            </a:r>
            <a:r>
              <a:rPr lang="en-US" dirty="0"/>
              <a:t>™</a:t>
            </a:r>
            <a:endParaRPr lang="en-GB" dirty="0" smtClean="0"/>
          </a:p>
          <a:p>
            <a:endParaRPr lang="en-GB" dirty="0" smtClean="0"/>
          </a:p>
          <a:p>
            <a:r>
              <a:rPr lang="en-GB" dirty="0" smtClean="0"/>
              <a:t>Continuously Available</a:t>
            </a:r>
          </a:p>
          <a:p>
            <a:r>
              <a:rPr lang="en-GB" dirty="0" smtClean="0"/>
              <a:t>Master Less</a:t>
            </a:r>
          </a:p>
          <a:p>
            <a:r>
              <a:rPr lang="en-GB" dirty="0" smtClean="0"/>
              <a:t>Fully Distributed</a:t>
            </a:r>
          </a:p>
          <a:p>
            <a:r>
              <a:rPr lang="en-GB" dirty="0" smtClean="0"/>
              <a:t>Shared-Nothing Architecture</a:t>
            </a:r>
          </a:p>
          <a:p>
            <a:r>
              <a:rPr lang="en-GB" dirty="0" smtClean="0"/>
              <a:t>Build In Replication</a:t>
            </a:r>
          </a:p>
          <a:p>
            <a:r>
              <a:rPr lang="en-GB" dirty="0" smtClean="0"/>
              <a:t>Linear Scalability</a:t>
            </a:r>
          </a:p>
          <a:p>
            <a:r>
              <a:rPr lang="en-GB" dirty="0" smtClean="0"/>
              <a:t>Scale out</a:t>
            </a:r>
            <a:endParaRPr lang="en-GB" dirty="0"/>
          </a:p>
        </p:txBody>
      </p:sp>
      <p:pic>
        <p:nvPicPr>
          <p:cNvPr id="33" name="Bild 5"/>
          <p:cNvPicPr>
            <a:picLocks noChangeAspect="1"/>
          </p:cNvPicPr>
          <p:nvPr/>
        </p:nvPicPr>
        <p:blipFill>
          <a:blip r:embed="rId3"/>
          <a:stretch>
            <a:fillRect/>
          </a:stretch>
        </p:blipFill>
        <p:spPr>
          <a:xfrm>
            <a:off x="8620363" y="4465554"/>
            <a:ext cx="1480567" cy="994249"/>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769689" y="2190001"/>
            <a:ext cx="2639469" cy="2639469"/>
          </a:xfrm>
          <a:prstGeom prst="rect">
            <a:avLst/>
          </a:prstGeom>
        </p:spPr>
      </p:pic>
    </p:spTree>
    <p:extLst>
      <p:ext uri="{BB962C8B-B14F-4D97-AF65-F5344CB8AC3E}">
        <p14:creationId xmlns:p14="http://schemas.microsoft.com/office/powerpoint/2010/main" val="4824268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Shape 1240"/>
          <p:cNvSpPr/>
          <p:nvPr/>
        </p:nvSpPr>
        <p:spPr>
          <a:xfrm rot="5400000">
            <a:off x="6022517" y="2990163"/>
            <a:ext cx="3732284" cy="1509199"/>
          </a:xfrm>
          <a:prstGeom prst="flowChartMerge">
            <a:avLst/>
          </a:prstGeom>
          <a:gradFill>
            <a:gsLst>
              <a:gs pos="0">
                <a:srgbClr val="BFBFBF">
                  <a:alpha val="96470"/>
                </a:srgbClr>
              </a:gs>
              <a:gs pos="100000">
                <a:srgbClr val="FFFFFF"/>
              </a:gs>
            </a:gsLst>
            <a:lin ang="16200000" scaled="0"/>
          </a:gradFill>
          <a:ln w="9525" cap="flat" cmpd="sng">
            <a:solidFill>
              <a:srgbClr val="7F7F7F">
                <a:alpha val="0"/>
              </a:srgbClr>
            </a:solidFill>
            <a:prstDash val="solid"/>
            <a:round/>
            <a:headEnd type="none" w="med" len="med"/>
            <a:tailEnd type="none" w="med" len="med"/>
          </a:ln>
        </p:spPr>
        <p:txBody>
          <a:bodyPr lIns="121900" tIns="60933" rIns="121900" bIns="60933" anchor="t" anchorCtr="0">
            <a:noAutofit/>
          </a:bodyPr>
          <a:lstStyle/>
          <a:p>
            <a:pPr>
              <a:buClr>
                <a:schemeClr val="dk1"/>
              </a:buClr>
            </a:pPr>
            <a:endParaRPr sz="2400">
              <a:solidFill>
                <a:schemeClr val="lt1"/>
              </a:solidFill>
              <a:latin typeface="Arial" charset="0"/>
              <a:ea typeface="Arial" charset="0"/>
              <a:cs typeface="Arial" charset="0"/>
              <a:sym typeface="Calibri"/>
            </a:endParaRPr>
          </a:p>
        </p:txBody>
      </p:sp>
      <p:grpSp>
        <p:nvGrpSpPr>
          <p:cNvPr id="4" name="Group 3"/>
          <p:cNvGrpSpPr/>
          <p:nvPr/>
        </p:nvGrpSpPr>
        <p:grpSpPr>
          <a:xfrm>
            <a:off x="8563358" y="1988805"/>
            <a:ext cx="2939143" cy="830016"/>
            <a:chOff x="6439876" y="2051317"/>
            <a:chExt cx="2204357" cy="622512"/>
          </a:xfrm>
        </p:grpSpPr>
        <p:sp>
          <p:nvSpPr>
            <p:cNvPr id="1242" name="Shape 1242"/>
            <p:cNvSpPr/>
            <p:nvPr/>
          </p:nvSpPr>
          <p:spPr>
            <a:xfrm>
              <a:off x="6439876" y="2051317"/>
              <a:ext cx="2204357" cy="622512"/>
            </a:xfrm>
            <a:prstGeom prst="roundRect">
              <a:avLst>
                <a:gd name="adj" fmla="val 9381"/>
              </a:avLst>
            </a:prstGeom>
            <a:solidFill>
              <a:schemeClr val="accent6"/>
            </a:solidFill>
            <a:ln>
              <a:noFill/>
            </a:ln>
          </p:spPr>
          <p:txBody>
            <a:bodyPr lIns="365733" tIns="60933" rIns="121900" bIns="60933" anchor="ctr" anchorCtr="0">
              <a:noAutofit/>
            </a:bodyPr>
            <a:lstStyle/>
            <a:p>
              <a:pPr>
                <a:buClr>
                  <a:schemeClr val="lt1"/>
                </a:buClr>
                <a:buSzPct val="25000"/>
              </a:pPr>
              <a:r>
                <a:rPr lang="en-US" sz="1867">
                  <a:solidFill>
                    <a:schemeClr val="lt1"/>
                  </a:solidFill>
                  <a:latin typeface="Arial" charset="0"/>
                  <a:ea typeface="Arial" charset="0"/>
                  <a:cs typeface="Arial" charset="0"/>
                  <a:sym typeface="Calibri"/>
                </a:rPr>
                <a:t>Indexing</a:t>
              </a:r>
            </a:p>
            <a:p>
              <a:pPr>
                <a:buClr>
                  <a:schemeClr val="lt1"/>
                </a:buClr>
                <a:buSzPct val="25000"/>
              </a:pPr>
              <a:r>
                <a:rPr lang="en-US" sz="1867">
                  <a:solidFill>
                    <a:schemeClr val="lt1"/>
                  </a:solidFill>
                  <a:latin typeface="Arial" charset="0"/>
                  <a:ea typeface="Arial" charset="0"/>
                  <a:cs typeface="Arial" charset="0"/>
                  <a:sym typeface="Calibri"/>
                </a:rPr>
                <a:t>&amp; Search</a:t>
              </a:r>
            </a:p>
          </p:txBody>
        </p:sp>
        <p:pic>
          <p:nvPicPr>
            <p:cNvPr id="1243" name="Shape 1243" descr="graph.png"/>
            <p:cNvPicPr preferRelativeResize="0"/>
            <p:nvPr/>
          </p:nvPicPr>
          <p:blipFill rotWithShape="1">
            <a:blip r:embed="rId3" cstate="print">
              <a:alphaModFix/>
              <a:extLst>
                <a:ext uri="{28A0092B-C50C-407E-A947-70E740481C1C}">
                  <a14:useLocalDpi xmlns:a14="http://schemas.microsoft.com/office/drawing/2010/main"/>
                </a:ext>
              </a:extLst>
            </a:blip>
            <a:srcRect/>
            <a:stretch/>
          </p:blipFill>
          <p:spPr>
            <a:xfrm>
              <a:off x="7631171" y="2080043"/>
              <a:ext cx="649464" cy="534850"/>
            </a:xfrm>
            <a:prstGeom prst="rect">
              <a:avLst/>
            </a:prstGeom>
            <a:solidFill>
              <a:schemeClr val="accent6"/>
            </a:solidFill>
            <a:ln>
              <a:noFill/>
            </a:ln>
          </p:spPr>
        </p:pic>
      </p:grpSp>
      <p:grpSp>
        <p:nvGrpSpPr>
          <p:cNvPr id="2" name="Group 1"/>
          <p:cNvGrpSpPr/>
          <p:nvPr/>
        </p:nvGrpSpPr>
        <p:grpSpPr>
          <a:xfrm>
            <a:off x="8612603" y="3827800"/>
            <a:ext cx="2939143" cy="830016"/>
            <a:chOff x="6459452" y="3109387"/>
            <a:chExt cx="2204357" cy="622512"/>
          </a:xfrm>
        </p:grpSpPr>
        <p:sp>
          <p:nvSpPr>
            <p:cNvPr id="1244" name="Shape 1244"/>
            <p:cNvSpPr/>
            <p:nvPr/>
          </p:nvSpPr>
          <p:spPr>
            <a:xfrm>
              <a:off x="6459452" y="3109387"/>
              <a:ext cx="2204357" cy="622512"/>
            </a:xfrm>
            <a:prstGeom prst="roundRect">
              <a:avLst>
                <a:gd name="adj" fmla="val 9381"/>
              </a:avLst>
            </a:prstGeom>
            <a:solidFill>
              <a:schemeClr val="accent3"/>
            </a:solidFill>
            <a:ln>
              <a:noFill/>
            </a:ln>
          </p:spPr>
          <p:txBody>
            <a:bodyPr lIns="365733" tIns="60933" rIns="121900" bIns="60933" anchor="ctr" anchorCtr="0">
              <a:noAutofit/>
            </a:bodyPr>
            <a:lstStyle/>
            <a:p>
              <a:pPr>
                <a:buClr>
                  <a:schemeClr val="lt1"/>
                </a:buClr>
                <a:buSzPct val="25000"/>
              </a:pPr>
              <a:r>
                <a:rPr lang="en-US" sz="1867" dirty="0">
                  <a:solidFill>
                    <a:schemeClr val="lt1"/>
                  </a:solidFill>
                  <a:latin typeface="Arial" charset="0"/>
                  <a:ea typeface="Arial" charset="0"/>
                  <a:cs typeface="Arial" charset="0"/>
                  <a:sym typeface="Calibri"/>
                </a:rPr>
                <a:t>Streaming</a:t>
              </a:r>
            </a:p>
            <a:p>
              <a:pPr>
                <a:buClr>
                  <a:schemeClr val="lt1"/>
                </a:buClr>
                <a:buSzPct val="25000"/>
              </a:pPr>
              <a:r>
                <a:rPr lang="en-US" sz="1867" dirty="0">
                  <a:solidFill>
                    <a:schemeClr val="lt1"/>
                  </a:solidFill>
                  <a:latin typeface="Arial" charset="0"/>
                  <a:ea typeface="Arial" charset="0"/>
                  <a:cs typeface="Arial" charset="0"/>
                  <a:sym typeface="Calibri"/>
                </a:rPr>
                <a:t>Analytics</a:t>
              </a:r>
            </a:p>
          </p:txBody>
        </p:sp>
        <p:pic>
          <p:nvPicPr>
            <p:cNvPr id="1245" name="Shape 1245" descr="streaming.png"/>
            <p:cNvPicPr preferRelativeResize="0"/>
            <p:nvPr/>
          </p:nvPicPr>
          <p:blipFill rotWithShape="1">
            <a:blip r:embed="rId4" cstate="print">
              <a:alphaModFix/>
              <a:extLst>
                <a:ext uri="{28A0092B-C50C-407E-A947-70E740481C1C}">
                  <a14:useLocalDpi xmlns:a14="http://schemas.microsoft.com/office/drawing/2010/main"/>
                </a:ext>
              </a:extLst>
            </a:blip>
            <a:srcRect/>
            <a:stretch/>
          </p:blipFill>
          <p:spPr>
            <a:xfrm>
              <a:off x="7502753" y="3175052"/>
              <a:ext cx="838948" cy="459738"/>
            </a:xfrm>
            <a:prstGeom prst="rect">
              <a:avLst/>
            </a:prstGeom>
            <a:noFill/>
            <a:ln>
              <a:noFill/>
            </a:ln>
          </p:spPr>
        </p:pic>
      </p:grpSp>
      <p:grpSp>
        <p:nvGrpSpPr>
          <p:cNvPr id="1246" name="Shape 1246"/>
          <p:cNvGrpSpPr/>
          <p:nvPr/>
        </p:nvGrpSpPr>
        <p:grpSpPr>
          <a:xfrm>
            <a:off x="8643258" y="4714227"/>
            <a:ext cx="2939143" cy="830016"/>
            <a:chOff x="4648586" y="4170952"/>
            <a:chExt cx="2204357" cy="622512"/>
          </a:xfrm>
        </p:grpSpPr>
        <p:sp>
          <p:nvSpPr>
            <p:cNvPr id="1247" name="Shape 1247"/>
            <p:cNvSpPr/>
            <p:nvPr/>
          </p:nvSpPr>
          <p:spPr>
            <a:xfrm>
              <a:off x="4648586" y="4170952"/>
              <a:ext cx="2204357" cy="622512"/>
            </a:xfrm>
            <a:prstGeom prst="roundRect">
              <a:avLst>
                <a:gd name="adj" fmla="val 9381"/>
              </a:avLst>
            </a:prstGeom>
            <a:solidFill>
              <a:schemeClr val="accent5"/>
            </a:solidFill>
            <a:ln>
              <a:noFill/>
            </a:ln>
          </p:spPr>
          <p:txBody>
            <a:bodyPr lIns="365733" tIns="60933" rIns="121900" bIns="60933" anchor="ctr" anchorCtr="0">
              <a:noAutofit/>
            </a:bodyPr>
            <a:lstStyle/>
            <a:p>
              <a:pPr>
                <a:buClr>
                  <a:schemeClr val="lt1"/>
                </a:buClr>
                <a:buSzPct val="25000"/>
              </a:pPr>
              <a:r>
                <a:rPr lang="en-US" sz="1867">
                  <a:solidFill>
                    <a:schemeClr val="lt1"/>
                  </a:solidFill>
                  <a:latin typeface="Arial" charset="0"/>
                  <a:ea typeface="Arial" charset="0"/>
                  <a:cs typeface="Arial" charset="0"/>
                  <a:sym typeface="Calibri"/>
                </a:rPr>
                <a:t>Graph</a:t>
              </a:r>
            </a:p>
          </p:txBody>
        </p:sp>
        <p:pic>
          <p:nvPicPr>
            <p:cNvPr id="1248" name="Shape 1248" descr="graph.png"/>
            <p:cNvPicPr preferRelativeResize="0"/>
            <p:nvPr/>
          </p:nvPicPr>
          <p:blipFill rotWithShape="1">
            <a:blip r:embed="rId5" cstate="print">
              <a:alphaModFix/>
              <a:extLst>
                <a:ext uri="{28A0092B-C50C-407E-A947-70E740481C1C}">
                  <a14:useLocalDpi xmlns:a14="http://schemas.microsoft.com/office/drawing/2010/main"/>
                </a:ext>
              </a:extLst>
            </a:blip>
            <a:srcRect b="-8172"/>
            <a:stretch/>
          </p:blipFill>
          <p:spPr>
            <a:xfrm>
              <a:off x="5889751" y="4242973"/>
              <a:ext cx="549729" cy="522366"/>
            </a:xfrm>
            <a:prstGeom prst="rect">
              <a:avLst/>
            </a:prstGeom>
            <a:noFill/>
            <a:ln>
              <a:noFill/>
            </a:ln>
          </p:spPr>
        </p:pic>
      </p:grpSp>
      <p:grpSp>
        <p:nvGrpSpPr>
          <p:cNvPr id="3" name="Group 2"/>
          <p:cNvGrpSpPr/>
          <p:nvPr/>
        </p:nvGrpSpPr>
        <p:grpSpPr>
          <a:xfrm>
            <a:off x="8563358" y="2909061"/>
            <a:ext cx="2939143" cy="830016"/>
            <a:chOff x="6422519" y="2747214"/>
            <a:chExt cx="2204357" cy="622512"/>
          </a:xfrm>
        </p:grpSpPr>
        <p:sp>
          <p:nvSpPr>
            <p:cNvPr id="1241" name="Shape 1241"/>
            <p:cNvSpPr/>
            <p:nvPr/>
          </p:nvSpPr>
          <p:spPr>
            <a:xfrm>
              <a:off x="6422519" y="2747214"/>
              <a:ext cx="2204357" cy="622512"/>
            </a:xfrm>
            <a:prstGeom prst="roundRect">
              <a:avLst>
                <a:gd name="adj" fmla="val 9381"/>
              </a:avLst>
            </a:prstGeom>
            <a:solidFill>
              <a:schemeClr val="accent4"/>
            </a:solidFill>
            <a:ln>
              <a:noFill/>
            </a:ln>
          </p:spPr>
          <p:txBody>
            <a:bodyPr lIns="365733" tIns="60933" rIns="121900" bIns="60933" anchor="ctr" anchorCtr="0">
              <a:noAutofit/>
            </a:bodyPr>
            <a:lstStyle/>
            <a:p>
              <a:pPr>
                <a:buClr>
                  <a:schemeClr val="lt1"/>
                </a:buClr>
                <a:buSzPct val="25000"/>
              </a:pPr>
              <a:r>
                <a:rPr lang="en-US" sz="1867">
                  <a:solidFill>
                    <a:schemeClr val="lt1"/>
                  </a:solidFill>
                  <a:latin typeface="Arial" charset="0"/>
                  <a:ea typeface="Arial" charset="0"/>
                  <a:cs typeface="Arial" charset="0"/>
                  <a:sym typeface="Calibri"/>
                </a:rPr>
                <a:t>Batch</a:t>
              </a:r>
            </a:p>
            <a:p>
              <a:pPr>
                <a:buClr>
                  <a:schemeClr val="lt1"/>
                </a:buClr>
                <a:buSzPct val="25000"/>
              </a:pPr>
              <a:r>
                <a:rPr lang="en-US" sz="1867">
                  <a:solidFill>
                    <a:schemeClr val="lt1"/>
                  </a:solidFill>
                  <a:latin typeface="Arial" charset="0"/>
                  <a:ea typeface="Arial" charset="0"/>
                  <a:cs typeface="Arial" charset="0"/>
                  <a:sym typeface="Calibri"/>
                </a:rPr>
                <a:t>Analytics</a:t>
              </a:r>
            </a:p>
          </p:txBody>
        </p:sp>
        <p:pic>
          <p:nvPicPr>
            <p:cNvPr id="1249" name="Shape 1249" descr="graph.png"/>
            <p:cNvPicPr preferRelativeResize="0"/>
            <p:nvPr/>
          </p:nvPicPr>
          <p:blipFill rotWithShape="1">
            <a:blip r:embed="rId6" cstate="print">
              <a:alphaModFix/>
              <a:extLst>
                <a:ext uri="{28A0092B-C50C-407E-A947-70E740481C1C}">
                  <a14:useLocalDpi xmlns:a14="http://schemas.microsoft.com/office/drawing/2010/main"/>
                </a:ext>
              </a:extLst>
            </a:blip>
            <a:srcRect t="-5994"/>
            <a:stretch/>
          </p:blipFill>
          <p:spPr>
            <a:xfrm>
              <a:off x="7561632" y="2813756"/>
              <a:ext cx="573327" cy="514093"/>
            </a:xfrm>
            <a:prstGeom prst="rect">
              <a:avLst/>
            </a:prstGeom>
            <a:solidFill>
              <a:schemeClr val="accent4"/>
            </a:solidFill>
            <a:ln>
              <a:noFill/>
            </a:ln>
          </p:spPr>
        </p:pic>
      </p:grpSp>
      <p:sp>
        <p:nvSpPr>
          <p:cNvPr id="1250" name="Shape 1250"/>
          <p:cNvSpPr/>
          <p:nvPr/>
        </p:nvSpPr>
        <p:spPr>
          <a:xfrm>
            <a:off x="3703638" y="2237793"/>
            <a:ext cx="3045559" cy="2947687"/>
          </a:xfrm>
          <a:prstGeom prst="ellipse">
            <a:avLst/>
          </a:prstGeom>
          <a:noFill/>
          <a:ln w="57150" cap="flat" cmpd="sng">
            <a:solidFill>
              <a:srgbClr val="007B98"/>
            </a:solidFill>
            <a:prstDash val="solid"/>
            <a:round/>
            <a:headEnd type="none" w="med" len="med"/>
            <a:tailEnd type="none" w="med" len="med"/>
          </a:ln>
        </p:spPr>
        <p:txBody>
          <a:bodyPr lIns="121900" tIns="121900" rIns="121900" bIns="121900" anchor="ctr" anchorCtr="0">
            <a:noAutofit/>
          </a:bodyPr>
          <a:lstStyle/>
          <a:p>
            <a:pPr>
              <a:buClr>
                <a:schemeClr val="dk1"/>
              </a:buClr>
            </a:pPr>
            <a:endParaRPr sz="2400">
              <a:solidFill>
                <a:schemeClr val="dk1"/>
              </a:solidFill>
              <a:latin typeface="Arial" charset="0"/>
              <a:ea typeface="Arial" charset="0"/>
              <a:cs typeface="Arial" charset="0"/>
              <a:sym typeface="Calibri"/>
            </a:endParaRPr>
          </a:p>
        </p:txBody>
      </p:sp>
      <p:sp>
        <p:nvSpPr>
          <p:cNvPr id="1251" name="Shape 1251"/>
          <p:cNvSpPr/>
          <p:nvPr/>
        </p:nvSpPr>
        <p:spPr>
          <a:xfrm>
            <a:off x="6265513" y="3243555"/>
            <a:ext cx="844939" cy="850848"/>
          </a:xfrm>
          <a:prstGeom prst="ellipse">
            <a:avLst/>
          </a:prstGeom>
          <a:solidFill>
            <a:srgbClr val="CB6015"/>
          </a:solidFill>
          <a:ln>
            <a:noFill/>
          </a:ln>
        </p:spPr>
        <p:txBody>
          <a:bodyPr lIns="121900" tIns="60933" rIns="121900" bIns="60933" anchor="ctr" anchorCtr="0">
            <a:noAutofit/>
          </a:bodyPr>
          <a:lstStyle/>
          <a:p>
            <a:pPr algn="ctr">
              <a:buClr>
                <a:schemeClr val="dk1"/>
              </a:buClr>
            </a:pPr>
            <a:endParaRPr sz="1600" b="1">
              <a:solidFill>
                <a:srgbClr val="FF9927"/>
              </a:solidFill>
              <a:latin typeface="Arial" charset="0"/>
              <a:ea typeface="Arial" charset="0"/>
              <a:cs typeface="Arial" charset="0"/>
              <a:sym typeface="Arial"/>
            </a:endParaRPr>
          </a:p>
        </p:txBody>
      </p:sp>
      <p:sp>
        <p:nvSpPr>
          <p:cNvPr id="1252" name="Shape 1252"/>
          <p:cNvSpPr/>
          <p:nvPr/>
        </p:nvSpPr>
        <p:spPr>
          <a:xfrm>
            <a:off x="3260923" y="3227111"/>
            <a:ext cx="844939" cy="850848"/>
          </a:xfrm>
          <a:prstGeom prst="ellipse">
            <a:avLst/>
          </a:prstGeom>
          <a:solidFill>
            <a:srgbClr val="CB6015"/>
          </a:solidFill>
          <a:ln>
            <a:noFill/>
          </a:ln>
        </p:spPr>
        <p:txBody>
          <a:bodyPr lIns="121900" tIns="60933" rIns="121900" bIns="60933" anchor="ctr" anchorCtr="0">
            <a:noAutofit/>
          </a:bodyPr>
          <a:lstStyle/>
          <a:p>
            <a:pPr algn="ctr">
              <a:buClr>
                <a:schemeClr val="dk1"/>
              </a:buClr>
            </a:pPr>
            <a:endParaRPr sz="1600" b="1">
              <a:solidFill>
                <a:srgbClr val="FF9927"/>
              </a:solidFill>
              <a:latin typeface="Arial" charset="0"/>
              <a:ea typeface="Arial" charset="0"/>
              <a:cs typeface="Arial" charset="0"/>
              <a:sym typeface="Arial"/>
            </a:endParaRPr>
          </a:p>
        </p:txBody>
      </p:sp>
      <p:sp>
        <p:nvSpPr>
          <p:cNvPr id="1253" name="Shape 1253"/>
          <p:cNvSpPr/>
          <p:nvPr/>
        </p:nvSpPr>
        <p:spPr>
          <a:xfrm>
            <a:off x="4803947" y="4760056"/>
            <a:ext cx="844939" cy="850848"/>
          </a:xfrm>
          <a:prstGeom prst="ellipse">
            <a:avLst/>
          </a:prstGeom>
          <a:solidFill>
            <a:srgbClr val="CB6015"/>
          </a:solidFill>
          <a:ln>
            <a:noFill/>
          </a:ln>
        </p:spPr>
        <p:txBody>
          <a:bodyPr lIns="121900" tIns="60933" rIns="121900" bIns="60933" anchor="ctr" anchorCtr="0">
            <a:noAutofit/>
          </a:bodyPr>
          <a:lstStyle/>
          <a:p>
            <a:pPr algn="ctr">
              <a:buClr>
                <a:schemeClr val="dk1"/>
              </a:buClr>
            </a:pPr>
            <a:endParaRPr sz="1600" b="1">
              <a:solidFill>
                <a:srgbClr val="FF9927"/>
              </a:solidFill>
              <a:latin typeface="Arial" charset="0"/>
              <a:ea typeface="Arial" charset="0"/>
              <a:cs typeface="Arial" charset="0"/>
              <a:sym typeface="Arial"/>
            </a:endParaRPr>
          </a:p>
        </p:txBody>
      </p:sp>
      <p:sp>
        <p:nvSpPr>
          <p:cNvPr id="8" name="Title 7"/>
          <p:cNvSpPr>
            <a:spLocks noGrp="1"/>
          </p:cNvSpPr>
          <p:nvPr>
            <p:ph type="title"/>
          </p:nvPr>
        </p:nvSpPr>
        <p:spPr/>
        <p:txBody>
          <a:bodyPr>
            <a:normAutofit fontScale="90000"/>
          </a:bodyPr>
          <a:lstStyle/>
          <a:p>
            <a:r>
              <a:rPr lang="en-US" dirty="0"/>
              <a:t>Integrated Multi-Model/Mixed Workload Platform</a:t>
            </a:r>
          </a:p>
        </p:txBody>
      </p:sp>
      <p:sp>
        <p:nvSpPr>
          <p:cNvPr id="1257" name="Shape 1257"/>
          <p:cNvSpPr/>
          <p:nvPr/>
        </p:nvSpPr>
        <p:spPr>
          <a:xfrm>
            <a:off x="4768035" y="1744827"/>
            <a:ext cx="844939" cy="850848"/>
          </a:xfrm>
          <a:prstGeom prst="ellipse">
            <a:avLst/>
          </a:prstGeom>
          <a:solidFill>
            <a:srgbClr val="CB6015"/>
          </a:solidFill>
          <a:ln>
            <a:noFill/>
          </a:ln>
        </p:spPr>
        <p:txBody>
          <a:bodyPr lIns="121900" tIns="60933" rIns="121900" bIns="60933" anchor="ctr" anchorCtr="0">
            <a:noAutofit/>
          </a:bodyPr>
          <a:lstStyle/>
          <a:p>
            <a:pPr algn="ctr">
              <a:buClr>
                <a:schemeClr val="dk1"/>
              </a:buClr>
            </a:pPr>
            <a:endParaRPr sz="3733" b="1">
              <a:solidFill>
                <a:srgbClr val="0E316E"/>
              </a:solidFill>
              <a:latin typeface="Arial" charset="0"/>
              <a:ea typeface="Arial" charset="0"/>
              <a:cs typeface="Arial" charset="0"/>
              <a:sym typeface="Arial"/>
            </a:endParaRPr>
          </a:p>
        </p:txBody>
      </p:sp>
      <p:pic>
        <p:nvPicPr>
          <p:cNvPr id="1258" name="Shape 1258"/>
          <p:cNvPicPr preferRelativeResize="0"/>
          <p:nvPr/>
        </p:nvPicPr>
        <p:blipFill rotWithShape="1">
          <a:blip r:embed="rId7">
            <a:alphaModFix/>
          </a:blip>
          <a:srcRect/>
          <a:stretch/>
        </p:blipFill>
        <p:spPr>
          <a:xfrm>
            <a:off x="374485" y="2008678"/>
            <a:ext cx="2867417" cy="3112855"/>
          </a:xfrm>
          <a:prstGeom prst="rect">
            <a:avLst/>
          </a:prstGeom>
          <a:noFill/>
          <a:ln>
            <a:noFill/>
          </a:ln>
        </p:spPr>
      </p:pic>
      <p:sp>
        <p:nvSpPr>
          <p:cNvPr id="7" name="Fußzeilenplatzhalter 6"/>
          <p:cNvSpPr>
            <a:spLocks noGrp="1"/>
          </p:cNvSpPr>
          <p:nvPr>
            <p:ph type="ftr" sz="quarter" idx="11"/>
          </p:nvPr>
        </p:nvSpPr>
        <p:spPr/>
        <p:txBody>
          <a:bodyPr/>
          <a:lstStyle/>
          <a:p>
            <a:r>
              <a:rPr lang="en-US" dirty="0" smtClean="0"/>
              <a:t>DataStax is a registered trademark of DataStax, Inc. and its subsidiaries in the United States and/or other countries.</a:t>
            </a:r>
            <a:endParaRPr lang="en-US" dirty="0"/>
          </a:p>
        </p:txBody>
      </p:sp>
      <p:sp>
        <p:nvSpPr>
          <p:cNvPr id="9" name="Foliennummernplatzhalter 8"/>
          <p:cNvSpPr>
            <a:spLocks noGrp="1"/>
          </p:cNvSpPr>
          <p:nvPr>
            <p:ph type="sldNum" sz="quarter" idx="12"/>
          </p:nvPr>
        </p:nvSpPr>
        <p:spPr/>
        <p:txBody>
          <a:bodyPr/>
          <a:lstStyle/>
          <a:p>
            <a:pPr algn="r">
              <a:buSzPct val="25000"/>
            </a:pPr>
            <a:fld id="{00000000-1234-1234-1234-123412341234}" type="slidenum">
              <a:rPr lang="en-US" sz="1200" smtClean="0">
                <a:solidFill>
                  <a:srgbClr val="A5A5A5"/>
                </a:solidFill>
                <a:latin typeface="Arial"/>
                <a:ea typeface="Arial"/>
                <a:cs typeface="Arial"/>
                <a:sym typeface="Arial"/>
              </a:rPr>
              <a:pPr algn="r">
                <a:buSzPct val="25000"/>
              </a:pPr>
              <a:t>13</a:t>
            </a:fld>
            <a:endParaRPr lang="en-US" sz="1200">
              <a:solidFill>
                <a:srgbClr val="A5A5A5"/>
              </a:solidFill>
              <a:latin typeface="Arial"/>
              <a:ea typeface="Arial"/>
              <a:cs typeface="Arial"/>
              <a:sym typeface="Arial"/>
            </a:endParaRPr>
          </a:p>
        </p:txBody>
      </p:sp>
    </p:spTree>
    <p:extLst>
      <p:ext uri="{BB962C8B-B14F-4D97-AF65-F5344CB8AC3E}">
        <p14:creationId xmlns:p14="http://schemas.microsoft.com/office/powerpoint/2010/main" val="16661903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ea typeface="Arial" charset="0"/>
                <a:cs typeface="Arial" charset="0"/>
              </a:rPr>
              <a:t>DSE Search</a:t>
            </a:r>
            <a:endParaRPr lang="en-US" dirty="0">
              <a:latin typeface="Arial" charset="0"/>
              <a:ea typeface="Arial" charset="0"/>
              <a:cs typeface="Arial" charset="0"/>
            </a:endParaRPr>
          </a:p>
        </p:txBody>
      </p:sp>
      <p:sp>
        <p:nvSpPr>
          <p:cNvPr id="27" name="Text Placeholder 26"/>
          <p:cNvSpPr>
            <a:spLocks noGrp="1"/>
          </p:cNvSpPr>
          <p:nvPr>
            <p:ph sz="quarter" idx="10"/>
          </p:nvPr>
        </p:nvSpPr>
        <p:spPr>
          <a:xfrm>
            <a:off x="5441587" y="1494367"/>
            <a:ext cx="6140813" cy="4690216"/>
          </a:xfrm>
          <a:prstGeom prst="rect">
            <a:avLst/>
          </a:prstGeom>
        </p:spPr>
        <p:txBody>
          <a:bodyPr>
            <a:normAutofit fontScale="92500" lnSpcReduction="10000"/>
          </a:bodyPr>
          <a:lstStyle/>
          <a:p>
            <a:r>
              <a:rPr lang="en-US" sz="2400" dirty="0">
                <a:solidFill>
                  <a:schemeClr val="tx1">
                    <a:lumMod val="75000"/>
                    <a:lumOff val="25000"/>
                  </a:schemeClr>
                </a:solidFill>
              </a:rPr>
              <a:t>Live indexing engine with powerful search</a:t>
            </a:r>
          </a:p>
          <a:p>
            <a:pPr marL="380990" indent="-380990">
              <a:buFont typeface="Arial"/>
              <a:buChar char="•"/>
            </a:pPr>
            <a:r>
              <a:rPr lang="en-US" sz="2400" dirty="0">
                <a:solidFill>
                  <a:schemeClr val="tx1">
                    <a:lumMod val="75000"/>
                    <a:lumOff val="25000"/>
                  </a:schemeClr>
                </a:solidFill>
              </a:rPr>
              <a:t>Automatic indexing on insert</a:t>
            </a:r>
          </a:p>
          <a:p>
            <a:pPr marL="380990" indent="-380990">
              <a:buFont typeface="Arial"/>
              <a:buChar char="•"/>
            </a:pPr>
            <a:r>
              <a:rPr lang="en-US" sz="2400" dirty="0">
                <a:solidFill>
                  <a:schemeClr val="tx1">
                    <a:lumMod val="75000"/>
                    <a:lumOff val="25000"/>
                  </a:schemeClr>
                </a:solidFill>
              </a:rPr>
              <a:t>Higher ingestion throughput</a:t>
            </a:r>
          </a:p>
          <a:p>
            <a:pPr marL="380990" indent="-380990">
              <a:buFont typeface="Arial"/>
              <a:buChar char="•"/>
            </a:pPr>
            <a:r>
              <a:rPr lang="en-US" sz="2400" dirty="0">
                <a:solidFill>
                  <a:schemeClr val="tx1">
                    <a:lumMod val="75000"/>
                    <a:lumOff val="25000"/>
                  </a:schemeClr>
                </a:solidFill>
              </a:rPr>
              <a:t>Distributed query optimization</a:t>
            </a:r>
          </a:p>
          <a:p>
            <a:pPr marL="380990" indent="-380990">
              <a:buFont typeface="Arial"/>
              <a:buChar char="•"/>
            </a:pPr>
            <a:endParaRPr lang="en-US" sz="2400" dirty="0">
              <a:solidFill>
                <a:schemeClr val="tx1">
                  <a:lumMod val="75000"/>
                  <a:lumOff val="25000"/>
                </a:schemeClr>
              </a:solidFill>
            </a:endParaRPr>
          </a:p>
          <a:p>
            <a:r>
              <a:rPr lang="en-US" sz="2400" dirty="0">
                <a:solidFill>
                  <a:schemeClr val="tx1">
                    <a:lumMod val="75000"/>
                    <a:lumOff val="25000"/>
                  </a:schemeClr>
                </a:solidFill>
              </a:rPr>
              <a:t>Compared to self-managed:</a:t>
            </a:r>
          </a:p>
          <a:p>
            <a:pPr marL="380990" indent="-380990">
              <a:buFont typeface="Arial"/>
              <a:buChar char="•"/>
            </a:pPr>
            <a:r>
              <a:rPr lang="en-US" sz="2400" dirty="0">
                <a:solidFill>
                  <a:schemeClr val="tx1">
                    <a:lumMod val="75000"/>
                    <a:lumOff val="25000"/>
                  </a:schemeClr>
                </a:solidFill>
              </a:rPr>
              <a:t>No separate search cluster to manage</a:t>
            </a:r>
          </a:p>
          <a:p>
            <a:pPr marL="380990" indent="-380990">
              <a:buFont typeface="Arial"/>
              <a:buChar char="•"/>
            </a:pPr>
            <a:r>
              <a:rPr lang="en-US" sz="2400" dirty="0">
                <a:solidFill>
                  <a:schemeClr val="tx1">
                    <a:lumMod val="75000"/>
                    <a:lumOff val="25000"/>
                  </a:schemeClr>
                </a:solidFill>
              </a:rPr>
              <a:t>Probably less total hardware required</a:t>
            </a:r>
          </a:p>
          <a:p>
            <a:pPr marL="380990" indent="-380990">
              <a:buFont typeface="Arial"/>
              <a:buChar char="•"/>
            </a:pPr>
            <a:r>
              <a:rPr lang="en-US" sz="2400" dirty="0">
                <a:solidFill>
                  <a:schemeClr val="tx1">
                    <a:lumMod val="75000"/>
                    <a:lumOff val="25000"/>
                  </a:schemeClr>
                </a:solidFill>
              </a:rPr>
              <a:t>No “Split Brain” data inconsistencies</a:t>
            </a:r>
          </a:p>
          <a:p>
            <a:pPr marL="380990" indent="-380990">
              <a:buFont typeface="Arial"/>
              <a:buChar char="•"/>
            </a:pPr>
            <a:r>
              <a:rPr lang="en-US" sz="2400" dirty="0">
                <a:solidFill>
                  <a:schemeClr val="tx1">
                    <a:lumMod val="75000"/>
                    <a:lumOff val="25000"/>
                  </a:schemeClr>
                </a:solidFill>
              </a:rPr>
              <a:t>No ETL or synch to build and maintain</a:t>
            </a:r>
          </a:p>
          <a:p>
            <a:pPr marL="380990" indent="-380990">
              <a:buFont typeface="Arial"/>
              <a:buChar char="•"/>
            </a:pPr>
            <a:r>
              <a:rPr lang="en-US" sz="2400" dirty="0">
                <a:solidFill>
                  <a:schemeClr val="tx1">
                    <a:lumMod val="75000"/>
                    <a:lumOff val="25000"/>
                  </a:schemeClr>
                </a:solidFill>
              </a:rPr>
              <a:t>No app level data management code</a:t>
            </a:r>
          </a:p>
          <a:p>
            <a:endParaRPr lang="en-US" sz="2400" dirty="0"/>
          </a:p>
        </p:txBody>
      </p:sp>
      <p:sp>
        <p:nvSpPr>
          <p:cNvPr id="7" name="TextShape 33"/>
          <p:cNvSpPr txBox="1"/>
          <p:nvPr/>
        </p:nvSpPr>
        <p:spPr>
          <a:xfrm>
            <a:off x="2173454" y="4060855"/>
            <a:ext cx="2043597" cy="484083"/>
          </a:xfrm>
          <a:prstGeom prst="rect">
            <a:avLst/>
          </a:prstGeom>
        </p:spPr>
        <p:txBody>
          <a:bodyPr wrap="none" lIns="97184" tIns="48592" rIns="97184" bIns="48592"/>
          <a:lstStyle/>
          <a:p>
            <a:pPr algn="ctr"/>
            <a:r>
              <a:rPr lang="en-US" sz="2133" b="1" dirty="0">
                <a:latin typeface="Arial" charset="0"/>
                <a:ea typeface="Arial" charset="0"/>
                <a:cs typeface="Arial" charset="0"/>
              </a:rPr>
              <a:t>Search</a:t>
            </a:r>
          </a:p>
          <a:p>
            <a:pPr algn="ctr"/>
            <a:r>
              <a:rPr lang="en-US" sz="2133" b="1" dirty="0">
                <a:latin typeface="Arial" charset="0"/>
                <a:ea typeface="Arial" charset="0"/>
                <a:cs typeface="Arial" charset="0"/>
              </a:rPr>
              <a:t>+ </a:t>
            </a:r>
          </a:p>
          <a:p>
            <a:pPr algn="ctr"/>
            <a:r>
              <a:rPr lang="en-US" sz="2133" b="1" dirty="0">
                <a:latin typeface="Arial" charset="0"/>
                <a:ea typeface="Arial" charset="0"/>
                <a:cs typeface="Arial" charset="0"/>
              </a:rPr>
              <a:t>Cassandra</a:t>
            </a:r>
          </a:p>
        </p:txBody>
      </p:sp>
      <p:sp>
        <p:nvSpPr>
          <p:cNvPr id="17" name="Rounded Rectangle 16"/>
          <p:cNvSpPr/>
          <p:nvPr/>
        </p:nvSpPr>
        <p:spPr>
          <a:xfrm>
            <a:off x="1778754" y="1462437"/>
            <a:ext cx="2728977" cy="818900"/>
          </a:xfrm>
          <a:prstGeom prst="roundRect">
            <a:avLst/>
          </a:prstGeom>
          <a:solidFill>
            <a:schemeClr val="accent1"/>
          </a:solidFill>
          <a:ln w="254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latin typeface="Arial" charset="0"/>
                <a:ea typeface="Arial" charset="0"/>
                <a:cs typeface="Arial" charset="0"/>
              </a:rPr>
              <a:t>Your Application</a:t>
            </a:r>
          </a:p>
        </p:txBody>
      </p:sp>
      <p:sp>
        <p:nvSpPr>
          <p:cNvPr id="18" name="Rounded Rectangle 17"/>
          <p:cNvSpPr/>
          <p:nvPr/>
        </p:nvSpPr>
        <p:spPr>
          <a:xfrm>
            <a:off x="2559716" y="1876213"/>
            <a:ext cx="1202980" cy="305571"/>
          </a:xfrm>
          <a:prstGeom prst="roundRect">
            <a:avLst/>
          </a:prstGeom>
          <a:solidFill>
            <a:srgbClr val="B65B32"/>
          </a:solidFill>
          <a:ln w="254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charset="0"/>
                <a:ea typeface="Arial" charset="0"/>
                <a:cs typeface="Arial" charset="0"/>
              </a:rPr>
              <a:t>CQL</a:t>
            </a:r>
          </a:p>
        </p:txBody>
      </p:sp>
      <p:cxnSp>
        <p:nvCxnSpPr>
          <p:cNvPr id="20" name="Straight Arrow Connector 19"/>
          <p:cNvCxnSpPr/>
          <p:nvPr/>
        </p:nvCxnSpPr>
        <p:spPr>
          <a:xfrm>
            <a:off x="3143243" y="2438402"/>
            <a:ext cx="0" cy="53536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pic>
        <p:nvPicPr>
          <p:cNvPr id="22" name="Picture 2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527140" y="3040578"/>
            <a:ext cx="3268133" cy="3268133"/>
          </a:xfrm>
          <a:prstGeom prst="rect">
            <a:avLst/>
          </a:prstGeom>
        </p:spPr>
      </p:pic>
      <p:pic>
        <p:nvPicPr>
          <p:cNvPr id="4" name="Bild 3"/>
          <p:cNvPicPr>
            <a:picLocks noChangeAspect="1"/>
          </p:cNvPicPr>
          <p:nvPr/>
        </p:nvPicPr>
        <p:blipFill>
          <a:blip r:embed="rId4"/>
          <a:stretch>
            <a:fillRect/>
          </a:stretch>
        </p:blipFill>
        <p:spPr>
          <a:xfrm>
            <a:off x="4017254" y="2574714"/>
            <a:ext cx="1293697" cy="650943"/>
          </a:xfrm>
          <a:prstGeom prst="rect">
            <a:avLst/>
          </a:prstGeom>
        </p:spPr>
      </p:pic>
      <p:sp>
        <p:nvSpPr>
          <p:cNvPr id="6" name="Fußzeilenplatzhalter 5"/>
          <p:cNvSpPr>
            <a:spLocks noGrp="1"/>
          </p:cNvSpPr>
          <p:nvPr>
            <p:ph type="ftr" sz="quarter" idx="11"/>
          </p:nvPr>
        </p:nvSpPr>
        <p:spPr/>
        <p:txBody>
          <a:bodyPr/>
          <a:lstStyle/>
          <a:p>
            <a:r>
              <a:rPr lang="en-US" dirty="0" smtClean="0"/>
              <a:t>DataStax is a registered trademark of DataStax, Inc. and its subsidiaries in the United States and/or other countries.</a:t>
            </a:r>
            <a:endParaRPr lang="en-US" dirty="0"/>
          </a:p>
        </p:txBody>
      </p:sp>
      <p:sp>
        <p:nvSpPr>
          <p:cNvPr id="8" name="Foliennummernplatzhalter 7"/>
          <p:cNvSpPr>
            <a:spLocks noGrp="1"/>
          </p:cNvSpPr>
          <p:nvPr>
            <p:ph type="sldNum" sz="quarter" idx="12"/>
          </p:nvPr>
        </p:nvSpPr>
        <p:spPr/>
        <p:txBody>
          <a:bodyPr/>
          <a:lstStyle/>
          <a:p>
            <a:pPr algn="r">
              <a:buSzPct val="25000"/>
            </a:pPr>
            <a:fld id="{00000000-1234-1234-1234-123412341234}" type="slidenum">
              <a:rPr lang="en-US" sz="1200" smtClean="0">
                <a:solidFill>
                  <a:srgbClr val="A5A5A5"/>
                </a:solidFill>
                <a:latin typeface="Arial"/>
                <a:ea typeface="Arial"/>
                <a:cs typeface="Arial"/>
                <a:sym typeface="Arial"/>
              </a:rPr>
              <a:pPr algn="r">
                <a:buSzPct val="25000"/>
              </a:pPr>
              <a:t>14</a:t>
            </a:fld>
            <a:endParaRPr lang="en-US" sz="1200">
              <a:solidFill>
                <a:srgbClr val="A5A5A5"/>
              </a:solidFill>
              <a:latin typeface="Arial"/>
              <a:ea typeface="Arial"/>
              <a:cs typeface="Arial"/>
              <a:sym typeface="Arial"/>
            </a:endParaRPr>
          </a:p>
        </p:txBody>
      </p:sp>
    </p:spTree>
    <p:extLst>
      <p:ext uri="{BB962C8B-B14F-4D97-AF65-F5344CB8AC3E}">
        <p14:creationId xmlns:p14="http://schemas.microsoft.com/office/powerpoint/2010/main" val="1187102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latin typeface="Arial" charset="0"/>
                <a:ea typeface="Arial" charset="0"/>
                <a:cs typeface="Arial" charset="0"/>
              </a:rPr>
              <a:t>DSE </a:t>
            </a:r>
            <a:r>
              <a:rPr lang="en-US" dirty="0">
                <a:latin typeface="Arial" charset="0"/>
                <a:ea typeface="Arial" charset="0"/>
                <a:cs typeface="Arial" charset="0"/>
              </a:rPr>
              <a:t>Analytics </a:t>
            </a:r>
          </a:p>
        </p:txBody>
      </p:sp>
      <p:cxnSp>
        <p:nvCxnSpPr>
          <p:cNvPr id="29" name="Straight Arrow Connector 28"/>
          <p:cNvCxnSpPr/>
          <p:nvPr/>
        </p:nvCxnSpPr>
        <p:spPr>
          <a:xfrm>
            <a:off x="6206937" y="3654984"/>
            <a:ext cx="0" cy="725003"/>
          </a:xfrm>
          <a:prstGeom prst="straightConnector1">
            <a:avLst/>
          </a:prstGeom>
          <a:ln>
            <a:solidFill>
              <a:schemeClr val="tx1">
                <a:lumMod val="50000"/>
                <a:lumOff val="50000"/>
              </a:schemeClr>
            </a:solidFill>
            <a:headEnd type="arrow"/>
            <a:tailEnd type="arrow"/>
          </a:ln>
          <a:effectLst/>
        </p:spPr>
        <p:style>
          <a:lnRef idx="2">
            <a:schemeClr val="accent1"/>
          </a:lnRef>
          <a:fillRef idx="0">
            <a:schemeClr val="accent1"/>
          </a:fillRef>
          <a:effectRef idx="1">
            <a:schemeClr val="accent1"/>
          </a:effectRef>
          <a:fontRef idx="minor">
            <a:schemeClr val="tx1"/>
          </a:fontRef>
        </p:style>
      </p:cxnSp>
      <p:pic>
        <p:nvPicPr>
          <p:cNvPr id="50" name="Picture 49"/>
          <p:cNvPicPr>
            <a:picLocks noChangeAspect="1"/>
          </p:cNvPicPr>
          <p:nvPr/>
        </p:nvPicPr>
        <p:blipFill>
          <a:blip r:embed="rId3"/>
          <a:stretch>
            <a:fillRect/>
          </a:stretch>
        </p:blipFill>
        <p:spPr>
          <a:xfrm>
            <a:off x="631432" y="4319747"/>
            <a:ext cx="3030941" cy="1953832"/>
          </a:xfrm>
          <a:prstGeom prst="rect">
            <a:avLst/>
          </a:prstGeom>
        </p:spPr>
      </p:pic>
      <p:cxnSp>
        <p:nvCxnSpPr>
          <p:cNvPr id="56" name="Straight Arrow Connector 55"/>
          <p:cNvCxnSpPr/>
          <p:nvPr/>
        </p:nvCxnSpPr>
        <p:spPr>
          <a:xfrm>
            <a:off x="2748064" y="2776362"/>
            <a:ext cx="2379168" cy="6532"/>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H="1">
            <a:off x="3789176" y="5246032"/>
            <a:ext cx="1267008" cy="11841"/>
          </a:xfrm>
          <a:prstGeom prst="straightConnector1">
            <a:avLst/>
          </a:prstGeom>
          <a:ln>
            <a:solidFill>
              <a:schemeClr val="tx1">
                <a:lumMod val="50000"/>
                <a:lumOff val="50000"/>
              </a:schemeClr>
            </a:solidFill>
            <a:headEnd type="arrow"/>
            <a:tailEnd type="arrow"/>
          </a:ln>
          <a:effectLst/>
        </p:spPr>
        <p:style>
          <a:lnRef idx="2">
            <a:schemeClr val="accent1"/>
          </a:lnRef>
          <a:fillRef idx="0">
            <a:schemeClr val="accent1"/>
          </a:fillRef>
          <a:effectRef idx="1">
            <a:schemeClr val="accent1"/>
          </a:effectRef>
          <a:fontRef idx="minor">
            <a:schemeClr val="tx1"/>
          </a:fontRef>
        </p:style>
      </p:cxnSp>
      <p:pic>
        <p:nvPicPr>
          <p:cNvPr id="41" name="Picture 40"/>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081292" y="2372584"/>
            <a:ext cx="1470561" cy="756808"/>
          </a:xfrm>
          <a:prstGeom prst="rect">
            <a:avLst/>
          </a:prstGeom>
        </p:spPr>
      </p:pic>
      <p:sp>
        <p:nvSpPr>
          <p:cNvPr id="55" name="TextBox 54"/>
          <p:cNvSpPr txBox="1"/>
          <p:nvPr/>
        </p:nvSpPr>
        <p:spPr>
          <a:xfrm>
            <a:off x="1135988" y="2013830"/>
            <a:ext cx="1463286" cy="307777"/>
          </a:xfrm>
          <a:prstGeom prst="rect">
            <a:avLst/>
          </a:prstGeom>
          <a:noFill/>
        </p:spPr>
        <p:txBody>
          <a:bodyPr wrap="none" rtlCol="0">
            <a:spAutoFit/>
          </a:bodyPr>
          <a:lstStyle/>
          <a:p>
            <a:pPr algn="ctr"/>
            <a:r>
              <a:rPr lang="en-US" sz="1400" dirty="0">
                <a:latin typeface="Arial" charset="0"/>
                <a:ea typeface="Arial" charset="0"/>
                <a:cs typeface="Arial" charset="0"/>
              </a:rPr>
              <a:t>Your Application</a:t>
            </a:r>
          </a:p>
        </p:txBody>
      </p:sp>
      <p:sp>
        <p:nvSpPr>
          <p:cNvPr id="59" name="TextBox 58"/>
          <p:cNvSpPr txBox="1"/>
          <p:nvPr/>
        </p:nvSpPr>
        <p:spPr>
          <a:xfrm>
            <a:off x="2982226" y="2333564"/>
            <a:ext cx="1915653" cy="307777"/>
          </a:xfrm>
          <a:prstGeom prst="rect">
            <a:avLst/>
          </a:prstGeom>
          <a:noFill/>
        </p:spPr>
        <p:txBody>
          <a:bodyPr wrap="none" rtlCol="0">
            <a:spAutoFit/>
          </a:bodyPr>
          <a:lstStyle/>
          <a:p>
            <a:pPr algn="ctr"/>
            <a:r>
              <a:rPr lang="en-US" sz="1400" dirty="0">
                <a:latin typeface="Arial" charset="0"/>
                <a:ea typeface="Arial" charset="0"/>
                <a:cs typeface="Arial" charset="0"/>
              </a:rPr>
              <a:t>Real Time Operations</a:t>
            </a:r>
          </a:p>
        </p:txBody>
      </p:sp>
      <p:grpSp>
        <p:nvGrpSpPr>
          <p:cNvPr id="9" name="Group 8"/>
          <p:cNvGrpSpPr/>
          <p:nvPr/>
        </p:nvGrpSpPr>
        <p:grpSpPr>
          <a:xfrm>
            <a:off x="5303699" y="1816696"/>
            <a:ext cx="1775997" cy="1773387"/>
            <a:chOff x="5370089" y="957870"/>
            <a:chExt cx="1582522" cy="1580196"/>
          </a:xfrm>
        </p:grpSpPr>
        <p:sp>
          <p:nvSpPr>
            <p:cNvPr id="26" name="Shape 1231"/>
            <p:cNvSpPr/>
            <p:nvPr/>
          </p:nvSpPr>
          <p:spPr>
            <a:xfrm>
              <a:off x="5528795" y="1115347"/>
              <a:ext cx="1265109" cy="1265242"/>
            </a:xfrm>
            <a:prstGeom prst="ellipse">
              <a:avLst/>
            </a:prstGeom>
            <a:noFill/>
            <a:ln w="57150" cap="flat" cmpd="sng">
              <a:solidFill>
                <a:srgbClr val="007A97"/>
              </a:solidFill>
              <a:prstDash val="solid"/>
              <a:round/>
              <a:headEnd type="none" w="med" len="med"/>
              <a:tailEnd type="none" w="med" len="med"/>
            </a:ln>
          </p:spPr>
          <p:txBody>
            <a:bodyPr lIns="121900" tIns="121900" rIns="121900" bIns="121900" anchor="ctr" anchorCtr="0">
              <a:noAutofit/>
            </a:bodyPr>
            <a:lstStyle/>
            <a:p>
              <a:pPr algn="just"/>
              <a:endParaRPr sz="2400">
                <a:ln>
                  <a:solidFill>
                    <a:srgbClr val="0E316E"/>
                  </a:solidFill>
                </a:ln>
                <a:latin typeface="Arial" charset="0"/>
                <a:ea typeface="Arial" charset="0"/>
                <a:cs typeface="Arial" charset="0"/>
              </a:endParaRPr>
            </a:p>
          </p:txBody>
        </p:sp>
        <p:sp>
          <p:nvSpPr>
            <p:cNvPr id="27" name="Shape 1232"/>
            <p:cNvSpPr/>
            <p:nvPr/>
          </p:nvSpPr>
          <p:spPr>
            <a:xfrm>
              <a:off x="6635198" y="1610329"/>
              <a:ext cx="317413" cy="314954"/>
            </a:xfrm>
            <a:prstGeom prst="ellipse">
              <a:avLst/>
            </a:prstGeom>
            <a:solidFill>
              <a:srgbClr val="CB6015"/>
            </a:solidFill>
            <a:ln w="76200" cap="flat" cmpd="sng">
              <a:noFill/>
              <a:prstDash val="solid"/>
              <a:round/>
              <a:headEnd type="none" w="med" len="med"/>
              <a:tailEnd type="none" w="med" len="med"/>
            </a:ln>
          </p:spPr>
          <p:txBody>
            <a:bodyPr lIns="121900" tIns="60933" rIns="121900" bIns="60933" anchor="ctr" anchorCtr="0">
              <a:noAutofit/>
            </a:bodyPr>
            <a:lstStyle/>
            <a:p>
              <a:pPr algn="just">
                <a:buSzPct val="25000"/>
              </a:pPr>
              <a:endParaRPr lang="en-US" sz="1600" b="1" dirty="0">
                <a:solidFill>
                  <a:srgbClr val="FF9927"/>
                </a:solidFill>
                <a:latin typeface="Arial" charset="0"/>
                <a:ea typeface="Arial" charset="0"/>
                <a:cs typeface="Arial" charset="0"/>
                <a:sym typeface="Arial"/>
              </a:endParaRPr>
            </a:p>
          </p:txBody>
        </p:sp>
        <p:sp>
          <p:nvSpPr>
            <p:cNvPr id="28" name="Shape 1237"/>
            <p:cNvSpPr/>
            <p:nvPr/>
          </p:nvSpPr>
          <p:spPr>
            <a:xfrm>
              <a:off x="5370089" y="1610329"/>
              <a:ext cx="317413" cy="314954"/>
            </a:xfrm>
            <a:prstGeom prst="ellipse">
              <a:avLst/>
            </a:prstGeom>
            <a:solidFill>
              <a:srgbClr val="CB6015"/>
            </a:solidFill>
            <a:ln w="76200" cap="flat" cmpd="sng">
              <a:noFill/>
              <a:prstDash val="solid"/>
              <a:round/>
              <a:headEnd type="none" w="med" len="med"/>
              <a:tailEnd type="none" w="med" len="med"/>
            </a:ln>
          </p:spPr>
          <p:txBody>
            <a:bodyPr lIns="121900" tIns="60933" rIns="121900" bIns="60933" anchor="ctr" anchorCtr="0">
              <a:noAutofit/>
            </a:bodyPr>
            <a:lstStyle/>
            <a:p>
              <a:pPr algn="just">
                <a:buSzPct val="25000"/>
              </a:pPr>
              <a:endParaRPr lang="en-US" sz="1600" b="1" dirty="0">
                <a:solidFill>
                  <a:srgbClr val="FF9927"/>
                </a:solidFill>
                <a:latin typeface="Arial" charset="0"/>
                <a:ea typeface="Arial" charset="0"/>
                <a:cs typeface="Arial" charset="0"/>
                <a:sym typeface="Arial"/>
              </a:endParaRPr>
            </a:p>
          </p:txBody>
        </p:sp>
        <p:sp>
          <p:nvSpPr>
            <p:cNvPr id="32" name="Shape 1238"/>
            <p:cNvSpPr/>
            <p:nvPr/>
          </p:nvSpPr>
          <p:spPr>
            <a:xfrm>
              <a:off x="6012410" y="2223112"/>
              <a:ext cx="317413" cy="314954"/>
            </a:xfrm>
            <a:prstGeom prst="ellipse">
              <a:avLst/>
            </a:prstGeom>
            <a:solidFill>
              <a:srgbClr val="CB6015"/>
            </a:solidFill>
            <a:ln w="76200" cap="flat" cmpd="sng">
              <a:noFill/>
              <a:prstDash val="solid"/>
              <a:round/>
              <a:headEnd type="none" w="med" len="med"/>
              <a:tailEnd type="none" w="med" len="med"/>
            </a:ln>
          </p:spPr>
          <p:txBody>
            <a:bodyPr lIns="121900" tIns="60933" rIns="121900" bIns="60933" anchor="ctr" anchorCtr="0">
              <a:noAutofit/>
            </a:bodyPr>
            <a:lstStyle/>
            <a:p>
              <a:pPr algn="just">
                <a:buSzPct val="25000"/>
              </a:pPr>
              <a:endParaRPr lang="en-US" sz="1600" b="1" dirty="0">
                <a:solidFill>
                  <a:srgbClr val="FF9927"/>
                </a:solidFill>
                <a:latin typeface="Arial" charset="0"/>
                <a:ea typeface="Arial" charset="0"/>
                <a:cs typeface="Arial" charset="0"/>
                <a:sym typeface="Arial"/>
              </a:endParaRPr>
            </a:p>
          </p:txBody>
        </p:sp>
        <p:sp>
          <p:nvSpPr>
            <p:cNvPr id="34" name="Shape 1239"/>
            <p:cNvSpPr/>
            <p:nvPr/>
          </p:nvSpPr>
          <p:spPr>
            <a:xfrm>
              <a:off x="6012410" y="957870"/>
              <a:ext cx="317413" cy="314954"/>
            </a:xfrm>
            <a:prstGeom prst="ellipse">
              <a:avLst/>
            </a:prstGeom>
            <a:solidFill>
              <a:srgbClr val="CB6015"/>
            </a:solidFill>
            <a:ln w="76200" cap="flat" cmpd="sng">
              <a:noFill/>
              <a:prstDash val="solid"/>
              <a:round/>
              <a:headEnd type="none" w="med" len="med"/>
              <a:tailEnd type="none" w="med" len="med"/>
            </a:ln>
          </p:spPr>
          <p:txBody>
            <a:bodyPr lIns="121900" tIns="60933" rIns="121900" bIns="60933" anchor="ctr" anchorCtr="0">
              <a:noAutofit/>
            </a:bodyPr>
            <a:lstStyle/>
            <a:p>
              <a:pPr algn="just">
                <a:buSzPct val="25000"/>
              </a:pPr>
              <a:endParaRPr lang="en-US" sz="3733" b="1" dirty="0">
                <a:solidFill>
                  <a:srgbClr val="0E316E"/>
                </a:solidFill>
                <a:latin typeface="Arial" charset="0"/>
                <a:ea typeface="Arial" charset="0"/>
                <a:cs typeface="Arial" charset="0"/>
                <a:sym typeface="Arial"/>
              </a:endParaRPr>
            </a:p>
          </p:txBody>
        </p:sp>
      </p:grpSp>
      <p:sp>
        <p:nvSpPr>
          <p:cNvPr id="25" name="Rectangle 24"/>
          <p:cNvSpPr/>
          <p:nvPr/>
        </p:nvSpPr>
        <p:spPr>
          <a:xfrm>
            <a:off x="5589030" y="2570485"/>
            <a:ext cx="1231485" cy="264688"/>
          </a:xfrm>
          <a:prstGeom prst="rect">
            <a:avLst/>
          </a:prstGeom>
          <a:ln>
            <a:noFill/>
          </a:ln>
        </p:spPr>
        <p:txBody>
          <a:bodyPr wrap="square">
            <a:spAutoFit/>
          </a:bodyPr>
          <a:lstStyle/>
          <a:p>
            <a:pPr algn="ctr">
              <a:lnSpc>
                <a:spcPct val="80000"/>
              </a:lnSpc>
            </a:pPr>
            <a:r>
              <a:rPr lang="en-US" sz="1400" dirty="0">
                <a:solidFill>
                  <a:srgbClr val="000000"/>
                </a:solidFill>
                <a:latin typeface="Arial" charset="0"/>
                <a:ea typeface="Arial" charset="0"/>
                <a:cs typeface="Arial" charset="0"/>
              </a:rPr>
              <a:t>Cassandra</a:t>
            </a:r>
          </a:p>
        </p:txBody>
      </p:sp>
      <p:grpSp>
        <p:nvGrpSpPr>
          <p:cNvPr id="7" name="Group 6"/>
          <p:cNvGrpSpPr/>
          <p:nvPr/>
        </p:nvGrpSpPr>
        <p:grpSpPr>
          <a:xfrm>
            <a:off x="5319646" y="4518472"/>
            <a:ext cx="1775997" cy="1773387"/>
            <a:chOff x="5384298" y="3365318"/>
            <a:chExt cx="1582522" cy="1580196"/>
          </a:xfrm>
        </p:grpSpPr>
        <p:sp>
          <p:nvSpPr>
            <p:cNvPr id="54" name="Shape 1231"/>
            <p:cNvSpPr/>
            <p:nvPr/>
          </p:nvSpPr>
          <p:spPr>
            <a:xfrm>
              <a:off x="5543004" y="3522795"/>
              <a:ext cx="1265109" cy="1265242"/>
            </a:xfrm>
            <a:prstGeom prst="ellipse">
              <a:avLst/>
            </a:prstGeom>
            <a:noFill/>
            <a:ln w="57150" cap="flat" cmpd="sng">
              <a:solidFill>
                <a:srgbClr val="007B98"/>
              </a:solidFill>
              <a:prstDash val="solid"/>
              <a:round/>
              <a:headEnd type="none" w="med" len="med"/>
              <a:tailEnd type="none" w="med" len="med"/>
            </a:ln>
          </p:spPr>
          <p:txBody>
            <a:bodyPr lIns="121900" tIns="121900" rIns="121900" bIns="121900" anchor="ctr" anchorCtr="0">
              <a:noAutofit/>
            </a:bodyPr>
            <a:lstStyle/>
            <a:p>
              <a:pPr algn="just"/>
              <a:endParaRPr sz="2400">
                <a:ln>
                  <a:solidFill>
                    <a:srgbClr val="0E316E"/>
                  </a:solidFill>
                </a:ln>
                <a:latin typeface="Arial" charset="0"/>
                <a:ea typeface="Arial" charset="0"/>
                <a:cs typeface="Arial" charset="0"/>
              </a:endParaRPr>
            </a:p>
          </p:txBody>
        </p:sp>
        <p:sp>
          <p:nvSpPr>
            <p:cNvPr id="61" name="Shape 1232"/>
            <p:cNvSpPr/>
            <p:nvPr/>
          </p:nvSpPr>
          <p:spPr>
            <a:xfrm>
              <a:off x="6649407" y="4017777"/>
              <a:ext cx="317413" cy="314954"/>
            </a:xfrm>
            <a:prstGeom prst="ellipse">
              <a:avLst/>
            </a:prstGeom>
            <a:solidFill>
              <a:srgbClr val="CB6015"/>
            </a:solidFill>
            <a:ln w="76200" cap="flat" cmpd="sng">
              <a:noFill/>
              <a:prstDash val="solid"/>
              <a:round/>
              <a:headEnd type="none" w="med" len="med"/>
              <a:tailEnd type="none" w="med" len="med"/>
            </a:ln>
          </p:spPr>
          <p:txBody>
            <a:bodyPr lIns="121900" tIns="60933" rIns="121900" bIns="60933" anchor="ctr" anchorCtr="0">
              <a:noAutofit/>
            </a:bodyPr>
            <a:lstStyle/>
            <a:p>
              <a:pPr algn="just">
                <a:buSzPct val="25000"/>
              </a:pPr>
              <a:endParaRPr lang="en-US" sz="1600" b="1" dirty="0">
                <a:solidFill>
                  <a:srgbClr val="FF9927"/>
                </a:solidFill>
                <a:latin typeface="Arial" charset="0"/>
                <a:ea typeface="Arial" charset="0"/>
                <a:cs typeface="Arial" charset="0"/>
                <a:sym typeface="Arial"/>
              </a:endParaRPr>
            </a:p>
          </p:txBody>
        </p:sp>
        <p:sp>
          <p:nvSpPr>
            <p:cNvPr id="62" name="Shape 1237"/>
            <p:cNvSpPr/>
            <p:nvPr/>
          </p:nvSpPr>
          <p:spPr>
            <a:xfrm>
              <a:off x="5384298" y="4017777"/>
              <a:ext cx="317413" cy="314954"/>
            </a:xfrm>
            <a:prstGeom prst="ellipse">
              <a:avLst/>
            </a:prstGeom>
            <a:solidFill>
              <a:srgbClr val="CB6015"/>
            </a:solidFill>
            <a:ln w="76200" cap="flat" cmpd="sng">
              <a:noFill/>
              <a:prstDash val="solid"/>
              <a:round/>
              <a:headEnd type="none" w="med" len="med"/>
              <a:tailEnd type="none" w="med" len="med"/>
            </a:ln>
          </p:spPr>
          <p:txBody>
            <a:bodyPr lIns="121900" tIns="60933" rIns="121900" bIns="60933" anchor="ctr" anchorCtr="0">
              <a:noAutofit/>
            </a:bodyPr>
            <a:lstStyle/>
            <a:p>
              <a:pPr algn="just">
                <a:buSzPct val="25000"/>
              </a:pPr>
              <a:endParaRPr lang="en-US" sz="1600" b="1" dirty="0">
                <a:solidFill>
                  <a:srgbClr val="FF9927"/>
                </a:solidFill>
                <a:latin typeface="Arial" charset="0"/>
                <a:ea typeface="Arial" charset="0"/>
                <a:cs typeface="Arial" charset="0"/>
                <a:sym typeface="Arial"/>
              </a:endParaRPr>
            </a:p>
          </p:txBody>
        </p:sp>
        <p:sp>
          <p:nvSpPr>
            <p:cNvPr id="63" name="Shape 1238"/>
            <p:cNvSpPr/>
            <p:nvPr/>
          </p:nvSpPr>
          <p:spPr>
            <a:xfrm>
              <a:off x="6026619" y="4630560"/>
              <a:ext cx="317413" cy="314954"/>
            </a:xfrm>
            <a:prstGeom prst="ellipse">
              <a:avLst/>
            </a:prstGeom>
            <a:solidFill>
              <a:srgbClr val="CB6015"/>
            </a:solidFill>
            <a:ln w="76200" cap="flat" cmpd="sng">
              <a:noFill/>
              <a:prstDash val="solid"/>
              <a:round/>
              <a:headEnd type="none" w="med" len="med"/>
              <a:tailEnd type="none" w="med" len="med"/>
            </a:ln>
          </p:spPr>
          <p:txBody>
            <a:bodyPr lIns="121900" tIns="60933" rIns="121900" bIns="60933" anchor="ctr" anchorCtr="0">
              <a:noAutofit/>
            </a:bodyPr>
            <a:lstStyle/>
            <a:p>
              <a:pPr algn="just">
                <a:buSzPct val="25000"/>
              </a:pPr>
              <a:endParaRPr lang="en-US" sz="1600" b="1" dirty="0">
                <a:solidFill>
                  <a:srgbClr val="FF9927"/>
                </a:solidFill>
                <a:latin typeface="Arial" charset="0"/>
                <a:ea typeface="Arial" charset="0"/>
                <a:cs typeface="Arial" charset="0"/>
                <a:sym typeface="Arial"/>
              </a:endParaRPr>
            </a:p>
          </p:txBody>
        </p:sp>
        <p:sp>
          <p:nvSpPr>
            <p:cNvPr id="64" name="Shape 1239"/>
            <p:cNvSpPr/>
            <p:nvPr/>
          </p:nvSpPr>
          <p:spPr>
            <a:xfrm>
              <a:off x="6026619" y="3365318"/>
              <a:ext cx="317413" cy="314954"/>
            </a:xfrm>
            <a:prstGeom prst="ellipse">
              <a:avLst/>
            </a:prstGeom>
            <a:solidFill>
              <a:srgbClr val="CB6015"/>
            </a:solidFill>
            <a:ln w="76200" cap="flat" cmpd="sng">
              <a:noFill/>
              <a:prstDash val="solid"/>
              <a:round/>
              <a:headEnd type="none" w="med" len="med"/>
              <a:tailEnd type="none" w="med" len="med"/>
            </a:ln>
          </p:spPr>
          <p:txBody>
            <a:bodyPr lIns="121900" tIns="60933" rIns="121900" bIns="60933" anchor="ctr" anchorCtr="0">
              <a:noAutofit/>
            </a:bodyPr>
            <a:lstStyle/>
            <a:p>
              <a:pPr algn="just">
                <a:buSzPct val="25000"/>
              </a:pPr>
              <a:endParaRPr lang="en-US" sz="3733" b="1" dirty="0">
                <a:solidFill>
                  <a:srgbClr val="0E316E"/>
                </a:solidFill>
                <a:latin typeface="Arial" charset="0"/>
                <a:ea typeface="Arial" charset="0"/>
                <a:cs typeface="Arial" charset="0"/>
                <a:sym typeface="Arial"/>
              </a:endParaRPr>
            </a:p>
          </p:txBody>
        </p:sp>
      </p:grpSp>
      <p:sp>
        <p:nvSpPr>
          <p:cNvPr id="53" name="Rectangle 52"/>
          <p:cNvSpPr/>
          <p:nvPr/>
        </p:nvSpPr>
        <p:spPr>
          <a:xfrm>
            <a:off x="5675863" y="5278847"/>
            <a:ext cx="1063559" cy="264688"/>
          </a:xfrm>
          <a:prstGeom prst="rect">
            <a:avLst/>
          </a:prstGeom>
          <a:ln>
            <a:noFill/>
          </a:ln>
        </p:spPr>
        <p:txBody>
          <a:bodyPr wrap="square">
            <a:spAutoFit/>
          </a:bodyPr>
          <a:lstStyle/>
          <a:p>
            <a:pPr algn="ctr">
              <a:lnSpc>
                <a:spcPct val="80000"/>
              </a:lnSpc>
            </a:pPr>
            <a:r>
              <a:rPr lang="en-US" sz="1400" dirty="0">
                <a:solidFill>
                  <a:srgbClr val="000000"/>
                </a:solidFill>
                <a:latin typeface="Arial" charset="0"/>
                <a:ea typeface="Arial" charset="0"/>
                <a:cs typeface="Arial" charset="0"/>
              </a:rPr>
              <a:t>Analytics</a:t>
            </a:r>
          </a:p>
        </p:txBody>
      </p:sp>
      <p:sp>
        <p:nvSpPr>
          <p:cNvPr id="46" name="TextBox 45"/>
          <p:cNvSpPr txBox="1"/>
          <p:nvPr/>
        </p:nvSpPr>
        <p:spPr>
          <a:xfrm>
            <a:off x="4035247" y="4857799"/>
            <a:ext cx="902811" cy="738664"/>
          </a:xfrm>
          <a:prstGeom prst="rect">
            <a:avLst/>
          </a:prstGeom>
          <a:noFill/>
        </p:spPr>
        <p:txBody>
          <a:bodyPr wrap="none" rtlCol="0">
            <a:spAutoFit/>
          </a:bodyPr>
          <a:lstStyle/>
          <a:p>
            <a:pPr algn="ctr"/>
            <a:r>
              <a:rPr lang="en-US" sz="1400" dirty="0">
                <a:latin typeface="Arial" charset="0"/>
                <a:ea typeface="Arial" charset="0"/>
                <a:cs typeface="Arial" charset="0"/>
              </a:rPr>
              <a:t>Analytics</a:t>
            </a:r>
          </a:p>
          <a:p>
            <a:pPr algn="ctr"/>
            <a:endParaRPr lang="en-US" sz="1400" dirty="0">
              <a:latin typeface="Arial" charset="0"/>
              <a:ea typeface="Arial" charset="0"/>
              <a:cs typeface="Arial" charset="0"/>
            </a:endParaRPr>
          </a:p>
          <a:p>
            <a:pPr algn="ctr"/>
            <a:r>
              <a:rPr lang="en-US" sz="1400" dirty="0">
                <a:latin typeface="Arial" charset="0"/>
                <a:ea typeface="Arial" charset="0"/>
                <a:cs typeface="Arial" charset="0"/>
              </a:rPr>
              <a:t>Queries</a:t>
            </a:r>
          </a:p>
        </p:txBody>
      </p:sp>
      <p:sp>
        <p:nvSpPr>
          <p:cNvPr id="47" name="TextBox 46"/>
          <p:cNvSpPr txBox="1"/>
          <p:nvPr/>
        </p:nvSpPr>
        <p:spPr>
          <a:xfrm>
            <a:off x="1193557" y="3934121"/>
            <a:ext cx="1304588" cy="307777"/>
          </a:xfrm>
          <a:prstGeom prst="rect">
            <a:avLst/>
          </a:prstGeom>
          <a:noFill/>
        </p:spPr>
        <p:txBody>
          <a:bodyPr wrap="none" rtlCol="0">
            <a:spAutoFit/>
          </a:bodyPr>
          <a:lstStyle/>
          <a:p>
            <a:pPr algn="ctr"/>
            <a:r>
              <a:rPr lang="en-US" sz="1400" dirty="0">
                <a:latin typeface="Arial" charset="0"/>
                <a:ea typeface="Arial" charset="0"/>
                <a:cs typeface="Arial" charset="0"/>
              </a:rPr>
              <a:t>Your Analytics</a:t>
            </a:r>
          </a:p>
        </p:txBody>
      </p:sp>
      <p:sp>
        <p:nvSpPr>
          <p:cNvPr id="48" name="TextBox 47"/>
          <p:cNvSpPr txBox="1"/>
          <p:nvPr/>
        </p:nvSpPr>
        <p:spPr>
          <a:xfrm>
            <a:off x="5294639" y="3827721"/>
            <a:ext cx="1926874" cy="307777"/>
          </a:xfrm>
          <a:prstGeom prst="rect">
            <a:avLst/>
          </a:prstGeom>
          <a:noFill/>
        </p:spPr>
        <p:txBody>
          <a:bodyPr wrap="none" rtlCol="0">
            <a:spAutoFit/>
          </a:bodyPr>
          <a:lstStyle/>
          <a:p>
            <a:pPr algn="ctr"/>
            <a:r>
              <a:rPr lang="en-US" sz="1400" dirty="0">
                <a:latin typeface="Arial" charset="0"/>
                <a:ea typeface="Arial" charset="0"/>
                <a:cs typeface="Arial" charset="0"/>
              </a:rPr>
              <a:t>Real Time Replication</a:t>
            </a:r>
          </a:p>
        </p:txBody>
      </p:sp>
      <p:sp>
        <p:nvSpPr>
          <p:cNvPr id="10" name="Rounded Rectangle 9"/>
          <p:cNvSpPr/>
          <p:nvPr/>
        </p:nvSpPr>
        <p:spPr>
          <a:xfrm>
            <a:off x="5186449" y="1693430"/>
            <a:ext cx="2143257" cy="4701276"/>
          </a:xfrm>
          <a:prstGeom prst="roundRect">
            <a:avLst/>
          </a:prstGeom>
          <a:noFill/>
          <a:ln>
            <a:solidFill>
              <a:srgbClr val="007A9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rial" charset="0"/>
              <a:ea typeface="Arial" charset="0"/>
              <a:cs typeface="Arial" charset="0"/>
            </a:endParaRPr>
          </a:p>
        </p:txBody>
      </p:sp>
      <p:sp>
        <p:nvSpPr>
          <p:cNvPr id="49" name="TextBox 48"/>
          <p:cNvSpPr txBox="1"/>
          <p:nvPr/>
        </p:nvSpPr>
        <p:spPr>
          <a:xfrm>
            <a:off x="5400919" y="1354448"/>
            <a:ext cx="1680267" cy="307777"/>
          </a:xfrm>
          <a:prstGeom prst="rect">
            <a:avLst/>
          </a:prstGeom>
          <a:noFill/>
        </p:spPr>
        <p:txBody>
          <a:bodyPr wrap="none" rtlCol="0">
            <a:spAutoFit/>
          </a:bodyPr>
          <a:lstStyle/>
          <a:p>
            <a:pPr algn="ctr"/>
            <a:r>
              <a:rPr lang="en-US" sz="1400" dirty="0">
                <a:latin typeface="Arial" charset="0"/>
                <a:ea typeface="Arial" charset="0"/>
                <a:cs typeface="Arial" charset="0"/>
              </a:rPr>
              <a:t>Single DSE Custer</a:t>
            </a:r>
          </a:p>
        </p:txBody>
      </p:sp>
      <p:sp>
        <p:nvSpPr>
          <p:cNvPr id="51" name="Rectangle 50"/>
          <p:cNvSpPr/>
          <p:nvPr/>
        </p:nvSpPr>
        <p:spPr>
          <a:xfrm>
            <a:off x="7641013" y="1693001"/>
            <a:ext cx="3886449" cy="4031360"/>
          </a:xfrm>
          <a:prstGeom prst="rect">
            <a:avLst/>
          </a:prstGeom>
        </p:spPr>
        <p:txBody>
          <a:bodyPr wrap="none">
            <a:spAutoFit/>
          </a:bodyPr>
          <a:lstStyle/>
          <a:p>
            <a:pPr>
              <a:lnSpc>
                <a:spcPct val="150000"/>
              </a:lnSpc>
            </a:pPr>
            <a:r>
              <a:rPr lang="en-US" sz="2133" dirty="0">
                <a:solidFill>
                  <a:schemeClr val="tx1">
                    <a:lumMod val="75000"/>
                    <a:lumOff val="25000"/>
                  </a:schemeClr>
                </a:solidFill>
                <a:latin typeface="Arial" charset="0"/>
                <a:ea typeface="Arial" charset="0"/>
                <a:cs typeface="Arial" charset="0"/>
              </a:rPr>
              <a:t>Streaming, ad-hoc, and batch </a:t>
            </a:r>
          </a:p>
          <a:p>
            <a:pPr marL="380990" indent="-380990">
              <a:lnSpc>
                <a:spcPct val="150000"/>
              </a:lnSpc>
              <a:buFont typeface="Arial" charset="0"/>
              <a:buChar char="•"/>
            </a:pPr>
            <a:r>
              <a:rPr lang="en-US" sz="2133" dirty="0">
                <a:solidFill>
                  <a:schemeClr val="tx1">
                    <a:lumMod val="75000"/>
                    <a:lumOff val="25000"/>
                  </a:schemeClr>
                </a:solidFill>
                <a:latin typeface="Arial" charset="0"/>
                <a:ea typeface="Arial" charset="0"/>
                <a:cs typeface="Arial" charset="0"/>
              </a:rPr>
              <a:t>High-performance</a:t>
            </a:r>
          </a:p>
          <a:p>
            <a:pPr marL="380990" indent="-380990">
              <a:lnSpc>
                <a:spcPct val="150000"/>
              </a:lnSpc>
              <a:buFont typeface="Arial" charset="0"/>
              <a:buChar char="•"/>
            </a:pPr>
            <a:r>
              <a:rPr lang="en-US" sz="2133" dirty="0">
                <a:solidFill>
                  <a:schemeClr val="tx1">
                    <a:lumMod val="75000"/>
                    <a:lumOff val="25000"/>
                  </a:schemeClr>
                </a:solidFill>
                <a:latin typeface="Arial" charset="0"/>
                <a:ea typeface="Arial" charset="0"/>
                <a:cs typeface="Arial" charset="0"/>
              </a:rPr>
              <a:t>Workload management</a:t>
            </a:r>
          </a:p>
          <a:p>
            <a:pPr marL="380990" indent="-380990">
              <a:lnSpc>
                <a:spcPct val="150000"/>
              </a:lnSpc>
              <a:buFont typeface="Arial" charset="0"/>
              <a:buChar char="•"/>
            </a:pPr>
            <a:r>
              <a:rPr lang="en-US" sz="2133" dirty="0">
                <a:solidFill>
                  <a:schemeClr val="tx1">
                    <a:lumMod val="75000"/>
                    <a:lumOff val="25000"/>
                  </a:schemeClr>
                </a:solidFill>
                <a:latin typeface="Arial" charset="0"/>
                <a:ea typeface="Arial" charset="0"/>
                <a:cs typeface="Arial" charset="0"/>
              </a:rPr>
              <a:t>SQL reporting</a:t>
            </a:r>
          </a:p>
          <a:p>
            <a:pPr>
              <a:lnSpc>
                <a:spcPct val="150000"/>
              </a:lnSpc>
            </a:pPr>
            <a:endParaRPr lang="en-US" sz="2133" dirty="0">
              <a:solidFill>
                <a:schemeClr val="tx1">
                  <a:lumMod val="75000"/>
                  <a:lumOff val="25000"/>
                </a:schemeClr>
              </a:solidFill>
              <a:latin typeface="Arial" charset="0"/>
              <a:ea typeface="Arial" charset="0"/>
              <a:cs typeface="Arial" charset="0"/>
            </a:endParaRPr>
          </a:p>
          <a:p>
            <a:pPr>
              <a:lnSpc>
                <a:spcPct val="150000"/>
              </a:lnSpc>
            </a:pPr>
            <a:r>
              <a:rPr lang="en-US" sz="2133" dirty="0">
                <a:solidFill>
                  <a:schemeClr val="tx1">
                    <a:lumMod val="75000"/>
                    <a:lumOff val="25000"/>
                  </a:schemeClr>
                </a:solidFill>
                <a:latin typeface="Arial" charset="0"/>
                <a:ea typeface="Arial" charset="0"/>
                <a:cs typeface="Arial" charset="0"/>
              </a:rPr>
              <a:t>Compared to self-managed:</a:t>
            </a:r>
          </a:p>
          <a:p>
            <a:pPr marL="380990" indent="-380990">
              <a:lnSpc>
                <a:spcPct val="150000"/>
              </a:lnSpc>
              <a:buFont typeface="Arial" charset="0"/>
              <a:buChar char="•"/>
            </a:pPr>
            <a:r>
              <a:rPr lang="en-US" sz="2133" dirty="0">
                <a:solidFill>
                  <a:schemeClr val="tx1">
                    <a:lumMod val="75000"/>
                    <a:lumOff val="25000"/>
                  </a:schemeClr>
                </a:solidFill>
                <a:latin typeface="Arial" charset="0"/>
                <a:ea typeface="Arial" charset="0"/>
                <a:cs typeface="Arial" charset="0"/>
              </a:rPr>
              <a:t>No ETL</a:t>
            </a:r>
          </a:p>
          <a:p>
            <a:pPr marL="380990" indent="-380990">
              <a:lnSpc>
                <a:spcPct val="150000"/>
              </a:lnSpc>
              <a:buFont typeface="Arial" charset="0"/>
              <a:buChar char="•"/>
            </a:pPr>
            <a:r>
              <a:rPr lang="en-US" sz="2133" dirty="0">
                <a:solidFill>
                  <a:schemeClr val="tx1">
                    <a:lumMod val="75000"/>
                    <a:lumOff val="25000"/>
                  </a:schemeClr>
                </a:solidFill>
                <a:latin typeface="Arial" charset="0"/>
                <a:ea typeface="Arial" charset="0"/>
                <a:cs typeface="Arial" charset="0"/>
              </a:rPr>
              <a:t>True HA without Zookeeper</a:t>
            </a:r>
          </a:p>
        </p:txBody>
      </p:sp>
      <p:pic>
        <p:nvPicPr>
          <p:cNvPr id="2" name="Bild 1"/>
          <p:cNvPicPr>
            <a:picLocks noChangeAspect="1"/>
          </p:cNvPicPr>
          <p:nvPr/>
        </p:nvPicPr>
        <p:blipFill>
          <a:blip r:embed="rId5"/>
          <a:stretch>
            <a:fillRect/>
          </a:stretch>
        </p:blipFill>
        <p:spPr>
          <a:xfrm>
            <a:off x="6939454" y="5814951"/>
            <a:ext cx="1189034" cy="634152"/>
          </a:xfrm>
          <a:prstGeom prst="rect">
            <a:avLst/>
          </a:prstGeom>
        </p:spPr>
      </p:pic>
      <p:sp>
        <p:nvSpPr>
          <p:cNvPr id="5" name="Fußzeilenplatzhalter 4"/>
          <p:cNvSpPr>
            <a:spLocks noGrp="1"/>
          </p:cNvSpPr>
          <p:nvPr>
            <p:ph type="ftr" sz="quarter" idx="11"/>
          </p:nvPr>
        </p:nvSpPr>
        <p:spPr/>
        <p:txBody>
          <a:bodyPr/>
          <a:lstStyle/>
          <a:p>
            <a:r>
              <a:rPr lang="en-US" dirty="0" smtClean="0"/>
              <a:t>DataStax is a registered trademark of DataStax, Inc. and its subsidiaries in the United States and/or other countries.</a:t>
            </a:r>
            <a:endParaRPr lang="en-US" dirty="0"/>
          </a:p>
        </p:txBody>
      </p:sp>
      <p:sp>
        <p:nvSpPr>
          <p:cNvPr id="6" name="Foliennummernplatzhalter 5"/>
          <p:cNvSpPr>
            <a:spLocks noGrp="1"/>
          </p:cNvSpPr>
          <p:nvPr>
            <p:ph type="sldNum" sz="quarter" idx="12"/>
          </p:nvPr>
        </p:nvSpPr>
        <p:spPr/>
        <p:txBody>
          <a:bodyPr/>
          <a:lstStyle/>
          <a:p>
            <a:pPr algn="r">
              <a:buSzPct val="25000"/>
            </a:pPr>
            <a:fld id="{00000000-1234-1234-1234-123412341234}" type="slidenum">
              <a:rPr lang="en-US" sz="1200" smtClean="0">
                <a:solidFill>
                  <a:srgbClr val="A5A5A5"/>
                </a:solidFill>
                <a:latin typeface="Arial"/>
                <a:ea typeface="Arial"/>
                <a:cs typeface="Arial"/>
                <a:sym typeface="Arial"/>
              </a:rPr>
              <a:pPr algn="r">
                <a:buSzPct val="25000"/>
              </a:pPr>
              <a:t>15</a:t>
            </a:fld>
            <a:endParaRPr lang="en-US" sz="1200">
              <a:solidFill>
                <a:srgbClr val="A5A5A5"/>
              </a:solidFill>
              <a:latin typeface="Arial"/>
              <a:ea typeface="Arial"/>
              <a:cs typeface="Arial"/>
              <a:sym typeface="Arial"/>
            </a:endParaRPr>
          </a:p>
        </p:txBody>
      </p:sp>
    </p:spTree>
    <p:extLst>
      <p:ext uri="{BB962C8B-B14F-4D97-AF65-F5344CB8AC3E}">
        <p14:creationId xmlns:p14="http://schemas.microsoft.com/office/powerpoint/2010/main" val="3441856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hape 110"/>
          <p:cNvPicPr preferRelativeResize="0"/>
          <p:nvPr/>
        </p:nvPicPr>
        <p:blipFill rotWithShape="1">
          <a:blip r:embed="rId3" cstate="hqprint">
            <a:alphaModFix/>
            <a:extLst>
              <a:ext uri="{28A0092B-C50C-407E-A947-70E740481C1C}">
                <a14:useLocalDpi xmlns:a14="http://schemas.microsoft.com/office/drawing/2010/main"/>
              </a:ext>
            </a:extLst>
          </a:blip>
          <a:srcRect/>
          <a:stretch/>
        </p:blipFill>
        <p:spPr>
          <a:xfrm>
            <a:off x="5517994" y="2132968"/>
            <a:ext cx="6674007" cy="4159605"/>
          </a:xfrm>
          <a:prstGeom prst="rect">
            <a:avLst/>
          </a:prstGeom>
          <a:noFill/>
          <a:ln>
            <a:noFill/>
          </a:ln>
        </p:spPr>
      </p:pic>
      <p:sp>
        <p:nvSpPr>
          <p:cNvPr id="3" name="Title 2"/>
          <p:cNvSpPr>
            <a:spLocks noGrp="1"/>
          </p:cNvSpPr>
          <p:nvPr>
            <p:ph type="title"/>
          </p:nvPr>
        </p:nvSpPr>
        <p:spPr/>
        <p:txBody>
          <a:bodyPr/>
          <a:lstStyle/>
          <a:p>
            <a:r>
              <a:rPr lang="en-US" dirty="0" smtClean="0">
                <a:latin typeface="Arial" charset="0"/>
                <a:ea typeface="Arial" charset="0"/>
                <a:cs typeface="Arial" charset="0"/>
              </a:rPr>
              <a:t>DSE Graph</a:t>
            </a:r>
            <a:endParaRPr lang="en-US" dirty="0">
              <a:latin typeface="Arial" charset="0"/>
              <a:ea typeface="Arial" charset="0"/>
              <a:cs typeface="Arial" charset="0"/>
            </a:endParaRPr>
          </a:p>
        </p:txBody>
      </p:sp>
      <p:sp>
        <p:nvSpPr>
          <p:cNvPr id="2" name="Content Placeholder 1"/>
          <p:cNvSpPr>
            <a:spLocks noGrp="1"/>
          </p:cNvSpPr>
          <p:nvPr>
            <p:ph sz="quarter" idx="10"/>
          </p:nvPr>
        </p:nvSpPr>
        <p:spPr/>
        <p:txBody>
          <a:bodyPr/>
          <a:lstStyle/>
          <a:p>
            <a:pPr>
              <a:spcAft>
                <a:spcPts val="600"/>
              </a:spcAft>
            </a:pPr>
            <a:r>
              <a:rPr lang="en-US" sz="2400" dirty="0"/>
              <a:t>A scalable, distributed graph database that is optimized for storing, traversing and querying complex graph data in real time</a:t>
            </a:r>
          </a:p>
          <a:p>
            <a:pPr marL="285744" indent="-285744">
              <a:spcAft>
                <a:spcPts val="600"/>
              </a:spcAft>
              <a:buFont typeface="Arial"/>
              <a:buChar char="•"/>
            </a:pPr>
            <a:r>
              <a:rPr lang="en-US" sz="2400" dirty="0"/>
              <a:t>Value data between relationships</a:t>
            </a:r>
          </a:p>
          <a:p>
            <a:pPr marL="285744" indent="-285744">
              <a:spcAft>
                <a:spcPts val="600"/>
              </a:spcAft>
              <a:buFont typeface="Arial"/>
              <a:buChar char="•"/>
            </a:pPr>
            <a:r>
              <a:rPr lang="en-US" sz="2400" dirty="0"/>
              <a:t>DSE Analytics and Search integrated</a:t>
            </a:r>
          </a:p>
          <a:p>
            <a:pPr marL="285744" indent="-285744">
              <a:spcAft>
                <a:spcPts val="600"/>
              </a:spcAft>
              <a:buFont typeface="Arial"/>
              <a:buChar char="•"/>
            </a:pPr>
            <a:r>
              <a:rPr lang="en-US" sz="2400" dirty="0"/>
              <a:t>Perfect for use cases: </a:t>
            </a:r>
            <a:endParaRPr lang="en-US" sz="2400" dirty="0" smtClean="0"/>
          </a:p>
          <a:p>
            <a:pPr lvl="1" indent="0">
              <a:spcAft>
                <a:spcPts val="600"/>
              </a:spcAft>
              <a:buNone/>
            </a:pPr>
            <a:r>
              <a:rPr lang="en-US" sz="2400" dirty="0" smtClean="0"/>
              <a:t>Customer360 </a:t>
            </a:r>
          </a:p>
          <a:p>
            <a:pPr lvl="1" indent="0">
              <a:spcAft>
                <a:spcPts val="600"/>
              </a:spcAft>
              <a:buNone/>
            </a:pPr>
            <a:r>
              <a:rPr lang="en-US" sz="2400" dirty="0" smtClean="0"/>
              <a:t>Recommendations</a:t>
            </a:r>
          </a:p>
          <a:p>
            <a:pPr lvl="1" indent="0">
              <a:spcAft>
                <a:spcPts val="600"/>
              </a:spcAft>
              <a:buNone/>
            </a:pPr>
            <a:r>
              <a:rPr lang="en-US" sz="2400" dirty="0" smtClean="0"/>
              <a:t>Fraud </a:t>
            </a:r>
            <a:r>
              <a:rPr lang="en-US" sz="2400" dirty="0"/>
              <a:t>Detection</a:t>
            </a:r>
          </a:p>
          <a:p>
            <a:pPr indent="-533387">
              <a:spcAft>
                <a:spcPts val="600"/>
              </a:spcAft>
              <a:buFont typeface="Arial"/>
              <a:buChar char="•"/>
            </a:pPr>
            <a:endParaRPr lang="en-US" sz="2400" dirty="0"/>
          </a:p>
          <a:p>
            <a:endParaRPr lang="en-US" sz="2400" dirty="0"/>
          </a:p>
        </p:txBody>
      </p:sp>
      <p:sp>
        <p:nvSpPr>
          <p:cNvPr id="4" name="Fußzeilenplatzhalter 3"/>
          <p:cNvSpPr>
            <a:spLocks noGrp="1"/>
          </p:cNvSpPr>
          <p:nvPr>
            <p:ph type="ftr" sz="quarter" idx="11"/>
          </p:nvPr>
        </p:nvSpPr>
        <p:spPr/>
        <p:txBody>
          <a:bodyPr/>
          <a:lstStyle/>
          <a:p>
            <a:r>
              <a:rPr lang="en-US" dirty="0" smtClean="0"/>
              <a:t>DataStax is a registered trademark of DataStax, Inc. and its subsidiaries in the United States and/or other countries.</a:t>
            </a:r>
            <a:endParaRPr lang="en-US" dirty="0"/>
          </a:p>
        </p:txBody>
      </p:sp>
      <p:sp>
        <p:nvSpPr>
          <p:cNvPr id="8" name="Foliennummernplatzhalter 7"/>
          <p:cNvSpPr>
            <a:spLocks noGrp="1"/>
          </p:cNvSpPr>
          <p:nvPr>
            <p:ph type="sldNum" sz="quarter" idx="12"/>
          </p:nvPr>
        </p:nvSpPr>
        <p:spPr/>
        <p:txBody>
          <a:bodyPr/>
          <a:lstStyle/>
          <a:p>
            <a:pPr algn="r">
              <a:buSzPct val="25000"/>
            </a:pPr>
            <a:fld id="{00000000-1234-1234-1234-123412341234}" type="slidenum">
              <a:rPr lang="en-US" sz="1200" smtClean="0">
                <a:solidFill>
                  <a:srgbClr val="A5A5A5"/>
                </a:solidFill>
                <a:latin typeface="Arial"/>
                <a:ea typeface="Arial"/>
                <a:cs typeface="Arial"/>
                <a:sym typeface="Arial"/>
              </a:rPr>
              <a:pPr algn="r">
                <a:buSzPct val="25000"/>
              </a:pPr>
              <a:t>16</a:t>
            </a:fld>
            <a:endParaRPr lang="en-US" sz="1200">
              <a:solidFill>
                <a:srgbClr val="A5A5A5"/>
              </a:solidFill>
              <a:latin typeface="Arial"/>
              <a:ea typeface="Arial"/>
              <a:cs typeface="Arial"/>
              <a:sym typeface="Arial"/>
            </a:endParaRPr>
          </a:p>
        </p:txBody>
      </p:sp>
    </p:spTree>
    <p:extLst>
      <p:ext uri="{BB962C8B-B14F-4D97-AF65-F5344CB8AC3E}">
        <p14:creationId xmlns:p14="http://schemas.microsoft.com/office/powerpoint/2010/main" val="637850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Agenda</a:t>
            </a:r>
            <a:endParaRPr lang="de-DE" dirty="0"/>
          </a:p>
        </p:txBody>
      </p:sp>
      <p:sp>
        <p:nvSpPr>
          <p:cNvPr id="3" name="Fußzeilenplatzhalter 2"/>
          <p:cNvSpPr>
            <a:spLocks noGrp="1"/>
          </p:cNvSpPr>
          <p:nvPr>
            <p:ph type="ftr" sz="quarter" idx="11"/>
          </p:nvPr>
        </p:nvSpPr>
        <p:spPr/>
        <p:txBody>
          <a:bodyPr/>
          <a:lstStyle/>
          <a:p>
            <a:pPr algn="l"/>
            <a:r>
              <a:rPr lang="en-US" dirty="0" smtClean="0">
                <a:ea typeface="ＭＳ Ｐゴシック" charset="0"/>
              </a:rPr>
              <a:t>DataStax is a registered trademark of DataStax, Inc. and its subsidiaries in the United States and/or other countries.</a:t>
            </a:r>
            <a:endParaRPr lang="en-US" dirty="0">
              <a:ea typeface="ＭＳ Ｐゴシック" charset="0"/>
            </a:endParaRPr>
          </a:p>
        </p:txBody>
      </p:sp>
      <p:sp>
        <p:nvSpPr>
          <p:cNvPr id="4" name="Foliennummernplatzhalter 3"/>
          <p:cNvSpPr>
            <a:spLocks noGrp="1"/>
          </p:cNvSpPr>
          <p:nvPr>
            <p:ph type="sldNum" sz="quarter" idx="12"/>
          </p:nvPr>
        </p:nvSpPr>
        <p:spPr/>
        <p:txBody>
          <a:bodyPr/>
          <a:lstStyle/>
          <a:p>
            <a:fld id="{2066355A-084C-D24E-9AD2-7E4FC41EA627}" type="slidenum">
              <a:rPr lang="en-US" smtClean="0"/>
              <a:pPr/>
              <a:t>17</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531804961"/>
              </p:ext>
            </p:extLst>
          </p:nvPr>
        </p:nvGraphicFramePr>
        <p:xfrm>
          <a:off x="598310" y="1689101"/>
          <a:ext cx="10984089" cy="4358640"/>
        </p:xfrm>
        <a:graphic>
          <a:graphicData uri="http://schemas.openxmlformats.org/drawingml/2006/table">
            <a:tbl>
              <a:tblPr firstRow="1" bandRow="1">
                <a:tableStyleId>{2D5ABB26-0587-4C30-8999-92F81FD0307C}</a:tableStyleId>
              </a:tblPr>
              <a:tblGrid>
                <a:gridCol w="581609">
                  <a:extLst>
                    <a:ext uri="{9D8B030D-6E8A-4147-A177-3AD203B41FA5}">
                      <a16:colId xmlns="" xmlns:a16="http://schemas.microsoft.com/office/drawing/2014/main" val="20000"/>
                    </a:ext>
                  </a:extLst>
                </a:gridCol>
                <a:gridCol w="8835951">
                  <a:extLst>
                    <a:ext uri="{9D8B030D-6E8A-4147-A177-3AD203B41FA5}">
                      <a16:colId xmlns="" xmlns:a16="http://schemas.microsoft.com/office/drawing/2014/main" val="20001"/>
                    </a:ext>
                  </a:extLst>
                </a:gridCol>
                <a:gridCol w="1566529"/>
              </a:tblGrid>
              <a:tr h="578194">
                <a:tc>
                  <a:txBody>
                    <a:bodyPr/>
                    <a:lstStyle/>
                    <a:p>
                      <a:pPr algn="ctr"/>
                      <a:r>
                        <a:rPr lang="en-GB" sz="3700" b="0" i="0" kern="1200" noProof="0" dirty="0" smtClean="0">
                          <a:solidFill>
                            <a:schemeClr val="tx1"/>
                          </a:solidFill>
                          <a:latin typeface="Helvetica Neue Thin"/>
                          <a:ea typeface="+mj-ea"/>
                          <a:cs typeface="Helvetica Neue Thin"/>
                        </a:rPr>
                        <a:t>1</a:t>
                      </a:r>
                      <a:endParaRPr lang="en-GB" sz="3700" b="0" i="0" kern="1200" noProof="0" dirty="0">
                        <a:solidFill>
                          <a:schemeClr val="tx1"/>
                        </a:solidFill>
                        <a:latin typeface="Helvetica Neue Thin"/>
                        <a:ea typeface="+mj-ea"/>
                        <a:cs typeface="Helvetica Neue Thin"/>
                      </a:endParaRPr>
                    </a:p>
                  </a:txBody>
                  <a:tcPr marL="121920" marR="121920" marT="81280" marB="81280">
                    <a:lnR w="3175" cap="flat" cmpd="sng" algn="ctr">
                      <a:solidFill>
                        <a:scrgbClr r="0" g="0" b="0"/>
                      </a:solidFill>
                      <a:prstDash val="solid"/>
                      <a:round/>
                      <a:headEnd type="none" w="med" len="med"/>
                      <a:tailEnd type="none" w="med" len="med"/>
                    </a:lnR>
                    <a:lnB w="3175" cap="flat" cmpd="sng" algn="ctr">
                      <a:solidFill>
                        <a:scrgbClr r="0" g="0" b="0"/>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 typeface="+mj-lt"/>
                        <a:buNone/>
                        <a:tabLst/>
                        <a:defRPr/>
                      </a:pPr>
                      <a:r>
                        <a:rPr lang="en-GB" sz="2000" b="1" i="0" kern="1200" noProof="0" dirty="0" smtClean="0">
                          <a:solidFill>
                            <a:schemeClr val="tx1"/>
                          </a:solidFill>
                          <a:latin typeface="Helvetica Neue Thin"/>
                          <a:ea typeface="+mj-ea"/>
                          <a:cs typeface="Helvetica Neue Thin"/>
                        </a:rPr>
                        <a:t>Workshop: </a:t>
                      </a:r>
                      <a:r>
                        <a:rPr lang="en-GB" sz="2000" b="0" i="0" kern="1200" noProof="0" dirty="0" smtClean="0">
                          <a:solidFill>
                            <a:schemeClr val="tx1"/>
                          </a:solidFill>
                          <a:latin typeface="Helvetica Neue Thin"/>
                          <a:ea typeface="+mj-ea"/>
                          <a:cs typeface="Helvetica Neue Thin"/>
                        </a:rPr>
                        <a:t>Apache Cassandra™ Data Structures and Replication</a:t>
                      </a:r>
                    </a:p>
                  </a:txBody>
                  <a:tcPr marL="243840" marR="121920" marT="81280" marB="81280" anchor="ctr">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B w="3175" cap="flat" cmpd="sng" algn="ctr">
                      <a:solidFill>
                        <a:scrgbClr r="0" g="0" b="0"/>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 typeface="+mj-lt"/>
                        <a:buNone/>
                        <a:tabLst/>
                        <a:defRPr/>
                      </a:pPr>
                      <a:r>
                        <a:rPr lang="en-GB" sz="2000" b="0" i="0" kern="1200" noProof="0" dirty="0" smtClean="0">
                          <a:solidFill>
                            <a:schemeClr val="tx1"/>
                          </a:solidFill>
                          <a:latin typeface="Helvetica Neue Thin"/>
                          <a:ea typeface="+mj-ea"/>
                          <a:cs typeface="Helvetica Neue Thin"/>
                        </a:rPr>
                        <a:t>10:15</a:t>
                      </a:r>
                      <a:endParaRPr lang="en-GB" sz="2000" b="0" i="0" kern="1200" noProof="0" dirty="0" smtClean="0">
                        <a:solidFill>
                          <a:schemeClr val="tx1"/>
                        </a:solidFill>
                        <a:latin typeface="Helvetica Neue Thin"/>
                        <a:ea typeface="+mj-ea"/>
                        <a:cs typeface="Helvetica Neue Thin"/>
                      </a:endParaRPr>
                    </a:p>
                  </a:txBody>
                  <a:tcPr marL="243840" marR="121920" marT="81280" marB="81280" anchor="ctr">
                    <a:lnL w="3175" cap="flat" cmpd="sng" algn="ctr">
                      <a:solidFill>
                        <a:scrgbClr r="0" g="0" b="0"/>
                      </a:solidFill>
                      <a:prstDash val="solid"/>
                      <a:round/>
                      <a:headEnd type="none" w="med" len="med"/>
                      <a:tailEnd type="none" w="med" len="med"/>
                    </a:lnL>
                    <a:lnB w="3175"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578194">
                <a:tc>
                  <a:txBody>
                    <a:bodyPr/>
                    <a:lstStyle/>
                    <a:p>
                      <a:pPr algn="ctr"/>
                      <a:r>
                        <a:rPr lang="en-GB" sz="3700" b="0" i="0" kern="1200" noProof="0" dirty="0" smtClean="0">
                          <a:solidFill>
                            <a:schemeClr val="tx1"/>
                          </a:solidFill>
                          <a:latin typeface="Helvetica Neue Thin"/>
                          <a:ea typeface="+mj-ea"/>
                          <a:cs typeface="Helvetica Neue Thin"/>
                        </a:rPr>
                        <a:t>2</a:t>
                      </a:r>
                      <a:endParaRPr lang="en-GB" sz="3700" b="0" i="0" kern="1200" noProof="0" dirty="0">
                        <a:solidFill>
                          <a:schemeClr val="tx1"/>
                        </a:solidFill>
                        <a:latin typeface="Helvetica Neue Thin"/>
                        <a:ea typeface="+mj-ea"/>
                        <a:cs typeface="Helvetica Neue Thin"/>
                      </a:endParaRPr>
                    </a:p>
                  </a:txBody>
                  <a:tcPr marL="121920" marR="121920" marT="81280" marB="81280">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 typeface="+mj-lt"/>
                        <a:buNone/>
                        <a:tabLst/>
                        <a:defRPr/>
                      </a:pPr>
                      <a:r>
                        <a:rPr lang="en-GB" sz="2000" b="1" i="0" kern="1200" noProof="0" dirty="0" smtClean="0">
                          <a:solidFill>
                            <a:schemeClr val="tx1"/>
                          </a:solidFill>
                          <a:latin typeface="Helvetica Neue Thin"/>
                          <a:ea typeface="+mn-ea"/>
                          <a:cs typeface="Helvetica Neue Thin"/>
                        </a:rPr>
                        <a:t>Workshop</a:t>
                      </a:r>
                      <a:r>
                        <a:rPr lang="en-GB" sz="2000" b="0" i="0" kern="1200" noProof="0" dirty="0" smtClean="0">
                          <a:solidFill>
                            <a:schemeClr val="tx1"/>
                          </a:solidFill>
                          <a:latin typeface="Helvetica Neue Thin"/>
                          <a:ea typeface="+mn-ea"/>
                          <a:cs typeface="Helvetica Neue Thin"/>
                        </a:rPr>
                        <a:t>: </a:t>
                      </a:r>
                      <a:r>
                        <a:rPr lang="en-GB" sz="2000" b="0" i="0" kern="1200" noProof="0" dirty="0" err="1" smtClean="0">
                          <a:solidFill>
                            <a:schemeClr val="tx1"/>
                          </a:solidFill>
                          <a:latin typeface="Helvetica Neue Thin"/>
                          <a:ea typeface="+mn-ea"/>
                          <a:cs typeface="Helvetica Neue Thin"/>
                        </a:rPr>
                        <a:t>DataModelling</a:t>
                      </a:r>
                      <a:r>
                        <a:rPr lang="en-GB" sz="2000" b="0" i="0" kern="1200" baseline="0" noProof="0" dirty="0" smtClean="0">
                          <a:solidFill>
                            <a:schemeClr val="tx1"/>
                          </a:solidFill>
                          <a:latin typeface="Helvetica Neue Thin"/>
                          <a:ea typeface="+mn-ea"/>
                          <a:cs typeface="Helvetica Neue Thin"/>
                        </a:rPr>
                        <a:t> with </a:t>
                      </a:r>
                      <a:r>
                        <a:rPr lang="en-GB" sz="2000" b="0" i="0" kern="1200" baseline="0" noProof="0" dirty="0" err="1" smtClean="0">
                          <a:solidFill>
                            <a:schemeClr val="tx1"/>
                          </a:solidFill>
                          <a:latin typeface="Helvetica Neue Thin"/>
                          <a:ea typeface="+mn-ea"/>
                          <a:cs typeface="Helvetica Neue Thin"/>
                        </a:rPr>
                        <a:t>DataStax</a:t>
                      </a:r>
                      <a:r>
                        <a:rPr lang="en-GB" sz="2000" b="0" i="0" kern="1200" baseline="0" noProof="0" dirty="0" smtClean="0">
                          <a:solidFill>
                            <a:schemeClr val="tx1"/>
                          </a:solidFill>
                          <a:latin typeface="Helvetica Neue Thin"/>
                          <a:ea typeface="+mn-ea"/>
                          <a:cs typeface="Helvetica Neue Thin"/>
                        </a:rPr>
                        <a:t> Enterprise and </a:t>
                      </a:r>
                      <a:r>
                        <a:rPr lang="en-GB" sz="2000" b="0" i="0" kern="1200" noProof="0" dirty="0" smtClean="0">
                          <a:solidFill>
                            <a:schemeClr val="tx1"/>
                          </a:solidFill>
                          <a:latin typeface="Helvetica Neue Thin"/>
                          <a:ea typeface="+mn-ea"/>
                          <a:cs typeface="Helvetica Neue Thin"/>
                        </a:rPr>
                        <a:t>Apache Cassandra™</a:t>
                      </a:r>
                    </a:p>
                  </a:txBody>
                  <a:tcPr marL="243840" marR="121920" marT="81280" marB="81280" anchor="ctr">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 typeface="+mj-lt"/>
                        <a:buNone/>
                        <a:tabLst/>
                        <a:defRPr/>
                      </a:pPr>
                      <a:r>
                        <a:rPr lang="en-GB" sz="2000" b="0" i="0" kern="1200" noProof="0" dirty="0" smtClean="0">
                          <a:solidFill>
                            <a:schemeClr val="tx1"/>
                          </a:solidFill>
                          <a:latin typeface="Helvetica Neue Thin"/>
                          <a:ea typeface="+mn-ea"/>
                          <a:cs typeface="Helvetica Neue Thin"/>
                        </a:rPr>
                        <a:t>12:00</a:t>
                      </a:r>
                      <a:endParaRPr lang="en-GB" sz="2000" b="0" i="0" kern="1200" baseline="0" noProof="0" dirty="0" smtClean="0">
                        <a:solidFill>
                          <a:schemeClr val="tx1"/>
                        </a:solidFill>
                        <a:latin typeface="Helvetica Neue Thin"/>
                        <a:ea typeface="+mn-ea"/>
                        <a:cs typeface="Helvetica Neue Thin"/>
                      </a:endParaRPr>
                    </a:p>
                  </a:txBody>
                  <a:tcPr marL="243840" marR="121920" marT="81280" marB="81280" anchor="ctr">
                    <a:lnL w="3175" cap="flat" cmpd="sng" algn="ctr">
                      <a:solidFill>
                        <a:scrgbClr r="0" g="0" b="0"/>
                      </a:solidFill>
                      <a:prstDash val="solid"/>
                      <a:round/>
                      <a:headEnd type="none" w="med" len="med"/>
                      <a:tailEnd type="none" w="med" len="med"/>
                    </a:lnL>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1"/>
                  </a:ext>
                </a:extLst>
              </a:tr>
              <a:tr h="578194">
                <a:tc>
                  <a:txBody>
                    <a:bodyPr/>
                    <a:lstStyle/>
                    <a:p>
                      <a:pPr algn="ctr"/>
                      <a:endParaRPr lang="en-GB" sz="3700" b="0" i="0" kern="1200" noProof="0" dirty="0">
                        <a:solidFill>
                          <a:schemeClr val="tx1"/>
                        </a:solidFill>
                        <a:latin typeface="Helvetica Neue Thin"/>
                        <a:ea typeface="+mj-ea"/>
                        <a:cs typeface="Helvetica Neue Thin"/>
                      </a:endParaRPr>
                    </a:p>
                  </a:txBody>
                  <a:tcPr marL="121920" marR="121920" marT="81280" marB="81280">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 typeface="+mj-lt"/>
                        <a:buNone/>
                        <a:tabLst/>
                        <a:defRPr/>
                      </a:pPr>
                      <a:r>
                        <a:rPr lang="en-GB" sz="2000" b="0" i="0" kern="1200" noProof="0" dirty="0" smtClean="0">
                          <a:solidFill>
                            <a:schemeClr val="tx1"/>
                          </a:solidFill>
                          <a:latin typeface="Helvetica Neue Thin"/>
                          <a:ea typeface="+mn-ea"/>
                          <a:cs typeface="Helvetica Neue Thin"/>
                        </a:rPr>
                        <a:t>BREAK</a:t>
                      </a:r>
                    </a:p>
                  </a:txBody>
                  <a:tcPr marL="243840" marR="121920" marT="81280" marB="81280" anchor="ctr">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 typeface="+mj-lt"/>
                        <a:buNone/>
                        <a:tabLst/>
                        <a:defRPr/>
                      </a:pPr>
                      <a:r>
                        <a:rPr lang="en-GB" sz="2000" b="0" i="0" kern="1200" baseline="0" noProof="0" dirty="0" smtClean="0">
                          <a:solidFill>
                            <a:schemeClr val="tx1"/>
                          </a:solidFill>
                          <a:latin typeface="Helvetica Neue Thin"/>
                          <a:ea typeface="+mn-ea"/>
                          <a:cs typeface="Helvetica Neue Thin"/>
                        </a:rPr>
                        <a:t>13:00</a:t>
                      </a:r>
                      <a:endParaRPr lang="en-GB" sz="2000" b="0" i="0" kern="1200" baseline="0" noProof="0" dirty="0" smtClean="0">
                        <a:solidFill>
                          <a:schemeClr val="tx1"/>
                        </a:solidFill>
                        <a:latin typeface="Helvetica Neue Thin"/>
                        <a:ea typeface="+mn-ea"/>
                        <a:cs typeface="Helvetica Neue Thin"/>
                      </a:endParaRPr>
                    </a:p>
                  </a:txBody>
                  <a:tcPr marL="243840" marR="121920" marT="81280" marB="81280" anchor="ctr">
                    <a:lnL w="3175" cap="flat" cmpd="sng" algn="ctr">
                      <a:solidFill>
                        <a:scrgbClr r="0" g="0" b="0"/>
                      </a:solidFill>
                      <a:prstDash val="solid"/>
                      <a:round/>
                      <a:headEnd type="none" w="med" len="med"/>
                      <a:tailEnd type="none" w="med" len="med"/>
                    </a:lnL>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r>
              <a:tr h="578194">
                <a:tc>
                  <a:txBody>
                    <a:bodyPr/>
                    <a:lstStyle/>
                    <a:p>
                      <a:pPr algn="ctr"/>
                      <a:r>
                        <a:rPr lang="en-GB" sz="3700" b="0" i="0" kern="1200" noProof="0" smtClean="0">
                          <a:solidFill>
                            <a:schemeClr val="tx1"/>
                          </a:solidFill>
                          <a:latin typeface="Helvetica Neue Thin"/>
                          <a:ea typeface="+mj-ea"/>
                          <a:cs typeface="Helvetica Neue Thin"/>
                        </a:rPr>
                        <a:t>3</a:t>
                      </a:r>
                      <a:endParaRPr lang="en-GB" sz="3700" b="0" i="0" kern="1200" noProof="0" dirty="0">
                        <a:solidFill>
                          <a:schemeClr val="tx1"/>
                        </a:solidFill>
                        <a:latin typeface="Helvetica Neue Thin"/>
                        <a:ea typeface="+mj-ea"/>
                        <a:cs typeface="Helvetica Neue Thin"/>
                      </a:endParaRPr>
                    </a:p>
                  </a:txBody>
                  <a:tcPr marL="121920" marR="121920" marT="81280" marB="81280">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 typeface="+mj-lt"/>
                        <a:buNone/>
                        <a:tabLst/>
                        <a:defRPr/>
                      </a:pPr>
                      <a:r>
                        <a:rPr lang="en-GB" sz="2000" b="1" i="0" kern="1200" baseline="0" noProof="0" dirty="0" smtClean="0">
                          <a:solidFill>
                            <a:schemeClr val="tx1"/>
                          </a:solidFill>
                          <a:latin typeface="Helvetica Neue Thin"/>
                          <a:ea typeface="+mn-ea"/>
                          <a:cs typeface="Helvetica Neue Thin"/>
                        </a:rPr>
                        <a:t>Workshop</a:t>
                      </a:r>
                      <a:r>
                        <a:rPr lang="en-GB" sz="2000" b="0" i="0" kern="1200" baseline="0" noProof="0" dirty="0" smtClean="0">
                          <a:solidFill>
                            <a:schemeClr val="tx1"/>
                          </a:solidFill>
                          <a:latin typeface="Helvetica Neue Thin"/>
                          <a:ea typeface="+mn-ea"/>
                          <a:cs typeface="Helvetica Neue Thin"/>
                        </a:rPr>
                        <a:t>: Live Data Indexing with </a:t>
                      </a:r>
                      <a:r>
                        <a:rPr lang="en-GB" sz="2000" b="0" i="0" kern="1200" baseline="0" noProof="0" dirty="0" err="1" smtClean="0">
                          <a:solidFill>
                            <a:schemeClr val="tx1"/>
                          </a:solidFill>
                          <a:latin typeface="Helvetica Neue Thin"/>
                          <a:ea typeface="+mn-ea"/>
                          <a:cs typeface="Helvetica Neue Thin"/>
                        </a:rPr>
                        <a:t>DataStax</a:t>
                      </a:r>
                      <a:r>
                        <a:rPr lang="en-GB" sz="2000" b="0" i="0" kern="1200" baseline="0" noProof="0" dirty="0" smtClean="0">
                          <a:solidFill>
                            <a:schemeClr val="tx1"/>
                          </a:solidFill>
                          <a:latin typeface="Helvetica Neue Thin"/>
                          <a:ea typeface="+mn-ea"/>
                          <a:cs typeface="Helvetica Neue Thin"/>
                        </a:rPr>
                        <a:t> Enterprise and Apache </a:t>
                      </a:r>
                      <a:r>
                        <a:rPr lang="en-GB" sz="2000" b="0" i="0" kern="1200" baseline="0" noProof="0" dirty="0" err="1" smtClean="0">
                          <a:solidFill>
                            <a:schemeClr val="tx1"/>
                          </a:solidFill>
                          <a:latin typeface="Helvetica Neue Thin"/>
                          <a:ea typeface="+mn-ea"/>
                          <a:cs typeface="Helvetica Neue Thin"/>
                        </a:rPr>
                        <a:t>Solr</a:t>
                      </a:r>
                      <a:endParaRPr lang="en-GB" sz="2000" b="0" i="0" kern="1200" baseline="0" noProof="0" dirty="0" smtClean="0">
                        <a:solidFill>
                          <a:schemeClr val="tx1"/>
                        </a:solidFill>
                        <a:latin typeface="Helvetica Neue Thin"/>
                        <a:ea typeface="+mn-ea"/>
                        <a:cs typeface="Helvetica Neue Thin"/>
                      </a:endParaRPr>
                    </a:p>
                  </a:txBody>
                  <a:tcPr marL="243840" marR="121920" marT="81280" marB="81280" anchor="ctr">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 typeface="+mj-lt"/>
                        <a:buNone/>
                        <a:tabLst/>
                        <a:defRPr/>
                      </a:pPr>
                      <a:r>
                        <a:rPr lang="en-GB" sz="2000" b="0" i="0" kern="1200" baseline="0" noProof="0" dirty="0" smtClean="0">
                          <a:solidFill>
                            <a:schemeClr val="tx1"/>
                          </a:solidFill>
                          <a:latin typeface="Helvetica Neue Thin"/>
                          <a:ea typeface="+mn-ea"/>
                          <a:cs typeface="Helvetica Neue Thin"/>
                        </a:rPr>
                        <a:t>14:00</a:t>
                      </a:r>
                      <a:endParaRPr lang="en-GB" sz="2000" b="0" i="0" kern="1200" baseline="0" noProof="0" dirty="0" smtClean="0">
                        <a:solidFill>
                          <a:schemeClr val="tx1"/>
                        </a:solidFill>
                        <a:latin typeface="Helvetica Neue Thin"/>
                        <a:ea typeface="+mn-ea"/>
                        <a:cs typeface="Helvetica Neue Thin"/>
                      </a:endParaRPr>
                    </a:p>
                  </a:txBody>
                  <a:tcPr marL="243840" marR="121920" marT="81280" marB="81280" anchor="ctr">
                    <a:lnL w="3175" cap="flat" cmpd="sng" algn="ctr">
                      <a:solidFill>
                        <a:scrgbClr r="0" g="0" b="0"/>
                      </a:solidFill>
                      <a:prstDash val="solid"/>
                      <a:round/>
                      <a:headEnd type="none" w="med" len="med"/>
                      <a:tailEnd type="none" w="med" len="med"/>
                    </a:lnL>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r>
              <a:tr h="578194">
                <a:tc>
                  <a:txBody>
                    <a:bodyPr/>
                    <a:lstStyle/>
                    <a:p>
                      <a:pPr algn="ctr"/>
                      <a:r>
                        <a:rPr lang="en-GB" sz="3700" b="0" i="0" kern="1200" noProof="0" smtClean="0">
                          <a:solidFill>
                            <a:schemeClr val="tx1"/>
                          </a:solidFill>
                          <a:latin typeface="Helvetica Neue Thin"/>
                          <a:ea typeface="+mj-ea"/>
                          <a:cs typeface="Helvetica Neue Thin"/>
                        </a:rPr>
                        <a:t>4</a:t>
                      </a:r>
                      <a:endParaRPr lang="en-GB" sz="3700" b="0" i="0" kern="1200" noProof="0" dirty="0">
                        <a:solidFill>
                          <a:schemeClr val="tx1"/>
                        </a:solidFill>
                        <a:latin typeface="Helvetica Neue Thin"/>
                        <a:ea typeface="+mj-ea"/>
                        <a:cs typeface="Helvetica Neue Thin"/>
                      </a:endParaRPr>
                    </a:p>
                  </a:txBody>
                  <a:tcPr marL="121920" marR="121920" marT="81280" marB="81280">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 typeface="+mj-lt"/>
                        <a:buNone/>
                        <a:tabLst/>
                        <a:defRPr/>
                      </a:pPr>
                      <a:r>
                        <a:rPr lang="en-GB" sz="2000" b="1" i="0" kern="1200" baseline="0" noProof="0" dirty="0" smtClean="0">
                          <a:solidFill>
                            <a:schemeClr val="tx1"/>
                          </a:solidFill>
                          <a:latin typeface="Helvetica Neue Thin"/>
                          <a:ea typeface="+mn-ea"/>
                          <a:cs typeface="Helvetica Neue Thin"/>
                        </a:rPr>
                        <a:t>Workshop</a:t>
                      </a:r>
                      <a:r>
                        <a:rPr lang="en-GB" sz="2000" b="0" i="0" kern="1200" baseline="0" noProof="0" dirty="0" smtClean="0">
                          <a:solidFill>
                            <a:schemeClr val="tx1"/>
                          </a:solidFill>
                          <a:latin typeface="Helvetica Neue Thin"/>
                          <a:ea typeface="+mn-ea"/>
                          <a:cs typeface="Helvetica Neue Thin"/>
                        </a:rPr>
                        <a:t>: </a:t>
                      </a:r>
                      <a:r>
                        <a:rPr lang="en-GB" sz="2000" b="0" i="0" kern="1200" baseline="0" noProof="0" dirty="0" err="1" smtClean="0">
                          <a:solidFill>
                            <a:schemeClr val="tx1"/>
                          </a:solidFill>
                          <a:latin typeface="Helvetica Neue Thin"/>
                          <a:ea typeface="+mn-ea"/>
                          <a:cs typeface="Helvetica Neue Thin"/>
                        </a:rPr>
                        <a:t>DataStax</a:t>
                      </a:r>
                      <a:r>
                        <a:rPr lang="en-GB" sz="2000" b="0" i="0" kern="1200" baseline="0" noProof="0" dirty="0" smtClean="0">
                          <a:solidFill>
                            <a:schemeClr val="tx1"/>
                          </a:solidFill>
                          <a:latin typeface="Helvetica Neue Thin"/>
                          <a:ea typeface="+mn-ea"/>
                          <a:cs typeface="Helvetica Neue Thin"/>
                        </a:rPr>
                        <a:t> Enterprise Analytics with Apache Spark</a:t>
                      </a:r>
                    </a:p>
                  </a:txBody>
                  <a:tcPr marL="243840" marR="121920" marT="81280" marB="81280" anchor="ctr">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 typeface="+mj-lt"/>
                        <a:buNone/>
                        <a:tabLst/>
                        <a:defRPr/>
                      </a:pPr>
                      <a:r>
                        <a:rPr lang="en-GB" sz="2000" b="0" i="0" kern="1200" baseline="0" noProof="0" dirty="0" smtClean="0">
                          <a:solidFill>
                            <a:schemeClr val="tx1"/>
                          </a:solidFill>
                          <a:latin typeface="Helvetica Neue Thin"/>
                          <a:ea typeface="+mn-ea"/>
                          <a:cs typeface="Helvetica Neue Thin"/>
                        </a:rPr>
                        <a:t>15:00</a:t>
                      </a:r>
                      <a:endParaRPr lang="en-GB" sz="2000" b="0" i="0" kern="1200" baseline="0" noProof="0" dirty="0" smtClean="0">
                        <a:solidFill>
                          <a:schemeClr val="tx1"/>
                        </a:solidFill>
                        <a:latin typeface="Helvetica Neue Thin"/>
                        <a:ea typeface="+mn-ea"/>
                        <a:cs typeface="Helvetica Neue Thin"/>
                      </a:endParaRPr>
                    </a:p>
                  </a:txBody>
                  <a:tcPr marL="243840" marR="121920" marT="81280" marB="81280" anchor="ctr">
                    <a:lnL w="3175" cap="flat" cmpd="sng" algn="ctr">
                      <a:solidFill>
                        <a:scrgbClr r="0" g="0" b="0"/>
                      </a:solidFill>
                      <a:prstDash val="solid"/>
                      <a:round/>
                      <a:headEnd type="none" w="med" len="med"/>
                      <a:tailEnd type="none" w="med" len="med"/>
                    </a:lnL>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r>
              <a:tr h="578194">
                <a:tc>
                  <a:txBody>
                    <a:bodyPr/>
                    <a:lstStyle/>
                    <a:p>
                      <a:pPr algn="ctr"/>
                      <a:r>
                        <a:rPr lang="en-GB" sz="3700" b="0" i="0" kern="1200" noProof="0" dirty="0" smtClean="0">
                          <a:solidFill>
                            <a:schemeClr val="tx1"/>
                          </a:solidFill>
                          <a:latin typeface="Helvetica Neue Thin"/>
                          <a:ea typeface="+mj-ea"/>
                          <a:cs typeface="Helvetica Neue Thin"/>
                        </a:rPr>
                        <a:t>5</a:t>
                      </a:r>
                      <a:endParaRPr lang="en-GB" sz="3700" b="0" i="0" kern="1200" noProof="0" dirty="0">
                        <a:solidFill>
                          <a:schemeClr val="tx1"/>
                        </a:solidFill>
                        <a:latin typeface="Helvetica Neue Thin"/>
                        <a:ea typeface="+mj-ea"/>
                        <a:cs typeface="Helvetica Neue Thin"/>
                      </a:endParaRPr>
                    </a:p>
                  </a:txBody>
                  <a:tcPr marL="121920" marR="121920" marT="81280" marB="81280">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 typeface="+mj-lt"/>
                        <a:buNone/>
                        <a:tabLst/>
                        <a:defRPr/>
                      </a:pPr>
                      <a:r>
                        <a:rPr lang="en-GB" sz="2000" b="0" i="0" kern="1200" baseline="0" noProof="0" dirty="0" smtClean="0">
                          <a:solidFill>
                            <a:schemeClr val="tx1"/>
                          </a:solidFill>
                          <a:latin typeface="Helvetica Neue Thin"/>
                          <a:ea typeface="+mn-ea"/>
                          <a:cs typeface="Helvetica Neue Thin"/>
                        </a:rPr>
                        <a:t>Discussion, Questions and Answers</a:t>
                      </a:r>
                    </a:p>
                  </a:txBody>
                  <a:tcPr marL="243840" marR="121920" marT="81280" marB="81280" anchor="ctr">
                    <a:lnL w="3175" cap="flat" cmpd="sng" algn="ctr">
                      <a:solidFill>
                        <a:scrgbClr r="0" g="0" b="0"/>
                      </a:solidFill>
                      <a:prstDash val="solid"/>
                      <a:round/>
                      <a:headEnd type="none" w="med" len="med"/>
                      <a:tailEnd type="none" w="med" len="med"/>
                    </a:lnL>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 typeface="+mj-lt"/>
                        <a:buNone/>
                        <a:tabLst/>
                        <a:defRPr/>
                      </a:pPr>
                      <a:r>
                        <a:rPr lang="en-GB" sz="2000" b="0" i="0" kern="1200" baseline="0" noProof="0" dirty="0" smtClean="0">
                          <a:solidFill>
                            <a:schemeClr val="tx1"/>
                          </a:solidFill>
                          <a:latin typeface="Helvetica Neue Thin"/>
                          <a:ea typeface="+mn-ea"/>
                          <a:cs typeface="Helvetica Neue Thin"/>
                        </a:rPr>
                        <a:t>16:00</a:t>
                      </a:r>
                      <a:endParaRPr lang="en-GB" sz="2000" b="0" i="0" kern="1200" baseline="0" noProof="0" dirty="0" smtClean="0">
                        <a:solidFill>
                          <a:schemeClr val="tx1"/>
                        </a:solidFill>
                        <a:latin typeface="Helvetica Neue Thin"/>
                        <a:ea typeface="+mn-ea"/>
                        <a:cs typeface="Helvetica Neue Thin"/>
                      </a:endParaRPr>
                    </a:p>
                  </a:txBody>
                  <a:tcPr marL="243840" marR="121920" marT="81280" marB="81280" anchor="ctr">
                    <a:lnL w="3175" cap="flat" cmpd="sng" algn="ctr">
                      <a:solidFill>
                        <a:scrgbClr r="0" g="0" b="0"/>
                      </a:solidFill>
                      <a:prstDash val="solid"/>
                      <a:round/>
                      <a:headEnd type="none" w="med" len="med"/>
                      <a:tailEnd type="none" w="med" len="med"/>
                    </a:lnL>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647804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Agenda</a:t>
            </a:r>
            <a:endParaRPr lang="de-DE" dirty="0"/>
          </a:p>
        </p:txBody>
      </p:sp>
      <p:sp>
        <p:nvSpPr>
          <p:cNvPr id="3" name="Fußzeilenplatzhalter 2"/>
          <p:cNvSpPr>
            <a:spLocks noGrp="1"/>
          </p:cNvSpPr>
          <p:nvPr>
            <p:ph type="ftr" sz="quarter" idx="11"/>
          </p:nvPr>
        </p:nvSpPr>
        <p:spPr/>
        <p:txBody>
          <a:bodyPr/>
          <a:lstStyle/>
          <a:p>
            <a:pPr algn="l"/>
            <a:r>
              <a:rPr lang="en-US" dirty="0" smtClean="0">
                <a:ea typeface="ＭＳ Ｐゴシック" charset="0"/>
              </a:rPr>
              <a:t>DataStax is a registered trademark of DataStax, Inc. and its subsidiaries in the United States and/or other countries.</a:t>
            </a:r>
            <a:endParaRPr lang="en-US" dirty="0">
              <a:ea typeface="ＭＳ Ｐゴシック" charset="0"/>
            </a:endParaRPr>
          </a:p>
        </p:txBody>
      </p:sp>
      <p:sp>
        <p:nvSpPr>
          <p:cNvPr id="4" name="Foliennummernplatzhalter 3"/>
          <p:cNvSpPr>
            <a:spLocks noGrp="1"/>
          </p:cNvSpPr>
          <p:nvPr>
            <p:ph type="sldNum" sz="quarter" idx="12"/>
          </p:nvPr>
        </p:nvSpPr>
        <p:spPr/>
        <p:txBody>
          <a:bodyPr/>
          <a:lstStyle/>
          <a:p>
            <a:fld id="{2066355A-084C-D24E-9AD2-7E4FC41EA627}" type="slidenum">
              <a:rPr lang="en-US" smtClean="0"/>
              <a:pPr/>
              <a:t>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90123244"/>
              </p:ext>
            </p:extLst>
          </p:nvPr>
        </p:nvGraphicFramePr>
        <p:xfrm>
          <a:off x="598310" y="1689101"/>
          <a:ext cx="10984090" cy="2877405"/>
        </p:xfrm>
        <a:graphic>
          <a:graphicData uri="http://schemas.openxmlformats.org/drawingml/2006/table">
            <a:tbl>
              <a:tblPr firstRow="1" bandRow="1">
                <a:tableStyleId>{2D5ABB26-0587-4C30-8999-92F81FD0307C}</a:tableStyleId>
              </a:tblPr>
              <a:tblGrid>
                <a:gridCol w="1104723">
                  <a:extLst>
                    <a:ext uri="{9D8B030D-6E8A-4147-A177-3AD203B41FA5}">
                      <a16:colId xmlns="" xmlns:a16="http://schemas.microsoft.com/office/drawing/2014/main" val="20000"/>
                    </a:ext>
                  </a:extLst>
                </a:gridCol>
                <a:gridCol w="9879367">
                  <a:extLst>
                    <a:ext uri="{9D8B030D-6E8A-4147-A177-3AD203B41FA5}">
                      <a16:colId xmlns="" xmlns:a16="http://schemas.microsoft.com/office/drawing/2014/main" val="20001"/>
                    </a:ext>
                  </a:extLst>
                </a:gridCol>
              </a:tblGrid>
              <a:tr h="959135">
                <a:tc>
                  <a:txBody>
                    <a:bodyPr/>
                    <a:lstStyle/>
                    <a:p>
                      <a:pPr algn="ctr"/>
                      <a:r>
                        <a:rPr lang="en-GB" sz="3700" b="0" i="0" kern="1200" noProof="0" dirty="0" smtClean="0">
                          <a:solidFill>
                            <a:schemeClr val="tx1"/>
                          </a:solidFill>
                          <a:latin typeface="Helvetica Neue Thin"/>
                          <a:ea typeface="+mj-ea"/>
                          <a:cs typeface="Helvetica Neue Thin"/>
                        </a:rPr>
                        <a:t>1</a:t>
                      </a:r>
                      <a:endParaRPr lang="en-GB" sz="3700" b="0" i="0" kern="1200" noProof="0" dirty="0">
                        <a:solidFill>
                          <a:schemeClr val="tx1"/>
                        </a:solidFill>
                        <a:latin typeface="Helvetica Neue Thin"/>
                        <a:ea typeface="+mj-ea"/>
                        <a:cs typeface="Helvetica Neue Thin"/>
                      </a:endParaRPr>
                    </a:p>
                  </a:txBody>
                  <a:tcPr marL="121920" marR="121920" marT="81280" marB="81280">
                    <a:lnR w="3175" cap="flat" cmpd="sng" algn="ctr">
                      <a:solidFill>
                        <a:scrgbClr r="0" g="0" b="0"/>
                      </a:solidFill>
                      <a:prstDash val="solid"/>
                      <a:round/>
                      <a:headEnd type="none" w="med" len="med"/>
                      <a:tailEnd type="none" w="med" len="med"/>
                    </a:lnR>
                    <a:lnB w="3175" cap="flat" cmpd="sng" algn="ctr">
                      <a:solidFill>
                        <a:scrgbClr r="0" g="0" b="0"/>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 typeface="+mj-lt"/>
                        <a:buNone/>
                        <a:tabLst/>
                        <a:defRPr/>
                      </a:pPr>
                      <a:r>
                        <a:rPr lang="en-GB" sz="3700" b="0" i="0" kern="1200" noProof="0" dirty="0" smtClean="0">
                          <a:solidFill>
                            <a:schemeClr val="tx1"/>
                          </a:solidFill>
                          <a:latin typeface="Helvetica Neue Thin"/>
                          <a:ea typeface="+mj-ea"/>
                          <a:cs typeface="Helvetica Neue Thin"/>
                        </a:rPr>
                        <a:t>Quick</a:t>
                      </a:r>
                      <a:r>
                        <a:rPr lang="en-GB" sz="3700" b="0" i="0" kern="1200" baseline="0" noProof="0" dirty="0" smtClean="0">
                          <a:solidFill>
                            <a:schemeClr val="tx1"/>
                          </a:solidFill>
                          <a:latin typeface="Helvetica Neue Thin"/>
                          <a:ea typeface="+mj-ea"/>
                          <a:cs typeface="Helvetica Neue Thin"/>
                        </a:rPr>
                        <a:t> intro to </a:t>
                      </a:r>
                      <a:r>
                        <a:rPr lang="en-GB" sz="3700" b="0" i="0" kern="1200" baseline="0" noProof="0" dirty="0" err="1" smtClean="0">
                          <a:solidFill>
                            <a:schemeClr val="tx1"/>
                          </a:solidFill>
                          <a:latin typeface="Helvetica Neue Thin"/>
                          <a:ea typeface="+mj-ea"/>
                          <a:cs typeface="Helvetica Neue Thin"/>
                        </a:rPr>
                        <a:t>DataStax</a:t>
                      </a:r>
                      <a:r>
                        <a:rPr lang="en-GB" sz="3700" b="0" i="0" kern="1200" baseline="0" noProof="0" dirty="0" smtClean="0">
                          <a:solidFill>
                            <a:schemeClr val="tx1"/>
                          </a:solidFill>
                          <a:latin typeface="Helvetica Neue Thin"/>
                          <a:ea typeface="+mj-ea"/>
                          <a:cs typeface="Helvetica Neue Thin"/>
                        </a:rPr>
                        <a:t> and Team</a:t>
                      </a:r>
                      <a:endParaRPr lang="en-GB" sz="3700" b="0" i="0" kern="1200" noProof="0" dirty="0" smtClean="0">
                        <a:solidFill>
                          <a:schemeClr val="tx1"/>
                        </a:solidFill>
                        <a:latin typeface="Helvetica Neue Thin"/>
                        <a:ea typeface="+mj-ea"/>
                        <a:cs typeface="Helvetica Neue Thin"/>
                      </a:endParaRPr>
                    </a:p>
                  </a:txBody>
                  <a:tcPr marL="243840" marR="121920" marT="81280" marB="81280" anchor="ctr">
                    <a:lnL w="3175" cap="flat" cmpd="sng" algn="ctr">
                      <a:solidFill>
                        <a:scrgbClr r="0" g="0" b="0"/>
                      </a:solidFill>
                      <a:prstDash val="solid"/>
                      <a:round/>
                      <a:headEnd type="none" w="med" len="med"/>
                      <a:tailEnd type="none" w="med" len="med"/>
                    </a:lnL>
                    <a:lnB w="3175"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959135">
                <a:tc>
                  <a:txBody>
                    <a:bodyPr/>
                    <a:lstStyle/>
                    <a:p>
                      <a:pPr algn="ctr"/>
                      <a:r>
                        <a:rPr lang="en-GB" sz="3700" b="0" i="0" kern="1200" noProof="0" dirty="0" smtClean="0">
                          <a:solidFill>
                            <a:schemeClr val="tx1"/>
                          </a:solidFill>
                          <a:latin typeface="Helvetica Neue Thin"/>
                          <a:ea typeface="+mj-ea"/>
                          <a:cs typeface="Helvetica Neue Thin"/>
                        </a:rPr>
                        <a:t>2</a:t>
                      </a:r>
                      <a:endParaRPr lang="en-GB" sz="3700" b="0" i="0" kern="1200" noProof="0" dirty="0">
                        <a:solidFill>
                          <a:schemeClr val="tx1"/>
                        </a:solidFill>
                        <a:latin typeface="Helvetica Neue Thin"/>
                        <a:ea typeface="+mj-ea"/>
                        <a:cs typeface="Helvetica Neue Thin"/>
                      </a:endParaRPr>
                    </a:p>
                  </a:txBody>
                  <a:tcPr marL="121920" marR="121920" marT="81280" marB="81280">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 typeface="+mj-lt"/>
                        <a:buNone/>
                        <a:tabLst/>
                        <a:defRPr/>
                      </a:pPr>
                      <a:r>
                        <a:rPr lang="en-GB" sz="3700" b="0" i="0" kern="1200" noProof="0" dirty="0" smtClean="0">
                          <a:solidFill>
                            <a:schemeClr val="tx1"/>
                          </a:solidFill>
                          <a:latin typeface="Helvetica Neue Thin"/>
                          <a:ea typeface="+mn-ea"/>
                          <a:cs typeface="Helvetica Neue Thin"/>
                        </a:rPr>
                        <a:t>Key Facts</a:t>
                      </a:r>
                      <a:r>
                        <a:rPr lang="en-GB" sz="3700" b="0" i="0" kern="1200" baseline="0" noProof="0" dirty="0" smtClean="0">
                          <a:solidFill>
                            <a:schemeClr val="tx1"/>
                          </a:solidFill>
                          <a:latin typeface="Helvetica Neue Thin"/>
                          <a:ea typeface="+mn-ea"/>
                          <a:cs typeface="Helvetica Neue Thin"/>
                        </a:rPr>
                        <a:t> </a:t>
                      </a:r>
                      <a:r>
                        <a:rPr lang="en-GB" sz="3700" b="0" i="0" kern="1200" baseline="0" noProof="0" dirty="0" err="1" smtClean="0">
                          <a:solidFill>
                            <a:schemeClr val="tx1"/>
                          </a:solidFill>
                          <a:latin typeface="Helvetica Neue Thin"/>
                          <a:ea typeface="+mn-ea"/>
                          <a:cs typeface="Helvetica Neue Thin"/>
                        </a:rPr>
                        <a:t>DataStax</a:t>
                      </a:r>
                      <a:r>
                        <a:rPr lang="en-GB" sz="3700" b="0" i="0" kern="1200" baseline="0" noProof="0" dirty="0" smtClean="0">
                          <a:solidFill>
                            <a:schemeClr val="tx1"/>
                          </a:solidFill>
                          <a:latin typeface="Helvetica Neue Thin"/>
                          <a:ea typeface="+mn-ea"/>
                          <a:cs typeface="Helvetica Neue Thin"/>
                        </a:rPr>
                        <a:t> Enterprise</a:t>
                      </a:r>
                    </a:p>
                  </a:txBody>
                  <a:tcPr marL="243840" marR="121920" marT="81280" marB="81280" anchor="ctr">
                    <a:lnL w="3175" cap="flat" cmpd="sng" algn="ctr">
                      <a:solidFill>
                        <a:scrgbClr r="0" g="0" b="0"/>
                      </a:solidFill>
                      <a:prstDash val="solid"/>
                      <a:round/>
                      <a:headEnd type="none" w="med" len="med"/>
                      <a:tailEnd type="none" w="med" len="med"/>
                    </a:lnL>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1"/>
                  </a:ext>
                </a:extLst>
              </a:tr>
              <a:tr h="959135">
                <a:tc>
                  <a:txBody>
                    <a:bodyPr/>
                    <a:lstStyle/>
                    <a:p>
                      <a:pPr algn="ctr"/>
                      <a:r>
                        <a:rPr lang="en-GB" sz="3700" b="0" i="0" kern="1200" noProof="0" dirty="0" smtClean="0">
                          <a:solidFill>
                            <a:schemeClr val="tx1"/>
                          </a:solidFill>
                          <a:latin typeface="Helvetica Neue Thin"/>
                          <a:ea typeface="+mj-ea"/>
                          <a:cs typeface="Helvetica Neue Thin"/>
                        </a:rPr>
                        <a:t>3</a:t>
                      </a:r>
                      <a:endParaRPr lang="en-GB" sz="3700" b="0" i="0" kern="1200" noProof="0" dirty="0">
                        <a:solidFill>
                          <a:schemeClr val="tx1"/>
                        </a:solidFill>
                        <a:latin typeface="Helvetica Neue Thin"/>
                        <a:ea typeface="+mj-ea"/>
                        <a:cs typeface="Helvetica Neue Thin"/>
                      </a:endParaRPr>
                    </a:p>
                  </a:txBody>
                  <a:tcPr marL="121920" marR="121920" marT="81280" marB="81280">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 typeface="+mj-lt"/>
                        <a:buNone/>
                        <a:tabLst/>
                        <a:defRPr/>
                      </a:pPr>
                      <a:r>
                        <a:rPr lang="en-GB" sz="3700" b="0" i="0" kern="1200" baseline="0" noProof="0" dirty="0" smtClean="0">
                          <a:solidFill>
                            <a:schemeClr val="tx1"/>
                          </a:solidFill>
                          <a:latin typeface="Helvetica Neue Thin"/>
                          <a:ea typeface="+mn-ea"/>
                          <a:cs typeface="Helvetica Neue Thin"/>
                        </a:rPr>
                        <a:t>Hands-On Agenda today</a:t>
                      </a:r>
                    </a:p>
                  </a:txBody>
                  <a:tcPr marL="243840" marR="121920" marT="81280" marB="81280" anchor="ctr">
                    <a:lnL w="3175" cap="flat" cmpd="sng" algn="ctr">
                      <a:solidFill>
                        <a:scrgbClr r="0" g="0" b="0"/>
                      </a:solidFill>
                      <a:prstDash val="solid"/>
                      <a:round/>
                      <a:headEnd type="none" w="med" len="med"/>
                      <a:tailEnd type="none" w="med" len="med"/>
                    </a:lnL>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9069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DataStax</a:t>
            </a:r>
            <a:endParaRPr lang="de-DE" dirty="0"/>
          </a:p>
        </p:txBody>
      </p:sp>
      <p:sp>
        <p:nvSpPr>
          <p:cNvPr id="3" name="Text Placeholder 2"/>
          <p:cNvSpPr>
            <a:spLocks noGrp="1"/>
          </p:cNvSpPr>
          <p:nvPr>
            <p:ph type="body" sz="quarter" idx="13"/>
          </p:nvPr>
        </p:nvSpPr>
        <p:spPr/>
        <p:txBody>
          <a:bodyPr/>
          <a:lstStyle/>
          <a:p>
            <a:endParaRPr lang="de-DE" dirty="0"/>
          </a:p>
        </p:txBody>
      </p:sp>
    </p:spTree>
    <p:extLst>
      <p:ext uri="{BB962C8B-B14F-4D97-AF65-F5344CB8AC3E}">
        <p14:creationId xmlns:p14="http://schemas.microsoft.com/office/powerpoint/2010/main" val="16520546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29865"/>
            <a:ext cx="10972800" cy="1279179"/>
          </a:xfrm>
        </p:spPr>
        <p:txBody>
          <a:bodyPr>
            <a:noAutofit/>
          </a:bodyPr>
          <a:lstStyle/>
          <a:p>
            <a:pPr>
              <a:lnSpc>
                <a:spcPct val="90000"/>
              </a:lnSpc>
            </a:pPr>
            <a:r>
              <a:rPr lang="en-US" sz="4800" dirty="0" smtClean="0"/>
              <a:t>DataStax</a:t>
            </a:r>
            <a:endParaRPr lang="en-US" sz="4800" dirty="0"/>
          </a:p>
        </p:txBody>
      </p:sp>
      <p:sp>
        <p:nvSpPr>
          <p:cNvPr id="2" name="Rectangle 1"/>
          <p:cNvSpPr/>
          <p:nvPr/>
        </p:nvSpPr>
        <p:spPr>
          <a:xfrm>
            <a:off x="0" y="1305943"/>
            <a:ext cx="12204192" cy="426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cxnSp>
        <p:nvCxnSpPr>
          <p:cNvPr id="44" name="Straight Connector 43"/>
          <p:cNvCxnSpPr/>
          <p:nvPr/>
        </p:nvCxnSpPr>
        <p:spPr>
          <a:xfrm rot="5400000">
            <a:off x="6099561" y="3460951"/>
            <a:ext cx="3962400" cy="0"/>
          </a:xfrm>
          <a:prstGeom prst="line">
            <a:avLst/>
          </a:prstGeom>
          <a:ln w="6350" cap="rnd" cmpd="sng">
            <a:solidFill>
              <a:schemeClr val="accent1"/>
            </a:solidFill>
            <a:headEnd type="oval" w="sm" len="sm"/>
            <a:tailEnd type="oval" w="sm" len="sm"/>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rot="5400000">
            <a:off x="2154975" y="3460951"/>
            <a:ext cx="3962400" cy="0"/>
          </a:xfrm>
          <a:prstGeom prst="line">
            <a:avLst/>
          </a:prstGeom>
          <a:ln w="6350" cap="rnd" cmpd="sng">
            <a:solidFill>
              <a:schemeClr val="accent1"/>
            </a:solidFill>
            <a:headEnd type="oval" w="sm" len="sm"/>
            <a:tailEnd type="oval" w="sm" len="sm"/>
          </a:ln>
          <a:effectLst/>
        </p:spPr>
        <p:style>
          <a:lnRef idx="2">
            <a:schemeClr val="accent1"/>
          </a:lnRef>
          <a:fillRef idx="0">
            <a:schemeClr val="accent1"/>
          </a:fillRef>
          <a:effectRef idx="1">
            <a:schemeClr val="accent1"/>
          </a:effectRef>
          <a:fontRef idx="minor">
            <a:schemeClr val="tx1"/>
          </a:fontRef>
        </p:style>
      </p:cxnSp>
      <p:sp>
        <p:nvSpPr>
          <p:cNvPr id="46" name="Title 5"/>
          <p:cNvSpPr txBox="1">
            <a:spLocks/>
          </p:cNvSpPr>
          <p:nvPr/>
        </p:nvSpPr>
        <p:spPr>
          <a:xfrm>
            <a:off x="394362" y="1467294"/>
            <a:ext cx="3670068" cy="919161"/>
          </a:xfrm>
          <a:prstGeom prst="rect">
            <a:avLst/>
          </a:prstGeom>
        </p:spPr>
        <p:txBody>
          <a:bodyPr>
            <a:noAutofit/>
          </a:bodyPr>
          <a:lstStyle>
            <a:lvl1pPr algn="l" defTabSz="457200" rtl="0" eaLnBrk="1" latinLnBrk="0" hangingPunct="1">
              <a:spcBef>
                <a:spcPct val="0"/>
              </a:spcBef>
              <a:buNone/>
              <a:defRPr sz="3200" b="0" i="0" kern="1200" baseline="0">
                <a:solidFill>
                  <a:schemeClr val="accent1"/>
                </a:solidFill>
                <a:latin typeface="Arial" charset="0"/>
                <a:ea typeface="Arial" charset="0"/>
                <a:cs typeface="Arial" charset="0"/>
              </a:defRPr>
            </a:lvl1pPr>
          </a:lstStyle>
          <a:p>
            <a:pPr algn="ctr">
              <a:lnSpc>
                <a:spcPct val="90000"/>
              </a:lnSpc>
            </a:pPr>
            <a:r>
              <a:rPr lang="en-US" sz="4800" b="1" dirty="0">
                <a:solidFill>
                  <a:srgbClr val="007A97"/>
                </a:solidFill>
              </a:rPr>
              <a:t>400+</a:t>
            </a:r>
          </a:p>
          <a:p>
            <a:pPr algn="ctr">
              <a:lnSpc>
                <a:spcPct val="90000"/>
              </a:lnSpc>
            </a:pPr>
            <a:r>
              <a:rPr lang="en-US" sz="2400" dirty="0">
                <a:solidFill>
                  <a:srgbClr val="007A97"/>
                </a:solidFill>
              </a:rPr>
              <a:t>Employees</a:t>
            </a:r>
          </a:p>
        </p:txBody>
      </p:sp>
      <p:sp>
        <p:nvSpPr>
          <p:cNvPr id="47" name="Title 5"/>
          <p:cNvSpPr txBox="1">
            <a:spLocks/>
          </p:cNvSpPr>
          <p:nvPr/>
        </p:nvSpPr>
        <p:spPr>
          <a:xfrm>
            <a:off x="4267201" y="1467294"/>
            <a:ext cx="3670068" cy="919161"/>
          </a:xfrm>
          <a:prstGeom prst="rect">
            <a:avLst/>
          </a:prstGeom>
        </p:spPr>
        <p:txBody>
          <a:bodyPr>
            <a:noAutofit/>
          </a:bodyPr>
          <a:lstStyle>
            <a:lvl1pPr algn="l" defTabSz="457200" rtl="0" eaLnBrk="1" latinLnBrk="0" hangingPunct="1">
              <a:spcBef>
                <a:spcPct val="0"/>
              </a:spcBef>
              <a:buNone/>
              <a:defRPr sz="3200" b="0" i="0" kern="1200" baseline="0">
                <a:solidFill>
                  <a:schemeClr val="accent1"/>
                </a:solidFill>
                <a:latin typeface="Arial" charset="0"/>
                <a:ea typeface="Arial" charset="0"/>
                <a:cs typeface="Arial" charset="0"/>
              </a:defRPr>
            </a:lvl1pPr>
          </a:lstStyle>
          <a:p>
            <a:pPr algn="ctr">
              <a:lnSpc>
                <a:spcPct val="90000"/>
              </a:lnSpc>
            </a:pPr>
            <a:r>
              <a:rPr lang="en-US" sz="4800" b="1" dirty="0">
                <a:solidFill>
                  <a:srgbClr val="007A97"/>
                </a:solidFill>
              </a:rPr>
              <a:t>$190M</a:t>
            </a:r>
          </a:p>
          <a:p>
            <a:pPr algn="ctr">
              <a:lnSpc>
                <a:spcPct val="90000"/>
              </a:lnSpc>
            </a:pPr>
            <a:r>
              <a:rPr lang="en-US" sz="2400" dirty="0">
                <a:solidFill>
                  <a:srgbClr val="007A97"/>
                </a:solidFill>
              </a:rPr>
              <a:t>Funding</a:t>
            </a:r>
          </a:p>
        </p:txBody>
      </p:sp>
      <p:sp>
        <p:nvSpPr>
          <p:cNvPr id="48" name="Title 5"/>
          <p:cNvSpPr txBox="1">
            <a:spLocks/>
          </p:cNvSpPr>
          <p:nvPr/>
        </p:nvSpPr>
        <p:spPr>
          <a:xfrm>
            <a:off x="8152509" y="1467294"/>
            <a:ext cx="3670068" cy="919161"/>
          </a:xfrm>
          <a:prstGeom prst="rect">
            <a:avLst/>
          </a:prstGeom>
        </p:spPr>
        <p:txBody>
          <a:bodyPr>
            <a:noAutofit/>
          </a:bodyPr>
          <a:lstStyle>
            <a:lvl1pPr algn="l" defTabSz="457200" rtl="0" eaLnBrk="1" latinLnBrk="0" hangingPunct="1">
              <a:spcBef>
                <a:spcPct val="0"/>
              </a:spcBef>
              <a:buNone/>
              <a:defRPr sz="3200" b="0" i="0" kern="1200" baseline="0">
                <a:solidFill>
                  <a:schemeClr val="accent1"/>
                </a:solidFill>
                <a:latin typeface="Arial" charset="0"/>
                <a:ea typeface="Arial" charset="0"/>
                <a:cs typeface="Arial" charset="0"/>
              </a:defRPr>
            </a:lvl1pPr>
          </a:lstStyle>
          <a:p>
            <a:pPr algn="ctr">
              <a:lnSpc>
                <a:spcPct val="90000"/>
              </a:lnSpc>
            </a:pPr>
            <a:r>
              <a:rPr lang="en-US" sz="4800" b="1" dirty="0">
                <a:solidFill>
                  <a:srgbClr val="007A97"/>
                </a:solidFill>
              </a:rPr>
              <a:t>500+</a:t>
            </a:r>
          </a:p>
          <a:p>
            <a:pPr algn="ctr">
              <a:lnSpc>
                <a:spcPct val="90000"/>
              </a:lnSpc>
            </a:pPr>
            <a:r>
              <a:rPr lang="en-US" sz="2400" dirty="0">
                <a:solidFill>
                  <a:srgbClr val="007A97"/>
                </a:solidFill>
              </a:rPr>
              <a:t>Customers</a:t>
            </a:r>
          </a:p>
        </p:txBody>
      </p:sp>
      <p:sp>
        <p:nvSpPr>
          <p:cNvPr id="49" name="Title 5"/>
          <p:cNvSpPr txBox="1">
            <a:spLocks/>
          </p:cNvSpPr>
          <p:nvPr/>
        </p:nvSpPr>
        <p:spPr>
          <a:xfrm>
            <a:off x="394362" y="2593998"/>
            <a:ext cx="3670068" cy="919161"/>
          </a:xfrm>
          <a:prstGeom prst="rect">
            <a:avLst/>
          </a:prstGeom>
        </p:spPr>
        <p:txBody>
          <a:bodyPr>
            <a:noAutofit/>
          </a:bodyPr>
          <a:lstStyle>
            <a:lvl1pPr algn="l" defTabSz="457200" rtl="0" eaLnBrk="1" latinLnBrk="0" hangingPunct="1">
              <a:spcBef>
                <a:spcPct val="0"/>
              </a:spcBef>
              <a:buNone/>
              <a:defRPr sz="3200" b="0" i="0" kern="1200" baseline="0">
                <a:solidFill>
                  <a:schemeClr val="accent1"/>
                </a:solidFill>
                <a:latin typeface="Arial" charset="0"/>
                <a:ea typeface="Arial" charset="0"/>
                <a:cs typeface="Arial" charset="0"/>
              </a:defRPr>
            </a:lvl1pPr>
          </a:lstStyle>
          <a:p>
            <a:pPr algn="ctr">
              <a:lnSpc>
                <a:spcPct val="120000"/>
              </a:lnSpc>
            </a:pPr>
            <a:r>
              <a:rPr lang="en-US" sz="2400" b="1" dirty="0">
                <a:solidFill>
                  <a:prstClr val="black">
                    <a:lumMod val="50000"/>
                    <a:lumOff val="50000"/>
                  </a:prstClr>
                </a:solidFill>
              </a:rPr>
              <a:t>Founded in April 2010</a:t>
            </a:r>
          </a:p>
          <a:p>
            <a:pPr algn="ctr">
              <a:lnSpc>
                <a:spcPct val="140000"/>
              </a:lnSpc>
            </a:pPr>
            <a:r>
              <a:rPr lang="en-US" sz="1467" dirty="0">
                <a:solidFill>
                  <a:prstClr val="black">
                    <a:lumMod val="50000"/>
                    <a:lumOff val="50000"/>
                  </a:prstClr>
                </a:solidFill>
              </a:rPr>
              <a:t>Santa Clara • San Francisco • Austin • London • Paris • Berlin • Tokyo • Sydney</a:t>
            </a:r>
          </a:p>
        </p:txBody>
      </p:sp>
      <p:grpSp>
        <p:nvGrpSpPr>
          <p:cNvPr id="68" name="Group 67"/>
          <p:cNvGrpSpPr/>
          <p:nvPr/>
        </p:nvGrpSpPr>
        <p:grpSpPr>
          <a:xfrm>
            <a:off x="4374821" y="2588931"/>
            <a:ext cx="3454828" cy="2529564"/>
            <a:chOff x="3281115" y="2038832"/>
            <a:chExt cx="2591121" cy="1897173"/>
          </a:xfrm>
        </p:grpSpPr>
        <p:pic>
          <p:nvPicPr>
            <p:cNvPr id="7" name="Picture 6" descr="clearbridge-investmentslogo.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281115" y="2141793"/>
              <a:ext cx="772249" cy="269271"/>
            </a:xfrm>
            <a:prstGeom prst="rect">
              <a:avLst/>
            </a:prstGeom>
          </p:spPr>
        </p:pic>
        <p:pic>
          <p:nvPicPr>
            <p:cNvPr id="26" name="Picture 25" descr="ComcastVentureslogo.jp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73987" y="2087976"/>
              <a:ext cx="776653" cy="323088"/>
            </a:xfrm>
            <a:prstGeom prst="rect">
              <a:avLst/>
            </a:prstGeom>
          </p:spPr>
        </p:pic>
        <p:pic>
          <p:nvPicPr>
            <p:cNvPr id="27" name="Picture 26" descr="crosscreeklogo.jp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071263" y="2038832"/>
              <a:ext cx="800973" cy="426049"/>
            </a:xfrm>
            <a:prstGeom prst="rect">
              <a:avLst/>
            </a:prstGeom>
          </p:spPr>
        </p:pic>
        <p:pic>
          <p:nvPicPr>
            <p:cNvPr id="28" name="Picture 27" descr="crosslink_capital.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281116" y="2591931"/>
              <a:ext cx="668684" cy="342860"/>
            </a:xfrm>
            <a:prstGeom prst="rect">
              <a:avLst/>
            </a:prstGeom>
          </p:spPr>
        </p:pic>
        <p:pic>
          <p:nvPicPr>
            <p:cNvPr id="30" name="Picture 29" descr="dfj.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151165" y="2598301"/>
              <a:ext cx="841226" cy="336490"/>
            </a:xfrm>
            <a:prstGeom prst="rect">
              <a:avLst/>
            </a:prstGeom>
          </p:spPr>
        </p:pic>
        <p:pic>
          <p:nvPicPr>
            <p:cNvPr id="31" name="Picture 30" descr="LightSpeed.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359423" y="3083930"/>
              <a:ext cx="1497388" cy="314757"/>
            </a:xfrm>
            <a:prstGeom prst="rect">
              <a:avLst/>
            </a:prstGeom>
          </p:spPr>
        </p:pic>
        <p:pic>
          <p:nvPicPr>
            <p:cNvPr id="32" name="Picture 31" descr="meritech.jp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950640" y="3077945"/>
              <a:ext cx="842162" cy="266124"/>
            </a:xfrm>
            <a:prstGeom prst="rect">
              <a:avLst/>
            </a:prstGeom>
          </p:spPr>
        </p:pic>
        <p:pic>
          <p:nvPicPr>
            <p:cNvPr id="33" name="Picture 32" descr="nwc.pn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520206" y="3494250"/>
              <a:ext cx="1352030" cy="254182"/>
            </a:xfrm>
            <a:prstGeom prst="rect">
              <a:avLst/>
            </a:prstGeom>
          </p:spPr>
        </p:pic>
        <p:pic>
          <p:nvPicPr>
            <p:cNvPr id="35" name="Picture 34" descr="scaleventure.png"/>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5193756" y="2575881"/>
              <a:ext cx="678480" cy="336526"/>
            </a:xfrm>
            <a:prstGeom prst="rect">
              <a:avLst/>
            </a:prstGeom>
          </p:spPr>
        </p:pic>
        <p:pic>
          <p:nvPicPr>
            <p:cNvPr id="37" name="Picture 36" descr="kpcb-main-white.png"/>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3281116" y="3370979"/>
              <a:ext cx="1130051" cy="565026"/>
            </a:xfrm>
            <a:prstGeom prst="rect">
              <a:avLst/>
            </a:prstGeom>
          </p:spPr>
        </p:pic>
      </p:grpSp>
      <p:sp>
        <p:nvSpPr>
          <p:cNvPr id="63" name="Title 5"/>
          <p:cNvSpPr txBox="1">
            <a:spLocks/>
          </p:cNvSpPr>
          <p:nvPr/>
        </p:nvSpPr>
        <p:spPr>
          <a:xfrm>
            <a:off x="4267201" y="5180723"/>
            <a:ext cx="3670068" cy="386639"/>
          </a:xfrm>
          <a:prstGeom prst="rect">
            <a:avLst/>
          </a:prstGeom>
        </p:spPr>
        <p:txBody>
          <a:bodyPr>
            <a:noAutofit/>
          </a:bodyPr>
          <a:lstStyle>
            <a:lvl1pPr algn="l" defTabSz="457200" rtl="0" eaLnBrk="1" latinLnBrk="0" hangingPunct="1">
              <a:spcBef>
                <a:spcPct val="0"/>
              </a:spcBef>
              <a:buNone/>
              <a:defRPr sz="3200" b="0" i="0" kern="1200" baseline="0">
                <a:solidFill>
                  <a:schemeClr val="accent1"/>
                </a:solidFill>
                <a:latin typeface="Arial" charset="0"/>
                <a:ea typeface="Arial" charset="0"/>
                <a:cs typeface="Arial" charset="0"/>
              </a:defRPr>
            </a:lvl1pPr>
          </a:lstStyle>
          <a:p>
            <a:pPr algn="ctr">
              <a:lnSpc>
                <a:spcPct val="90000"/>
              </a:lnSpc>
            </a:pPr>
            <a:r>
              <a:rPr lang="en-US" sz="1467" dirty="0">
                <a:solidFill>
                  <a:srgbClr val="007A97"/>
                </a:solidFill>
              </a:rPr>
              <a:t>(Series E </a:t>
            </a:r>
            <a:r>
              <a:rPr lang="mr-IN" sz="1467" dirty="0">
                <a:solidFill>
                  <a:srgbClr val="007A97"/>
                </a:solidFill>
              </a:rPr>
              <a:t>–</a:t>
            </a:r>
            <a:r>
              <a:rPr lang="en-US" sz="1467" dirty="0">
                <a:solidFill>
                  <a:srgbClr val="007A97"/>
                </a:solidFill>
              </a:rPr>
              <a:t> Sept. 2014)</a:t>
            </a:r>
          </a:p>
        </p:txBody>
      </p:sp>
      <p:grpSp>
        <p:nvGrpSpPr>
          <p:cNvPr id="66" name="Group 65"/>
          <p:cNvGrpSpPr/>
          <p:nvPr/>
        </p:nvGrpSpPr>
        <p:grpSpPr>
          <a:xfrm>
            <a:off x="8368587" y="2607573"/>
            <a:ext cx="3644040" cy="2227807"/>
            <a:chOff x="6276440" y="2052813"/>
            <a:chExt cx="2733030" cy="1670855"/>
          </a:xfrm>
        </p:grpSpPr>
        <p:pic>
          <p:nvPicPr>
            <p:cNvPr id="41" name="Picture 40" descr="netflix@3x.png"/>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6302620" y="2087976"/>
              <a:ext cx="807028" cy="232353"/>
            </a:xfrm>
            <a:prstGeom prst="rect">
              <a:avLst/>
            </a:prstGeom>
          </p:spPr>
        </p:pic>
        <p:pic>
          <p:nvPicPr>
            <p:cNvPr id="50" name="Picture 49" descr="safeway@3x.png"/>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6507960" y="2411064"/>
              <a:ext cx="1123432" cy="242854"/>
            </a:xfrm>
            <a:prstGeom prst="rect">
              <a:avLst/>
            </a:prstGeom>
          </p:spPr>
        </p:pic>
        <p:pic>
          <p:nvPicPr>
            <p:cNvPr id="51" name="Picture 50" descr="ebay@3x.png"/>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7185920" y="2052813"/>
              <a:ext cx="743235" cy="321333"/>
            </a:xfrm>
            <a:prstGeom prst="rect">
              <a:avLst/>
            </a:prstGeom>
          </p:spPr>
        </p:pic>
        <p:pic>
          <p:nvPicPr>
            <p:cNvPr id="52" name="Picture 51" descr="target@3x.png"/>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7772219" y="2412987"/>
              <a:ext cx="1162364" cy="242854"/>
            </a:xfrm>
            <a:prstGeom prst="rect">
              <a:avLst/>
            </a:prstGeom>
          </p:spPr>
        </p:pic>
        <p:pic>
          <p:nvPicPr>
            <p:cNvPr id="53" name="Picture 52" descr="ing@3x.png"/>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8005427" y="2052813"/>
              <a:ext cx="929156" cy="267516"/>
            </a:xfrm>
            <a:prstGeom prst="rect">
              <a:avLst/>
            </a:prstGeom>
          </p:spPr>
        </p:pic>
        <p:pic>
          <p:nvPicPr>
            <p:cNvPr id="54" name="Picture 53" descr="capitalone@3x.png"/>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6761521" y="2732002"/>
              <a:ext cx="783691" cy="315888"/>
            </a:xfrm>
            <a:prstGeom prst="rect">
              <a:avLst/>
            </a:prstGeom>
          </p:spPr>
        </p:pic>
        <p:pic>
          <p:nvPicPr>
            <p:cNvPr id="56" name="Picture 55" descr="UBS_Logo.svg.png"/>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7913897" y="2755325"/>
              <a:ext cx="721792" cy="264328"/>
            </a:xfrm>
            <a:prstGeom prst="rect">
              <a:avLst/>
            </a:prstGeom>
          </p:spPr>
        </p:pic>
        <p:pic>
          <p:nvPicPr>
            <p:cNvPr id="57" name="Picture 56" descr="microsoft@3x.png"/>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6557477" y="3098105"/>
              <a:ext cx="972918" cy="235586"/>
            </a:xfrm>
            <a:prstGeom prst="rect">
              <a:avLst/>
            </a:prstGeom>
          </p:spPr>
        </p:pic>
        <p:pic>
          <p:nvPicPr>
            <p:cNvPr id="59" name="Picture 58" descr="sony@3x.png"/>
            <p:cNvPicPr>
              <a:picLocks noChangeAspect="1"/>
            </p:cNvPicPr>
            <p:nvPr/>
          </p:nvPicPr>
          <p:blipFill>
            <a:blip r:embed="rId21" cstate="screen">
              <a:extLst>
                <a:ext uri="{28A0092B-C50C-407E-A947-70E740481C1C}">
                  <a14:useLocalDpi xmlns:a14="http://schemas.microsoft.com/office/drawing/2010/main"/>
                </a:ext>
              </a:extLst>
            </a:blip>
            <a:stretch>
              <a:fillRect/>
            </a:stretch>
          </p:blipFill>
          <p:spPr>
            <a:xfrm>
              <a:off x="7084998" y="3498961"/>
              <a:ext cx="920429" cy="174243"/>
            </a:xfrm>
            <a:prstGeom prst="rect">
              <a:avLst/>
            </a:prstGeom>
          </p:spPr>
        </p:pic>
        <p:pic>
          <p:nvPicPr>
            <p:cNvPr id="60" name="Picture 59" descr="cisco@3x.png"/>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6276440" y="3361014"/>
              <a:ext cx="600731" cy="362654"/>
            </a:xfrm>
            <a:prstGeom prst="rect">
              <a:avLst/>
            </a:prstGeom>
          </p:spPr>
        </p:pic>
        <p:pic>
          <p:nvPicPr>
            <p:cNvPr id="62" name="Picture 61" descr="macquarie@3x.png"/>
            <p:cNvPicPr>
              <a:picLocks noChangeAspect="1"/>
            </p:cNvPicPr>
            <p:nvPr/>
          </p:nvPicPr>
          <p:blipFill>
            <a:blip r:embed="rId23" cstate="screen">
              <a:extLst>
                <a:ext uri="{28A0092B-C50C-407E-A947-70E740481C1C}">
                  <a14:useLocalDpi xmlns:a14="http://schemas.microsoft.com/office/drawing/2010/main"/>
                </a:ext>
              </a:extLst>
            </a:blip>
            <a:stretch>
              <a:fillRect/>
            </a:stretch>
          </p:blipFill>
          <p:spPr>
            <a:xfrm>
              <a:off x="7703546" y="3090837"/>
              <a:ext cx="1162364" cy="242854"/>
            </a:xfrm>
            <a:prstGeom prst="rect">
              <a:avLst/>
            </a:prstGeom>
          </p:spPr>
        </p:pic>
        <p:pic>
          <p:nvPicPr>
            <p:cNvPr id="65" name="Picture 64" descr="comcast@3x.png"/>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8182522" y="3361013"/>
              <a:ext cx="826948" cy="312191"/>
            </a:xfrm>
            <a:prstGeom prst="rect">
              <a:avLst/>
            </a:prstGeom>
          </p:spPr>
        </p:pic>
      </p:grpSp>
      <p:cxnSp>
        <p:nvCxnSpPr>
          <p:cNvPr id="90" name="Straight Connector 89"/>
          <p:cNvCxnSpPr/>
          <p:nvPr/>
        </p:nvCxnSpPr>
        <p:spPr>
          <a:xfrm>
            <a:off x="8368587" y="4974984"/>
            <a:ext cx="3657600" cy="0"/>
          </a:xfrm>
          <a:prstGeom prst="line">
            <a:avLst/>
          </a:prstGeom>
          <a:ln w="6350" cap="rnd" cmpd="sng">
            <a:solidFill>
              <a:schemeClr val="accent1"/>
            </a:solidFill>
            <a:headEnd type="none" w="sm" len="sm"/>
            <a:tailEnd type="none" w="sm" len="sm"/>
          </a:ln>
          <a:effectLst/>
        </p:spPr>
        <p:style>
          <a:lnRef idx="2">
            <a:schemeClr val="accent1"/>
          </a:lnRef>
          <a:fillRef idx="0">
            <a:schemeClr val="accent1"/>
          </a:fillRef>
          <a:effectRef idx="1">
            <a:schemeClr val="accent1"/>
          </a:effectRef>
          <a:fontRef idx="minor">
            <a:schemeClr val="tx1"/>
          </a:fontRef>
        </p:style>
      </p:cxnSp>
      <p:sp>
        <p:nvSpPr>
          <p:cNvPr id="91" name="Title 5"/>
          <p:cNvSpPr txBox="1">
            <a:spLocks/>
          </p:cNvSpPr>
          <p:nvPr/>
        </p:nvSpPr>
        <p:spPr>
          <a:xfrm>
            <a:off x="9123256" y="5032383"/>
            <a:ext cx="2531041" cy="416943"/>
          </a:xfrm>
          <a:prstGeom prst="rect">
            <a:avLst/>
          </a:prstGeom>
        </p:spPr>
        <p:txBody>
          <a:bodyPr>
            <a:noAutofit/>
          </a:bodyPr>
          <a:lstStyle>
            <a:lvl1pPr algn="l" defTabSz="457200" rtl="0" eaLnBrk="1" latinLnBrk="0" hangingPunct="1">
              <a:spcBef>
                <a:spcPct val="0"/>
              </a:spcBef>
              <a:buNone/>
              <a:defRPr sz="3200" b="0" i="0" kern="1200" baseline="0">
                <a:solidFill>
                  <a:schemeClr val="accent1"/>
                </a:solidFill>
                <a:latin typeface="Arial" charset="0"/>
                <a:ea typeface="Arial" charset="0"/>
                <a:cs typeface="Arial" charset="0"/>
              </a:defRPr>
            </a:lvl1pPr>
          </a:lstStyle>
          <a:p>
            <a:pPr>
              <a:lnSpc>
                <a:spcPct val="90000"/>
              </a:lnSpc>
            </a:pPr>
            <a:r>
              <a:rPr lang="en-US" sz="2400" b="1" dirty="0">
                <a:solidFill>
                  <a:srgbClr val="007A97"/>
                </a:solidFill>
              </a:rPr>
              <a:t>30%  +</a:t>
            </a:r>
          </a:p>
        </p:txBody>
      </p:sp>
      <p:pic>
        <p:nvPicPr>
          <p:cNvPr id="69" name="Picture 68" descr="fortune100.jpeg"/>
          <p:cNvPicPr>
            <a:picLocks noChangeAspect="1"/>
          </p:cNvPicPr>
          <p:nvPr/>
        </p:nvPicPr>
        <p:blipFill>
          <a:blip r:embed="rId25" cstate="screen">
            <a:extLst>
              <a:ext uri="{28A0092B-C50C-407E-A947-70E740481C1C}">
                <a14:useLocalDpi xmlns:a14="http://schemas.microsoft.com/office/drawing/2010/main"/>
              </a:ext>
            </a:extLst>
          </a:blip>
          <a:stretch>
            <a:fillRect/>
          </a:stretch>
        </p:blipFill>
        <p:spPr>
          <a:xfrm>
            <a:off x="10388776" y="5041902"/>
            <a:ext cx="617568" cy="432297"/>
          </a:xfrm>
          <a:prstGeom prst="rect">
            <a:avLst/>
          </a:prstGeom>
        </p:spPr>
      </p:pic>
      <p:pic>
        <p:nvPicPr>
          <p:cNvPr id="70" name="Picture 69" descr="forbes@3x.png"/>
          <p:cNvPicPr>
            <a:picLocks noChangeAspect="1"/>
          </p:cNvPicPr>
          <p:nvPr/>
        </p:nvPicPr>
        <p:blipFill>
          <a:blip r:embed="rId26" cstate="screen">
            <a:alphaModFix amt="60000"/>
            <a:extLst>
              <a:ext uri="{28A0092B-C50C-407E-A947-70E740481C1C}">
                <a14:useLocalDpi xmlns:a14="http://schemas.microsoft.com/office/drawing/2010/main"/>
              </a:ext>
            </a:extLst>
          </a:blip>
          <a:stretch>
            <a:fillRect/>
          </a:stretch>
        </p:blipFill>
        <p:spPr>
          <a:xfrm>
            <a:off x="1867607" y="5573143"/>
            <a:ext cx="1710267" cy="739423"/>
          </a:xfrm>
          <a:prstGeom prst="rect">
            <a:avLst/>
          </a:prstGeom>
        </p:spPr>
      </p:pic>
      <p:pic>
        <p:nvPicPr>
          <p:cNvPr id="71" name="Picture 70" descr="gartner@3x.png"/>
          <p:cNvPicPr>
            <a:picLocks noChangeAspect="1"/>
          </p:cNvPicPr>
          <p:nvPr/>
        </p:nvPicPr>
        <p:blipFill>
          <a:blip r:embed="rId27" cstate="screen">
            <a:alphaModFix amt="60000"/>
            <a:extLst>
              <a:ext uri="{28A0092B-C50C-407E-A947-70E740481C1C}">
                <a14:useLocalDpi xmlns:a14="http://schemas.microsoft.com/office/drawing/2010/main"/>
              </a:ext>
            </a:extLst>
          </a:blip>
          <a:stretch>
            <a:fillRect/>
          </a:stretch>
        </p:blipFill>
        <p:spPr>
          <a:xfrm>
            <a:off x="5828965" y="5573143"/>
            <a:ext cx="1710267" cy="739423"/>
          </a:xfrm>
          <a:prstGeom prst="rect">
            <a:avLst/>
          </a:prstGeom>
        </p:spPr>
      </p:pic>
      <p:sp>
        <p:nvSpPr>
          <p:cNvPr id="92" name="Title 5"/>
          <p:cNvSpPr txBox="1">
            <a:spLocks/>
          </p:cNvSpPr>
          <p:nvPr/>
        </p:nvSpPr>
        <p:spPr>
          <a:xfrm>
            <a:off x="3614880" y="5585639"/>
            <a:ext cx="2316712" cy="804948"/>
          </a:xfrm>
          <a:prstGeom prst="rect">
            <a:avLst/>
          </a:prstGeom>
        </p:spPr>
        <p:txBody>
          <a:bodyPr>
            <a:noAutofit/>
          </a:bodyPr>
          <a:lstStyle>
            <a:lvl1pPr algn="l" defTabSz="457200" rtl="0" eaLnBrk="1" latinLnBrk="0" hangingPunct="1">
              <a:spcBef>
                <a:spcPct val="0"/>
              </a:spcBef>
              <a:buNone/>
              <a:defRPr sz="3200" b="0" i="0" kern="1200" baseline="0">
                <a:solidFill>
                  <a:schemeClr val="accent1"/>
                </a:solidFill>
                <a:latin typeface="Arial" charset="0"/>
                <a:ea typeface="Arial" charset="0"/>
                <a:cs typeface="Arial" charset="0"/>
              </a:defRPr>
            </a:lvl1pPr>
          </a:lstStyle>
          <a:p>
            <a:pPr>
              <a:lnSpc>
                <a:spcPct val="120000"/>
              </a:lnSpc>
            </a:pPr>
            <a:r>
              <a:rPr lang="en-US" sz="1467" dirty="0">
                <a:solidFill>
                  <a:schemeClr val="bg1"/>
                </a:solidFill>
              </a:rPr>
              <a:t>2016 World’s Best</a:t>
            </a:r>
          </a:p>
          <a:p>
            <a:pPr>
              <a:lnSpc>
                <a:spcPct val="120000"/>
              </a:lnSpc>
            </a:pPr>
            <a:r>
              <a:rPr lang="en-US" sz="1467" dirty="0">
                <a:solidFill>
                  <a:schemeClr val="bg1"/>
                </a:solidFill>
              </a:rPr>
              <a:t>100 Cloud Companies </a:t>
            </a:r>
          </a:p>
        </p:txBody>
      </p:sp>
      <p:sp>
        <p:nvSpPr>
          <p:cNvPr id="93" name="Title 5"/>
          <p:cNvSpPr txBox="1">
            <a:spLocks/>
          </p:cNvSpPr>
          <p:nvPr/>
        </p:nvSpPr>
        <p:spPr>
          <a:xfrm>
            <a:off x="7539844" y="5585638"/>
            <a:ext cx="3032363" cy="919161"/>
          </a:xfrm>
          <a:prstGeom prst="rect">
            <a:avLst/>
          </a:prstGeom>
        </p:spPr>
        <p:txBody>
          <a:bodyPr>
            <a:noAutofit/>
          </a:bodyPr>
          <a:lstStyle>
            <a:lvl1pPr algn="l" defTabSz="457200" rtl="0" eaLnBrk="1" latinLnBrk="0" hangingPunct="1">
              <a:spcBef>
                <a:spcPct val="0"/>
              </a:spcBef>
              <a:buNone/>
              <a:defRPr sz="3200" b="0" i="0" kern="1200" baseline="0">
                <a:solidFill>
                  <a:schemeClr val="accent1"/>
                </a:solidFill>
                <a:latin typeface="Arial" charset="0"/>
                <a:ea typeface="Arial" charset="0"/>
                <a:cs typeface="Arial" charset="0"/>
              </a:defRPr>
            </a:lvl1pPr>
          </a:lstStyle>
          <a:p>
            <a:pPr>
              <a:lnSpc>
                <a:spcPct val="120000"/>
              </a:lnSpc>
            </a:pPr>
            <a:r>
              <a:rPr lang="en-US" sz="1467" dirty="0">
                <a:solidFill>
                  <a:schemeClr val="bg1"/>
                </a:solidFill>
              </a:rPr>
              <a:t>Ranked #1 in multiple operational</a:t>
            </a:r>
            <a:br>
              <a:rPr lang="en-US" sz="1467" dirty="0">
                <a:solidFill>
                  <a:schemeClr val="bg1"/>
                </a:solidFill>
              </a:rPr>
            </a:br>
            <a:r>
              <a:rPr lang="en-US" sz="1467" dirty="0">
                <a:solidFill>
                  <a:schemeClr val="bg1"/>
                </a:solidFill>
              </a:rPr>
              <a:t>database categories</a:t>
            </a:r>
          </a:p>
        </p:txBody>
      </p:sp>
      <p:sp>
        <p:nvSpPr>
          <p:cNvPr id="61" name="Footer Placeholder 2"/>
          <p:cNvSpPr txBox="1">
            <a:spLocks/>
          </p:cNvSpPr>
          <p:nvPr/>
        </p:nvSpPr>
        <p:spPr>
          <a:xfrm>
            <a:off x="4165600" y="6356351"/>
            <a:ext cx="3860800" cy="365125"/>
          </a:xfrm>
          <a:prstGeom prst="rect">
            <a:avLst/>
          </a:prstGeom>
        </p:spPr>
        <p:txBody>
          <a:bodyPr vert="horz" lIns="121920" tIns="60960" rIns="121920" bIns="60960" rtlCol="0" anchor="ctr"/>
          <a:lstStyle>
            <a:defPPr>
              <a:defRPr lang="en-US"/>
            </a:defPPr>
            <a:lvl1pPr marL="0" algn="ctr" defTabSz="457200" rtl="0" eaLnBrk="1" latinLnBrk="0" hangingPunct="1">
              <a:defRPr sz="7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933">
                <a:solidFill>
                  <a:schemeClr val="bg1"/>
                </a:solidFill>
                <a:latin typeface="Arial"/>
              </a:rPr>
              <a:t>Company Confidential</a:t>
            </a:r>
            <a:endParaRPr lang="en-US" sz="933" dirty="0">
              <a:solidFill>
                <a:schemeClr val="bg1"/>
              </a:solidFill>
              <a:latin typeface="Arial"/>
            </a:endParaRPr>
          </a:p>
        </p:txBody>
      </p:sp>
      <p:sp>
        <p:nvSpPr>
          <p:cNvPr id="3" name="Fußzeilenplatzhalter 2"/>
          <p:cNvSpPr>
            <a:spLocks noGrp="1"/>
          </p:cNvSpPr>
          <p:nvPr>
            <p:ph type="ftr" sz="quarter" idx="16"/>
          </p:nvPr>
        </p:nvSpPr>
        <p:spPr/>
        <p:txBody>
          <a:bodyPr/>
          <a:lstStyle/>
          <a:p>
            <a:r>
              <a:rPr lang="de-DE" smtClean="0">
                <a:solidFill>
                  <a:prstClr val="white">
                    <a:lumMod val="75000"/>
                  </a:prstClr>
                </a:solidFill>
              </a:rPr>
              <a:t>DataStax is a registered trademark of DataStax, Inc. and its subsidiaries in the United States and/or other countries.</a:t>
            </a:r>
            <a:endParaRPr lang="en-US" dirty="0">
              <a:solidFill>
                <a:prstClr val="white">
                  <a:lumMod val="75000"/>
                </a:prstClr>
              </a:solidFill>
            </a:endParaRPr>
          </a:p>
        </p:txBody>
      </p:sp>
      <p:sp>
        <p:nvSpPr>
          <p:cNvPr id="4" name="Foliennummernplatzhalter 3"/>
          <p:cNvSpPr>
            <a:spLocks noGrp="1"/>
          </p:cNvSpPr>
          <p:nvPr>
            <p:ph type="sldNum" sz="quarter" idx="17"/>
          </p:nvPr>
        </p:nvSpPr>
        <p:spPr/>
        <p:txBody>
          <a:bodyPr/>
          <a:lstStyle/>
          <a:p>
            <a:fld id="{5A6FB346-E907-314D-8DE1-ECD2B2B6AA1B}" type="slidenum">
              <a:rPr lang="en-US" smtClean="0">
                <a:solidFill>
                  <a:prstClr val="white">
                    <a:lumMod val="75000"/>
                  </a:prstClr>
                </a:solidFill>
              </a:rPr>
              <a:pPr/>
              <a:t>4</a:t>
            </a:fld>
            <a:endParaRPr lang="en-US">
              <a:solidFill>
                <a:prstClr val="white">
                  <a:lumMod val="75000"/>
                </a:prstClr>
              </a:solidFill>
            </a:endParaRPr>
          </a:p>
        </p:txBody>
      </p:sp>
    </p:spTree>
    <p:extLst>
      <p:ext uri="{BB962C8B-B14F-4D97-AF65-F5344CB8AC3E}">
        <p14:creationId xmlns:p14="http://schemas.microsoft.com/office/powerpoint/2010/main" val="1066560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Apps have changed</a:t>
            </a:r>
            <a:endParaRPr lang="en-US" dirty="0"/>
          </a:p>
        </p:txBody>
      </p:sp>
      <p:sp>
        <p:nvSpPr>
          <p:cNvPr id="5" name="Slide Number Placeholder 4"/>
          <p:cNvSpPr>
            <a:spLocks noGrp="1"/>
          </p:cNvSpPr>
          <p:nvPr>
            <p:ph type="sldNum" sz="quarter" idx="12"/>
          </p:nvPr>
        </p:nvSpPr>
        <p:spPr>
          <a:prstGeom prst="rect">
            <a:avLst/>
          </a:prstGeom>
        </p:spPr>
        <p:txBody>
          <a:bodyPr/>
          <a:lstStyle/>
          <a:p>
            <a:pPr algn="r">
              <a:buSzPct val="25000"/>
            </a:pPr>
            <a:fld id="{00000000-1234-1234-1234-123412341234}" type="slidenum">
              <a:rPr lang="en-US" sz="1200">
                <a:solidFill>
                  <a:srgbClr val="A5A5A5"/>
                </a:solidFill>
                <a:latin typeface="Arial"/>
                <a:ea typeface="Arial"/>
                <a:cs typeface="Arial"/>
                <a:sym typeface="Arial"/>
              </a:rPr>
              <a:pPr algn="r">
                <a:buSzPct val="25000"/>
              </a:pPr>
              <a:t>5</a:t>
            </a:fld>
            <a:endParaRPr lang="en-US" sz="1200">
              <a:solidFill>
                <a:srgbClr val="A5A5A5"/>
              </a:solidFill>
              <a:latin typeface="Arial"/>
              <a:ea typeface="Arial"/>
              <a:cs typeface="Arial"/>
              <a:sym typeface="Arial"/>
            </a:endParaRPr>
          </a:p>
        </p:txBody>
      </p:sp>
      <p:grpSp>
        <p:nvGrpSpPr>
          <p:cNvPr id="169" name="Shape 338"/>
          <p:cNvGrpSpPr/>
          <p:nvPr/>
        </p:nvGrpSpPr>
        <p:grpSpPr>
          <a:xfrm>
            <a:off x="2141353" y="3037299"/>
            <a:ext cx="534924" cy="296325"/>
            <a:chOff x="257400" y="1594625"/>
            <a:chExt cx="534924" cy="395100"/>
          </a:xfrm>
        </p:grpSpPr>
        <p:cxnSp>
          <p:nvCxnSpPr>
            <p:cNvPr id="170" name="Shape 339"/>
            <p:cNvCxnSpPr/>
            <p:nvPr/>
          </p:nvCxnSpPr>
          <p:spPr>
            <a:xfrm>
              <a:off x="297511" y="1766202"/>
              <a:ext cx="80700" cy="0"/>
            </a:xfrm>
            <a:prstGeom prst="straightConnector1">
              <a:avLst/>
            </a:prstGeom>
            <a:noFill/>
            <a:ln w="9525" cap="flat" cmpd="sng">
              <a:solidFill>
                <a:schemeClr val="dk2"/>
              </a:solidFill>
              <a:prstDash val="solid"/>
              <a:round/>
              <a:headEnd type="none" w="lg" len="lg"/>
              <a:tailEnd type="none" w="lg" len="lg"/>
            </a:ln>
          </p:spPr>
        </p:cxnSp>
        <p:sp>
          <p:nvSpPr>
            <p:cNvPr id="171" name="Shape 340"/>
            <p:cNvSpPr/>
            <p:nvPr/>
          </p:nvSpPr>
          <p:spPr>
            <a:xfrm>
              <a:off x="257400" y="1594625"/>
              <a:ext cx="534900" cy="395100"/>
            </a:xfrm>
            <a:prstGeom prst="roundRect">
              <a:avLst>
                <a:gd name="adj" fmla="val 16667"/>
              </a:avLst>
            </a:prstGeom>
            <a:noFill/>
            <a:ln w="9525" cap="flat" cmpd="sng">
              <a:solidFill>
                <a:srgbClr val="26262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72" name="Shape 341"/>
            <p:cNvCxnSpPr/>
            <p:nvPr/>
          </p:nvCxnSpPr>
          <p:spPr>
            <a:xfrm>
              <a:off x="257425" y="1715975"/>
              <a:ext cx="534900" cy="0"/>
            </a:xfrm>
            <a:prstGeom prst="straightConnector1">
              <a:avLst/>
            </a:prstGeom>
            <a:noFill/>
            <a:ln w="9525" cap="flat" cmpd="sng">
              <a:solidFill>
                <a:schemeClr val="dk2"/>
              </a:solidFill>
              <a:prstDash val="solid"/>
              <a:round/>
              <a:headEnd type="none" w="lg" len="lg"/>
              <a:tailEnd type="none" w="lg" len="lg"/>
            </a:ln>
          </p:spPr>
        </p:cxnSp>
        <p:cxnSp>
          <p:nvCxnSpPr>
            <p:cNvPr id="173" name="Shape 342"/>
            <p:cNvCxnSpPr/>
            <p:nvPr/>
          </p:nvCxnSpPr>
          <p:spPr>
            <a:xfrm flipH="1">
              <a:off x="442425" y="1723550"/>
              <a:ext cx="2100" cy="209100"/>
            </a:xfrm>
            <a:prstGeom prst="straightConnector1">
              <a:avLst/>
            </a:prstGeom>
            <a:noFill/>
            <a:ln w="9525" cap="flat" cmpd="sng">
              <a:solidFill>
                <a:schemeClr val="dk2"/>
              </a:solidFill>
              <a:prstDash val="solid"/>
              <a:round/>
              <a:headEnd type="none" w="lg" len="lg"/>
              <a:tailEnd type="none" w="lg" len="lg"/>
            </a:ln>
          </p:spPr>
        </p:cxnSp>
        <p:sp>
          <p:nvSpPr>
            <p:cNvPr id="174" name="Shape 343"/>
            <p:cNvSpPr/>
            <p:nvPr/>
          </p:nvSpPr>
          <p:spPr>
            <a:xfrm>
              <a:off x="481375" y="1754626"/>
              <a:ext cx="261000" cy="87000"/>
            </a:xfrm>
            <a:prstGeom prst="rect">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5" name="Shape 344"/>
            <p:cNvSpPr/>
            <p:nvPr/>
          </p:nvSpPr>
          <p:spPr>
            <a:xfrm>
              <a:off x="589048" y="1868097"/>
              <a:ext cx="146400" cy="87000"/>
            </a:xfrm>
            <a:prstGeom prst="rect">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76" name="Shape 345"/>
            <p:cNvCxnSpPr/>
            <p:nvPr/>
          </p:nvCxnSpPr>
          <p:spPr>
            <a:xfrm>
              <a:off x="297511" y="1851927"/>
              <a:ext cx="80700" cy="0"/>
            </a:xfrm>
            <a:prstGeom prst="straightConnector1">
              <a:avLst/>
            </a:prstGeom>
            <a:noFill/>
            <a:ln w="9525" cap="flat" cmpd="sng">
              <a:solidFill>
                <a:schemeClr val="dk2"/>
              </a:solidFill>
              <a:prstDash val="solid"/>
              <a:round/>
              <a:headEnd type="none" w="lg" len="lg"/>
              <a:tailEnd type="none" w="lg" len="lg"/>
            </a:ln>
          </p:spPr>
        </p:cxnSp>
        <p:cxnSp>
          <p:nvCxnSpPr>
            <p:cNvPr id="177" name="Shape 346"/>
            <p:cNvCxnSpPr/>
            <p:nvPr/>
          </p:nvCxnSpPr>
          <p:spPr>
            <a:xfrm>
              <a:off x="297511" y="1892304"/>
              <a:ext cx="80700" cy="0"/>
            </a:xfrm>
            <a:prstGeom prst="straightConnector1">
              <a:avLst/>
            </a:prstGeom>
            <a:noFill/>
            <a:ln w="9525" cap="flat" cmpd="sng">
              <a:solidFill>
                <a:schemeClr val="dk2"/>
              </a:solidFill>
              <a:prstDash val="solid"/>
              <a:round/>
              <a:headEnd type="none" w="lg" len="lg"/>
              <a:tailEnd type="none" w="lg" len="lg"/>
            </a:ln>
          </p:spPr>
        </p:cxnSp>
        <p:cxnSp>
          <p:nvCxnSpPr>
            <p:cNvPr id="178" name="Shape 347"/>
            <p:cNvCxnSpPr/>
            <p:nvPr/>
          </p:nvCxnSpPr>
          <p:spPr>
            <a:xfrm>
              <a:off x="297511" y="1809064"/>
              <a:ext cx="80700" cy="0"/>
            </a:xfrm>
            <a:prstGeom prst="straightConnector1">
              <a:avLst/>
            </a:prstGeom>
            <a:noFill/>
            <a:ln w="9525" cap="flat" cmpd="sng">
              <a:solidFill>
                <a:schemeClr val="dk2"/>
              </a:solidFill>
              <a:prstDash val="solid"/>
              <a:round/>
              <a:headEnd type="none" w="lg" len="lg"/>
              <a:tailEnd type="none" w="lg" len="lg"/>
            </a:ln>
          </p:spPr>
        </p:cxnSp>
        <p:cxnSp>
          <p:nvCxnSpPr>
            <p:cNvPr id="179" name="Shape 348"/>
            <p:cNvCxnSpPr/>
            <p:nvPr/>
          </p:nvCxnSpPr>
          <p:spPr>
            <a:xfrm>
              <a:off x="473724" y="1913839"/>
              <a:ext cx="80700" cy="0"/>
            </a:xfrm>
            <a:prstGeom prst="straightConnector1">
              <a:avLst/>
            </a:prstGeom>
            <a:noFill/>
            <a:ln w="9525" cap="flat" cmpd="sng">
              <a:solidFill>
                <a:schemeClr val="dk2"/>
              </a:solidFill>
              <a:prstDash val="solid"/>
              <a:round/>
              <a:headEnd type="none" w="lg" len="lg"/>
              <a:tailEnd type="none" w="lg" len="lg"/>
            </a:ln>
          </p:spPr>
        </p:cxnSp>
        <p:cxnSp>
          <p:nvCxnSpPr>
            <p:cNvPr id="180" name="Shape 349"/>
            <p:cNvCxnSpPr/>
            <p:nvPr/>
          </p:nvCxnSpPr>
          <p:spPr>
            <a:xfrm>
              <a:off x="473724" y="1954217"/>
              <a:ext cx="80700" cy="0"/>
            </a:xfrm>
            <a:prstGeom prst="straightConnector1">
              <a:avLst/>
            </a:prstGeom>
            <a:noFill/>
            <a:ln w="9525" cap="flat" cmpd="sng">
              <a:solidFill>
                <a:schemeClr val="dk2"/>
              </a:solidFill>
              <a:prstDash val="solid"/>
              <a:round/>
              <a:headEnd type="none" w="lg" len="lg"/>
              <a:tailEnd type="none" w="lg" len="lg"/>
            </a:ln>
          </p:spPr>
        </p:cxnSp>
        <p:sp>
          <p:nvSpPr>
            <p:cNvPr id="181" name="Shape 350"/>
            <p:cNvSpPr/>
            <p:nvPr/>
          </p:nvSpPr>
          <p:spPr>
            <a:xfrm>
              <a:off x="335075"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82" name="Shape 351"/>
            <p:cNvCxnSpPr/>
            <p:nvPr/>
          </p:nvCxnSpPr>
          <p:spPr>
            <a:xfrm>
              <a:off x="473724" y="1870977"/>
              <a:ext cx="80700" cy="0"/>
            </a:xfrm>
            <a:prstGeom prst="straightConnector1">
              <a:avLst/>
            </a:prstGeom>
            <a:noFill/>
            <a:ln w="9525" cap="flat" cmpd="sng">
              <a:solidFill>
                <a:schemeClr val="dk2"/>
              </a:solidFill>
              <a:prstDash val="solid"/>
              <a:round/>
              <a:headEnd type="none" w="lg" len="lg"/>
              <a:tailEnd type="none" w="lg" len="lg"/>
            </a:ln>
          </p:spPr>
        </p:cxnSp>
        <p:sp>
          <p:nvSpPr>
            <p:cNvPr id="183" name="Shape 352"/>
            <p:cNvSpPr/>
            <p:nvPr/>
          </p:nvSpPr>
          <p:spPr>
            <a:xfrm>
              <a:off x="287450"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4" name="Shape 353"/>
            <p:cNvSpPr/>
            <p:nvPr/>
          </p:nvSpPr>
          <p:spPr>
            <a:xfrm>
              <a:off x="382700"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b="1"/>
            </a:p>
          </p:txBody>
        </p:sp>
      </p:grpSp>
      <p:cxnSp>
        <p:nvCxnSpPr>
          <p:cNvPr id="185" name="Shape 354"/>
          <p:cNvCxnSpPr/>
          <p:nvPr/>
        </p:nvCxnSpPr>
        <p:spPr>
          <a:xfrm>
            <a:off x="4424649" y="3078014"/>
            <a:ext cx="306600" cy="5400"/>
          </a:xfrm>
          <a:prstGeom prst="straightConnector1">
            <a:avLst/>
          </a:prstGeom>
          <a:noFill/>
          <a:ln w="9525" cap="flat" cmpd="sng">
            <a:solidFill>
              <a:schemeClr val="dk2"/>
            </a:solidFill>
            <a:prstDash val="solid"/>
            <a:round/>
            <a:headEnd type="triangle" w="lg" len="lg"/>
            <a:tailEnd type="triangle" w="lg" len="lg"/>
          </a:ln>
        </p:spPr>
      </p:cxnSp>
      <p:cxnSp>
        <p:nvCxnSpPr>
          <p:cNvPr id="186" name="Shape 355"/>
          <p:cNvCxnSpPr/>
          <p:nvPr/>
        </p:nvCxnSpPr>
        <p:spPr>
          <a:xfrm>
            <a:off x="5262849" y="3078014"/>
            <a:ext cx="306600" cy="5400"/>
          </a:xfrm>
          <a:prstGeom prst="straightConnector1">
            <a:avLst/>
          </a:prstGeom>
          <a:noFill/>
          <a:ln w="9525" cap="flat" cmpd="sng">
            <a:solidFill>
              <a:schemeClr val="dk2"/>
            </a:solidFill>
            <a:prstDash val="solid"/>
            <a:round/>
            <a:headEnd type="triangle" w="lg" len="lg"/>
            <a:tailEnd type="triangle" w="lg" len="lg"/>
          </a:ln>
        </p:spPr>
      </p:cxnSp>
      <p:grpSp>
        <p:nvGrpSpPr>
          <p:cNvPr id="187" name="Shape 356"/>
          <p:cNvGrpSpPr/>
          <p:nvPr/>
        </p:nvGrpSpPr>
        <p:grpSpPr>
          <a:xfrm>
            <a:off x="4705825" y="2972677"/>
            <a:ext cx="534924" cy="296325"/>
            <a:chOff x="257400" y="1594625"/>
            <a:chExt cx="534924" cy="395100"/>
          </a:xfrm>
        </p:grpSpPr>
        <p:cxnSp>
          <p:nvCxnSpPr>
            <p:cNvPr id="188" name="Shape 357"/>
            <p:cNvCxnSpPr/>
            <p:nvPr/>
          </p:nvCxnSpPr>
          <p:spPr>
            <a:xfrm>
              <a:off x="297511" y="1766202"/>
              <a:ext cx="80700" cy="0"/>
            </a:xfrm>
            <a:prstGeom prst="straightConnector1">
              <a:avLst/>
            </a:prstGeom>
            <a:noFill/>
            <a:ln w="9525" cap="flat" cmpd="sng">
              <a:solidFill>
                <a:schemeClr val="dk2"/>
              </a:solidFill>
              <a:prstDash val="solid"/>
              <a:round/>
              <a:headEnd type="none" w="lg" len="lg"/>
              <a:tailEnd type="none" w="lg" len="lg"/>
            </a:ln>
          </p:spPr>
        </p:cxnSp>
        <p:sp>
          <p:nvSpPr>
            <p:cNvPr id="189" name="Shape 358"/>
            <p:cNvSpPr/>
            <p:nvPr/>
          </p:nvSpPr>
          <p:spPr>
            <a:xfrm>
              <a:off x="257400" y="1594625"/>
              <a:ext cx="534900" cy="395100"/>
            </a:xfrm>
            <a:prstGeom prst="roundRect">
              <a:avLst>
                <a:gd name="adj" fmla="val 16667"/>
              </a:avLst>
            </a:prstGeom>
            <a:noFill/>
            <a:ln w="9525" cap="flat" cmpd="sng">
              <a:solidFill>
                <a:srgbClr val="26262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90" name="Shape 359"/>
            <p:cNvCxnSpPr/>
            <p:nvPr/>
          </p:nvCxnSpPr>
          <p:spPr>
            <a:xfrm>
              <a:off x="257425" y="1715975"/>
              <a:ext cx="534900" cy="0"/>
            </a:xfrm>
            <a:prstGeom prst="straightConnector1">
              <a:avLst/>
            </a:prstGeom>
            <a:noFill/>
            <a:ln w="9525" cap="flat" cmpd="sng">
              <a:solidFill>
                <a:schemeClr val="dk2"/>
              </a:solidFill>
              <a:prstDash val="solid"/>
              <a:round/>
              <a:headEnd type="none" w="lg" len="lg"/>
              <a:tailEnd type="none" w="lg" len="lg"/>
            </a:ln>
          </p:spPr>
        </p:cxnSp>
        <p:cxnSp>
          <p:nvCxnSpPr>
            <p:cNvPr id="191" name="Shape 360"/>
            <p:cNvCxnSpPr/>
            <p:nvPr/>
          </p:nvCxnSpPr>
          <p:spPr>
            <a:xfrm flipH="1">
              <a:off x="442425" y="1723550"/>
              <a:ext cx="2100" cy="209100"/>
            </a:xfrm>
            <a:prstGeom prst="straightConnector1">
              <a:avLst/>
            </a:prstGeom>
            <a:noFill/>
            <a:ln w="9525" cap="flat" cmpd="sng">
              <a:solidFill>
                <a:schemeClr val="dk2"/>
              </a:solidFill>
              <a:prstDash val="solid"/>
              <a:round/>
              <a:headEnd type="none" w="lg" len="lg"/>
              <a:tailEnd type="none" w="lg" len="lg"/>
            </a:ln>
          </p:spPr>
        </p:cxnSp>
        <p:sp>
          <p:nvSpPr>
            <p:cNvPr id="192" name="Shape 361"/>
            <p:cNvSpPr/>
            <p:nvPr/>
          </p:nvSpPr>
          <p:spPr>
            <a:xfrm>
              <a:off x="481375" y="1754626"/>
              <a:ext cx="261000" cy="87000"/>
            </a:xfrm>
            <a:prstGeom prst="rect">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3" name="Shape 362"/>
            <p:cNvSpPr/>
            <p:nvPr/>
          </p:nvSpPr>
          <p:spPr>
            <a:xfrm>
              <a:off x="589048" y="1868097"/>
              <a:ext cx="146400" cy="87000"/>
            </a:xfrm>
            <a:prstGeom prst="rect">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94" name="Shape 363"/>
            <p:cNvCxnSpPr/>
            <p:nvPr/>
          </p:nvCxnSpPr>
          <p:spPr>
            <a:xfrm>
              <a:off x="297511" y="1851927"/>
              <a:ext cx="80700" cy="0"/>
            </a:xfrm>
            <a:prstGeom prst="straightConnector1">
              <a:avLst/>
            </a:prstGeom>
            <a:noFill/>
            <a:ln w="9525" cap="flat" cmpd="sng">
              <a:solidFill>
                <a:schemeClr val="dk2"/>
              </a:solidFill>
              <a:prstDash val="solid"/>
              <a:round/>
              <a:headEnd type="none" w="lg" len="lg"/>
              <a:tailEnd type="none" w="lg" len="lg"/>
            </a:ln>
          </p:spPr>
        </p:cxnSp>
        <p:cxnSp>
          <p:nvCxnSpPr>
            <p:cNvPr id="195" name="Shape 364"/>
            <p:cNvCxnSpPr/>
            <p:nvPr/>
          </p:nvCxnSpPr>
          <p:spPr>
            <a:xfrm>
              <a:off x="297511" y="1892304"/>
              <a:ext cx="80700" cy="0"/>
            </a:xfrm>
            <a:prstGeom prst="straightConnector1">
              <a:avLst/>
            </a:prstGeom>
            <a:noFill/>
            <a:ln w="9525" cap="flat" cmpd="sng">
              <a:solidFill>
                <a:schemeClr val="dk2"/>
              </a:solidFill>
              <a:prstDash val="solid"/>
              <a:round/>
              <a:headEnd type="none" w="lg" len="lg"/>
              <a:tailEnd type="none" w="lg" len="lg"/>
            </a:ln>
          </p:spPr>
        </p:cxnSp>
        <p:cxnSp>
          <p:nvCxnSpPr>
            <p:cNvPr id="196" name="Shape 365"/>
            <p:cNvCxnSpPr/>
            <p:nvPr/>
          </p:nvCxnSpPr>
          <p:spPr>
            <a:xfrm>
              <a:off x="297511" y="1809064"/>
              <a:ext cx="80700" cy="0"/>
            </a:xfrm>
            <a:prstGeom prst="straightConnector1">
              <a:avLst/>
            </a:prstGeom>
            <a:noFill/>
            <a:ln w="9525" cap="flat" cmpd="sng">
              <a:solidFill>
                <a:schemeClr val="dk2"/>
              </a:solidFill>
              <a:prstDash val="solid"/>
              <a:round/>
              <a:headEnd type="none" w="lg" len="lg"/>
              <a:tailEnd type="none" w="lg" len="lg"/>
            </a:ln>
          </p:spPr>
        </p:cxnSp>
        <p:cxnSp>
          <p:nvCxnSpPr>
            <p:cNvPr id="197" name="Shape 366"/>
            <p:cNvCxnSpPr/>
            <p:nvPr/>
          </p:nvCxnSpPr>
          <p:spPr>
            <a:xfrm>
              <a:off x="473724" y="1913839"/>
              <a:ext cx="80700" cy="0"/>
            </a:xfrm>
            <a:prstGeom prst="straightConnector1">
              <a:avLst/>
            </a:prstGeom>
            <a:noFill/>
            <a:ln w="9525" cap="flat" cmpd="sng">
              <a:solidFill>
                <a:schemeClr val="dk2"/>
              </a:solidFill>
              <a:prstDash val="solid"/>
              <a:round/>
              <a:headEnd type="none" w="lg" len="lg"/>
              <a:tailEnd type="none" w="lg" len="lg"/>
            </a:ln>
          </p:spPr>
        </p:cxnSp>
        <p:cxnSp>
          <p:nvCxnSpPr>
            <p:cNvPr id="205" name="Shape 367"/>
            <p:cNvCxnSpPr/>
            <p:nvPr/>
          </p:nvCxnSpPr>
          <p:spPr>
            <a:xfrm>
              <a:off x="473724" y="1954217"/>
              <a:ext cx="80700" cy="0"/>
            </a:xfrm>
            <a:prstGeom prst="straightConnector1">
              <a:avLst/>
            </a:prstGeom>
            <a:noFill/>
            <a:ln w="9525" cap="flat" cmpd="sng">
              <a:solidFill>
                <a:schemeClr val="dk2"/>
              </a:solidFill>
              <a:prstDash val="solid"/>
              <a:round/>
              <a:headEnd type="none" w="lg" len="lg"/>
              <a:tailEnd type="none" w="lg" len="lg"/>
            </a:ln>
          </p:spPr>
        </p:cxnSp>
        <p:sp>
          <p:nvSpPr>
            <p:cNvPr id="207" name="Shape 368"/>
            <p:cNvSpPr/>
            <p:nvPr/>
          </p:nvSpPr>
          <p:spPr>
            <a:xfrm>
              <a:off x="335075"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208" name="Shape 369"/>
            <p:cNvCxnSpPr/>
            <p:nvPr/>
          </p:nvCxnSpPr>
          <p:spPr>
            <a:xfrm>
              <a:off x="473724" y="1870977"/>
              <a:ext cx="80700" cy="0"/>
            </a:xfrm>
            <a:prstGeom prst="straightConnector1">
              <a:avLst/>
            </a:prstGeom>
            <a:noFill/>
            <a:ln w="9525" cap="flat" cmpd="sng">
              <a:solidFill>
                <a:schemeClr val="dk2"/>
              </a:solidFill>
              <a:prstDash val="solid"/>
              <a:round/>
              <a:headEnd type="none" w="lg" len="lg"/>
              <a:tailEnd type="none" w="lg" len="lg"/>
            </a:ln>
          </p:spPr>
        </p:cxnSp>
        <p:sp>
          <p:nvSpPr>
            <p:cNvPr id="209" name="Shape 370"/>
            <p:cNvSpPr/>
            <p:nvPr/>
          </p:nvSpPr>
          <p:spPr>
            <a:xfrm>
              <a:off x="287450"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0" name="Shape 371"/>
            <p:cNvSpPr/>
            <p:nvPr/>
          </p:nvSpPr>
          <p:spPr>
            <a:xfrm>
              <a:off x="382700"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b="1"/>
            </a:p>
          </p:txBody>
        </p:sp>
      </p:grpSp>
      <p:grpSp>
        <p:nvGrpSpPr>
          <p:cNvPr id="211" name="Shape 372"/>
          <p:cNvGrpSpPr/>
          <p:nvPr/>
        </p:nvGrpSpPr>
        <p:grpSpPr>
          <a:xfrm>
            <a:off x="3886675" y="2972677"/>
            <a:ext cx="534924" cy="296325"/>
            <a:chOff x="257400" y="1594625"/>
            <a:chExt cx="534924" cy="395100"/>
          </a:xfrm>
        </p:grpSpPr>
        <p:cxnSp>
          <p:nvCxnSpPr>
            <p:cNvPr id="212" name="Shape 373"/>
            <p:cNvCxnSpPr/>
            <p:nvPr/>
          </p:nvCxnSpPr>
          <p:spPr>
            <a:xfrm>
              <a:off x="297511" y="1766202"/>
              <a:ext cx="80700" cy="0"/>
            </a:xfrm>
            <a:prstGeom prst="straightConnector1">
              <a:avLst/>
            </a:prstGeom>
            <a:noFill/>
            <a:ln w="9525" cap="flat" cmpd="sng">
              <a:solidFill>
                <a:schemeClr val="dk2"/>
              </a:solidFill>
              <a:prstDash val="solid"/>
              <a:round/>
              <a:headEnd type="none" w="lg" len="lg"/>
              <a:tailEnd type="none" w="lg" len="lg"/>
            </a:ln>
          </p:spPr>
        </p:cxnSp>
        <p:sp>
          <p:nvSpPr>
            <p:cNvPr id="213" name="Shape 374"/>
            <p:cNvSpPr/>
            <p:nvPr/>
          </p:nvSpPr>
          <p:spPr>
            <a:xfrm>
              <a:off x="257400" y="1594625"/>
              <a:ext cx="534900" cy="395100"/>
            </a:xfrm>
            <a:prstGeom prst="roundRect">
              <a:avLst>
                <a:gd name="adj" fmla="val 16667"/>
              </a:avLst>
            </a:prstGeom>
            <a:noFill/>
            <a:ln w="9525" cap="flat" cmpd="sng">
              <a:solidFill>
                <a:srgbClr val="26262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214" name="Shape 375"/>
            <p:cNvCxnSpPr/>
            <p:nvPr/>
          </p:nvCxnSpPr>
          <p:spPr>
            <a:xfrm>
              <a:off x="257425" y="1715975"/>
              <a:ext cx="534900" cy="0"/>
            </a:xfrm>
            <a:prstGeom prst="straightConnector1">
              <a:avLst/>
            </a:prstGeom>
            <a:noFill/>
            <a:ln w="9525" cap="flat" cmpd="sng">
              <a:solidFill>
                <a:schemeClr val="dk2"/>
              </a:solidFill>
              <a:prstDash val="solid"/>
              <a:round/>
              <a:headEnd type="none" w="lg" len="lg"/>
              <a:tailEnd type="none" w="lg" len="lg"/>
            </a:ln>
          </p:spPr>
        </p:cxnSp>
        <p:cxnSp>
          <p:nvCxnSpPr>
            <p:cNvPr id="215" name="Shape 376"/>
            <p:cNvCxnSpPr/>
            <p:nvPr/>
          </p:nvCxnSpPr>
          <p:spPr>
            <a:xfrm flipH="1">
              <a:off x="442425" y="1723550"/>
              <a:ext cx="2100" cy="209100"/>
            </a:xfrm>
            <a:prstGeom prst="straightConnector1">
              <a:avLst/>
            </a:prstGeom>
            <a:noFill/>
            <a:ln w="9525" cap="flat" cmpd="sng">
              <a:solidFill>
                <a:schemeClr val="dk2"/>
              </a:solidFill>
              <a:prstDash val="solid"/>
              <a:round/>
              <a:headEnd type="none" w="lg" len="lg"/>
              <a:tailEnd type="none" w="lg" len="lg"/>
            </a:ln>
          </p:spPr>
        </p:cxnSp>
        <p:sp>
          <p:nvSpPr>
            <p:cNvPr id="216" name="Shape 377"/>
            <p:cNvSpPr/>
            <p:nvPr/>
          </p:nvSpPr>
          <p:spPr>
            <a:xfrm>
              <a:off x="481375" y="1754626"/>
              <a:ext cx="261000" cy="87000"/>
            </a:xfrm>
            <a:prstGeom prst="rect">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7" name="Shape 378"/>
            <p:cNvSpPr/>
            <p:nvPr/>
          </p:nvSpPr>
          <p:spPr>
            <a:xfrm>
              <a:off x="589048" y="1868097"/>
              <a:ext cx="146400" cy="87000"/>
            </a:xfrm>
            <a:prstGeom prst="rect">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218" name="Shape 379"/>
            <p:cNvCxnSpPr/>
            <p:nvPr/>
          </p:nvCxnSpPr>
          <p:spPr>
            <a:xfrm>
              <a:off x="297511" y="1851927"/>
              <a:ext cx="80700" cy="0"/>
            </a:xfrm>
            <a:prstGeom prst="straightConnector1">
              <a:avLst/>
            </a:prstGeom>
            <a:noFill/>
            <a:ln w="9525" cap="flat" cmpd="sng">
              <a:solidFill>
                <a:schemeClr val="dk2"/>
              </a:solidFill>
              <a:prstDash val="solid"/>
              <a:round/>
              <a:headEnd type="none" w="lg" len="lg"/>
              <a:tailEnd type="none" w="lg" len="lg"/>
            </a:ln>
          </p:spPr>
        </p:cxnSp>
        <p:cxnSp>
          <p:nvCxnSpPr>
            <p:cNvPr id="219" name="Shape 380"/>
            <p:cNvCxnSpPr/>
            <p:nvPr/>
          </p:nvCxnSpPr>
          <p:spPr>
            <a:xfrm>
              <a:off x="297511" y="1892304"/>
              <a:ext cx="80700" cy="0"/>
            </a:xfrm>
            <a:prstGeom prst="straightConnector1">
              <a:avLst/>
            </a:prstGeom>
            <a:noFill/>
            <a:ln w="9525" cap="flat" cmpd="sng">
              <a:solidFill>
                <a:schemeClr val="dk2"/>
              </a:solidFill>
              <a:prstDash val="solid"/>
              <a:round/>
              <a:headEnd type="none" w="lg" len="lg"/>
              <a:tailEnd type="none" w="lg" len="lg"/>
            </a:ln>
          </p:spPr>
        </p:cxnSp>
        <p:cxnSp>
          <p:nvCxnSpPr>
            <p:cNvPr id="220" name="Shape 381"/>
            <p:cNvCxnSpPr/>
            <p:nvPr/>
          </p:nvCxnSpPr>
          <p:spPr>
            <a:xfrm>
              <a:off x="297511" y="1809064"/>
              <a:ext cx="80700" cy="0"/>
            </a:xfrm>
            <a:prstGeom prst="straightConnector1">
              <a:avLst/>
            </a:prstGeom>
            <a:noFill/>
            <a:ln w="9525" cap="flat" cmpd="sng">
              <a:solidFill>
                <a:schemeClr val="dk2"/>
              </a:solidFill>
              <a:prstDash val="solid"/>
              <a:round/>
              <a:headEnd type="none" w="lg" len="lg"/>
              <a:tailEnd type="none" w="lg" len="lg"/>
            </a:ln>
          </p:spPr>
        </p:cxnSp>
        <p:cxnSp>
          <p:nvCxnSpPr>
            <p:cNvPr id="221" name="Shape 382"/>
            <p:cNvCxnSpPr/>
            <p:nvPr/>
          </p:nvCxnSpPr>
          <p:spPr>
            <a:xfrm>
              <a:off x="473724" y="1913839"/>
              <a:ext cx="80700" cy="0"/>
            </a:xfrm>
            <a:prstGeom prst="straightConnector1">
              <a:avLst/>
            </a:prstGeom>
            <a:noFill/>
            <a:ln w="9525" cap="flat" cmpd="sng">
              <a:solidFill>
                <a:schemeClr val="dk2"/>
              </a:solidFill>
              <a:prstDash val="solid"/>
              <a:round/>
              <a:headEnd type="none" w="lg" len="lg"/>
              <a:tailEnd type="none" w="lg" len="lg"/>
            </a:ln>
          </p:spPr>
        </p:cxnSp>
        <p:cxnSp>
          <p:nvCxnSpPr>
            <p:cNvPr id="222" name="Shape 383"/>
            <p:cNvCxnSpPr/>
            <p:nvPr/>
          </p:nvCxnSpPr>
          <p:spPr>
            <a:xfrm>
              <a:off x="473724" y="1954217"/>
              <a:ext cx="80700" cy="0"/>
            </a:xfrm>
            <a:prstGeom prst="straightConnector1">
              <a:avLst/>
            </a:prstGeom>
            <a:noFill/>
            <a:ln w="9525" cap="flat" cmpd="sng">
              <a:solidFill>
                <a:schemeClr val="dk2"/>
              </a:solidFill>
              <a:prstDash val="solid"/>
              <a:round/>
              <a:headEnd type="none" w="lg" len="lg"/>
              <a:tailEnd type="none" w="lg" len="lg"/>
            </a:ln>
          </p:spPr>
        </p:cxnSp>
        <p:sp>
          <p:nvSpPr>
            <p:cNvPr id="223" name="Shape 384"/>
            <p:cNvSpPr/>
            <p:nvPr/>
          </p:nvSpPr>
          <p:spPr>
            <a:xfrm>
              <a:off x="335075"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224" name="Shape 385"/>
            <p:cNvCxnSpPr/>
            <p:nvPr/>
          </p:nvCxnSpPr>
          <p:spPr>
            <a:xfrm>
              <a:off x="473724" y="1870977"/>
              <a:ext cx="80700" cy="0"/>
            </a:xfrm>
            <a:prstGeom prst="straightConnector1">
              <a:avLst/>
            </a:prstGeom>
            <a:noFill/>
            <a:ln w="9525" cap="flat" cmpd="sng">
              <a:solidFill>
                <a:schemeClr val="dk2"/>
              </a:solidFill>
              <a:prstDash val="solid"/>
              <a:round/>
              <a:headEnd type="none" w="lg" len="lg"/>
              <a:tailEnd type="none" w="lg" len="lg"/>
            </a:ln>
          </p:spPr>
        </p:cxnSp>
        <p:sp>
          <p:nvSpPr>
            <p:cNvPr id="225" name="Shape 386"/>
            <p:cNvSpPr/>
            <p:nvPr/>
          </p:nvSpPr>
          <p:spPr>
            <a:xfrm>
              <a:off x="287450"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6" name="Shape 387"/>
            <p:cNvSpPr/>
            <p:nvPr/>
          </p:nvSpPr>
          <p:spPr>
            <a:xfrm>
              <a:off x="382700"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b="1"/>
            </a:p>
          </p:txBody>
        </p:sp>
      </p:grpSp>
      <p:grpSp>
        <p:nvGrpSpPr>
          <p:cNvPr id="227" name="Shape 388"/>
          <p:cNvGrpSpPr/>
          <p:nvPr/>
        </p:nvGrpSpPr>
        <p:grpSpPr>
          <a:xfrm>
            <a:off x="5544025" y="2972677"/>
            <a:ext cx="534924" cy="296325"/>
            <a:chOff x="257400" y="1594625"/>
            <a:chExt cx="534924" cy="395100"/>
          </a:xfrm>
        </p:grpSpPr>
        <p:cxnSp>
          <p:nvCxnSpPr>
            <p:cNvPr id="228" name="Shape 389"/>
            <p:cNvCxnSpPr/>
            <p:nvPr/>
          </p:nvCxnSpPr>
          <p:spPr>
            <a:xfrm>
              <a:off x="297511" y="1766202"/>
              <a:ext cx="80700" cy="0"/>
            </a:xfrm>
            <a:prstGeom prst="straightConnector1">
              <a:avLst/>
            </a:prstGeom>
            <a:noFill/>
            <a:ln w="9525" cap="flat" cmpd="sng">
              <a:solidFill>
                <a:schemeClr val="dk2"/>
              </a:solidFill>
              <a:prstDash val="solid"/>
              <a:round/>
              <a:headEnd type="none" w="lg" len="lg"/>
              <a:tailEnd type="none" w="lg" len="lg"/>
            </a:ln>
          </p:spPr>
        </p:cxnSp>
        <p:sp>
          <p:nvSpPr>
            <p:cNvPr id="229" name="Shape 390"/>
            <p:cNvSpPr/>
            <p:nvPr/>
          </p:nvSpPr>
          <p:spPr>
            <a:xfrm>
              <a:off x="257400" y="1594625"/>
              <a:ext cx="534900" cy="395100"/>
            </a:xfrm>
            <a:prstGeom prst="roundRect">
              <a:avLst>
                <a:gd name="adj" fmla="val 16667"/>
              </a:avLst>
            </a:prstGeom>
            <a:noFill/>
            <a:ln w="9525" cap="flat" cmpd="sng">
              <a:solidFill>
                <a:srgbClr val="26262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230" name="Shape 391"/>
            <p:cNvCxnSpPr/>
            <p:nvPr/>
          </p:nvCxnSpPr>
          <p:spPr>
            <a:xfrm>
              <a:off x="257425" y="1715975"/>
              <a:ext cx="534900" cy="0"/>
            </a:xfrm>
            <a:prstGeom prst="straightConnector1">
              <a:avLst/>
            </a:prstGeom>
            <a:noFill/>
            <a:ln w="9525" cap="flat" cmpd="sng">
              <a:solidFill>
                <a:schemeClr val="dk2"/>
              </a:solidFill>
              <a:prstDash val="solid"/>
              <a:round/>
              <a:headEnd type="none" w="lg" len="lg"/>
              <a:tailEnd type="none" w="lg" len="lg"/>
            </a:ln>
          </p:spPr>
        </p:cxnSp>
        <p:cxnSp>
          <p:nvCxnSpPr>
            <p:cNvPr id="231" name="Shape 392"/>
            <p:cNvCxnSpPr/>
            <p:nvPr/>
          </p:nvCxnSpPr>
          <p:spPr>
            <a:xfrm flipH="1">
              <a:off x="442425" y="1723550"/>
              <a:ext cx="2100" cy="209100"/>
            </a:xfrm>
            <a:prstGeom prst="straightConnector1">
              <a:avLst/>
            </a:prstGeom>
            <a:noFill/>
            <a:ln w="9525" cap="flat" cmpd="sng">
              <a:solidFill>
                <a:schemeClr val="dk2"/>
              </a:solidFill>
              <a:prstDash val="solid"/>
              <a:round/>
              <a:headEnd type="none" w="lg" len="lg"/>
              <a:tailEnd type="none" w="lg" len="lg"/>
            </a:ln>
          </p:spPr>
        </p:cxnSp>
        <p:sp>
          <p:nvSpPr>
            <p:cNvPr id="232" name="Shape 393"/>
            <p:cNvSpPr/>
            <p:nvPr/>
          </p:nvSpPr>
          <p:spPr>
            <a:xfrm>
              <a:off x="481375" y="1754626"/>
              <a:ext cx="261000" cy="87000"/>
            </a:xfrm>
            <a:prstGeom prst="rect">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3" name="Shape 394"/>
            <p:cNvSpPr/>
            <p:nvPr/>
          </p:nvSpPr>
          <p:spPr>
            <a:xfrm>
              <a:off x="589048" y="1868097"/>
              <a:ext cx="146400" cy="87000"/>
            </a:xfrm>
            <a:prstGeom prst="rect">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234" name="Shape 395"/>
            <p:cNvCxnSpPr/>
            <p:nvPr/>
          </p:nvCxnSpPr>
          <p:spPr>
            <a:xfrm>
              <a:off x="297511" y="1851927"/>
              <a:ext cx="80700" cy="0"/>
            </a:xfrm>
            <a:prstGeom prst="straightConnector1">
              <a:avLst/>
            </a:prstGeom>
            <a:noFill/>
            <a:ln w="9525" cap="flat" cmpd="sng">
              <a:solidFill>
                <a:schemeClr val="dk2"/>
              </a:solidFill>
              <a:prstDash val="solid"/>
              <a:round/>
              <a:headEnd type="none" w="lg" len="lg"/>
              <a:tailEnd type="none" w="lg" len="lg"/>
            </a:ln>
          </p:spPr>
        </p:cxnSp>
        <p:cxnSp>
          <p:nvCxnSpPr>
            <p:cNvPr id="235" name="Shape 396"/>
            <p:cNvCxnSpPr/>
            <p:nvPr/>
          </p:nvCxnSpPr>
          <p:spPr>
            <a:xfrm>
              <a:off x="297511" y="1892304"/>
              <a:ext cx="80700" cy="0"/>
            </a:xfrm>
            <a:prstGeom prst="straightConnector1">
              <a:avLst/>
            </a:prstGeom>
            <a:noFill/>
            <a:ln w="9525" cap="flat" cmpd="sng">
              <a:solidFill>
                <a:schemeClr val="dk2"/>
              </a:solidFill>
              <a:prstDash val="solid"/>
              <a:round/>
              <a:headEnd type="none" w="lg" len="lg"/>
              <a:tailEnd type="none" w="lg" len="lg"/>
            </a:ln>
          </p:spPr>
        </p:cxnSp>
        <p:cxnSp>
          <p:nvCxnSpPr>
            <p:cNvPr id="236" name="Shape 397"/>
            <p:cNvCxnSpPr/>
            <p:nvPr/>
          </p:nvCxnSpPr>
          <p:spPr>
            <a:xfrm>
              <a:off x="297511" y="1809064"/>
              <a:ext cx="80700" cy="0"/>
            </a:xfrm>
            <a:prstGeom prst="straightConnector1">
              <a:avLst/>
            </a:prstGeom>
            <a:noFill/>
            <a:ln w="9525" cap="flat" cmpd="sng">
              <a:solidFill>
                <a:schemeClr val="dk2"/>
              </a:solidFill>
              <a:prstDash val="solid"/>
              <a:round/>
              <a:headEnd type="none" w="lg" len="lg"/>
              <a:tailEnd type="none" w="lg" len="lg"/>
            </a:ln>
          </p:spPr>
        </p:cxnSp>
        <p:cxnSp>
          <p:nvCxnSpPr>
            <p:cNvPr id="237" name="Shape 398"/>
            <p:cNvCxnSpPr/>
            <p:nvPr/>
          </p:nvCxnSpPr>
          <p:spPr>
            <a:xfrm>
              <a:off x="473724" y="1913839"/>
              <a:ext cx="80700" cy="0"/>
            </a:xfrm>
            <a:prstGeom prst="straightConnector1">
              <a:avLst/>
            </a:prstGeom>
            <a:noFill/>
            <a:ln w="9525" cap="flat" cmpd="sng">
              <a:solidFill>
                <a:schemeClr val="dk2"/>
              </a:solidFill>
              <a:prstDash val="solid"/>
              <a:round/>
              <a:headEnd type="none" w="lg" len="lg"/>
              <a:tailEnd type="none" w="lg" len="lg"/>
            </a:ln>
          </p:spPr>
        </p:cxnSp>
        <p:cxnSp>
          <p:nvCxnSpPr>
            <p:cNvPr id="238" name="Shape 399"/>
            <p:cNvCxnSpPr/>
            <p:nvPr/>
          </p:nvCxnSpPr>
          <p:spPr>
            <a:xfrm>
              <a:off x="473724" y="1954217"/>
              <a:ext cx="80700" cy="0"/>
            </a:xfrm>
            <a:prstGeom prst="straightConnector1">
              <a:avLst/>
            </a:prstGeom>
            <a:noFill/>
            <a:ln w="9525" cap="flat" cmpd="sng">
              <a:solidFill>
                <a:schemeClr val="dk2"/>
              </a:solidFill>
              <a:prstDash val="solid"/>
              <a:round/>
              <a:headEnd type="none" w="lg" len="lg"/>
              <a:tailEnd type="none" w="lg" len="lg"/>
            </a:ln>
          </p:spPr>
        </p:cxnSp>
        <p:sp>
          <p:nvSpPr>
            <p:cNvPr id="239" name="Shape 400"/>
            <p:cNvSpPr/>
            <p:nvPr/>
          </p:nvSpPr>
          <p:spPr>
            <a:xfrm>
              <a:off x="335075"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240" name="Shape 401"/>
            <p:cNvCxnSpPr/>
            <p:nvPr/>
          </p:nvCxnSpPr>
          <p:spPr>
            <a:xfrm>
              <a:off x="473724" y="1870977"/>
              <a:ext cx="80700" cy="0"/>
            </a:xfrm>
            <a:prstGeom prst="straightConnector1">
              <a:avLst/>
            </a:prstGeom>
            <a:noFill/>
            <a:ln w="9525" cap="flat" cmpd="sng">
              <a:solidFill>
                <a:schemeClr val="dk2"/>
              </a:solidFill>
              <a:prstDash val="solid"/>
              <a:round/>
              <a:headEnd type="none" w="lg" len="lg"/>
              <a:tailEnd type="none" w="lg" len="lg"/>
            </a:ln>
          </p:spPr>
        </p:cxnSp>
        <p:sp>
          <p:nvSpPr>
            <p:cNvPr id="241" name="Shape 402"/>
            <p:cNvSpPr/>
            <p:nvPr/>
          </p:nvSpPr>
          <p:spPr>
            <a:xfrm>
              <a:off x="287450"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403"/>
            <p:cNvSpPr/>
            <p:nvPr/>
          </p:nvSpPr>
          <p:spPr>
            <a:xfrm>
              <a:off x="382700"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b="1"/>
            </a:p>
          </p:txBody>
        </p:sp>
      </p:grpSp>
      <p:pic>
        <p:nvPicPr>
          <p:cNvPr id="243" name="Shape 426"/>
          <p:cNvPicPr preferRelativeResize="0"/>
          <p:nvPr/>
        </p:nvPicPr>
        <p:blipFill>
          <a:blip r:embed="rId3" cstate="print">
            <a:alphaModFix/>
            <a:extLst>
              <a:ext uri="{28A0092B-C50C-407E-A947-70E740481C1C}">
                <a14:useLocalDpi xmlns:a14="http://schemas.microsoft.com/office/drawing/2010/main"/>
              </a:ext>
            </a:extLst>
          </a:blip>
          <a:stretch>
            <a:fillRect/>
          </a:stretch>
        </p:blipFill>
        <p:spPr>
          <a:xfrm>
            <a:off x="8371038" y="2600474"/>
            <a:ext cx="465933" cy="261201"/>
          </a:xfrm>
          <a:prstGeom prst="rect">
            <a:avLst/>
          </a:prstGeom>
          <a:noFill/>
          <a:ln>
            <a:noFill/>
          </a:ln>
        </p:spPr>
      </p:pic>
      <p:pic>
        <p:nvPicPr>
          <p:cNvPr id="244" name="Shape 427"/>
          <p:cNvPicPr preferRelativeResize="0"/>
          <p:nvPr/>
        </p:nvPicPr>
        <p:blipFill>
          <a:blip r:embed="rId4" cstate="print">
            <a:alphaModFix/>
            <a:extLst>
              <a:ext uri="{28A0092B-C50C-407E-A947-70E740481C1C}">
                <a14:useLocalDpi xmlns:a14="http://schemas.microsoft.com/office/drawing/2010/main"/>
              </a:ext>
            </a:extLst>
          </a:blip>
          <a:stretch>
            <a:fillRect/>
          </a:stretch>
        </p:blipFill>
        <p:spPr>
          <a:xfrm>
            <a:off x="7706917" y="2491542"/>
            <a:ext cx="604650" cy="463500"/>
          </a:xfrm>
          <a:prstGeom prst="rect">
            <a:avLst/>
          </a:prstGeom>
          <a:noFill/>
          <a:ln>
            <a:noFill/>
          </a:ln>
        </p:spPr>
      </p:pic>
      <p:pic>
        <p:nvPicPr>
          <p:cNvPr id="245" name="Shape 407"/>
          <p:cNvPicPr preferRelativeResize="0"/>
          <p:nvPr/>
        </p:nvPicPr>
        <p:blipFill>
          <a:blip r:embed="rId5" cstate="print">
            <a:alphaModFix/>
            <a:extLst>
              <a:ext uri="{28A0092B-C50C-407E-A947-70E740481C1C}">
                <a14:useLocalDpi xmlns:a14="http://schemas.microsoft.com/office/drawing/2010/main"/>
              </a:ext>
            </a:extLst>
          </a:blip>
          <a:stretch>
            <a:fillRect/>
          </a:stretch>
        </p:blipFill>
        <p:spPr>
          <a:xfrm>
            <a:off x="7022991" y="2525803"/>
            <a:ext cx="624455" cy="390614"/>
          </a:xfrm>
          <a:prstGeom prst="rect">
            <a:avLst/>
          </a:prstGeom>
          <a:noFill/>
          <a:ln>
            <a:noFill/>
          </a:ln>
        </p:spPr>
      </p:pic>
      <p:cxnSp>
        <p:nvCxnSpPr>
          <p:cNvPr id="246" name="Shape 354"/>
          <p:cNvCxnSpPr/>
          <p:nvPr/>
        </p:nvCxnSpPr>
        <p:spPr>
          <a:xfrm>
            <a:off x="7463921" y="3179971"/>
            <a:ext cx="306600" cy="5400"/>
          </a:xfrm>
          <a:prstGeom prst="straightConnector1">
            <a:avLst/>
          </a:prstGeom>
          <a:noFill/>
          <a:ln w="9525" cap="flat" cmpd="sng">
            <a:solidFill>
              <a:schemeClr val="dk2"/>
            </a:solidFill>
            <a:prstDash val="solid"/>
            <a:round/>
            <a:headEnd type="triangle" w="lg" len="lg"/>
            <a:tailEnd type="triangle" w="lg" len="lg"/>
          </a:ln>
        </p:spPr>
      </p:cxnSp>
      <p:cxnSp>
        <p:nvCxnSpPr>
          <p:cNvPr id="247" name="Shape 355"/>
          <p:cNvCxnSpPr/>
          <p:nvPr/>
        </p:nvCxnSpPr>
        <p:spPr>
          <a:xfrm>
            <a:off x="8302121" y="3179971"/>
            <a:ext cx="306600" cy="5400"/>
          </a:xfrm>
          <a:prstGeom prst="straightConnector1">
            <a:avLst/>
          </a:prstGeom>
          <a:noFill/>
          <a:ln w="9525" cap="flat" cmpd="sng">
            <a:solidFill>
              <a:schemeClr val="dk2"/>
            </a:solidFill>
            <a:prstDash val="solid"/>
            <a:round/>
            <a:headEnd type="triangle" w="lg" len="lg"/>
            <a:tailEnd type="triangle" w="lg" len="lg"/>
          </a:ln>
        </p:spPr>
      </p:cxnSp>
      <p:grpSp>
        <p:nvGrpSpPr>
          <p:cNvPr id="248" name="Shape 356"/>
          <p:cNvGrpSpPr/>
          <p:nvPr/>
        </p:nvGrpSpPr>
        <p:grpSpPr>
          <a:xfrm>
            <a:off x="7745097" y="3074634"/>
            <a:ext cx="534924" cy="296325"/>
            <a:chOff x="257400" y="1594625"/>
            <a:chExt cx="534924" cy="395100"/>
          </a:xfrm>
        </p:grpSpPr>
        <p:cxnSp>
          <p:nvCxnSpPr>
            <p:cNvPr id="249" name="Shape 357"/>
            <p:cNvCxnSpPr/>
            <p:nvPr/>
          </p:nvCxnSpPr>
          <p:spPr>
            <a:xfrm>
              <a:off x="297511" y="1766202"/>
              <a:ext cx="80700" cy="0"/>
            </a:xfrm>
            <a:prstGeom prst="straightConnector1">
              <a:avLst/>
            </a:prstGeom>
            <a:noFill/>
            <a:ln w="9525" cap="flat" cmpd="sng">
              <a:solidFill>
                <a:schemeClr val="dk2"/>
              </a:solidFill>
              <a:prstDash val="solid"/>
              <a:round/>
              <a:headEnd type="none" w="lg" len="lg"/>
              <a:tailEnd type="none" w="lg" len="lg"/>
            </a:ln>
          </p:spPr>
        </p:cxnSp>
        <p:sp>
          <p:nvSpPr>
            <p:cNvPr id="250" name="Shape 358"/>
            <p:cNvSpPr/>
            <p:nvPr/>
          </p:nvSpPr>
          <p:spPr>
            <a:xfrm>
              <a:off x="257400" y="1594625"/>
              <a:ext cx="534900" cy="395100"/>
            </a:xfrm>
            <a:prstGeom prst="roundRect">
              <a:avLst>
                <a:gd name="adj" fmla="val 16667"/>
              </a:avLst>
            </a:prstGeom>
            <a:noFill/>
            <a:ln w="9525" cap="flat" cmpd="sng">
              <a:solidFill>
                <a:srgbClr val="26262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251" name="Shape 359"/>
            <p:cNvCxnSpPr/>
            <p:nvPr/>
          </p:nvCxnSpPr>
          <p:spPr>
            <a:xfrm>
              <a:off x="257425" y="1715975"/>
              <a:ext cx="534900" cy="0"/>
            </a:xfrm>
            <a:prstGeom prst="straightConnector1">
              <a:avLst/>
            </a:prstGeom>
            <a:noFill/>
            <a:ln w="9525" cap="flat" cmpd="sng">
              <a:solidFill>
                <a:schemeClr val="dk2"/>
              </a:solidFill>
              <a:prstDash val="solid"/>
              <a:round/>
              <a:headEnd type="none" w="lg" len="lg"/>
              <a:tailEnd type="none" w="lg" len="lg"/>
            </a:ln>
          </p:spPr>
        </p:cxnSp>
        <p:cxnSp>
          <p:nvCxnSpPr>
            <p:cNvPr id="252" name="Shape 360"/>
            <p:cNvCxnSpPr/>
            <p:nvPr/>
          </p:nvCxnSpPr>
          <p:spPr>
            <a:xfrm flipH="1">
              <a:off x="442425" y="1723550"/>
              <a:ext cx="2100" cy="209100"/>
            </a:xfrm>
            <a:prstGeom prst="straightConnector1">
              <a:avLst/>
            </a:prstGeom>
            <a:noFill/>
            <a:ln w="9525" cap="flat" cmpd="sng">
              <a:solidFill>
                <a:schemeClr val="dk2"/>
              </a:solidFill>
              <a:prstDash val="solid"/>
              <a:round/>
              <a:headEnd type="none" w="lg" len="lg"/>
              <a:tailEnd type="none" w="lg" len="lg"/>
            </a:ln>
          </p:spPr>
        </p:cxnSp>
        <p:sp>
          <p:nvSpPr>
            <p:cNvPr id="253" name="Shape 361"/>
            <p:cNvSpPr/>
            <p:nvPr/>
          </p:nvSpPr>
          <p:spPr>
            <a:xfrm>
              <a:off x="481375" y="1754626"/>
              <a:ext cx="261000" cy="87000"/>
            </a:xfrm>
            <a:prstGeom prst="rect">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4" name="Shape 362"/>
            <p:cNvSpPr/>
            <p:nvPr/>
          </p:nvSpPr>
          <p:spPr>
            <a:xfrm>
              <a:off x="589048" y="1868097"/>
              <a:ext cx="146400" cy="87000"/>
            </a:xfrm>
            <a:prstGeom prst="rect">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255" name="Shape 363"/>
            <p:cNvCxnSpPr/>
            <p:nvPr/>
          </p:nvCxnSpPr>
          <p:spPr>
            <a:xfrm>
              <a:off x="297511" y="1851927"/>
              <a:ext cx="80700" cy="0"/>
            </a:xfrm>
            <a:prstGeom prst="straightConnector1">
              <a:avLst/>
            </a:prstGeom>
            <a:noFill/>
            <a:ln w="9525" cap="flat" cmpd="sng">
              <a:solidFill>
                <a:schemeClr val="dk2"/>
              </a:solidFill>
              <a:prstDash val="solid"/>
              <a:round/>
              <a:headEnd type="none" w="lg" len="lg"/>
              <a:tailEnd type="none" w="lg" len="lg"/>
            </a:ln>
          </p:spPr>
        </p:cxnSp>
        <p:cxnSp>
          <p:nvCxnSpPr>
            <p:cNvPr id="256" name="Shape 364"/>
            <p:cNvCxnSpPr/>
            <p:nvPr/>
          </p:nvCxnSpPr>
          <p:spPr>
            <a:xfrm>
              <a:off x="297511" y="1892304"/>
              <a:ext cx="80700" cy="0"/>
            </a:xfrm>
            <a:prstGeom prst="straightConnector1">
              <a:avLst/>
            </a:prstGeom>
            <a:noFill/>
            <a:ln w="9525" cap="flat" cmpd="sng">
              <a:solidFill>
                <a:schemeClr val="dk2"/>
              </a:solidFill>
              <a:prstDash val="solid"/>
              <a:round/>
              <a:headEnd type="none" w="lg" len="lg"/>
              <a:tailEnd type="none" w="lg" len="lg"/>
            </a:ln>
          </p:spPr>
        </p:cxnSp>
        <p:cxnSp>
          <p:nvCxnSpPr>
            <p:cNvPr id="257" name="Shape 365"/>
            <p:cNvCxnSpPr/>
            <p:nvPr/>
          </p:nvCxnSpPr>
          <p:spPr>
            <a:xfrm>
              <a:off x="297511" y="1809064"/>
              <a:ext cx="80700" cy="0"/>
            </a:xfrm>
            <a:prstGeom prst="straightConnector1">
              <a:avLst/>
            </a:prstGeom>
            <a:noFill/>
            <a:ln w="9525" cap="flat" cmpd="sng">
              <a:solidFill>
                <a:schemeClr val="dk2"/>
              </a:solidFill>
              <a:prstDash val="solid"/>
              <a:round/>
              <a:headEnd type="none" w="lg" len="lg"/>
              <a:tailEnd type="none" w="lg" len="lg"/>
            </a:ln>
          </p:spPr>
        </p:cxnSp>
        <p:cxnSp>
          <p:nvCxnSpPr>
            <p:cNvPr id="258" name="Shape 366"/>
            <p:cNvCxnSpPr/>
            <p:nvPr/>
          </p:nvCxnSpPr>
          <p:spPr>
            <a:xfrm>
              <a:off x="473724" y="1913839"/>
              <a:ext cx="80700" cy="0"/>
            </a:xfrm>
            <a:prstGeom prst="straightConnector1">
              <a:avLst/>
            </a:prstGeom>
            <a:noFill/>
            <a:ln w="9525" cap="flat" cmpd="sng">
              <a:solidFill>
                <a:schemeClr val="dk2"/>
              </a:solidFill>
              <a:prstDash val="solid"/>
              <a:round/>
              <a:headEnd type="none" w="lg" len="lg"/>
              <a:tailEnd type="none" w="lg" len="lg"/>
            </a:ln>
          </p:spPr>
        </p:cxnSp>
        <p:cxnSp>
          <p:nvCxnSpPr>
            <p:cNvPr id="259" name="Shape 367"/>
            <p:cNvCxnSpPr/>
            <p:nvPr/>
          </p:nvCxnSpPr>
          <p:spPr>
            <a:xfrm>
              <a:off x="473724" y="1954217"/>
              <a:ext cx="80700" cy="0"/>
            </a:xfrm>
            <a:prstGeom prst="straightConnector1">
              <a:avLst/>
            </a:prstGeom>
            <a:noFill/>
            <a:ln w="9525" cap="flat" cmpd="sng">
              <a:solidFill>
                <a:schemeClr val="dk2"/>
              </a:solidFill>
              <a:prstDash val="solid"/>
              <a:round/>
              <a:headEnd type="none" w="lg" len="lg"/>
              <a:tailEnd type="none" w="lg" len="lg"/>
            </a:ln>
          </p:spPr>
        </p:cxnSp>
        <p:sp>
          <p:nvSpPr>
            <p:cNvPr id="260" name="Shape 368"/>
            <p:cNvSpPr/>
            <p:nvPr/>
          </p:nvSpPr>
          <p:spPr>
            <a:xfrm>
              <a:off x="335075"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261" name="Shape 369"/>
            <p:cNvCxnSpPr/>
            <p:nvPr/>
          </p:nvCxnSpPr>
          <p:spPr>
            <a:xfrm>
              <a:off x="473724" y="1870977"/>
              <a:ext cx="80700" cy="0"/>
            </a:xfrm>
            <a:prstGeom prst="straightConnector1">
              <a:avLst/>
            </a:prstGeom>
            <a:noFill/>
            <a:ln w="9525" cap="flat" cmpd="sng">
              <a:solidFill>
                <a:schemeClr val="dk2"/>
              </a:solidFill>
              <a:prstDash val="solid"/>
              <a:round/>
              <a:headEnd type="none" w="lg" len="lg"/>
              <a:tailEnd type="none" w="lg" len="lg"/>
            </a:ln>
          </p:spPr>
        </p:cxnSp>
        <p:sp>
          <p:nvSpPr>
            <p:cNvPr id="262" name="Shape 370"/>
            <p:cNvSpPr/>
            <p:nvPr/>
          </p:nvSpPr>
          <p:spPr>
            <a:xfrm>
              <a:off x="287450"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3" name="Shape 371"/>
            <p:cNvSpPr/>
            <p:nvPr/>
          </p:nvSpPr>
          <p:spPr>
            <a:xfrm>
              <a:off x="382700"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b="1"/>
            </a:p>
          </p:txBody>
        </p:sp>
      </p:grpSp>
      <p:grpSp>
        <p:nvGrpSpPr>
          <p:cNvPr id="264" name="Shape 372"/>
          <p:cNvGrpSpPr/>
          <p:nvPr/>
        </p:nvGrpSpPr>
        <p:grpSpPr>
          <a:xfrm>
            <a:off x="6925947" y="3074634"/>
            <a:ext cx="534924" cy="296325"/>
            <a:chOff x="257400" y="1594625"/>
            <a:chExt cx="534924" cy="395100"/>
          </a:xfrm>
        </p:grpSpPr>
        <p:cxnSp>
          <p:nvCxnSpPr>
            <p:cNvPr id="265" name="Shape 373"/>
            <p:cNvCxnSpPr/>
            <p:nvPr/>
          </p:nvCxnSpPr>
          <p:spPr>
            <a:xfrm>
              <a:off x="297511" y="1766202"/>
              <a:ext cx="80700" cy="0"/>
            </a:xfrm>
            <a:prstGeom prst="straightConnector1">
              <a:avLst/>
            </a:prstGeom>
            <a:noFill/>
            <a:ln w="9525" cap="flat" cmpd="sng">
              <a:solidFill>
                <a:schemeClr val="dk2"/>
              </a:solidFill>
              <a:prstDash val="solid"/>
              <a:round/>
              <a:headEnd type="none" w="lg" len="lg"/>
              <a:tailEnd type="none" w="lg" len="lg"/>
            </a:ln>
          </p:spPr>
        </p:cxnSp>
        <p:sp>
          <p:nvSpPr>
            <p:cNvPr id="266" name="Shape 374"/>
            <p:cNvSpPr/>
            <p:nvPr/>
          </p:nvSpPr>
          <p:spPr>
            <a:xfrm>
              <a:off x="257400" y="1594625"/>
              <a:ext cx="534900" cy="395100"/>
            </a:xfrm>
            <a:prstGeom prst="roundRect">
              <a:avLst>
                <a:gd name="adj" fmla="val 16667"/>
              </a:avLst>
            </a:prstGeom>
            <a:noFill/>
            <a:ln w="9525" cap="flat" cmpd="sng">
              <a:solidFill>
                <a:srgbClr val="26262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267" name="Shape 375"/>
            <p:cNvCxnSpPr/>
            <p:nvPr/>
          </p:nvCxnSpPr>
          <p:spPr>
            <a:xfrm>
              <a:off x="257425" y="1715975"/>
              <a:ext cx="534900" cy="0"/>
            </a:xfrm>
            <a:prstGeom prst="straightConnector1">
              <a:avLst/>
            </a:prstGeom>
            <a:noFill/>
            <a:ln w="9525" cap="flat" cmpd="sng">
              <a:solidFill>
                <a:schemeClr val="dk2"/>
              </a:solidFill>
              <a:prstDash val="solid"/>
              <a:round/>
              <a:headEnd type="none" w="lg" len="lg"/>
              <a:tailEnd type="none" w="lg" len="lg"/>
            </a:ln>
          </p:spPr>
        </p:cxnSp>
        <p:cxnSp>
          <p:nvCxnSpPr>
            <p:cNvPr id="268" name="Shape 376"/>
            <p:cNvCxnSpPr/>
            <p:nvPr/>
          </p:nvCxnSpPr>
          <p:spPr>
            <a:xfrm flipH="1">
              <a:off x="442425" y="1723550"/>
              <a:ext cx="2100" cy="209100"/>
            </a:xfrm>
            <a:prstGeom prst="straightConnector1">
              <a:avLst/>
            </a:prstGeom>
            <a:noFill/>
            <a:ln w="9525" cap="flat" cmpd="sng">
              <a:solidFill>
                <a:schemeClr val="dk2"/>
              </a:solidFill>
              <a:prstDash val="solid"/>
              <a:round/>
              <a:headEnd type="none" w="lg" len="lg"/>
              <a:tailEnd type="none" w="lg" len="lg"/>
            </a:ln>
          </p:spPr>
        </p:cxnSp>
        <p:sp>
          <p:nvSpPr>
            <p:cNvPr id="269" name="Shape 377"/>
            <p:cNvSpPr/>
            <p:nvPr/>
          </p:nvSpPr>
          <p:spPr>
            <a:xfrm>
              <a:off x="481375" y="1754626"/>
              <a:ext cx="261000" cy="87000"/>
            </a:xfrm>
            <a:prstGeom prst="rect">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0" name="Shape 378"/>
            <p:cNvSpPr/>
            <p:nvPr/>
          </p:nvSpPr>
          <p:spPr>
            <a:xfrm>
              <a:off x="589048" y="1868097"/>
              <a:ext cx="146400" cy="87000"/>
            </a:xfrm>
            <a:prstGeom prst="rect">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271" name="Shape 379"/>
            <p:cNvCxnSpPr/>
            <p:nvPr/>
          </p:nvCxnSpPr>
          <p:spPr>
            <a:xfrm>
              <a:off x="297511" y="1851927"/>
              <a:ext cx="80700" cy="0"/>
            </a:xfrm>
            <a:prstGeom prst="straightConnector1">
              <a:avLst/>
            </a:prstGeom>
            <a:noFill/>
            <a:ln w="9525" cap="flat" cmpd="sng">
              <a:solidFill>
                <a:schemeClr val="dk2"/>
              </a:solidFill>
              <a:prstDash val="solid"/>
              <a:round/>
              <a:headEnd type="none" w="lg" len="lg"/>
              <a:tailEnd type="none" w="lg" len="lg"/>
            </a:ln>
          </p:spPr>
        </p:cxnSp>
        <p:cxnSp>
          <p:nvCxnSpPr>
            <p:cNvPr id="272" name="Shape 380"/>
            <p:cNvCxnSpPr/>
            <p:nvPr/>
          </p:nvCxnSpPr>
          <p:spPr>
            <a:xfrm>
              <a:off x="297511" y="1892304"/>
              <a:ext cx="80700" cy="0"/>
            </a:xfrm>
            <a:prstGeom prst="straightConnector1">
              <a:avLst/>
            </a:prstGeom>
            <a:noFill/>
            <a:ln w="9525" cap="flat" cmpd="sng">
              <a:solidFill>
                <a:schemeClr val="dk2"/>
              </a:solidFill>
              <a:prstDash val="solid"/>
              <a:round/>
              <a:headEnd type="none" w="lg" len="lg"/>
              <a:tailEnd type="none" w="lg" len="lg"/>
            </a:ln>
          </p:spPr>
        </p:cxnSp>
        <p:cxnSp>
          <p:nvCxnSpPr>
            <p:cNvPr id="273" name="Shape 381"/>
            <p:cNvCxnSpPr/>
            <p:nvPr/>
          </p:nvCxnSpPr>
          <p:spPr>
            <a:xfrm>
              <a:off x="297511" y="1809064"/>
              <a:ext cx="80700" cy="0"/>
            </a:xfrm>
            <a:prstGeom prst="straightConnector1">
              <a:avLst/>
            </a:prstGeom>
            <a:noFill/>
            <a:ln w="9525" cap="flat" cmpd="sng">
              <a:solidFill>
                <a:schemeClr val="dk2"/>
              </a:solidFill>
              <a:prstDash val="solid"/>
              <a:round/>
              <a:headEnd type="none" w="lg" len="lg"/>
              <a:tailEnd type="none" w="lg" len="lg"/>
            </a:ln>
          </p:spPr>
        </p:cxnSp>
        <p:cxnSp>
          <p:nvCxnSpPr>
            <p:cNvPr id="274" name="Shape 382"/>
            <p:cNvCxnSpPr/>
            <p:nvPr/>
          </p:nvCxnSpPr>
          <p:spPr>
            <a:xfrm>
              <a:off x="473724" y="1913839"/>
              <a:ext cx="80700" cy="0"/>
            </a:xfrm>
            <a:prstGeom prst="straightConnector1">
              <a:avLst/>
            </a:prstGeom>
            <a:noFill/>
            <a:ln w="9525" cap="flat" cmpd="sng">
              <a:solidFill>
                <a:schemeClr val="dk2"/>
              </a:solidFill>
              <a:prstDash val="solid"/>
              <a:round/>
              <a:headEnd type="none" w="lg" len="lg"/>
              <a:tailEnd type="none" w="lg" len="lg"/>
            </a:ln>
          </p:spPr>
        </p:cxnSp>
        <p:cxnSp>
          <p:nvCxnSpPr>
            <p:cNvPr id="275" name="Shape 383"/>
            <p:cNvCxnSpPr/>
            <p:nvPr/>
          </p:nvCxnSpPr>
          <p:spPr>
            <a:xfrm>
              <a:off x="473724" y="1954217"/>
              <a:ext cx="80700" cy="0"/>
            </a:xfrm>
            <a:prstGeom prst="straightConnector1">
              <a:avLst/>
            </a:prstGeom>
            <a:noFill/>
            <a:ln w="9525" cap="flat" cmpd="sng">
              <a:solidFill>
                <a:schemeClr val="dk2"/>
              </a:solidFill>
              <a:prstDash val="solid"/>
              <a:round/>
              <a:headEnd type="none" w="lg" len="lg"/>
              <a:tailEnd type="none" w="lg" len="lg"/>
            </a:ln>
          </p:spPr>
        </p:cxnSp>
        <p:sp>
          <p:nvSpPr>
            <p:cNvPr id="276" name="Shape 384"/>
            <p:cNvSpPr/>
            <p:nvPr/>
          </p:nvSpPr>
          <p:spPr>
            <a:xfrm>
              <a:off x="335075"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277" name="Shape 385"/>
            <p:cNvCxnSpPr/>
            <p:nvPr/>
          </p:nvCxnSpPr>
          <p:spPr>
            <a:xfrm>
              <a:off x="473724" y="1870977"/>
              <a:ext cx="80700" cy="0"/>
            </a:xfrm>
            <a:prstGeom prst="straightConnector1">
              <a:avLst/>
            </a:prstGeom>
            <a:noFill/>
            <a:ln w="9525" cap="flat" cmpd="sng">
              <a:solidFill>
                <a:schemeClr val="dk2"/>
              </a:solidFill>
              <a:prstDash val="solid"/>
              <a:round/>
              <a:headEnd type="none" w="lg" len="lg"/>
              <a:tailEnd type="none" w="lg" len="lg"/>
            </a:ln>
          </p:spPr>
        </p:cxnSp>
        <p:sp>
          <p:nvSpPr>
            <p:cNvPr id="278" name="Shape 386"/>
            <p:cNvSpPr/>
            <p:nvPr/>
          </p:nvSpPr>
          <p:spPr>
            <a:xfrm>
              <a:off x="287450"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9" name="Shape 387"/>
            <p:cNvSpPr/>
            <p:nvPr/>
          </p:nvSpPr>
          <p:spPr>
            <a:xfrm>
              <a:off x="382700"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b="1"/>
            </a:p>
          </p:txBody>
        </p:sp>
      </p:grpSp>
      <p:grpSp>
        <p:nvGrpSpPr>
          <p:cNvPr id="280" name="Shape 388"/>
          <p:cNvGrpSpPr/>
          <p:nvPr/>
        </p:nvGrpSpPr>
        <p:grpSpPr>
          <a:xfrm>
            <a:off x="8583297" y="3074634"/>
            <a:ext cx="534924" cy="296325"/>
            <a:chOff x="257400" y="1594625"/>
            <a:chExt cx="534924" cy="395100"/>
          </a:xfrm>
        </p:grpSpPr>
        <p:cxnSp>
          <p:nvCxnSpPr>
            <p:cNvPr id="281" name="Shape 389"/>
            <p:cNvCxnSpPr/>
            <p:nvPr/>
          </p:nvCxnSpPr>
          <p:spPr>
            <a:xfrm>
              <a:off x="297511" y="1766202"/>
              <a:ext cx="80700" cy="0"/>
            </a:xfrm>
            <a:prstGeom prst="straightConnector1">
              <a:avLst/>
            </a:prstGeom>
            <a:noFill/>
            <a:ln w="9525" cap="flat" cmpd="sng">
              <a:solidFill>
                <a:schemeClr val="dk2"/>
              </a:solidFill>
              <a:prstDash val="solid"/>
              <a:round/>
              <a:headEnd type="none" w="lg" len="lg"/>
              <a:tailEnd type="none" w="lg" len="lg"/>
            </a:ln>
          </p:spPr>
        </p:cxnSp>
        <p:sp>
          <p:nvSpPr>
            <p:cNvPr id="282" name="Shape 390"/>
            <p:cNvSpPr/>
            <p:nvPr/>
          </p:nvSpPr>
          <p:spPr>
            <a:xfrm>
              <a:off x="257400" y="1594625"/>
              <a:ext cx="534900" cy="395100"/>
            </a:xfrm>
            <a:prstGeom prst="roundRect">
              <a:avLst>
                <a:gd name="adj" fmla="val 16667"/>
              </a:avLst>
            </a:prstGeom>
            <a:noFill/>
            <a:ln w="9525" cap="flat" cmpd="sng">
              <a:solidFill>
                <a:srgbClr val="26262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283" name="Shape 391"/>
            <p:cNvCxnSpPr/>
            <p:nvPr/>
          </p:nvCxnSpPr>
          <p:spPr>
            <a:xfrm>
              <a:off x="257425" y="1715975"/>
              <a:ext cx="534900" cy="0"/>
            </a:xfrm>
            <a:prstGeom prst="straightConnector1">
              <a:avLst/>
            </a:prstGeom>
            <a:noFill/>
            <a:ln w="9525" cap="flat" cmpd="sng">
              <a:solidFill>
                <a:schemeClr val="dk2"/>
              </a:solidFill>
              <a:prstDash val="solid"/>
              <a:round/>
              <a:headEnd type="none" w="lg" len="lg"/>
              <a:tailEnd type="none" w="lg" len="lg"/>
            </a:ln>
          </p:spPr>
        </p:cxnSp>
        <p:cxnSp>
          <p:nvCxnSpPr>
            <p:cNvPr id="284" name="Shape 392"/>
            <p:cNvCxnSpPr/>
            <p:nvPr/>
          </p:nvCxnSpPr>
          <p:spPr>
            <a:xfrm flipH="1">
              <a:off x="442425" y="1723550"/>
              <a:ext cx="2100" cy="209100"/>
            </a:xfrm>
            <a:prstGeom prst="straightConnector1">
              <a:avLst/>
            </a:prstGeom>
            <a:noFill/>
            <a:ln w="9525" cap="flat" cmpd="sng">
              <a:solidFill>
                <a:schemeClr val="dk2"/>
              </a:solidFill>
              <a:prstDash val="solid"/>
              <a:round/>
              <a:headEnd type="none" w="lg" len="lg"/>
              <a:tailEnd type="none" w="lg" len="lg"/>
            </a:ln>
          </p:spPr>
        </p:cxnSp>
        <p:sp>
          <p:nvSpPr>
            <p:cNvPr id="285" name="Shape 393"/>
            <p:cNvSpPr/>
            <p:nvPr/>
          </p:nvSpPr>
          <p:spPr>
            <a:xfrm>
              <a:off x="481375" y="1754626"/>
              <a:ext cx="261000" cy="87000"/>
            </a:xfrm>
            <a:prstGeom prst="rect">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6" name="Shape 394"/>
            <p:cNvSpPr/>
            <p:nvPr/>
          </p:nvSpPr>
          <p:spPr>
            <a:xfrm>
              <a:off x="589048" y="1868097"/>
              <a:ext cx="146400" cy="87000"/>
            </a:xfrm>
            <a:prstGeom prst="rect">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287" name="Shape 395"/>
            <p:cNvCxnSpPr/>
            <p:nvPr/>
          </p:nvCxnSpPr>
          <p:spPr>
            <a:xfrm>
              <a:off x="297511" y="1851927"/>
              <a:ext cx="80700" cy="0"/>
            </a:xfrm>
            <a:prstGeom prst="straightConnector1">
              <a:avLst/>
            </a:prstGeom>
            <a:noFill/>
            <a:ln w="9525" cap="flat" cmpd="sng">
              <a:solidFill>
                <a:schemeClr val="dk2"/>
              </a:solidFill>
              <a:prstDash val="solid"/>
              <a:round/>
              <a:headEnd type="none" w="lg" len="lg"/>
              <a:tailEnd type="none" w="lg" len="lg"/>
            </a:ln>
          </p:spPr>
        </p:cxnSp>
        <p:cxnSp>
          <p:nvCxnSpPr>
            <p:cNvPr id="288" name="Shape 396"/>
            <p:cNvCxnSpPr/>
            <p:nvPr/>
          </p:nvCxnSpPr>
          <p:spPr>
            <a:xfrm>
              <a:off x="297511" y="1892304"/>
              <a:ext cx="80700" cy="0"/>
            </a:xfrm>
            <a:prstGeom prst="straightConnector1">
              <a:avLst/>
            </a:prstGeom>
            <a:noFill/>
            <a:ln w="9525" cap="flat" cmpd="sng">
              <a:solidFill>
                <a:schemeClr val="dk2"/>
              </a:solidFill>
              <a:prstDash val="solid"/>
              <a:round/>
              <a:headEnd type="none" w="lg" len="lg"/>
              <a:tailEnd type="none" w="lg" len="lg"/>
            </a:ln>
          </p:spPr>
        </p:cxnSp>
        <p:cxnSp>
          <p:nvCxnSpPr>
            <p:cNvPr id="289" name="Shape 397"/>
            <p:cNvCxnSpPr/>
            <p:nvPr/>
          </p:nvCxnSpPr>
          <p:spPr>
            <a:xfrm>
              <a:off x="297511" y="1809064"/>
              <a:ext cx="80700" cy="0"/>
            </a:xfrm>
            <a:prstGeom prst="straightConnector1">
              <a:avLst/>
            </a:prstGeom>
            <a:noFill/>
            <a:ln w="9525" cap="flat" cmpd="sng">
              <a:solidFill>
                <a:schemeClr val="dk2"/>
              </a:solidFill>
              <a:prstDash val="solid"/>
              <a:round/>
              <a:headEnd type="none" w="lg" len="lg"/>
              <a:tailEnd type="none" w="lg" len="lg"/>
            </a:ln>
          </p:spPr>
        </p:cxnSp>
        <p:cxnSp>
          <p:nvCxnSpPr>
            <p:cNvPr id="290" name="Shape 398"/>
            <p:cNvCxnSpPr/>
            <p:nvPr/>
          </p:nvCxnSpPr>
          <p:spPr>
            <a:xfrm>
              <a:off x="473724" y="1913839"/>
              <a:ext cx="80700" cy="0"/>
            </a:xfrm>
            <a:prstGeom prst="straightConnector1">
              <a:avLst/>
            </a:prstGeom>
            <a:noFill/>
            <a:ln w="9525" cap="flat" cmpd="sng">
              <a:solidFill>
                <a:schemeClr val="dk2"/>
              </a:solidFill>
              <a:prstDash val="solid"/>
              <a:round/>
              <a:headEnd type="none" w="lg" len="lg"/>
              <a:tailEnd type="none" w="lg" len="lg"/>
            </a:ln>
          </p:spPr>
        </p:cxnSp>
        <p:cxnSp>
          <p:nvCxnSpPr>
            <p:cNvPr id="291" name="Shape 399"/>
            <p:cNvCxnSpPr/>
            <p:nvPr/>
          </p:nvCxnSpPr>
          <p:spPr>
            <a:xfrm>
              <a:off x="473724" y="1954217"/>
              <a:ext cx="80700" cy="0"/>
            </a:xfrm>
            <a:prstGeom prst="straightConnector1">
              <a:avLst/>
            </a:prstGeom>
            <a:noFill/>
            <a:ln w="9525" cap="flat" cmpd="sng">
              <a:solidFill>
                <a:schemeClr val="dk2"/>
              </a:solidFill>
              <a:prstDash val="solid"/>
              <a:round/>
              <a:headEnd type="none" w="lg" len="lg"/>
              <a:tailEnd type="none" w="lg" len="lg"/>
            </a:ln>
          </p:spPr>
        </p:cxnSp>
        <p:sp>
          <p:nvSpPr>
            <p:cNvPr id="292" name="Shape 400"/>
            <p:cNvSpPr/>
            <p:nvPr/>
          </p:nvSpPr>
          <p:spPr>
            <a:xfrm>
              <a:off x="335075"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293" name="Shape 401"/>
            <p:cNvCxnSpPr/>
            <p:nvPr/>
          </p:nvCxnSpPr>
          <p:spPr>
            <a:xfrm>
              <a:off x="473724" y="1870977"/>
              <a:ext cx="80700" cy="0"/>
            </a:xfrm>
            <a:prstGeom prst="straightConnector1">
              <a:avLst/>
            </a:prstGeom>
            <a:noFill/>
            <a:ln w="9525" cap="flat" cmpd="sng">
              <a:solidFill>
                <a:schemeClr val="dk2"/>
              </a:solidFill>
              <a:prstDash val="solid"/>
              <a:round/>
              <a:headEnd type="none" w="lg" len="lg"/>
              <a:tailEnd type="none" w="lg" len="lg"/>
            </a:ln>
          </p:spPr>
        </p:cxnSp>
        <p:sp>
          <p:nvSpPr>
            <p:cNvPr id="294" name="Shape 402"/>
            <p:cNvSpPr/>
            <p:nvPr/>
          </p:nvSpPr>
          <p:spPr>
            <a:xfrm>
              <a:off x="287450"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5" name="Shape 403"/>
            <p:cNvSpPr/>
            <p:nvPr/>
          </p:nvSpPr>
          <p:spPr>
            <a:xfrm>
              <a:off x="382700"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b="1"/>
            </a:p>
          </p:txBody>
        </p:sp>
      </p:grpSp>
      <p:sp>
        <p:nvSpPr>
          <p:cNvPr id="296" name="Shape 270"/>
          <p:cNvSpPr/>
          <p:nvPr/>
        </p:nvSpPr>
        <p:spPr>
          <a:xfrm>
            <a:off x="1634820" y="3657989"/>
            <a:ext cx="1547966" cy="236704"/>
          </a:xfrm>
          <a:prstGeom prst="rect">
            <a:avLst/>
          </a:prstGeom>
          <a:noFill/>
          <a:ln>
            <a:noFill/>
          </a:ln>
        </p:spPr>
        <p:txBody>
          <a:bodyPr lIns="45700" tIns="45700" rIns="45700" bIns="45700" anchor="t" anchorCtr="0">
            <a:noAutofit/>
          </a:bodyPr>
          <a:lstStyle/>
          <a:p>
            <a:pPr marL="0" marR="0" lvl="0" indent="0" algn="ctr" rtl="0">
              <a:lnSpc>
                <a:spcPct val="100000"/>
              </a:lnSpc>
              <a:spcBef>
                <a:spcPts val="0"/>
              </a:spcBef>
              <a:spcAft>
                <a:spcPts val="0"/>
              </a:spcAft>
              <a:buClr>
                <a:srgbClr val="000000"/>
              </a:buClr>
              <a:buSzPct val="25000"/>
              <a:buFont typeface="Calibri"/>
              <a:buNone/>
            </a:pPr>
            <a:r>
              <a:rPr lang="en-US" sz="1800" dirty="0">
                <a:latin typeface="Arial" charset="0"/>
                <a:ea typeface="Arial" charset="0"/>
                <a:cs typeface="Arial" charset="0"/>
                <a:sym typeface="Calibri"/>
              </a:rPr>
              <a:t>Client/Server </a:t>
            </a:r>
          </a:p>
        </p:txBody>
      </p:sp>
      <p:sp>
        <p:nvSpPr>
          <p:cNvPr id="297" name="Shape 271"/>
          <p:cNvSpPr/>
          <p:nvPr/>
        </p:nvSpPr>
        <p:spPr>
          <a:xfrm>
            <a:off x="7760280" y="3726053"/>
            <a:ext cx="789825" cy="299850"/>
          </a:xfrm>
          <a:prstGeom prst="rect">
            <a:avLst/>
          </a:prstGeom>
          <a:noFill/>
          <a:ln>
            <a:noFill/>
          </a:ln>
        </p:spPr>
        <p:txBody>
          <a:bodyPr lIns="45700" tIns="45700" rIns="45700" bIns="45700"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1800" b="0" i="0" u="none" strike="noStrike" cap="none">
                <a:solidFill>
                  <a:srgbClr val="000000"/>
                </a:solidFill>
                <a:latin typeface="Arial" charset="0"/>
                <a:ea typeface="Arial" charset="0"/>
                <a:cs typeface="Arial" charset="0"/>
                <a:sym typeface="Calibri"/>
              </a:rPr>
              <a:t>Cloud</a:t>
            </a:r>
          </a:p>
        </p:txBody>
      </p:sp>
      <p:sp>
        <p:nvSpPr>
          <p:cNvPr id="298" name="Shape 272"/>
          <p:cNvSpPr/>
          <p:nvPr/>
        </p:nvSpPr>
        <p:spPr>
          <a:xfrm>
            <a:off x="2007608" y="3986044"/>
            <a:ext cx="1077185" cy="278100"/>
          </a:xfrm>
          <a:prstGeom prst="rect">
            <a:avLst/>
          </a:prstGeom>
          <a:noFill/>
          <a:ln>
            <a:noFill/>
          </a:ln>
        </p:spPr>
        <p:txBody>
          <a:bodyPr lIns="45700" tIns="45700" rIns="45700" bIns="45700"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1800" b="0" i="0" u="none" strike="noStrike" cap="none">
                <a:solidFill>
                  <a:srgbClr val="000000"/>
                </a:solidFill>
                <a:latin typeface="Arial" charset="0"/>
                <a:ea typeface="Arial" charset="0"/>
                <a:cs typeface="Arial" charset="0"/>
                <a:sym typeface="Calibri"/>
              </a:rPr>
              <a:t>1990s</a:t>
            </a:r>
          </a:p>
        </p:txBody>
      </p:sp>
      <p:sp>
        <p:nvSpPr>
          <p:cNvPr id="299" name="Shape 273"/>
          <p:cNvSpPr/>
          <p:nvPr/>
        </p:nvSpPr>
        <p:spPr>
          <a:xfrm>
            <a:off x="7755106" y="4052533"/>
            <a:ext cx="795000" cy="278100"/>
          </a:xfrm>
          <a:prstGeom prst="rect">
            <a:avLst/>
          </a:prstGeom>
          <a:noFill/>
          <a:ln>
            <a:noFill/>
          </a:ln>
        </p:spPr>
        <p:txBody>
          <a:bodyPr lIns="45700" tIns="45700" rIns="45700" bIns="45700" anchor="t" anchorCtr="0">
            <a:noAutofit/>
          </a:bodyPr>
          <a:lstStyle/>
          <a:p>
            <a:pPr marL="0" marR="0" lvl="0" indent="0" algn="l" rtl="0">
              <a:lnSpc>
                <a:spcPct val="100000"/>
              </a:lnSpc>
              <a:spcBef>
                <a:spcPts val="0"/>
              </a:spcBef>
              <a:spcAft>
                <a:spcPts val="0"/>
              </a:spcAft>
              <a:buClr>
                <a:srgbClr val="000000"/>
              </a:buClr>
              <a:buSzPct val="25000"/>
              <a:buFont typeface="Calibri"/>
              <a:buNone/>
            </a:pPr>
            <a:r>
              <a:rPr lang="en-US" sz="1800" b="0" i="0" u="none" strike="noStrike" cap="none">
                <a:solidFill>
                  <a:srgbClr val="000000"/>
                </a:solidFill>
                <a:latin typeface="Arial" charset="0"/>
                <a:ea typeface="Arial" charset="0"/>
                <a:cs typeface="Arial" charset="0"/>
                <a:sym typeface="Calibri"/>
              </a:rPr>
              <a:t>Today</a:t>
            </a:r>
          </a:p>
        </p:txBody>
      </p:sp>
      <p:sp>
        <p:nvSpPr>
          <p:cNvPr id="300" name="Shape 274"/>
          <p:cNvSpPr/>
          <p:nvPr/>
        </p:nvSpPr>
        <p:spPr>
          <a:xfrm>
            <a:off x="4573357" y="3692085"/>
            <a:ext cx="820183" cy="318549"/>
          </a:xfrm>
          <a:prstGeom prst="rect">
            <a:avLst/>
          </a:prstGeom>
          <a:noFill/>
          <a:ln>
            <a:noFill/>
          </a:ln>
        </p:spPr>
        <p:txBody>
          <a:bodyPr lIns="45700" tIns="45700" rIns="45700" bIns="45700" anchor="t" anchorCtr="0">
            <a:noAutofit/>
          </a:bodyPr>
          <a:lstStyle/>
          <a:p>
            <a:pPr marL="0" marR="0" lvl="0" indent="0" algn="ctr" rtl="0">
              <a:lnSpc>
                <a:spcPct val="100000"/>
              </a:lnSpc>
              <a:spcBef>
                <a:spcPts val="0"/>
              </a:spcBef>
              <a:spcAft>
                <a:spcPts val="0"/>
              </a:spcAft>
              <a:buClr>
                <a:srgbClr val="000000"/>
              </a:buClr>
              <a:buSzPct val="25000"/>
              <a:buFont typeface="Calibri"/>
              <a:buNone/>
            </a:pPr>
            <a:r>
              <a:rPr lang="en-US" sz="1800" b="0" i="0" u="none" strike="noStrike" cap="none" dirty="0">
                <a:solidFill>
                  <a:srgbClr val="000000"/>
                </a:solidFill>
                <a:latin typeface="Arial" charset="0"/>
                <a:ea typeface="Arial" charset="0"/>
                <a:cs typeface="Arial" charset="0"/>
                <a:sym typeface="Calibri"/>
              </a:rPr>
              <a:t>Web</a:t>
            </a:r>
          </a:p>
        </p:txBody>
      </p:sp>
      <p:sp>
        <p:nvSpPr>
          <p:cNvPr id="301" name="Shape 275"/>
          <p:cNvSpPr/>
          <p:nvPr/>
        </p:nvSpPr>
        <p:spPr>
          <a:xfrm>
            <a:off x="4502249" y="4010634"/>
            <a:ext cx="1014794" cy="209821"/>
          </a:xfrm>
          <a:prstGeom prst="rect">
            <a:avLst/>
          </a:prstGeom>
          <a:noFill/>
          <a:ln>
            <a:noFill/>
          </a:ln>
        </p:spPr>
        <p:txBody>
          <a:bodyPr lIns="45700" tIns="45700" rIns="45700" bIns="45700" anchor="t" anchorCtr="0">
            <a:noAutofit/>
          </a:bodyPr>
          <a:lstStyle/>
          <a:p>
            <a:pPr marL="0" marR="0" lvl="0" indent="0" algn="ctr" rtl="0">
              <a:lnSpc>
                <a:spcPct val="100000"/>
              </a:lnSpc>
              <a:spcBef>
                <a:spcPts val="0"/>
              </a:spcBef>
              <a:spcAft>
                <a:spcPts val="0"/>
              </a:spcAft>
              <a:buClr>
                <a:srgbClr val="000000"/>
              </a:buClr>
              <a:buSzPct val="25000"/>
              <a:buFont typeface="Calibri"/>
              <a:buNone/>
            </a:pPr>
            <a:r>
              <a:rPr lang="en-US" sz="1800" b="0" i="0" u="none" strike="noStrike" cap="none" dirty="0">
                <a:solidFill>
                  <a:srgbClr val="000000"/>
                </a:solidFill>
                <a:latin typeface="Arial" charset="0"/>
                <a:ea typeface="Arial" charset="0"/>
                <a:cs typeface="Arial" charset="0"/>
                <a:sym typeface="Calibri"/>
              </a:rPr>
              <a:t>2000s</a:t>
            </a:r>
          </a:p>
        </p:txBody>
      </p:sp>
      <p:cxnSp>
        <p:nvCxnSpPr>
          <p:cNvPr id="302" name="Shape 276"/>
          <p:cNvCxnSpPr/>
          <p:nvPr/>
        </p:nvCxnSpPr>
        <p:spPr>
          <a:xfrm>
            <a:off x="3435650" y="3995946"/>
            <a:ext cx="600925" cy="0"/>
          </a:xfrm>
          <a:prstGeom prst="straightConnector1">
            <a:avLst/>
          </a:prstGeom>
          <a:noFill/>
          <a:ln w="25400" cap="flat" cmpd="sng">
            <a:solidFill>
              <a:schemeClr val="accent1"/>
            </a:solidFill>
            <a:prstDash val="solid"/>
            <a:round/>
            <a:headEnd type="none" w="med" len="med"/>
            <a:tailEnd type="triangle" w="lg" len="lg"/>
          </a:ln>
          <a:effectLst>
            <a:outerShdw blurRad="38100" dist="20000" dir="5400000" rotWithShape="0">
              <a:srgbClr val="000000">
                <a:alpha val="37650"/>
              </a:srgbClr>
            </a:outerShdw>
          </a:effectLst>
        </p:spPr>
      </p:cxnSp>
      <p:cxnSp>
        <p:nvCxnSpPr>
          <p:cNvPr id="303" name="Shape 276"/>
          <p:cNvCxnSpPr/>
          <p:nvPr/>
        </p:nvCxnSpPr>
        <p:spPr>
          <a:xfrm>
            <a:off x="6172223" y="4004644"/>
            <a:ext cx="600925" cy="0"/>
          </a:xfrm>
          <a:prstGeom prst="straightConnector1">
            <a:avLst/>
          </a:prstGeom>
          <a:noFill/>
          <a:ln w="25400" cap="flat" cmpd="sng">
            <a:solidFill>
              <a:schemeClr val="accent1"/>
            </a:solidFill>
            <a:prstDash val="solid"/>
            <a:round/>
            <a:headEnd type="none" w="med" len="med"/>
            <a:tailEnd type="triangle" w="lg" len="lg"/>
          </a:ln>
          <a:effectLst>
            <a:outerShdw blurRad="38100" dist="20000" dir="5400000" rotWithShape="0">
              <a:srgbClr val="000000">
                <a:alpha val="37650"/>
              </a:srgbClr>
            </a:outerShdw>
          </a:effectLst>
        </p:spPr>
      </p:cxnSp>
    </p:spTree>
    <p:extLst>
      <p:ext uri="{BB962C8B-B14F-4D97-AF65-F5344CB8AC3E}">
        <p14:creationId xmlns:p14="http://schemas.microsoft.com/office/powerpoint/2010/main" val="2069125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what powers them</a:t>
            </a:r>
            <a:endParaRPr lang="en-US" dirty="0"/>
          </a:p>
        </p:txBody>
      </p:sp>
      <p:sp>
        <p:nvSpPr>
          <p:cNvPr id="4" name="Footer Placeholder 3"/>
          <p:cNvSpPr>
            <a:spLocks noGrp="1"/>
          </p:cNvSpPr>
          <p:nvPr>
            <p:ph type="ftr" sz="quarter" idx="11"/>
          </p:nvPr>
        </p:nvSpPr>
        <p:spPr/>
        <p:txBody>
          <a:bodyPr/>
          <a:lstStyle/>
          <a:p>
            <a:r>
              <a:rPr lang="en-US" smtClean="0"/>
              <a:t>DataStax is a registered trademark of DataStax, Inc. and its subsidiaries in the United States and/or other countries.</a:t>
            </a:r>
            <a:endParaRPr lang="en-US" dirty="0"/>
          </a:p>
        </p:txBody>
      </p:sp>
      <p:sp>
        <p:nvSpPr>
          <p:cNvPr id="5" name="Slide Number Placeholder 4"/>
          <p:cNvSpPr>
            <a:spLocks noGrp="1"/>
          </p:cNvSpPr>
          <p:nvPr>
            <p:ph type="sldNum" sz="quarter" idx="12"/>
          </p:nvPr>
        </p:nvSpPr>
        <p:spPr/>
        <p:txBody>
          <a:bodyPr/>
          <a:lstStyle/>
          <a:p>
            <a:pPr algn="r">
              <a:buSzPct val="25000"/>
            </a:pPr>
            <a:fld id="{00000000-1234-1234-1234-123412341234}" type="slidenum">
              <a:rPr lang="en-US" sz="1200" smtClean="0">
                <a:solidFill>
                  <a:srgbClr val="A5A5A5"/>
                </a:solidFill>
                <a:latin typeface="Arial"/>
                <a:ea typeface="Arial"/>
                <a:cs typeface="Arial"/>
                <a:sym typeface="Arial"/>
              </a:rPr>
              <a:pPr algn="r">
                <a:buSzPct val="25000"/>
              </a:pPr>
              <a:t>6</a:t>
            </a:fld>
            <a:endParaRPr lang="en-US" sz="1200">
              <a:solidFill>
                <a:srgbClr val="A5A5A5"/>
              </a:solidFill>
              <a:latin typeface="Arial"/>
              <a:ea typeface="Arial"/>
              <a:cs typeface="Arial"/>
              <a:sym typeface="Arial"/>
            </a:endParaRPr>
          </a:p>
        </p:txBody>
      </p:sp>
      <p:grpSp>
        <p:nvGrpSpPr>
          <p:cNvPr id="6" name="Shape 338"/>
          <p:cNvGrpSpPr/>
          <p:nvPr/>
        </p:nvGrpSpPr>
        <p:grpSpPr>
          <a:xfrm>
            <a:off x="2060895" y="3037300"/>
            <a:ext cx="534924" cy="296325"/>
            <a:chOff x="257400" y="1594625"/>
            <a:chExt cx="534924" cy="395100"/>
          </a:xfrm>
        </p:grpSpPr>
        <p:cxnSp>
          <p:nvCxnSpPr>
            <p:cNvPr id="7" name="Shape 339"/>
            <p:cNvCxnSpPr/>
            <p:nvPr/>
          </p:nvCxnSpPr>
          <p:spPr>
            <a:xfrm>
              <a:off x="297511" y="1766202"/>
              <a:ext cx="80700" cy="0"/>
            </a:xfrm>
            <a:prstGeom prst="straightConnector1">
              <a:avLst/>
            </a:prstGeom>
            <a:noFill/>
            <a:ln w="9525" cap="flat" cmpd="sng">
              <a:solidFill>
                <a:schemeClr val="dk2"/>
              </a:solidFill>
              <a:prstDash val="solid"/>
              <a:round/>
              <a:headEnd type="none" w="lg" len="lg"/>
              <a:tailEnd type="none" w="lg" len="lg"/>
            </a:ln>
          </p:spPr>
        </p:cxnSp>
        <p:sp>
          <p:nvSpPr>
            <p:cNvPr id="8" name="Shape 340"/>
            <p:cNvSpPr/>
            <p:nvPr/>
          </p:nvSpPr>
          <p:spPr>
            <a:xfrm>
              <a:off x="257400" y="1594625"/>
              <a:ext cx="534900" cy="395100"/>
            </a:xfrm>
            <a:prstGeom prst="roundRect">
              <a:avLst>
                <a:gd name="adj" fmla="val 16667"/>
              </a:avLst>
            </a:prstGeom>
            <a:noFill/>
            <a:ln w="9525" cap="flat" cmpd="sng">
              <a:solidFill>
                <a:srgbClr val="26262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9" name="Shape 341"/>
            <p:cNvCxnSpPr/>
            <p:nvPr/>
          </p:nvCxnSpPr>
          <p:spPr>
            <a:xfrm>
              <a:off x="257425" y="1715975"/>
              <a:ext cx="534900" cy="0"/>
            </a:xfrm>
            <a:prstGeom prst="straightConnector1">
              <a:avLst/>
            </a:prstGeom>
            <a:noFill/>
            <a:ln w="9525" cap="flat" cmpd="sng">
              <a:solidFill>
                <a:schemeClr val="dk2"/>
              </a:solidFill>
              <a:prstDash val="solid"/>
              <a:round/>
              <a:headEnd type="none" w="lg" len="lg"/>
              <a:tailEnd type="none" w="lg" len="lg"/>
            </a:ln>
          </p:spPr>
        </p:cxnSp>
        <p:cxnSp>
          <p:nvCxnSpPr>
            <p:cNvPr id="10" name="Shape 342"/>
            <p:cNvCxnSpPr/>
            <p:nvPr/>
          </p:nvCxnSpPr>
          <p:spPr>
            <a:xfrm flipH="1">
              <a:off x="442425" y="1723550"/>
              <a:ext cx="2100" cy="209100"/>
            </a:xfrm>
            <a:prstGeom prst="straightConnector1">
              <a:avLst/>
            </a:prstGeom>
            <a:noFill/>
            <a:ln w="9525" cap="flat" cmpd="sng">
              <a:solidFill>
                <a:schemeClr val="dk2"/>
              </a:solidFill>
              <a:prstDash val="solid"/>
              <a:round/>
              <a:headEnd type="none" w="lg" len="lg"/>
              <a:tailEnd type="none" w="lg" len="lg"/>
            </a:ln>
          </p:spPr>
        </p:cxnSp>
        <p:sp>
          <p:nvSpPr>
            <p:cNvPr id="11" name="Shape 343"/>
            <p:cNvSpPr/>
            <p:nvPr/>
          </p:nvSpPr>
          <p:spPr>
            <a:xfrm>
              <a:off x="481375" y="1754626"/>
              <a:ext cx="261000" cy="87000"/>
            </a:xfrm>
            <a:prstGeom prst="rect">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344"/>
            <p:cNvSpPr/>
            <p:nvPr/>
          </p:nvSpPr>
          <p:spPr>
            <a:xfrm>
              <a:off x="589048" y="1868097"/>
              <a:ext cx="146400" cy="87000"/>
            </a:xfrm>
            <a:prstGeom prst="rect">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3" name="Shape 345"/>
            <p:cNvCxnSpPr/>
            <p:nvPr/>
          </p:nvCxnSpPr>
          <p:spPr>
            <a:xfrm>
              <a:off x="297511" y="1851927"/>
              <a:ext cx="80700" cy="0"/>
            </a:xfrm>
            <a:prstGeom prst="straightConnector1">
              <a:avLst/>
            </a:prstGeom>
            <a:noFill/>
            <a:ln w="9525" cap="flat" cmpd="sng">
              <a:solidFill>
                <a:schemeClr val="dk2"/>
              </a:solidFill>
              <a:prstDash val="solid"/>
              <a:round/>
              <a:headEnd type="none" w="lg" len="lg"/>
              <a:tailEnd type="none" w="lg" len="lg"/>
            </a:ln>
          </p:spPr>
        </p:cxnSp>
        <p:cxnSp>
          <p:nvCxnSpPr>
            <p:cNvPr id="14" name="Shape 346"/>
            <p:cNvCxnSpPr/>
            <p:nvPr/>
          </p:nvCxnSpPr>
          <p:spPr>
            <a:xfrm>
              <a:off x="297511" y="1892304"/>
              <a:ext cx="80700" cy="0"/>
            </a:xfrm>
            <a:prstGeom prst="straightConnector1">
              <a:avLst/>
            </a:prstGeom>
            <a:noFill/>
            <a:ln w="9525" cap="flat" cmpd="sng">
              <a:solidFill>
                <a:schemeClr val="dk2"/>
              </a:solidFill>
              <a:prstDash val="solid"/>
              <a:round/>
              <a:headEnd type="none" w="lg" len="lg"/>
              <a:tailEnd type="none" w="lg" len="lg"/>
            </a:ln>
          </p:spPr>
        </p:cxnSp>
        <p:cxnSp>
          <p:nvCxnSpPr>
            <p:cNvPr id="15" name="Shape 347"/>
            <p:cNvCxnSpPr/>
            <p:nvPr/>
          </p:nvCxnSpPr>
          <p:spPr>
            <a:xfrm>
              <a:off x="297511" y="1809064"/>
              <a:ext cx="80700" cy="0"/>
            </a:xfrm>
            <a:prstGeom prst="straightConnector1">
              <a:avLst/>
            </a:prstGeom>
            <a:noFill/>
            <a:ln w="9525" cap="flat" cmpd="sng">
              <a:solidFill>
                <a:schemeClr val="dk2"/>
              </a:solidFill>
              <a:prstDash val="solid"/>
              <a:round/>
              <a:headEnd type="none" w="lg" len="lg"/>
              <a:tailEnd type="none" w="lg" len="lg"/>
            </a:ln>
          </p:spPr>
        </p:cxnSp>
        <p:cxnSp>
          <p:nvCxnSpPr>
            <p:cNvPr id="16" name="Shape 348"/>
            <p:cNvCxnSpPr/>
            <p:nvPr/>
          </p:nvCxnSpPr>
          <p:spPr>
            <a:xfrm>
              <a:off x="473724" y="1913839"/>
              <a:ext cx="80700" cy="0"/>
            </a:xfrm>
            <a:prstGeom prst="straightConnector1">
              <a:avLst/>
            </a:prstGeom>
            <a:noFill/>
            <a:ln w="9525" cap="flat" cmpd="sng">
              <a:solidFill>
                <a:schemeClr val="dk2"/>
              </a:solidFill>
              <a:prstDash val="solid"/>
              <a:round/>
              <a:headEnd type="none" w="lg" len="lg"/>
              <a:tailEnd type="none" w="lg" len="lg"/>
            </a:ln>
          </p:spPr>
        </p:cxnSp>
        <p:cxnSp>
          <p:nvCxnSpPr>
            <p:cNvPr id="17" name="Shape 349"/>
            <p:cNvCxnSpPr/>
            <p:nvPr/>
          </p:nvCxnSpPr>
          <p:spPr>
            <a:xfrm>
              <a:off x="473724" y="1954217"/>
              <a:ext cx="80700" cy="0"/>
            </a:xfrm>
            <a:prstGeom prst="straightConnector1">
              <a:avLst/>
            </a:prstGeom>
            <a:noFill/>
            <a:ln w="9525" cap="flat" cmpd="sng">
              <a:solidFill>
                <a:schemeClr val="dk2"/>
              </a:solidFill>
              <a:prstDash val="solid"/>
              <a:round/>
              <a:headEnd type="none" w="lg" len="lg"/>
              <a:tailEnd type="none" w="lg" len="lg"/>
            </a:ln>
          </p:spPr>
        </p:cxnSp>
        <p:sp>
          <p:nvSpPr>
            <p:cNvPr id="18" name="Shape 350"/>
            <p:cNvSpPr/>
            <p:nvPr/>
          </p:nvSpPr>
          <p:spPr>
            <a:xfrm>
              <a:off x="335075"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9" name="Shape 351"/>
            <p:cNvCxnSpPr/>
            <p:nvPr/>
          </p:nvCxnSpPr>
          <p:spPr>
            <a:xfrm>
              <a:off x="473724" y="1870977"/>
              <a:ext cx="80700" cy="0"/>
            </a:xfrm>
            <a:prstGeom prst="straightConnector1">
              <a:avLst/>
            </a:prstGeom>
            <a:noFill/>
            <a:ln w="9525" cap="flat" cmpd="sng">
              <a:solidFill>
                <a:schemeClr val="dk2"/>
              </a:solidFill>
              <a:prstDash val="solid"/>
              <a:round/>
              <a:headEnd type="none" w="lg" len="lg"/>
              <a:tailEnd type="none" w="lg" len="lg"/>
            </a:ln>
          </p:spPr>
        </p:cxnSp>
        <p:sp>
          <p:nvSpPr>
            <p:cNvPr id="20" name="Shape 352"/>
            <p:cNvSpPr/>
            <p:nvPr/>
          </p:nvSpPr>
          <p:spPr>
            <a:xfrm>
              <a:off x="287450"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353"/>
            <p:cNvSpPr/>
            <p:nvPr/>
          </p:nvSpPr>
          <p:spPr>
            <a:xfrm>
              <a:off x="382700"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b="1"/>
            </a:p>
          </p:txBody>
        </p:sp>
      </p:grpSp>
      <p:cxnSp>
        <p:nvCxnSpPr>
          <p:cNvPr id="22" name="Shape 354"/>
          <p:cNvCxnSpPr/>
          <p:nvPr/>
        </p:nvCxnSpPr>
        <p:spPr>
          <a:xfrm>
            <a:off x="4344191" y="3078015"/>
            <a:ext cx="306600" cy="5400"/>
          </a:xfrm>
          <a:prstGeom prst="straightConnector1">
            <a:avLst/>
          </a:prstGeom>
          <a:noFill/>
          <a:ln w="9525" cap="flat" cmpd="sng">
            <a:solidFill>
              <a:schemeClr val="dk2"/>
            </a:solidFill>
            <a:prstDash val="solid"/>
            <a:round/>
            <a:headEnd type="triangle" w="lg" len="lg"/>
            <a:tailEnd type="triangle" w="lg" len="lg"/>
          </a:ln>
        </p:spPr>
      </p:cxnSp>
      <p:cxnSp>
        <p:nvCxnSpPr>
          <p:cNvPr id="23" name="Shape 355"/>
          <p:cNvCxnSpPr/>
          <p:nvPr/>
        </p:nvCxnSpPr>
        <p:spPr>
          <a:xfrm>
            <a:off x="5182391" y="3078015"/>
            <a:ext cx="306600" cy="5400"/>
          </a:xfrm>
          <a:prstGeom prst="straightConnector1">
            <a:avLst/>
          </a:prstGeom>
          <a:noFill/>
          <a:ln w="9525" cap="flat" cmpd="sng">
            <a:solidFill>
              <a:schemeClr val="dk2"/>
            </a:solidFill>
            <a:prstDash val="solid"/>
            <a:round/>
            <a:headEnd type="triangle" w="lg" len="lg"/>
            <a:tailEnd type="triangle" w="lg" len="lg"/>
          </a:ln>
        </p:spPr>
      </p:cxnSp>
      <p:grpSp>
        <p:nvGrpSpPr>
          <p:cNvPr id="24" name="Shape 356"/>
          <p:cNvGrpSpPr/>
          <p:nvPr/>
        </p:nvGrpSpPr>
        <p:grpSpPr>
          <a:xfrm>
            <a:off x="4625367" y="2972678"/>
            <a:ext cx="534924" cy="296325"/>
            <a:chOff x="257400" y="1594625"/>
            <a:chExt cx="534924" cy="395100"/>
          </a:xfrm>
        </p:grpSpPr>
        <p:cxnSp>
          <p:nvCxnSpPr>
            <p:cNvPr id="25" name="Shape 357"/>
            <p:cNvCxnSpPr/>
            <p:nvPr/>
          </p:nvCxnSpPr>
          <p:spPr>
            <a:xfrm>
              <a:off x="297511" y="1766202"/>
              <a:ext cx="80700" cy="0"/>
            </a:xfrm>
            <a:prstGeom prst="straightConnector1">
              <a:avLst/>
            </a:prstGeom>
            <a:noFill/>
            <a:ln w="9525" cap="flat" cmpd="sng">
              <a:solidFill>
                <a:schemeClr val="dk2"/>
              </a:solidFill>
              <a:prstDash val="solid"/>
              <a:round/>
              <a:headEnd type="none" w="lg" len="lg"/>
              <a:tailEnd type="none" w="lg" len="lg"/>
            </a:ln>
          </p:spPr>
        </p:cxnSp>
        <p:sp>
          <p:nvSpPr>
            <p:cNvPr id="26" name="Shape 358"/>
            <p:cNvSpPr/>
            <p:nvPr/>
          </p:nvSpPr>
          <p:spPr>
            <a:xfrm>
              <a:off x="257400" y="1594625"/>
              <a:ext cx="534900" cy="395100"/>
            </a:xfrm>
            <a:prstGeom prst="roundRect">
              <a:avLst>
                <a:gd name="adj" fmla="val 16667"/>
              </a:avLst>
            </a:prstGeom>
            <a:noFill/>
            <a:ln w="9525" cap="flat" cmpd="sng">
              <a:solidFill>
                <a:srgbClr val="26262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27" name="Shape 359"/>
            <p:cNvCxnSpPr/>
            <p:nvPr/>
          </p:nvCxnSpPr>
          <p:spPr>
            <a:xfrm>
              <a:off x="257425" y="1715975"/>
              <a:ext cx="534900" cy="0"/>
            </a:xfrm>
            <a:prstGeom prst="straightConnector1">
              <a:avLst/>
            </a:prstGeom>
            <a:noFill/>
            <a:ln w="9525" cap="flat" cmpd="sng">
              <a:solidFill>
                <a:schemeClr val="dk2"/>
              </a:solidFill>
              <a:prstDash val="solid"/>
              <a:round/>
              <a:headEnd type="none" w="lg" len="lg"/>
              <a:tailEnd type="none" w="lg" len="lg"/>
            </a:ln>
          </p:spPr>
        </p:cxnSp>
        <p:cxnSp>
          <p:nvCxnSpPr>
            <p:cNvPr id="28" name="Shape 360"/>
            <p:cNvCxnSpPr/>
            <p:nvPr/>
          </p:nvCxnSpPr>
          <p:spPr>
            <a:xfrm flipH="1">
              <a:off x="442425" y="1723550"/>
              <a:ext cx="2100" cy="209100"/>
            </a:xfrm>
            <a:prstGeom prst="straightConnector1">
              <a:avLst/>
            </a:prstGeom>
            <a:noFill/>
            <a:ln w="9525" cap="flat" cmpd="sng">
              <a:solidFill>
                <a:schemeClr val="dk2"/>
              </a:solidFill>
              <a:prstDash val="solid"/>
              <a:round/>
              <a:headEnd type="none" w="lg" len="lg"/>
              <a:tailEnd type="none" w="lg" len="lg"/>
            </a:ln>
          </p:spPr>
        </p:cxnSp>
        <p:sp>
          <p:nvSpPr>
            <p:cNvPr id="29" name="Shape 361"/>
            <p:cNvSpPr/>
            <p:nvPr/>
          </p:nvSpPr>
          <p:spPr>
            <a:xfrm>
              <a:off x="481375" y="1754626"/>
              <a:ext cx="261000" cy="87000"/>
            </a:xfrm>
            <a:prstGeom prst="rect">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 name="Shape 362"/>
            <p:cNvSpPr/>
            <p:nvPr/>
          </p:nvSpPr>
          <p:spPr>
            <a:xfrm>
              <a:off x="589048" y="1868097"/>
              <a:ext cx="146400" cy="87000"/>
            </a:xfrm>
            <a:prstGeom prst="rect">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31" name="Shape 363"/>
            <p:cNvCxnSpPr/>
            <p:nvPr/>
          </p:nvCxnSpPr>
          <p:spPr>
            <a:xfrm>
              <a:off x="297511" y="1851927"/>
              <a:ext cx="80700" cy="0"/>
            </a:xfrm>
            <a:prstGeom prst="straightConnector1">
              <a:avLst/>
            </a:prstGeom>
            <a:noFill/>
            <a:ln w="9525" cap="flat" cmpd="sng">
              <a:solidFill>
                <a:schemeClr val="dk2"/>
              </a:solidFill>
              <a:prstDash val="solid"/>
              <a:round/>
              <a:headEnd type="none" w="lg" len="lg"/>
              <a:tailEnd type="none" w="lg" len="lg"/>
            </a:ln>
          </p:spPr>
        </p:cxnSp>
        <p:cxnSp>
          <p:nvCxnSpPr>
            <p:cNvPr id="32" name="Shape 364"/>
            <p:cNvCxnSpPr/>
            <p:nvPr/>
          </p:nvCxnSpPr>
          <p:spPr>
            <a:xfrm>
              <a:off x="297511" y="1892304"/>
              <a:ext cx="80700" cy="0"/>
            </a:xfrm>
            <a:prstGeom prst="straightConnector1">
              <a:avLst/>
            </a:prstGeom>
            <a:noFill/>
            <a:ln w="9525" cap="flat" cmpd="sng">
              <a:solidFill>
                <a:schemeClr val="dk2"/>
              </a:solidFill>
              <a:prstDash val="solid"/>
              <a:round/>
              <a:headEnd type="none" w="lg" len="lg"/>
              <a:tailEnd type="none" w="lg" len="lg"/>
            </a:ln>
          </p:spPr>
        </p:cxnSp>
        <p:cxnSp>
          <p:nvCxnSpPr>
            <p:cNvPr id="33" name="Shape 365"/>
            <p:cNvCxnSpPr/>
            <p:nvPr/>
          </p:nvCxnSpPr>
          <p:spPr>
            <a:xfrm>
              <a:off x="297511" y="1809064"/>
              <a:ext cx="80700" cy="0"/>
            </a:xfrm>
            <a:prstGeom prst="straightConnector1">
              <a:avLst/>
            </a:prstGeom>
            <a:noFill/>
            <a:ln w="9525" cap="flat" cmpd="sng">
              <a:solidFill>
                <a:schemeClr val="dk2"/>
              </a:solidFill>
              <a:prstDash val="solid"/>
              <a:round/>
              <a:headEnd type="none" w="lg" len="lg"/>
              <a:tailEnd type="none" w="lg" len="lg"/>
            </a:ln>
          </p:spPr>
        </p:cxnSp>
        <p:cxnSp>
          <p:nvCxnSpPr>
            <p:cNvPr id="34" name="Shape 366"/>
            <p:cNvCxnSpPr/>
            <p:nvPr/>
          </p:nvCxnSpPr>
          <p:spPr>
            <a:xfrm>
              <a:off x="473724" y="1913839"/>
              <a:ext cx="80700" cy="0"/>
            </a:xfrm>
            <a:prstGeom prst="straightConnector1">
              <a:avLst/>
            </a:prstGeom>
            <a:noFill/>
            <a:ln w="9525" cap="flat" cmpd="sng">
              <a:solidFill>
                <a:schemeClr val="dk2"/>
              </a:solidFill>
              <a:prstDash val="solid"/>
              <a:round/>
              <a:headEnd type="none" w="lg" len="lg"/>
              <a:tailEnd type="none" w="lg" len="lg"/>
            </a:ln>
          </p:spPr>
        </p:cxnSp>
        <p:cxnSp>
          <p:nvCxnSpPr>
            <p:cNvPr id="35" name="Shape 367"/>
            <p:cNvCxnSpPr/>
            <p:nvPr/>
          </p:nvCxnSpPr>
          <p:spPr>
            <a:xfrm>
              <a:off x="473724" y="1954217"/>
              <a:ext cx="80700" cy="0"/>
            </a:xfrm>
            <a:prstGeom prst="straightConnector1">
              <a:avLst/>
            </a:prstGeom>
            <a:noFill/>
            <a:ln w="9525" cap="flat" cmpd="sng">
              <a:solidFill>
                <a:schemeClr val="dk2"/>
              </a:solidFill>
              <a:prstDash val="solid"/>
              <a:round/>
              <a:headEnd type="none" w="lg" len="lg"/>
              <a:tailEnd type="none" w="lg" len="lg"/>
            </a:ln>
          </p:spPr>
        </p:cxnSp>
        <p:sp>
          <p:nvSpPr>
            <p:cNvPr id="36" name="Shape 368"/>
            <p:cNvSpPr/>
            <p:nvPr/>
          </p:nvSpPr>
          <p:spPr>
            <a:xfrm>
              <a:off x="335075"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37" name="Shape 369"/>
            <p:cNvCxnSpPr/>
            <p:nvPr/>
          </p:nvCxnSpPr>
          <p:spPr>
            <a:xfrm>
              <a:off x="473724" y="1870977"/>
              <a:ext cx="80700" cy="0"/>
            </a:xfrm>
            <a:prstGeom prst="straightConnector1">
              <a:avLst/>
            </a:prstGeom>
            <a:noFill/>
            <a:ln w="9525" cap="flat" cmpd="sng">
              <a:solidFill>
                <a:schemeClr val="dk2"/>
              </a:solidFill>
              <a:prstDash val="solid"/>
              <a:round/>
              <a:headEnd type="none" w="lg" len="lg"/>
              <a:tailEnd type="none" w="lg" len="lg"/>
            </a:ln>
          </p:spPr>
        </p:cxnSp>
        <p:sp>
          <p:nvSpPr>
            <p:cNvPr id="38" name="Shape 370"/>
            <p:cNvSpPr/>
            <p:nvPr/>
          </p:nvSpPr>
          <p:spPr>
            <a:xfrm>
              <a:off x="287450"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 name="Shape 371"/>
            <p:cNvSpPr/>
            <p:nvPr/>
          </p:nvSpPr>
          <p:spPr>
            <a:xfrm>
              <a:off x="382700"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b="1"/>
            </a:p>
          </p:txBody>
        </p:sp>
      </p:grpSp>
      <p:grpSp>
        <p:nvGrpSpPr>
          <p:cNvPr id="40" name="Shape 372"/>
          <p:cNvGrpSpPr/>
          <p:nvPr/>
        </p:nvGrpSpPr>
        <p:grpSpPr>
          <a:xfrm>
            <a:off x="3806217" y="2972678"/>
            <a:ext cx="534924" cy="296325"/>
            <a:chOff x="257400" y="1594625"/>
            <a:chExt cx="534924" cy="395100"/>
          </a:xfrm>
        </p:grpSpPr>
        <p:cxnSp>
          <p:nvCxnSpPr>
            <p:cNvPr id="41" name="Shape 373"/>
            <p:cNvCxnSpPr/>
            <p:nvPr/>
          </p:nvCxnSpPr>
          <p:spPr>
            <a:xfrm>
              <a:off x="297511" y="1766202"/>
              <a:ext cx="80700" cy="0"/>
            </a:xfrm>
            <a:prstGeom prst="straightConnector1">
              <a:avLst/>
            </a:prstGeom>
            <a:noFill/>
            <a:ln w="9525" cap="flat" cmpd="sng">
              <a:solidFill>
                <a:schemeClr val="dk2"/>
              </a:solidFill>
              <a:prstDash val="solid"/>
              <a:round/>
              <a:headEnd type="none" w="lg" len="lg"/>
              <a:tailEnd type="none" w="lg" len="lg"/>
            </a:ln>
          </p:spPr>
        </p:cxnSp>
        <p:sp>
          <p:nvSpPr>
            <p:cNvPr id="42" name="Shape 374"/>
            <p:cNvSpPr/>
            <p:nvPr/>
          </p:nvSpPr>
          <p:spPr>
            <a:xfrm>
              <a:off x="257400" y="1594625"/>
              <a:ext cx="534900" cy="395100"/>
            </a:xfrm>
            <a:prstGeom prst="roundRect">
              <a:avLst>
                <a:gd name="adj" fmla="val 16667"/>
              </a:avLst>
            </a:prstGeom>
            <a:noFill/>
            <a:ln w="9525" cap="flat" cmpd="sng">
              <a:solidFill>
                <a:srgbClr val="26262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43" name="Shape 375"/>
            <p:cNvCxnSpPr/>
            <p:nvPr/>
          </p:nvCxnSpPr>
          <p:spPr>
            <a:xfrm>
              <a:off x="257425" y="1715975"/>
              <a:ext cx="534900" cy="0"/>
            </a:xfrm>
            <a:prstGeom prst="straightConnector1">
              <a:avLst/>
            </a:prstGeom>
            <a:noFill/>
            <a:ln w="9525" cap="flat" cmpd="sng">
              <a:solidFill>
                <a:schemeClr val="dk2"/>
              </a:solidFill>
              <a:prstDash val="solid"/>
              <a:round/>
              <a:headEnd type="none" w="lg" len="lg"/>
              <a:tailEnd type="none" w="lg" len="lg"/>
            </a:ln>
          </p:spPr>
        </p:cxnSp>
        <p:cxnSp>
          <p:nvCxnSpPr>
            <p:cNvPr id="44" name="Shape 376"/>
            <p:cNvCxnSpPr/>
            <p:nvPr/>
          </p:nvCxnSpPr>
          <p:spPr>
            <a:xfrm flipH="1">
              <a:off x="442425" y="1723550"/>
              <a:ext cx="2100" cy="209100"/>
            </a:xfrm>
            <a:prstGeom prst="straightConnector1">
              <a:avLst/>
            </a:prstGeom>
            <a:noFill/>
            <a:ln w="9525" cap="flat" cmpd="sng">
              <a:solidFill>
                <a:schemeClr val="dk2"/>
              </a:solidFill>
              <a:prstDash val="solid"/>
              <a:round/>
              <a:headEnd type="none" w="lg" len="lg"/>
              <a:tailEnd type="none" w="lg" len="lg"/>
            </a:ln>
          </p:spPr>
        </p:cxnSp>
        <p:sp>
          <p:nvSpPr>
            <p:cNvPr id="45" name="Shape 377"/>
            <p:cNvSpPr/>
            <p:nvPr/>
          </p:nvSpPr>
          <p:spPr>
            <a:xfrm>
              <a:off x="481375" y="1754626"/>
              <a:ext cx="261000" cy="87000"/>
            </a:xfrm>
            <a:prstGeom prst="rect">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 name="Shape 378"/>
            <p:cNvSpPr/>
            <p:nvPr/>
          </p:nvSpPr>
          <p:spPr>
            <a:xfrm>
              <a:off x="589048" y="1868097"/>
              <a:ext cx="146400" cy="87000"/>
            </a:xfrm>
            <a:prstGeom prst="rect">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47" name="Shape 379"/>
            <p:cNvCxnSpPr/>
            <p:nvPr/>
          </p:nvCxnSpPr>
          <p:spPr>
            <a:xfrm>
              <a:off x="297511" y="1851927"/>
              <a:ext cx="80700" cy="0"/>
            </a:xfrm>
            <a:prstGeom prst="straightConnector1">
              <a:avLst/>
            </a:prstGeom>
            <a:noFill/>
            <a:ln w="9525" cap="flat" cmpd="sng">
              <a:solidFill>
                <a:schemeClr val="dk2"/>
              </a:solidFill>
              <a:prstDash val="solid"/>
              <a:round/>
              <a:headEnd type="none" w="lg" len="lg"/>
              <a:tailEnd type="none" w="lg" len="lg"/>
            </a:ln>
          </p:spPr>
        </p:cxnSp>
        <p:cxnSp>
          <p:nvCxnSpPr>
            <p:cNvPr id="48" name="Shape 380"/>
            <p:cNvCxnSpPr/>
            <p:nvPr/>
          </p:nvCxnSpPr>
          <p:spPr>
            <a:xfrm>
              <a:off x="297511" y="1892304"/>
              <a:ext cx="80700" cy="0"/>
            </a:xfrm>
            <a:prstGeom prst="straightConnector1">
              <a:avLst/>
            </a:prstGeom>
            <a:noFill/>
            <a:ln w="9525" cap="flat" cmpd="sng">
              <a:solidFill>
                <a:schemeClr val="dk2"/>
              </a:solidFill>
              <a:prstDash val="solid"/>
              <a:round/>
              <a:headEnd type="none" w="lg" len="lg"/>
              <a:tailEnd type="none" w="lg" len="lg"/>
            </a:ln>
          </p:spPr>
        </p:cxnSp>
        <p:cxnSp>
          <p:nvCxnSpPr>
            <p:cNvPr id="49" name="Shape 381"/>
            <p:cNvCxnSpPr/>
            <p:nvPr/>
          </p:nvCxnSpPr>
          <p:spPr>
            <a:xfrm>
              <a:off x="297511" y="1809064"/>
              <a:ext cx="80700" cy="0"/>
            </a:xfrm>
            <a:prstGeom prst="straightConnector1">
              <a:avLst/>
            </a:prstGeom>
            <a:noFill/>
            <a:ln w="9525" cap="flat" cmpd="sng">
              <a:solidFill>
                <a:schemeClr val="dk2"/>
              </a:solidFill>
              <a:prstDash val="solid"/>
              <a:round/>
              <a:headEnd type="none" w="lg" len="lg"/>
              <a:tailEnd type="none" w="lg" len="lg"/>
            </a:ln>
          </p:spPr>
        </p:cxnSp>
        <p:cxnSp>
          <p:nvCxnSpPr>
            <p:cNvPr id="50" name="Shape 382"/>
            <p:cNvCxnSpPr/>
            <p:nvPr/>
          </p:nvCxnSpPr>
          <p:spPr>
            <a:xfrm>
              <a:off x="473724" y="1913839"/>
              <a:ext cx="80700" cy="0"/>
            </a:xfrm>
            <a:prstGeom prst="straightConnector1">
              <a:avLst/>
            </a:prstGeom>
            <a:noFill/>
            <a:ln w="9525" cap="flat" cmpd="sng">
              <a:solidFill>
                <a:schemeClr val="dk2"/>
              </a:solidFill>
              <a:prstDash val="solid"/>
              <a:round/>
              <a:headEnd type="none" w="lg" len="lg"/>
              <a:tailEnd type="none" w="lg" len="lg"/>
            </a:ln>
          </p:spPr>
        </p:cxnSp>
        <p:cxnSp>
          <p:nvCxnSpPr>
            <p:cNvPr id="51" name="Shape 383"/>
            <p:cNvCxnSpPr/>
            <p:nvPr/>
          </p:nvCxnSpPr>
          <p:spPr>
            <a:xfrm>
              <a:off x="473724" y="1954217"/>
              <a:ext cx="80700" cy="0"/>
            </a:xfrm>
            <a:prstGeom prst="straightConnector1">
              <a:avLst/>
            </a:prstGeom>
            <a:noFill/>
            <a:ln w="9525" cap="flat" cmpd="sng">
              <a:solidFill>
                <a:schemeClr val="dk2"/>
              </a:solidFill>
              <a:prstDash val="solid"/>
              <a:round/>
              <a:headEnd type="none" w="lg" len="lg"/>
              <a:tailEnd type="none" w="lg" len="lg"/>
            </a:ln>
          </p:spPr>
        </p:cxnSp>
        <p:sp>
          <p:nvSpPr>
            <p:cNvPr id="52" name="Shape 384"/>
            <p:cNvSpPr/>
            <p:nvPr/>
          </p:nvSpPr>
          <p:spPr>
            <a:xfrm>
              <a:off x="335075"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53" name="Shape 385"/>
            <p:cNvCxnSpPr/>
            <p:nvPr/>
          </p:nvCxnSpPr>
          <p:spPr>
            <a:xfrm>
              <a:off x="473724" y="1870977"/>
              <a:ext cx="80700" cy="0"/>
            </a:xfrm>
            <a:prstGeom prst="straightConnector1">
              <a:avLst/>
            </a:prstGeom>
            <a:noFill/>
            <a:ln w="9525" cap="flat" cmpd="sng">
              <a:solidFill>
                <a:schemeClr val="dk2"/>
              </a:solidFill>
              <a:prstDash val="solid"/>
              <a:round/>
              <a:headEnd type="none" w="lg" len="lg"/>
              <a:tailEnd type="none" w="lg" len="lg"/>
            </a:ln>
          </p:spPr>
        </p:cxnSp>
        <p:sp>
          <p:nvSpPr>
            <p:cNvPr id="54" name="Shape 386"/>
            <p:cNvSpPr/>
            <p:nvPr/>
          </p:nvSpPr>
          <p:spPr>
            <a:xfrm>
              <a:off x="287450"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 name="Shape 387"/>
            <p:cNvSpPr/>
            <p:nvPr/>
          </p:nvSpPr>
          <p:spPr>
            <a:xfrm>
              <a:off x="382700"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b="1"/>
            </a:p>
          </p:txBody>
        </p:sp>
      </p:grpSp>
      <p:grpSp>
        <p:nvGrpSpPr>
          <p:cNvPr id="56" name="Shape 388"/>
          <p:cNvGrpSpPr/>
          <p:nvPr/>
        </p:nvGrpSpPr>
        <p:grpSpPr>
          <a:xfrm>
            <a:off x="5463567" y="2972678"/>
            <a:ext cx="534924" cy="296325"/>
            <a:chOff x="257400" y="1594625"/>
            <a:chExt cx="534924" cy="395100"/>
          </a:xfrm>
        </p:grpSpPr>
        <p:cxnSp>
          <p:nvCxnSpPr>
            <p:cNvPr id="57" name="Shape 389"/>
            <p:cNvCxnSpPr/>
            <p:nvPr/>
          </p:nvCxnSpPr>
          <p:spPr>
            <a:xfrm>
              <a:off x="297511" y="1766202"/>
              <a:ext cx="80700" cy="0"/>
            </a:xfrm>
            <a:prstGeom prst="straightConnector1">
              <a:avLst/>
            </a:prstGeom>
            <a:noFill/>
            <a:ln w="9525" cap="flat" cmpd="sng">
              <a:solidFill>
                <a:schemeClr val="dk2"/>
              </a:solidFill>
              <a:prstDash val="solid"/>
              <a:round/>
              <a:headEnd type="none" w="lg" len="lg"/>
              <a:tailEnd type="none" w="lg" len="lg"/>
            </a:ln>
          </p:spPr>
        </p:cxnSp>
        <p:sp>
          <p:nvSpPr>
            <p:cNvPr id="58" name="Shape 390"/>
            <p:cNvSpPr/>
            <p:nvPr/>
          </p:nvSpPr>
          <p:spPr>
            <a:xfrm>
              <a:off x="257400" y="1594625"/>
              <a:ext cx="534900" cy="395100"/>
            </a:xfrm>
            <a:prstGeom prst="roundRect">
              <a:avLst>
                <a:gd name="adj" fmla="val 16667"/>
              </a:avLst>
            </a:prstGeom>
            <a:noFill/>
            <a:ln w="9525" cap="flat" cmpd="sng">
              <a:solidFill>
                <a:srgbClr val="26262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59" name="Shape 391"/>
            <p:cNvCxnSpPr/>
            <p:nvPr/>
          </p:nvCxnSpPr>
          <p:spPr>
            <a:xfrm>
              <a:off x="257425" y="1715975"/>
              <a:ext cx="534900" cy="0"/>
            </a:xfrm>
            <a:prstGeom prst="straightConnector1">
              <a:avLst/>
            </a:prstGeom>
            <a:noFill/>
            <a:ln w="9525" cap="flat" cmpd="sng">
              <a:solidFill>
                <a:schemeClr val="dk2"/>
              </a:solidFill>
              <a:prstDash val="solid"/>
              <a:round/>
              <a:headEnd type="none" w="lg" len="lg"/>
              <a:tailEnd type="none" w="lg" len="lg"/>
            </a:ln>
          </p:spPr>
        </p:cxnSp>
        <p:cxnSp>
          <p:nvCxnSpPr>
            <p:cNvPr id="60" name="Shape 392"/>
            <p:cNvCxnSpPr/>
            <p:nvPr/>
          </p:nvCxnSpPr>
          <p:spPr>
            <a:xfrm flipH="1">
              <a:off x="442425" y="1723550"/>
              <a:ext cx="2100" cy="209100"/>
            </a:xfrm>
            <a:prstGeom prst="straightConnector1">
              <a:avLst/>
            </a:prstGeom>
            <a:noFill/>
            <a:ln w="9525" cap="flat" cmpd="sng">
              <a:solidFill>
                <a:schemeClr val="dk2"/>
              </a:solidFill>
              <a:prstDash val="solid"/>
              <a:round/>
              <a:headEnd type="none" w="lg" len="lg"/>
              <a:tailEnd type="none" w="lg" len="lg"/>
            </a:ln>
          </p:spPr>
        </p:cxnSp>
        <p:sp>
          <p:nvSpPr>
            <p:cNvPr id="61" name="Shape 393"/>
            <p:cNvSpPr/>
            <p:nvPr/>
          </p:nvSpPr>
          <p:spPr>
            <a:xfrm>
              <a:off x="481375" y="1754626"/>
              <a:ext cx="261000" cy="87000"/>
            </a:xfrm>
            <a:prstGeom prst="rect">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 name="Shape 394"/>
            <p:cNvSpPr/>
            <p:nvPr/>
          </p:nvSpPr>
          <p:spPr>
            <a:xfrm>
              <a:off x="589048" y="1868097"/>
              <a:ext cx="146400" cy="87000"/>
            </a:xfrm>
            <a:prstGeom prst="rect">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63" name="Shape 395"/>
            <p:cNvCxnSpPr/>
            <p:nvPr/>
          </p:nvCxnSpPr>
          <p:spPr>
            <a:xfrm>
              <a:off x="297511" y="1851927"/>
              <a:ext cx="80700" cy="0"/>
            </a:xfrm>
            <a:prstGeom prst="straightConnector1">
              <a:avLst/>
            </a:prstGeom>
            <a:noFill/>
            <a:ln w="9525" cap="flat" cmpd="sng">
              <a:solidFill>
                <a:schemeClr val="dk2"/>
              </a:solidFill>
              <a:prstDash val="solid"/>
              <a:round/>
              <a:headEnd type="none" w="lg" len="lg"/>
              <a:tailEnd type="none" w="lg" len="lg"/>
            </a:ln>
          </p:spPr>
        </p:cxnSp>
        <p:cxnSp>
          <p:nvCxnSpPr>
            <p:cNvPr id="64" name="Shape 396"/>
            <p:cNvCxnSpPr/>
            <p:nvPr/>
          </p:nvCxnSpPr>
          <p:spPr>
            <a:xfrm>
              <a:off x="297511" y="1892304"/>
              <a:ext cx="80700" cy="0"/>
            </a:xfrm>
            <a:prstGeom prst="straightConnector1">
              <a:avLst/>
            </a:prstGeom>
            <a:noFill/>
            <a:ln w="9525" cap="flat" cmpd="sng">
              <a:solidFill>
                <a:schemeClr val="dk2"/>
              </a:solidFill>
              <a:prstDash val="solid"/>
              <a:round/>
              <a:headEnd type="none" w="lg" len="lg"/>
              <a:tailEnd type="none" w="lg" len="lg"/>
            </a:ln>
          </p:spPr>
        </p:cxnSp>
        <p:cxnSp>
          <p:nvCxnSpPr>
            <p:cNvPr id="65" name="Shape 397"/>
            <p:cNvCxnSpPr/>
            <p:nvPr/>
          </p:nvCxnSpPr>
          <p:spPr>
            <a:xfrm>
              <a:off x="297511" y="1809064"/>
              <a:ext cx="80700" cy="0"/>
            </a:xfrm>
            <a:prstGeom prst="straightConnector1">
              <a:avLst/>
            </a:prstGeom>
            <a:noFill/>
            <a:ln w="9525" cap="flat" cmpd="sng">
              <a:solidFill>
                <a:schemeClr val="dk2"/>
              </a:solidFill>
              <a:prstDash val="solid"/>
              <a:round/>
              <a:headEnd type="none" w="lg" len="lg"/>
              <a:tailEnd type="none" w="lg" len="lg"/>
            </a:ln>
          </p:spPr>
        </p:cxnSp>
        <p:cxnSp>
          <p:nvCxnSpPr>
            <p:cNvPr id="66" name="Shape 398"/>
            <p:cNvCxnSpPr/>
            <p:nvPr/>
          </p:nvCxnSpPr>
          <p:spPr>
            <a:xfrm>
              <a:off x="473724" y="1913839"/>
              <a:ext cx="80700" cy="0"/>
            </a:xfrm>
            <a:prstGeom prst="straightConnector1">
              <a:avLst/>
            </a:prstGeom>
            <a:noFill/>
            <a:ln w="9525" cap="flat" cmpd="sng">
              <a:solidFill>
                <a:schemeClr val="dk2"/>
              </a:solidFill>
              <a:prstDash val="solid"/>
              <a:round/>
              <a:headEnd type="none" w="lg" len="lg"/>
              <a:tailEnd type="none" w="lg" len="lg"/>
            </a:ln>
          </p:spPr>
        </p:cxnSp>
        <p:cxnSp>
          <p:nvCxnSpPr>
            <p:cNvPr id="67" name="Shape 399"/>
            <p:cNvCxnSpPr/>
            <p:nvPr/>
          </p:nvCxnSpPr>
          <p:spPr>
            <a:xfrm>
              <a:off x="473724" y="1954217"/>
              <a:ext cx="80700" cy="0"/>
            </a:xfrm>
            <a:prstGeom prst="straightConnector1">
              <a:avLst/>
            </a:prstGeom>
            <a:noFill/>
            <a:ln w="9525" cap="flat" cmpd="sng">
              <a:solidFill>
                <a:schemeClr val="dk2"/>
              </a:solidFill>
              <a:prstDash val="solid"/>
              <a:round/>
              <a:headEnd type="none" w="lg" len="lg"/>
              <a:tailEnd type="none" w="lg" len="lg"/>
            </a:ln>
          </p:spPr>
        </p:cxnSp>
        <p:sp>
          <p:nvSpPr>
            <p:cNvPr id="68" name="Shape 400"/>
            <p:cNvSpPr/>
            <p:nvPr/>
          </p:nvSpPr>
          <p:spPr>
            <a:xfrm>
              <a:off x="335075"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69" name="Shape 401"/>
            <p:cNvCxnSpPr/>
            <p:nvPr/>
          </p:nvCxnSpPr>
          <p:spPr>
            <a:xfrm>
              <a:off x="473724" y="1870977"/>
              <a:ext cx="80700" cy="0"/>
            </a:xfrm>
            <a:prstGeom prst="straightConnector1">
              <a:avLst/>
            </a:prstGeom>
            <a:noFill/>
            <a:ln w="9525" cap="flat" cmpd="sng">
              <a:solidFill>
                <a:schemeClr val="dk2"/>
              </a:solidFill>
              <a:prstDash val="solid"/>
              <a:round/>
              <a:headEnd type="none" w="lg" len="lg"/>
              <a:tailEnd type="none" w="lg" len="lg"/>
            </a:ln>
          </p:spPr>
        </p:cxnSp>
        <p:sp>
          <p:nvSpPr>
            <p:cNvPr id="70" name="Shape 402"/>
            <p:cNvSpPr/>
            <p:nvPr/>
          </p:nvSpPr>
          <p:spPr>
            <a:xfrm>
              <a:off x="287450"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403"/>
            <p:cNvSpPr/>
            <p:nvPr/>
          </p:nvSpPr>
          <p:spPr>
            <a:xfrm>
              <a:off x="382700"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b="1"/>
            </a:p>
          </p:txBody>
        </p:sp>
      </p:grpSp>
      <p:pic>
        <p:nvPicPr>
          <p:cNvPr id="72" name="Shape 426"/>
          <p:cNvPicPr preferRelativeResize="0"/>
          <p:nvPr/>
        </p:nvPicPr>
        <p:blipFill>
          <a:blip r:embed="rId2" cstate="print">
            <a:alphaModFix/>
            <a:extLst>
              <a:ext uri="{28A0092B-C50C-407E-A947-70E740481C1C}">
                <a14:useLocalDpi xmlns:a14="http://schemas.microsoft.com/office/drawing/2010/main"/>
              </a:ext>
            </a:extLst>
          </a:blip>
          <a:stretch>
            <a:fillRect/>
          </a:stretch>
        </p:blipFill>
        <p:spPr>
          <a:xfrm>
            <a:off x="8290580" y="2600475"/>
            <a:ext cx="465933" cy="261201"/>
          </a:xfrm>
          <a:prstGeom prst="rect">
            <a:avLst/>
          </a:prstGeom>
          <a:noFill/>
          <a:ln>
            <a:noFill/>
          </a:ln>
        </p:spPr>
      </p:pic>
      <p:pic>
        <p:nvPicPr>
          <p:cNvPr id="73" name="Shape 427"/>
          <p:cNvPicPr preferRelativeResize="0"/>
          <p:nvPr/>
        </p:nvPicPr>
        <p:blipFill>
          <a:blip r:embed="rId3" cstate="print">
            <a:alphaModFix/>
            <a:extLst>
              <a:ext uri="{28A0092B-C50C-407E-A947-70E740481C1C}">
                <a14:useLocalDpi xmlns:a14="http://schemas.microsoft.com/office/drawing/2010/main"/>
              </a:ext>
            </a:extLst>
          </a:blip>
          <a:stretch>
            <a:fillRect/>
          </a:stretch>
        </p:blipFill>
        <p:spPr>
          <a:xfrm>
            <a:off x="7626459" y="2491543"/>
            <a:ext cx="604650" cy="463500"/>
          </a:xfrm>
          <a:prstGeom prst="rect">
            <a:avLst/>
          </a:prstGeom>
          <a:noFill/>
          <a:ln>
            <a:noFill/>
          </a:ln>
        </p:spPr>
      </p:pic>
      <p:pic>
        <p:nvPicPr>
          <p:cNvPr id="74" name="Shape 407"/>
          <p:cNvPicPr preferRelativeResize="0"/>
          <p:nvPr/>
        </p:nvPicPr>
        <p:blipFill>
          <a:blip r:embed="rId4" cstate="print">
            <a:alphaModFix/>
            <a:extLst>
              <a:ext uri="{28A0092B-C50C-407E-A947-70E740481C1C}">
                <a14:useLocalDpi xmlns:a14="http://schemas.microsoft.com/office/drawing/2010/main"/>
              </a:ext>
            </a:extLst>
          </a:blip>
          <a:stretch>
            <a:fillRect/>
          </a:stretch>
        </p:blipFill>
        <p:spPr>
          <a:xfrm>
            <a:off x="6942533" y="2525804"/>
            <a:ext cx="624455" cy="390614"/>
          </a:xfrm>
          <a:prstGeom prst="rect">
            <a:avLst/>
          </a:prstGeom>
          <a:noFill/>
          <a:ln>
            <a:noFill/>
          </a:ln>
        </p:spPr>
      </p:pic>
      <p:cxnSp>
        <p:nvCxnSpPr>
          <p:cNvPr id="75" name="Shape 354"/>
          <p:cNvCxnSpPr/>
          <p:nvPr/>
        </p:nvCxnSpPr>
        <p:spPr>
          <a:xfrm>
            <a:off x="7383463" y="3179972"/>
            <a:ext cx="306600" cy="5400"/>
          </a:xfrm>
          <a:prstGeom prst="straightConnector1">
            <a:avLst/>
          </a:prstGeom>
          <a:noFill/>
          <a:ln w="9525" cap="flat" cmpd="sng">
            <a:solidFill>
              <a:schemeClr val="dk2"/>
            </a:solidFill>
            <a:prstDash val="solid"/>
            <a:round/>
            <a:headEnd type="triangle" w="lg" len="lg"/>
            <a:tailEnd type="triangle" w="lg" len="lg"/>
          </a:ln>
        </p:spPr>
      </p:cxnSp>
      <p:cxnSp>
        <p:nvCxnSpPr>
          <p:cNvPr id="76" name="Shape 355"/>
          <p:cNvCxnSpPr/>
          <p:nvPr/>
        </p:nvCxnSpPr>
        <p:spPr>
          <a:xfrm>
            <a:off x="8221663" y="3179972"/>
            <a:ext cx="306600" cy="5400"/>
          </a:xfrm>
          <a:prstGeom prst="straightConnector1">
            <a:avLst/>
          </a:prstGeom>
          <a:noFill/>
          <a:ln w="9525" cap="flat" cmpd="sng">
            <a:solidFill>
              <a:schemeClr val="dk2"/>
            </a:solidFill>
            <a:prstDash val="solid"/>
            <a:round/>
            <a:headEnd type="triangle" w="lg" len="lg"/>
            <a:tailEnd type="triangle" w="lg" len="lg"/>
          </a:ln>
        </p:spPr>
      </p:cxnSp>
      <p:grpSp>
        <p:nvGrpSpPr>
          <p:cNvPr id="77" name="Shape 356"/>
          <p:cNvGrpSpPr/>
          <p:nvPr/>
        </p:nvGrpSpPr>
        <p:grpSpPr>
          <a:xfrm>
            <a:off x="7664639" y="3074635"/>
            <a:ext cx="534924" cy="296325"/>
            <a:chOff x="257400" y="1594625"/>
            <a:chExt cx="534924" cy="395100"/>
          </a:xfrm>
        </p:grpSpPr>
        <p:cxnSp>
          <p:nvCxnSpPr>
            <p:cNvPr id="78" name="Shape 357"/>
            <p:cNvCxnSpPr/>
            <p:nvPr/>
          </p:nvCxnSpPr>
          <p:spPr>
            <a:xfrm>
              <a:off x="297511" y="1766202"/>
              <a:ext cx="80700" cy="0"/>
            </a:xfrm>
            <a:prstGeom prst="straightConnector1">
              <a:avLst/>
            </a:prstGeom>
            <a:noFill/>
            <a:ln w="9525" cap="flat" cmpd="sng">
              <a:solidFill>
                <a:schemeClr val="dk2"/>
              </a:solidFill>
              <a:prstDash val="solid"/>
              <a:round/>
              <a:headEnd type="none" w="lg" len="lg"/>
              <a:tailEnd type="none" w="lg" len="lg"/>
            </a:ln>
          </p:spPr>
        </p:cxnSp>
        <p:sp>
          <p:nvSpPr>
            <p:cNvPr id="79" name="Shape 358"/>
            <p:cNvSpPr/>
            <p:nvPr/>
          </p:nvSpPr>
          <p:spPr>
            <a:xfrm>
              <a:off x="257400" y="1594625"/>
              <a:ext cx="534900" cy="395100"/>
            </a:xfrm>
            <a:prstGeom prst="roundRect">
              <a:avLst>
                <a:gd name="adj" fmla="val 16667"/>
              </a:avLst>
            </a:prstGeom>
            <a:noFill/>
            <a:ln w="9525" cap="flat" cmpd="sng">
              <a:solidFill>
                <a:srgbClr val="26262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80" name="Shape 359"/>
            <p:cNvCxnSpPr/>
            <p:nvPr/>
          </p:nvCxnSpPr>
          <p:spPr>
            <a:xfrm>
              <a:off x="257425" y="1715975"/>
              <a:ext cx="534900" cy="0"/>
            </a:xfrm>
            <a:prstGeom prst="straightConnector1">
              <a:avLst/>
            </a:prstGeom>
            <a:noFill/>
            <a:ln w="9525" cap="flat" cmpd="sng">
              <a:solidFill>
                <a:schemeClr val="dk2"/>
              </a:solidFill>
              <a:prstDash val="solid"/>
              <a:round/>
              <a:headEnd type="none" w="lg" len="lg"/>
              <a:tailEnd type="none" w="lg" len="lg"/>
            </a:ln>
          </p:spPr>
        </p:cxnSp>
        <p:cxnSp>
          <p:nvCxnSpPr>
            <p:cNvPr id="81" name="Shape 360"/>
            <p:cNvCxnSpPr/>
            <p:nvPr/>
          </p:nvCxnSpPr>
          <p:spPr>
            <a:xfrm flipH="1">
              <a:off x="442425" y="1723550"/>
              <a:ext cx="2100" cy="209100"/>
            </a:xfrm>
            <a:prstGeom prst="straightConnector1">
              <a:avLst/>
            </a:prstGeom>
            <a:noFill/>
            <a:ln w="9525" cap="flat" cmpd="sng">
              <a:solidFill>
                <a:schemeClr val="dk2"/>
              </a:solidFill>
              <a:prstDash val="solid"/>
              <a:round/>
              <a:headEnd type="none" w="lg" len="lg"/>
              <a:tailEnd type="none" w="lg" len="lg"/>
            </a:ln>
          </p:spPr>
        </p:cxnSp>
        <p:sp>
          <p:nvSpPr>
            <p:cNvPr id="82" name="Shape 361"/>
            <p:cNvSpPr/>
            <p:nvPr/>
          </p:nvSpPr>
          <p:spPr>
            <a:xfrm>
              <a:off x="481375" y="1754626"/>
              <a:ext cx="261000" cy="87000"/>
            </a:xfrm>
            <a:prstGeom prst="rect">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 name="Shape 362"/>
            <p:cNvSpPr/>
            <p:nvPr/>
          </p:nvSpPr>
          <p:spPr>
            <a:xfrm>
              <a:off x="589048" y="1868097"/>
              <a:ext cx="146400" cy="87000"/>
            </a:xfrm>
            <a:prstGeom prst="rect">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84" name="Shape 363"/>
            <p:cNvCxnSpPr/>
            <p:nvPr/>
          </p:nvCxnSpPr>
          <p:spPr>
            <a:xfrm>
              <a:off x="297511" y="1851927"/>
              <a:ext cx="80700" cy="0"/>
            </a:xfrm>
            <a:prstGeom prst="straightConnector1">
              <a:avLst/>
            </a:prstGeom>
            <a:noFill/>
            <a:ln w="9525" cap="flat" cmpd="sng">
              <a:solidFill>
                <a:schemeClr val="dk2"/>
              </a:solidFill>
              <a:prstDash val="solid"/>
              <a:round/>
              <a:headEnd type="none" w="lg" len="lg"/>
              <a:tailEnd type="none" w="lg" len="lg"/>
            </a:ln>
          </p:spPr>
        </p:cxnSp>
        <p:cxnSp>
          <p:nvCxnSpPr>
            <p:cNvPr id="85" name="Shape 364"/>
            <p:cNvCxnSpPr/>
            <p:nvPr/>
          </p:nvCxnSpPr>
          <p:spPr>
            <a:xfrm>
              <a:off x="297511" y="1892304"/>
              <a:ext cx="80700" cy="0"/>
            </a:xfrm>
            <a:prstGeom prst="straightConnector1">
              <a:avLst/>
            </a:prstGeom>
            <a:noFill/>
            <a:ln w="9525" cap="flat" cmpd="sng">
              <a:solidFill>
                <a:schemeClr val="dk2"/>
              </a:solidFill>
              <a:prstDash val="solid"/>
              <a:round/>
              <a:headEnd type="none" w="lg" len="lg"/>
              <a:tailEnd type="none" w="lg" len="lg"/>
            </a:ln>
          </p:spPr>
        </p:cxnSp>
        <p:cxnSp>
          <p:nvCxnSpPr>
            <p:cNvPr id="86" name="Shape 365"/>
            <p:cNvCxnSpPr/>
            <p:nvPr/>
          </p:nvCxnSpPr>
          <p:spPr>
            <a:xfrm>
              <a:off x="297511" y="1809064"/>
              <a:ext cx="80700" cy="0"/>
            </a:xfrm>
            <a:prstGeom prst="straightConnector1">
              <a:avLst/>
            </a:prstGeom>
            <a:noFill/>
            <a:ln w="9525" cap="flat" cmpd="sng">
              <a:solidFill>
                <a:schemeClr val="dk2"/>
              </a:solidFill>
              <a:prstDash val="solid"/>
              <a:round/>
              <a:headEnd type="none" w="lg" len="lg"/>
              <a:tailEnd type="none" w="lg" len="lg"/>
            </a:ln>
          </p:spPr>
        </p:cxnSp>
        <p:cxnSp>
          <p:nvCxnSpPr>
            <p:cNvPr id="87" name="Shape 366"/>
            <p:cNvCxnSpPr/>
            <p:nvPr/>
          </p:nvCxnSpPr>
          <p:spPr>
            <a:xfrm>
              <a:off x="473724" y="1913839"/>
              <a:ext cx="80700" cy="0"/>
            </a:xfrm>
            <a:prstGeom prst="straightConnector1">
              <a:avLst/>
            </a:prstGeom>
            <a:noFill/>
            <a:ln w="9525" cap="flat" cmpd="sng">
              <a:solidFill>
                <a:schemeClr val="dk2"/>
              </a:solidFill>
              <a:prstDash val="solid"/>
              <a:round/>
              <a:headEnd type="none" w="lg" len="lg"/>
              <a:tailEnd type="none" w="lg" len="lg"/>
            </a:ln>
          </p:spPr>
        </p:cxnSp>
        <p:cxnSp>
          <p:nvCxnSpPr>
            <p:cNvPr id="88" name="Shape 367"/>
            <p:cNvCxnSpPr/>
            <p:nvPr/>
          </p:nvCxnSpPr>
          <p:spPr>
            <a:xfrm>
              <a:off x="473724" y="1954217"/>
              <a:ext cx="80700" cy="0"/>
            </a:xfrm>
            <a:prstGeom prst="straightConnector1">
              <a:avLst/>
            </a:prstGeom>
            <a:noFill/>
            <a:ln w="9525" cap="flat" cmpd="sng">
              <a:solidFill>
                <a:schemeClr val="dk2"/>
              </a:solidFill>
              <a:prstDash val="solid"/>
              <a:round/>
              <a:headEnd type="none" w="lg" len="lg"/>
              <a:tailEnd type="none" w="lg" len="lg"/>
            </a:ln>
          </p:spPr>
        </p:cxnSp>
        <p:sp>
          <p:nvSpPr>
            <p:cNvPr id="89" name="Shape 368"/>
            <p:cNvSpPr/>
            <p:nvPr/>
          </p:nvSpPr>
          <p:spPr>
            <a:xfrm>
              <a:off x="335075"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90" name="Shape 369"/>
            <p:cNvCxnSpPr/>
            <p:nvPr/>
          </p:nvCxnSpPr>
          <p:spPr>
            <a:xfrm>
              <a:off x="473724" y="1870977"/>
              <a:ext cx="80700" cy="0"/>
            </a:xfrm>
            <a:prstGeom prst="straightConnector1">
              <a:avLst/>
            </a:prstGeom>
            <a:noFill/>
            <a:ln w="9525" cap="flat" cmpd="sng">
              <a:solidFill>
                <a:schemeClr val="dk2"/>
              </a:solidFill>
              <a:prstDash val="solid"/>
              <a:round/>
              <a:headEnd type="none" w="lg" len="lg"/>
              <a:tailEnd type="none" w="lg" len="lg"/>
            </a:ln>
          </p:spPr>
        </p:cxnSp>
        <p:sp>
          <p:nvSpPr>
            <p:cNvPr id="91" name="Shape 370"/>
            <p:cNvSpPr/>
            <p:nvPr/>
          </p:nvSpPr>
          <p:spPr>
            <a:xfrm>
              <a:off x="287450"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 name="Shape 371"/>
            <p:cNvSpPr/>
            <p:nvPr/>
          </p:nvSpPr>
          <p:spPr>
            <a:xfrm>
              <a:off x="382700"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b="1"/>
            </a:p>
          </p:txBody>
        </p:sp>
      </p:grpSp>
      <p:grpSp>
        <p:nvGrpSpPr>
          <p:cNvPr id="93" name="Shape 372"/>
          <p:cNvGrpSpPr/>
          <p:nvPr/>
        </p:nvGrpSpPr>
        <p:grpSpPr>
          <a:xfrm>
            <a:off x="6845489" y="3074635"/>
            <a:ext cx="534924" cy="296325"/>
            <a:chOff x="257400" y="1594625"/>
            <a:chExt cx="534924" cy="395100"/>
          </a:xfrm>
        </p:grpSpPr>
        <p:cxnSp>
          <p:nvCxnSpPr>
            <p:cNvPr id="94" name="Shape 373"/>
            <p:cNvCxnSpPr/>
            <p:nvPr/>
          </p:nvCxnSpPr>
          <p:spPr>
            <a:xfrm>
              <a:off x="297511" y="1766202"/>
              <a:ext cx="80700" cy="0"/>
            </a:xfrm>
            <a:prstGeom prst="straightConnector1">
              <a:avLst/>
            </a:prstGeom>
            <a:noFill/>
            <a:ln w="9525" cap="flat" cmpd="sng">
              <a:solidFill>
                <a:schemeClr val="dk2"/>
              </a:solidFill>
              <a:prstDash val="solid"/>
              <a:round/>
              <a:headEnd type="none" w="lg" len="lg"/>
              <a:tailEnd type="none" w="lg" len="lg"/>
            </a:ln>
          </p:spPr>
        </p:cxnSp>
        <p:sp>
          <p:nvSpPr>
            <p:cNvPr id="95" name="Shape 374"/>
            <p:cNvSpPr/>
            <p:nvPr/>
          </p:nvSpPr>
          <p:spPr>
            <a:xfrm>
              <a:off x="257400" y="1594625"/>
              <a:ext cx="534900" cy="395100"/>
            </a:xfrm>
            <a:prstGeom prst="roundRect">
              <a:avLst>
                <a:gd name="adj" fmla="val 16667"/>
              </a:avLst>
            </a:prstGeom>
            <a:noFill/>
            <a:ln w="9525" cap="flat" cmpd="sng">
              <a:solidFill>
                <a:srgbClr val="26262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96" name="Shape 375"/>
            <p:cNvCxnSpPr/>
            <p:nvPr/>
          </p:nvCxnSpPr>
          <p:spPr>
            <a:xfrm>
              <a:off x="257425" y="1715975"/>
              <a:ext cx="534900" cy="0"/>
            </a:xfrm>
            <a:prstGeom prst="straightConnector1">
              <a:avLst/>
            </a:prstGeom>
            <a:noFill/>
            <a:ln w="9525" cap="flat" cmpd="sng">
              <a:solidFill>
                <a:schemeClr val="dk2"/>
              </a:solidFill>
              <a:prstDash val="solid"/>
              <a:round/>
              <a:headEnd type="none" w="lg" len="lg"/>
              <a:tailEnd type="none" w="lg" len="lg"/>
            </a:ln>
          </p:spPr>
        </p:cxnSp>
        <p:cxnSp>
          <p:nvCxnSpPr>
            <p:cNvPr id="97" name="Shape 376"/>
            <p:cNvCxnSpPr/>
            <p:nvPr/>
          </p:nvCxnSpPr>
          <p:spPr>
            <a:xfrm flipH="1">
              <a:off x="442425" y="1723550"/>
              <a:ext cx="2100" cy="209100"/>
            </a:xfrm>
            <a:prstGeom prst="straightConnector1">
              <a:avLst/>
            </a:prstGeom>
            <a:noFill/>
            <a:ln w="9525" cap="flat" cmpd="sng">
              <a:solidFill>
                <a:schemeClr val="dk2"/>
              </a:solidFill>
              <a:prstDash val="solid"/>
              <a:round/>
              <a:headEnd type="none" w="lg" len="lg"/>
              <a:tailEnd type="none" w="lg" len="lg"/>
            </a:ln>
          </p:spPr>
        </p:cxnSp>
        <p:sp>
          <p:nvSpPr>
            <p:cNvPr id="98" name="Shape 377"/>
            <p:cNvSpPr/>
            <p:nvPr/>
          </p:nvSpPr>
          <p:spPr>
            <a:xfrm>
              <a:off x="481375" y="1754626"/>
              <a:ext cx="261000" cy="87000"/>
            </a:xfrm>
            <a:prstGeom prst="rect">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 name="Shape 378"/>
            <p:cNvSpPr/>
            <p:nvPr/>
          </p:nvSpPr>
          <p:spPr>
            <a:xfrm>
              <a:off x="589048" y="1868097"/>
              <a:ext cx="146400" cy="87000"/>
            </a:xfrm>
            <a:prstGeom prst="rect">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00" name="Shape 379"/>
            <p:cNvCxnSpPr/>
            <p:nvPr/>
          </p:nvCxnSpPr>
          <p:spPr>
            <a:xfrm>
              <a:off x="297511" y="1851927"/>
              <a:ext cx="80700" cy="0"/>
            </a:xfrm>
            <a:prstGeom prst="straightConnector1">
              <a:avLst/>
            </a:prstGeom>
            <a:noFill/>
            <a:ln w="9525" cap="flat" cmpd="sng">
              <a:solidFill>
                <a:schemeClr val="dk2"/>
              </a:solidFill>
              <a:prstDash val="solid"/>
              <a:round/>
              <a:headEnd type="none" w="lg" len="lg"/>
              <a:tailEnd type="none" w="lg" len="lg"/>
            </a:ln>
          </p:spPr>
        </p:cxnSp>
        <p:cxnSp>
          <p:nvCxnSpPr>
            <p:cNvPr id="101" name="Shape 380"/>
            <p:cNvCxnSpPr/>
            <p:nvPr/>
          </p:nvCxnSpPr>
          <p:spPr>
            <a:xfrm>
              <a:off x="297511" y="1892304"/>
              <a:ext cx="80700" cy="0"/>
            </a:xfrm>
            <a:prstGeom prst="straightConnector1">
              <a:avLst/>
            </a:prstGeom>
            <a:noFill/>
            <a:ln w="9525" cap="flat" cmpd="sng">
              <a:solidFill>
                <a:schemeClr val="dk2"/>
              </a:solidFill>
              <a:prstDash val="solid"/>
              <a:round/>
              <a:headEnd type="none" w="lg" len="lg"/>
              <a:tailEnd type="none" w="lg" len="lg"/>
            </a:ln>
          </p:spPr>
        </p:cxnSp>
        <p:cxnSp>
          <p:nvCxnSpPr>
            <p:cNvPr id="102" name="Shape 381"/>
            <p:cNvCxnSpPr/>
            <p:nvPr/>
          </p:nvCxnSpPr>
          <p:spPr>
            <a:xfrm>
              <a:off x="297511" y="1809064"/>
              <a:ext cx="80700" cy="0"/>
            </a:xfrm>
            <a:prstGeom prst="straightConnector1">
              <a:avLst/>
            </a:prstGeom>
            <a:noFill/>
            <a:ln w="9525" cap="flat" cmpd="sng">
              <a:solidFill>
                <a:schemeClr val="dk2"/>
              </a:solidFill>
              <a:prstDash val="solid"/>
              <a:round/>
              <a:headEnd type="none" w="lg" len="lg"/>
              <a:tailEnd type="none" w="lg" len="lg"/>
            </a:ln>
          </p:spPr>
        </p:cxnSp>
        <p:cxnSp>
          <p:nvCxnSpPr>
            <p:cNvPr id="103" name="Shape 382"/>
            <p:cNvCxnSpPr/>
            <p:nvPr/>
          </p:nvCxnSpPr>
          <p:spPr>
            <a:xfrm>
              <a:off x="473724" y="1913839"/>
              <a:ext cx="80700" cy="0"/>
            </a:xfrm>
            <a:prstGeom prst="straightConnector1">
              <a:avLst/>
            </a:prstGeom>
            <a:noFill/>
            <a:ln w="9525" cap="flat" cmpd="sng">
              <a:solidFill>
                <a:schemeClr val="dk2"/>
              </a:solidFill>
              <a:prstDash val="solid"/>
              <a:round/>
              <a:headEnd type="none" w="lg" len="lg"/>
              <a:tailEnd type="none" w="lg" len="lg"/>
            </a:ln>
          </p:spPr>
        </p:cxnSp>
        <p:cxnSp>
          <p:nvCxnSpPr>
            <p:cNvPr id="104" name="Shape 383"/>
            <p:cNvCxnSpPr/>
            <p:nvPr/>
          </p:nvCxnSpPr>
          <p:spPr>
            <a:xfrm>
              <a:off x="473724" y="1954217"/>
              <a:ext cx="80700" cy="0"/>
            </a:xfrm>
            <a:prstGeom prst="straightConnector1">
              <a:avLst/>
            </a:prstGeom>
            <a:noFill/>
            <a:ln w="9525" cap="flat" cmpd="sng">
              <a:solidFill>
                <a:schemeClr val="dk2"/>
              </a:solidFill>
              <a:prstDash val="solid"/>
              <a:round/>
              <a:headEnd type="none" w="lg" len="lg"/>
              <a:tailEnd type="none" w="lg" len="lg"/>
            </a:ln>
          </p:spPr>
        </p:cxnSp>
        <p:sp>
          <p:nvSpPr>
            <p:cNvPr id="105" name="Shape 384"/>
            <p:cNvSpPr/>
            <p:nvPr/>
          </p:nvSpPr>
          <p:spPr>
            <a:xfrm>
              <a:off x="335075"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06" name="Shape 385"/>
            <p:cNvCxnSpPr/>
            <p:nvPr/>
          </p:nvCxnSpPr>
          <p:spPr>
            <a:xfrm>
              <a:off x="473724" y="1870977"/>
              <a:ext cx="80700" cy="0"/>
            </a:xfrm>
            <a:prstGeom prst="straightConnector1">
              <a:avLst/>
            </a:prstGeom>
            <a:noFill/>
            <a:ln w="9525" cap="flat" cmpd="sng">
              <a:solidFill>
                <a:schemeClr val="dk2"/>
              </a:solidFill>
              <a:prstDash val="solid"/>
              <a:round/>
              <a:headEnd type="none" w="lg" len="lg"/>
              <a:tailEnd type="none" w="lg" len="lg"/>
            </a:ln>
          </p:spPr>
        </p:cxnSp>
        <p:sp>
          <p:nvSpPr>
            <p:cNvPr id="107" name="Shape 386"/>
            <p:cNvSpPr/>
            <p:nvPr/>
          </p:nvSpPr>
          <p:spPr>
            <a:xfrm>
              <a:off x="287450"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8" name="Shape 387"/>
            <p:cNvSpPr/>
            <p:nvPr/>
          </p:nvSpPr>
          <p:spPr>
            <a:xfrm>
              <a:off x="382700"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b="1"/>
            </a:p>
          </p:txBody>
        </p:sp>
      </p:grpSp>
      <p:grpSp>
        <p:nvGrpSpPr>
          <p:cNvPr id="109" name="Shape 388"/>
          <p:cNvGrpSpPr/>
          <p:nvPr/>
        </p:nvGrpSpPr>
        <p:grpSpPr>
          <a:xfrm>
            <a:off x="8502839" y="3074635"/>
            <a:ext cx="534924" cy="296325"/>
            <a:chOff x="257400" y="1594625"/>
            <a:chExt cx="534924" cy="395100"/>
          </a:xfrm>
        </p:grpSpPr>
        <p:cxnSp>
          <p:nvCxnSpPr>
            <p:cNvPr id="110" name="Shape 389"/>
            <p:cNvCxnSpPr/>
            <p:nvPr/>
          </p:nvCxnSpPr>
          <p:spPr>
            <a:xfrm>
              <a:off x="297511" y="1766202"/>
              <a:ext cx="80700" cy="0"/>
            </a:xfrm>
            <a:prstGeom prst="straightConnector1">
              <a:avLst/>
            </a:prstGeom>
            <a:noFill/>
            <a:ln w="9525" cap="flat" cmpd="sng">
              <a:solidFill>
                <a:schemeClr val="dk2"/>
              </a:solidFill>
              <a:prstDash val="solid"/>
              <a:round/>
              <a:headEnd type="none" w="lg" len="lg"/>
              <a:tailEnd type="none" w="lg" len="lg"/>
            </a:ln>
          </p:spPr>
        </p:cxnSp>
        <p:sp>
          <p:nvSpPr>
            <p:cNvPr id="111" name="Shape 390"/>
            <p:cNvSpPr/>
            <p:nvPr/>
          </p:nvSpPr>
          <p:spPr>
            <a:xfrm>
              <a:off x="257400" y="1594625"/>
              <a:ext cx="534900" cy="395100"/>
            </a:xfrm>
            <a:prstGeom prst="roundRect">
              <a:avLst>
                <a:gd name="adj" fmla="val 16667"/>
              </a:avLst>
            </a:prstGeom>
            <a:noFill/>
            <a:ln w="9525" cap="flat" cmpd="sng">
              <a:solidFill>
                <a:srgbClr val="26262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12" name="Shape 391"/>
            <p:cNvCxnSpPr/>
            <p:nvPr/>
          </p:nvCxnSpPr>
          <p:spPr>
            <a:xfrm>
              <a:off x="257425" y="1715975"/>
              <a:ext cx="534900" cy="0"/>
            </a:xfrm>
            <a:prstGeom prst="straightConnector1">
              <a:avLst/>
            </a:prstGeom>
            <a:noFill/>
            <a:ln w="9525" cap="flat" cmpd="sng">
              <a:solidFill>
                <a:schemeClr val="dk2"/>
              </a:solidFill>
              <a:prstDash val="solid"/>
              <a:round/>
              <a:headEnd type="none" w="lg" len="lg"/>
              <a:tailEnd type="none" w="lg" len="lg"/>
            </a:ln>
          </p:spPr>
        </p:cxnSp>
        <p:cxnSp>
          <p:nvCxnSpPr>
            <p:cNvPr id="113" name="Shape 392"/>
            <p:cNvCxnSpPr/>
            <p:nvPr/>
          </p:nvCxnSpPr>
          <p:spPr>
            <a:xfrm flipH="1">
              <a:off x="442425" y="1723550"/>
              <a:ext cx="2100" cy="209100"/>
            </a:xfrm>
            <a:prstGeom prst="straightConnector1">
              <a:avLst/>
            </a:prstGeom>
            <a:noFill/>
            <a:ln w="9525" cap="flat" cmpd="sng">
              <a:solidFill>
                <a:schemeClr val="dk2"/>
              </a:solidFill>
              <a:prstDash val="solid"/>
              <a:round/>
              <a:headEnd type="none" w="lg" len="lg"/>
              <a:tailEnd type="none" w="lg" len="lg"/>
            </a:ln>
          </p:spPr>
        </p:cxnSp>
        <p:sp>
          <p:nvSpPr>
            <p:cNvPr id="114" name="Shape 393"/>
            <p:cNvSpPr/>
            <p:nvPr/>
          </p:nvSpPr>
          <p:spPr>
            <a:xfrm>
              <a:off x="481375" y="1754626"/>
              <a:ext cx="261000" cy="87000"/>
            </a:xfrm>
            <a:prstGeom prst="rect">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394"/>
            <p:cNvSpPr/>
            <p:nvPr/>
          </p:nvSpPr>
          <p:spPr>
            <a:xfrm>
              <a:off x="589048" y="1868097"/>
              <a:ext cx="146400" cy="87000"/>
            </a:xfrm>
            <a:prstGeom prst="rect">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16" name="Shape 395"/>
            <p:cNvCxnSpPr/>
            <p:nvPr/>
          </p:nvCxnSpPr>
          <p:spPr>
            <a:xfrm>
              <a:off x="297511" y="1851927"/>
              <a:ext cx="80700" cy="0"/>
            </a:xfrm>
            <a:prstGeom prst="straightConnector1">
              <a:avLst/>
            </a:prstGeom>
            <a:noFill/>
            <a:ln w="9525" cap="flat" cmpd="sng">
              <a:solidFill>
                <a:schemeClr val="dk2"/>
              </a:solidFill>
              <a:prstDash val="solid"/>
              <a:round/>
              <a:headEnd type="none" w="lg" len="lg"/>
              <a:tailEnd type="none" w="lg" len="lg"/>
            </a:ln>
          </p:spPr>
        </p:cxnSp>
        <p:cxnSp>
          <p:nvCxnSpPr>
            <p:cNvPr id="117" name="Shape 396"/>
            <p:cNvCxnSpPr/>
            <p:nvPr/>
          </p:nvCxnSpPr>
          <p:spPr>
            <a:xfrm>
              <a:off x="297511" y="1892304"/>
              <a:ext cx="80700" cy="0"/>
            </a:xfrm>
            <a:prstGeom prst="straightConnector1">
              <a:avLst/>
            </a:prstGeom>
            <a:noFill/>
            <a:ln w="9525" cap="flat" cmpd="sng">
              <a:solidFill>
                <a:schemeClr val="dk2"/>
              </a:solidFill>
              <a:prstDash val="solid"/>
              <a:round/>
              <a:headEnd type="none" w="lg" len="lg"/>
              <a:tailEnd type="none" w="lg" len="lg"/>
            </a:ln>
          </p:spPr>
        </p:cxnSp>
        <p:cxnSp>
          <p:nvCxnSpPr>
            <p:cNvPr id="118" name="Shape 397"/>
            <p:cNvCxnSpPr/>
            <p:nvPr/>
          </p:nvCxnSpPr>
          <p:spPr>
            <a:xfrm>
              <a:off x="297511" y="1809064"/>
              <a:ext cx="80700" cy="0"/>
            </a:xfrm>
            <a:prstGeom prst="straightConnector1">
              <a:avLst/>
            </a:prstGeom>
            <a:noFill/>
            <a:ln w="9525" cap="flat" cmpd="sng">
              <a:solidFill>
                <a:schemeClr val="dk2"/>
              </a:solidFill>
              <a:prstDash val="solid"/>
              <a:round/>
              <a:headEnd type="none" w="lg" len="lg"/>
              <a:tailEnd type="none" w="lg" len="lg"/>
            </a:ln>
          </p:spPr>
        </p:cxnSp>
        <p:cxnSp>
          <p:nvCxnSpPr>
            <p:cNvPr id="119" name="Shape 398"/>
            <p:cNvCxnSpPr/>
            <p:nvPr/>
          </p:nvCxnSpPr>
          <p:spPr>
            <a:xfrm>
              <a:off x="473724" y="1913839"/>
              <a:ext cx="80700" cy="0"/>
            </a:xfrm>
            <a:prstGeom prst="straightConnector1">
              <a:avLst/>
            </a:prstGeom>
            <a:noFill/>
            <a:ln w="9525" cap="flat" cmpd="sng">
              <a:solidFill>
                <a:schemeClr val="dk2"/>
              </a:solidFill>
              <a:prstDash val="solid"/>
              <a:round/>
              <a:headEnd type="none" w="lg" len="lg"/>
              <a:tailEnd type="none" w="lg" len="lg"/>
            </a:ln>
          </p:spPr>
        </p:cxnSp>
        <p:cxnSp>
          <p:nvCxnSpPr>
            <p:cNvPr id="120" name="Shape 399"/>
            <p:cNvCxnSpPr/>
            <p:nvPr/>
          </p:nvCxnSpPr>
          <p:spPr>
            <a:xfrm>
              <a:off x="473724" y="1954217"/>
              <a:ext cx="80700" cy="0"/>
            </a:xfrm>
            <a:prstGeom prst="straightConnector1">
              <a:avLst/>
            </a:prstGeom>
            <a:noFill/>
            <a:ln w="9525" cap="flat" cmpd="sng">
              <a:solidFill>
                <a:schemeClr val="dk2"/>
              </a:solidFill>
              <a:prstDash val="solid"/>
              <a:round/>
              <a:headEnd type="none" w="lg" len="lg"/>
              <a:tailEnd type="none" w="lg" len="lg"/>
            </a:ln>
          </p:spPr>
        </p:cxnSp>
        <p:sp>
          <p:nvSpPr>
            <p:cNvPr id="121" name="Shape 400"/>
            <p:cNvSpPr/>
            <p:nvPr/>
          </p:nvSpPr>
          <p:spPr>
            <a:xfrm>
              <a:off x="335075"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22" name="Shape 401"/>
            <p:cNvCxnSpPr/>
            <p:nvPr/>
          </p:nvCxnSpPr>
          <p:spPr>
            <a:xfrm>
              <a:off x="473724" y="1870977"/>
              <a:ext cx="80700" cy="0"/>
            </a:xfrm>
            <a:prstGeom prst="straightConnector1">
              <a:avLst/>
            </a:prstGeom>
            <a:noFill/>
            <a:ln w="9525" cap="flat" cmpd="sng">
              <a:solidFill>
                <a:schemeClr val="dk2"/>
              </a:solidFill>
              <a:prstDash val="solid"/>
              <a:round/>
              <a:headEnd type="none" w="lg" len="lg"/>
              <a:tailEnd type="none" w="lg" len="lg"/>
            </a:ln>
          </p:spPr>
        </p:cxnSp>
        <p:sp>
          <p:nvSpPr>
            <p:cNvPr id="123" name="Shape 402"/>
            <p:cNvSpPr/>
            <p:nvPr/>
          </p:nvSpPr>
          <p:spPr>
            <a:xfrm>
              <a:off x="287450"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4" name="Shape 403"/>
            <p:cNvSpPr/>
            <p:nvPr/>
          </p:nvSpPr>
          <p:spPr>
            <a:xfrm>
              <a:off x="382700" y="1656112"/>
              <a:ext cx="24600" cy="28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b="1"/>
            </a:p>
          </p:txBody>
        </p:sp>
      </p:grpSp>
      <p:grpSp>
        <p:nvGrpSpPr>
          <p:cNvPr id="125" name="Shape 412"/>
          <p:cNvGrpSpPr/>
          <p:nvPr/>
        </p:nvGrpSpPr>
        <p:grpSpPr>
          <a:xfrm>
            <a:off x="1991477" y="3992773"/>
            <a:ext cx="604643" cy="617940"/>
            <a:chOff x="1437350" y="2213100"/>
            <a:chExt cx="914325" cy="1495500"/>
          </a:xfrm>
        </p:grpSpPr>
        <p:cxnSp>
          <p:nvCxnSpPr>
            <p:cNvPr id="126" name="Shape 413"/>
            <p:cNvCxnSpPr/>
            <p:nvPr/>
          </p:nvCxnSpPr>
          <p:spPr>
            <a:xfrm>
              <a:off x="2151725" y="2213100"/>
              <a:ext cx="180900" cy="314400"/>
            </a:xfrm>
            <a:prstGeom prst="straightConnector1">
              <a:avLst/>
            </a:prstGeom>
            <a:noFill/>
            <a:ln w="9525" cap="flat" cmpd="sng">
              <a:solidFill>
                <a:schemeClr val="dk2"/>
              </a:solidFill>
              <a:prstDash val="solid"/>
              <a:round/>
              <a:headEnd type="none" w="lg" len="lg"/>
              <a:tailEnd type="none" w="lg" len="lg"/>
            </a:ln>
          </p:spPr>
        </p:cxnSp>
        <p:cxnSp>
          <p:nvCxnSpPr>
            <p:cNvPr id="127" name="Shape 414"/>
            <p:cNvCxnSpPr/>
            <p:nvPr/>
          </p:nvCxnSpPr>
          <p:spPr>
            <a:xfrm rot="10800000" flipH="1">
              <a:off x="2170775" y="3384675"/>
              <a:ext cx="180900" cy="314400"/>
            </a:xfrm>
            <a:prstGeom prst="straightConnector1">
              <a:avLst/>
            </a:prstGeom>
            <a:noFill/>
            <a:ln w="9525" cap="flat" cmpd="sng">
              <a:solidFill>
                <a:schemeClr val="dk2"/>
              </a:solidFill>
              <a:prstDash val="solid"/>
              <a:round/>
              <a:headEnd type="none" w="lg" len="lg"/>
              <a:tailEnd type="none" w="lg" len="lg"/>
            </a:ln>
          </p:spPr>
        </p:cxnSp>
        <p:cxnSp>
          <p:nvCxnSpPr>
            <p:cNvPr id="128" name="Shape 415"/>
            <p:cNvCxnSpPr/>
            <p:nvPr/>
          </p:nvCxnSpPr>
          <p:spPr>
            <a:xfrm>
              <a:off x="2332700" y="2508375"/>
              <a:ext cx="0" cy="904800"/>
            </a:xfrm>
            <a:prstGeom prst="straightConnector1">
              <a:avLst/>
            </a:prstGeom>
            <a:noFill/>
            <a:ln w="9525" cap="flat" cmpd="sng">
              <a:solidFill>
                <a:schemeClr val="dk2"/>
              </a:solidFill>
              <a:prstDash val="solid"/>
              <a:round/>
              <a:headEnd type="none" w="lg" len="lg"/>
              <a:tailEnd type="none" w="lg" len="lg"/>
            </a:ln>
          </p:spPr>
        </p:cxnSp>
        <p:sp>
          <p:nvSpPr>
            <p:cNvPr id="129" name="Shape 416"/>
            <p:cNvSpPr/>
            <p:nvPr/>
          </p:nvSpPr>
          <p:spPr>
            <a:xfrm>
              <a:off x="1561175" y="2260725"/>
              <a:ext cx="472500" cy="370800"/>
            </a:xfrm>
            <a:prstGeom prst="rect">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417"/>
            <p:cNvSpPr/>
            <p:nvPr/>
          </p:nvSpPr>
          <p:spPr>
            <a:xfrm>
              <a:off x="1570700" y="2308350"/>
              <a:ext cx="438000" cy="111000"/>
            </a:xfrm>
            <a:prstGeom prst="rect">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 name="Shape 418"/>
            <p:cNvSpPr/>
            <p:nvPr/>
          </p:nvSpPr>
          <p:spPr>
            <a:xfrm>
              <a:off x="1580225" y="2460750"/>
              <a:ext cx="438000" cy="111000"/>
            </a:xfrm>
            <a:prstGeom prst="rect">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32" name="Shape 419"/>
            <p:cNvCxnSpPr/>
            <p:nvPr/>
          </p:nvCxnSpPr>
          <p:spPr>
            <a:xfrm>
              <a:off x="2084900" y="2363850"/>
              <a:ext cx="9600" cy="1249500"/>
            </a:xfrm>
            <a:prstGeom prst="straightConnector1">
              <a:avLst/>
            </a:prstGeom>
            <a:noFill/>
            <a:ln w="9525" cap="flat" cmpd="sng">
              <a:solidFill>
                <a:schemeClr val="dk2"/>
              </a:solidFill>
              <a:prstDash val="solid"/>
              <a:round/>
              <a:headEnd type="none" w="lg" len="lg"/>
              <a:tailEnd type="none" w="lg" len="lg"/>
            </a:ln>
          </p:spPr>
        </p:cxnSp>
        <p:cxnSp>
          <p:nvCxnSpPr>
            <p:cNvPr id="133" name="Shape 420"/>
            <p:cNvCxnSpPr/>
            <p:nvPr/>
          </p:nvCxnSpPr>
          <p:spPr>
            <a:xfrm>
              <a:off x="1475300" y="2363850"/>
              <a:ext cx="9600" cy="1249500"/>
            </a:xfrm>
            <a:prstGeom prst="straightConnector1">
              <a:avLst/>
            </a:prstGeom>
            <a:noFill/>
            <a:ln w="9525" cap="flat" cmpd="sng">
              <a:solidFill>
                <a:schemeClr val="dk2"/>
              </a:solidFill>
              <a:prstDash val="solid"/>
              <a:round/>
              <a:headEnd type="none" w="lg" len="lg"/>
              <a:tailEnd type="none" w="lg" len="lg"/>
            </a:ln>
          </p:spPr>
        </p:cxnSp>
        <p:cxnSp>
          <p:nvCxnSpPr>
            <p:cNvPr id="134" name="Shape 421"/>
            <p:cNvCxnSpPr/>
            <p:nvPr/>
          </p:nvCxnSpPr>
          <p:spPr>
            <a:xfrm>
              <a:off x="1484975" y="3641850"/>
              <a:ext cx="581100" cy="0"/>
            </a:xfrm>
            <a:prstGeom prst="straightConnector1">
              <a:avLst/>
            </a:prstGeom>
            <a:noFill/>
            <a:ln w="9525" cap="flat" cmpd="sng">
              <a:solidFill>
                <a:schemeClr val="dk2"/>
              </a:solidFill>
              <a:prstDash val="solid"/>
              <a:round/>
              <a:headEnd type="none" w="lg" len="lg"/>
              <a:tailEnd type="none" w="lg" len="lg"/>
            </a:ln>
          </p:spPr>
        </p:cxnSp>
        <p:sp>
          <p:nvSpPr>
            <p:cNvPr id="135" name="Shape 422"/>
            <p:cNvSpPr/>
            <p:nvPr/>
          </p:nvSpPr>
          <p:spPr>
            <a:xfrm>
              <a:off x="1437350" y="2213100"/>
              <a:ext cx="711300" cy="1495500"/>
            </a:xfrm>
            <a:prstGeom prst="rect">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136" name="Shape 423"/>
          <p:cNvPicPr preferRelativeResize="0"/>
          <p:nvPr/>
        </p:nvPicPr>
        <p:blipFill>
          <a:blip r:embed="rId5" cstate="print">
            <a:alphaModFix/>
            <a:extLst>
              <a:ext uri="{28A0092B-C50C-407E-A947-70E740481C1C}">
                <a14:useLocalDpi xmlns:a14="http://schemas.microsoft.com/office/drawing/2010/main"/>
              </a:ext>
            </a:extLst>
          </a:blip>
          <a:stretch>
            <a:fillRect/>
          </a:stretch>
        </p:blipFill>
        <p:spPr>
          <a:xfrm>
            <a:off x="2083900" y="4247037"/>
            <a:ext cx="306900" cy="306900"/>
          </a:xfrm>
          <a:prstGeom prst="rect">
            <a:avLst/>
          </a:prstGeom>
          <a:noFill/>
          <a:ln>
            <a:noFill/>
          </a:ln>
        </p:spPr>
      </p:pic>
      <p:pic>
        <p:nvPicPr>
          <p:cNvPr id="137" name="Shape 440"/>
          <p:cNvPicPr preferRelativeResize="0"/>
          <p:nvPr/>
        </p:nvPicPr>
        <p:blipFill>
          <a:blip r:embed="rId5" cstate="print">
            <a:alphaModFix/>
            <a:extLst>
              <a:ext uri="{28A0092B-C50C-407E-A947-70E740481C1C}">
                <a14:useLocalDpi xmlns:a14="http://schemas.microsoft.com/office/drawing/2010/main"/>
              </a:ext>
            </a:extLst>
          </a:blip>
          <a:stretch>
            <a:fillRect/>
          </a:stretch>
        </p:blipFill>
        <p:spPr>
          <a:xfrm>
            <a:off x="4640397" y="4097471"/>
            <a:ext cx="306900" cy="306900"/>
          </a:xfrm>
          <a:prstGeom prst="rect">
            <a:avLst/>
          </a:prstGeom>
          <a:noFill/>
          <a:ln>
            <a:noFill/>
          </a:ln>
        </p:spPr>
      </p:pic>
      <p:pic>
        <p:nvPicPr>
          <p:cNvPr id="138" name="Shape 441"/>
          <p:cNvPicPr preferRelativeResize="0"/>
          <p:nvPr/>
        </p:nvPicPr>
        <p:blipFill>
          <a:blip r:embed="rId5" cstate="print">
            <a:alphaModFix/>
            <a:extLst>
              <a:ext uri="{28A0092B-C50C-407E-A947-70E740481C1C}">
                <a14:useLocalDpi xmlns:a14="http://schemas.microsoft.com/office/drawing/2010/main"/>
              </a:ext>
            </a:extLst>
          </a:blip>
          <a:stretch>
            <a:fillRect/>
          </a:stretch>
        </p:blipFill>
        <p:spPr>
          <a:xfrm>
            <a:off x="4325380" y="4493637"/>
            <a:ext cx="306900" cy="306900"/>
          </a:xfrm>
          <a:prstGeom prst="rect">
            <a:avLst/>
          </a:prstGeom>
          <a:noFill/>
          <a:ln>
            <a:noFill/>
          </a:ln>
        </p:spPr>
      </p:pic>
      <p:pic>
        <p:nvPicPr>
          <p:cNvPr id="139" name="Shape 442"/>
          <p:cNvPicPr preferRelativeResize="0"/>
          <p:nvPr/>
        </p:nvPicPr>
        <p:blipFill>
          <a:blip r:embed="rId5" cstate="print">
            <a:alphaModFix/>
            <a:extLst>
              <a:ext uri="{28A0092B-C50C-407E-A947-70E740481C1C}">
                <a14:useLocalDpi xmlns:a14="http://schemas.microsoft.com/office/drawing/2010/main"/>
              </a:ext>
            </a:extLst>
          </a:blip>
          <a:stretch>
            <a:fillRect/>
          </a:stretch>
        </p:blipFill>
        <p:spPr>
          <a:xfrm>
            <a:off x="4934980" y="4493637"/>
            <a:ext cx="306900" cy="306900"/>
          </a:xfrm>
          <a:prstGeom prst="rect">
            <a:avLst/>
          </a:prstGeom>
          <a:noFill/>
          <a:ln>
            <a:noFill/>
          </a:ln>
        </p:spPr>
      </p:pic>
      <p:cxnSp>
        <p:nvCxnSpPr>
          <p:cNvPr id="140" name="Shape 443"/>
          <p:cNvCxnSpPr/>
          <p:nvPr/>
        </p:nvCxnSpPr>
        <p:spPr>
          <a:xfrm flipH="1">
            <a:off x="4606180" y="4361337"/>
            <a:ext cx="176400" cy="189300"/>
          </a:xfrm>
          <a:prstGeom prst="straightConnector1">
            <a:avLst/>
          </a:prstGeom>
          <a:noFill/>
          <a:ln w="19050" cap="flat" cmpd="sng">
            <a:solidFill>
              <a:schemeClr val="dk2"/>
            </a:solidFill>
            <a:prstDash val="dash"/>
            <a:round/>
            <a:headEnd type="none" w="lg" len="lg"/>
            <a:tailEnd type="none" w="lg" len="lg"/>
          </a:ln>
        </p:spPr>
      </p:cxnSp>
      <p:cxnSp>
        <p:nvCxnSpPr>
          <p:cNvPr id="141" name="Shape 444"/>
          <p:cNvCxnSpPr/>
          <p:nvPr/>
        </p:nvCxnSpPr>
        <p:spPr>
          <a:xfrm>
            <a:off x="4834780" y="4400487"/>
            <a:ext cx="152400" cy="150300"/>
          </a:xfrm>
          <a:prstGeom prst="straightConnector1">
            <a:avLst/>
          </a:prstGeom>
          <a:noFill/>
          <a:ln w="19050" cap="flat" cmpd="sng">
            <a:solidFill>
              <a:schemeClr val="dk2"/>
            </a:solidFill>
            <a:prstDash val="dash"/>
            <a:round/>
            <a:headEnd type="none" w="lg" len="lg"/>
            <a:tailEnd type="none" w="lg" len="lg"/>
          </a:ln>
        </p:spPr>
      </p:cxnSp>
      <p:pic>
        <p:nvPicPr>
          <p:cNvPr id="142" name="Shape 300"/>
          <p:cNvPicPr preferRelativeResize="0"/>
          <p:nvPr/>
        </p:nvPicPr>
        <p:blipFill>
          <a:blip r:embed="rId6">
            <a:alphaModFix/>
          </a:blip>
          <a:stretch>
            <a:fillRect/>
          </a:stretch>
        </p:blipFill>
        <p:spPr>
          <a:xfrm>
            <a:off x="7743718" y="3936401"/>
            <a:ext cx="1966725" cy="1070700"/>
          </a:xfrm>
          <a:prstGeom prst="rect">
            <a:avLst/>
          </a:prstGeom>
          <a:noFill/>
          <a:ln>
            <a:noFill/>
          </a:ln>
        </p:spPr>
      </p:pic>
      <p:pic>
        <p:nvPicPr>
          <p:cNvPr id="143" name="Shape 302"/>
          <p:cNvPicPr preferRelativeResize="0"/>
          <p:nvPr/>
        </p:nvPicPr>
        <p:blipFill>
          <a:blip r:embed="rId7" cstate="print">
            <a:alphaModFix/>
            <a:extLst>
              <a:ext uri="{28A0092B-C50C-407E-A947-70E740481C1C}">
                <a14:useLocalDpi xmlns:a14="http://schemas.microsoft.com/office/drawing/2010/main"/>
              </a:ext>
            </a:extLst>
          </a:blip>
          <a:stretch>
            <a:fillRect/>
          </a:stretch>
        </p:blipFill>
        <p:spPr>
          <a:xfrm>
            <a:off x="6314405" y="4310412"/>
            <a:ext cx="464997" cy="310500"/>
          </a:xfrm>
          <a:prstGeom prst="rect">
            <a:avLst/>
          </a:prstGeom>
          <a:noFill/>
          <a:ln>
            <a:noFill/>
          </a:ln>
        </p:spPr>
      </p:pic>
      <p:pic>
        <p:nvPicPr>
          <p:cNvPr id="144" name="Shape 303"/>
          <p:cNvPicPr preferRelativeResize="0"/>
          <p:nvPr/>
        </p:nvPicPr>
        <p:blipFill>
          <a:blip r:embed="rId7" cstate="print">
            <a:alphaModFix/>
            <a:extLst>
              <a:ext uri="{28A0092B-C50C-407E-A947-70E740481C1C}">
                <a14:useLocalDpi xmlns:a14="http://schemas.microsoft.com/office/drawing/2010/main"/>
              </a:ext>
            </a:extLst>
          </a:blip>
          <a:stretch>
            <a:fillRect/>
          </a:stretch>
        </p:blipFill>
        <p:spPr>
          <a:xfrm>
            <a:off x="6989946" y="4310412"/>
            <a:ext cx="464996" cy="310500"/>
          </a:xfrm>
          <a:prstGeom prst="rect">
            <a:avLst/>
          </a:prstGeom>
          <a:noFill/>
          <a:ln>
            <a:noFill/>
          </a:ln>
        </p:spPr>
      </p:pic>
      <p:cxnSp>
        <p:nvCxnSpPr>
          <p:cNvPr id="145" name="Shape 304"/>
          <p:cNvCxnSpPr/>
          <p:nvPr/>
        </p:nvCxnSpPr>
        <p:spPr>
          <a:xfrm>
            <a:off x="6753917" y="4458855"/>
            <a:ext cx="306600" cy="5400"/>
          </a:xfrm>
          <a:prstGeom prst="straightConnector1">
            <a:avLst/>
          </a:prstGeom>
          <a:noFill/>
          <a:ln w="9525" cap="flat" cmpd="sng">
            <a:solidFill>
              <a:schemeClr val="dk2"/>
            </a:solidFill>
            <a:prstDash val="solid"/>
            <a:round/>
            <a:headEnd type="triangle" w="lg" len="lg"/>
            <a:tailEnd type="triangle" w="lg" len="lg"/>
          </a:ln>
        </p:spPr>
      </p:cxnSp>
      <p:cxnSp>
        <p:nvCxnSpPr>
          <p:cNvPr id="146" name="Shape 425"/>
          <p:cNvCxnSpPr/>
          <p:nvPr/>
        </p:nvCxnSpPr>
        <p:spPr>
          <a:xfrm rot="10800000" flipH="1">
            <a:off x="7454943" y="4460262"/>
            <a:ext cx="741000" cy="5400"/>
          </a:xfrm>
          <a:prstGeom prst="straightConnector1">
            <a:avLst/>
          </a:prstGeom>
          <a:noFill/>
          <a:ln w="9525" cap="flat" cmpd="sng">
            <a:solidFill>
              <a:schemeClr val="dk2"/>
            </a:solidFill>
            <a:prstDash val="solid"/>
            <a:round/>
            <a:headEnd type="triangle" w="lg" len="lg"/>
            <a:tailEnd type="triangle" w="lg" len="lg"/>
          </a:ln>
        </p:spPr>
      </p:cxnSp>
      <p:pic>
        <p:nvPicPr>
          <p:cNvPr id="147" name="Shape 298"/>
          <p:cNvPicPr preferRelativeResize="0"/>
          <p:nvPr/>
        </p:nvPicPr>
        <p:blipFill>
          <a:blip r:embed="rId8" cstate="print">
            <a:alphaModFix/>
            <a:extLst>
              <a:ext uri="{28A0092B-C50C-407E-A947-70E740481C1C}">
                <a14:useLocalDpi xmlns:a14="http://schemas.microsoft.com/office/drawing/2010/main"/>
              </a:ext>
            </a:extLst>
          </a:blip>
          <a:stretch>
            <a:fillRect/>
          </a:stretch>
        </p:blipFill>
        <p:spPr>
          <a:xfrm>
            <a:off x="8155036" y="4350837"/>
            <a:ext cx="456108" cy="296250"/>
          </a:xfrm>
          <a:prstGeom prst="rect">
            <a:avLst/>
          </a:prstGeom>
          <a:noFill/>
          <a:ln>
            <a:noFill/>
          </a:ln>
        </p:spPr>
      </p:pic>
      <p:pic>
        <p:nvPicPr>
          <p:cNvPr id="148" name="Shape 299"/>
          <p:cNvPicPr preferRelativeResize="0"/>
          <p:nvPr/>
        </p:nvPicPr>
        <p:blipFill>
          <a:blip r:embed="rId9" cstate="print">
            <a:alphaModFix/>
            <a:extLst>
              <a:ext uri="{28A0092B-C50C-407E-A947-70E740481C1C}">
                <a14:useLocalDpi xmlns:a14="http://schemas.microsoft.com/office/drawing/2010/main"/>
              </a:ext>
            </a:extLst>
          </a:blip>
          <a:stretch>
            <a:fillRect/>
          </a:stretch>
        </p:blipFill>
        <p:spPr>
          <a:xfrm>
            <a:off x="8874203" y="4350837"/>
            <a:ext cx="472505" cy="306900"/>
          </a:xfrm>
          <a:prstGeom prst="rect">
            <a:avLst/>
          </a:prstGeom>
          <a:noFill/>
          <a:ln>
            <a:noFill/>
          </a:ln>
        </p:spPr>
      </p:pic>
      <p:cxnSp>
        <p:nvCxnSpPr>
          <p:cNvPr id="149" name="Shape 301"/>
          <p:cNvCxnSpPr/>
          <p:nvPr/>
        </p:nvCxnSpPr>
        <p:spPr>
          <a:xfrm>
            <a:off x="8600377" y="4441812"/>
            <a:ext cx="306600" cy="5400"/>
          </a:xfrm>
          <a:prstGeom prst="straightConnector1">
            <a:avLst/>
          </a:prstGeom>
          <a:noFill/>
          <a:ln w="9525" cap="flat" cmpd="sng">
            <a:solidFill>
              <a:schemeClr val="dk2"/>
            </a:solidFill>
            <a:prstDash val="solid"/>
            <a:round/>
            <a:headEnd type="triangle" w="lg" len="lg"/>
            <a:tailEnd type="triangle" w="lg" len="lg"/>
          </a:ln>
        </p:spPr>
      </p:cxnSp>
      <p:cxnSp>
        <p:nvCxnSpPr>
          <p:cNvPr id="150" name="Straight Connector 149"/>
          <p:cNvCxnSpPr/>
          <p:nvPr/>
        </p:nvCxnSpPr>
        <p:spPr>
          <a:xfrm>
            <a:off x="4793847" y="3623338"/>
            <a:ext cx="0" cy="474133"/>
          </a:xfrm>
          <a:prstGeom prst="line">
            <a:avLst/>
          </a:prstGeom>
          <a:ln>
            <a:solidFill>
              <a:schemeClr val="tx2"/>
            </a:solidFill>
            <a:prstDash val="sys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flipH="1">
            <a:off x="7834280" y="3623338"/>
            <a:ext cx="4399" cy="681674"/>
          </a:xfrm>
          <a:prstGeom prst="line">
            <a:avLst/>
          </a:prstGeom>
          <a:ln>
            <a:solidFill>
              <a:schemeClr val="tx2"/>
            </a:solidFill>
            <a:prstDash val="sysDot"/>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3685142" y="3567305"/>
            <a:ext cx="2384686" cy="0"/>
          </a:xfrm>
          <a:prstGeom prst="line">
            <a:avLst/>
          </a:prstGeom>
          <a:ln>
            <a:solidFill>
              <a:schemeClr val="tx2"/>
            </a:solidFill>
            <a:prstDash val="sysDot"/>
          </a:ln>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6690462" y="3571289"/>
            <a:ext cx="2384686" cy="0"/>
          </a:xfrm>
          <a:prstGeom prst="line">
            <a:avLst/>
          </a:prstGeom>
          <a:ln>
            <a:solidFill>
              <a:schemeClr val="tx2"/>
            </a:solidFill>
            <a:prstDash val="sysDot"/>
          </a:ln>
        </p:spPr>
        <p:style>
          <a:lnRef idx="2">
            <a:schemeClr val="accent1"/>
          </a:lnRef>
          <a:fillRef idx="0">
            <a:schemeClr val="accent1"/>
          </a:fillRef>
          <a:effectRef idx="1">
            <a:schemeClr val="accent1"/>
          </a:effectRef>
          <a:fontRef idx="minor">
            <a:schemeClr val="tx1"/>
          </a:fontRef>
        </p:style>
      </p:cxnSp>
      <p:sp>
        <p:nvSpPr>
          <p:cNvPr id="154" name="Shape 286"/>
          <p:cNvSpPr/>
          <p:nvPr/>
        </p:nvSpPr>
        <p:spPr>
          <a:xfrm>
            <a:off x="3359696" y="2413607"/>
            <a:ext cx="6456116" cy="1242220"/>
          </a:xfrm>
          <a:prstGeom prst="rect">
            <a:avLst/>
          </a:prstGeom>
          <a:noFill/>
          <a:ln w="38100" cap="flat" cmpd="sng">
            <a:solidFill>
              <a:schemeClr val="accent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430"/>
          <p:cNvSpPr/>
          <p:nvPr/>
        </p:nvSpPr>
        <p:spPr>
          <a:xfrm>
            <a:off x="3359696" y="1884514"/>
            <a:ext cx="6456116" cy="517331"/>
          </a:xfrm>
          <a:prstGeom prst="rect">
            <a:avLst/>
          </a:prstGeom>
          <a:solidFill>
            <a:schemeClr val="accent3"/>
          </a:solidFill>
          <a:ln w="38100">
            <a:solidFill>
              <a:schemeClr val="accent3"/>
            </a:solidFill>
          </a:ln>
        </p:spPr>
        <p:txBody>
          <a:bodyPr lIns="45700" tIns="45700" rIns="45700" bIns="45700" anchor="ctr" anchorCtr="0">
            <a:noAutofit/>
          </a:bodyPr>
          <a:lstStyle/>
          <a:p>
            <a:pPr marL="0" marR="0" lvl="0" indent="0" algn="ctr" rtl="0">
              <a:lnSpc>
                <a:spcPct val="100000"/>
              </a:lnSpc>
              <a:spcBef>
                <a:spcPts val="0"/>
              </a:spcBef>
              <a:spcAft>
                <a:spcPts val="0"/>
              </a:spcAft>
              <a:buClr>
                <a:srgbClr val="000000"/>
              </a:buClr>
              <a:buFont typeface="Calibri"/>
              <a:buNone/>
            </a:pPr>
            <a:r>
              <a:rPr lang="en-US" sz="1800" dirty="0" smtClean="0">
                <a:solidFill>
                  <a:schemeClr val="bg1"/>
                </a:solidFill>
                <a:latin typeface="Arial" charset="0"/>
                <a:ea typeface="Arial" charset="0"/>
                <a:cs typeface="Arial" charset="0"/>
                <a:sym typeface="Calibri"/>
              </a:rPr>
              <a:t>Scale-out App Layer</a:t>
            </a:r>
            <a:endParaRPr lang="en-US" sz="1800" dirty="0">
              <a:solidFill>
                <a:schemeClr val="bg1"/>
              </a:solidFill>
              <a:latin typeface="Arial" charset="0"/>
              <a:ea typeface="Arial" charset="0"/>
              <a:cs typeface="Arial" charset="0"/>
              <a:sym typeface="Calibri"/>
            </a:endParaRPr>
          </a:p>
        </p:txBody>
      </p:sp>
      <p:sp>
        <p:nvSpPr>
          <p:cNvPr id="156" name="Shape 286"/>
          <p:cNvSpPr/>
          <p:nvPr/>
        </p:nvSpPr>
        <p:spPr>
          <a:xfrm>
            <a:off x="6129188" y="3679562"/>
            <a:ext cx="3686624" cy="1242220"/>
          </a:xfrm>
          <a:prstGeom prst="rect">
            <a:avLst/>
          </a:prstGeom>
          <a:noFill/>
          <a:ln w="38100" cap="flat" cmpd="sng">
            <a:solidFill>
              <a:schemeClr val="accent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7" name="Shape 430"/>
          <p:cNvSpPr/>
          <p:nvPr/>
        </p:nvSpPr>
        <p:spPr>
          <a:xfrm>
            <a:off x="6129188" y="4952623"/>
            <a:ext cx="3686624" cy="517331"/>
          </a:xfrm>
          <a:prstGeom prst="rect">
            <a:avLst/>
          </a:prstGeom>
          <a:solidFill>
            <a:schemeClr val="accent5"/>
          </a:solidFill>
          <a:ln w="38100">
            <a:solidFill>
              <a:schemeClr val="accent5"/>
            </a:solidFill>
          </a:ln>
        </p:spPr>
        <p:txBody>
          <a:bodyPr lIns="45700" tIns="45700" rIns="45700" bIns="45700" anchor="ctr" anchorCtr="0">
            <a:noAutofit/>
          </a:bodyPr>
          <a:lstStyle/>
          <a:p>
            <a:pPr marL="0" marR="0" lvl="0" indent="0" algn="ctr" rtl="0">
              <a:lnSpc>
                <a:spcPct val="100000"/>
              </a:lnSpc>
              <a:spcBef>
                <a:spcPts val="0"/>
              </a:spcBef>
              <a:spcAft>
                <a:spcPts val="0"/>
              </a:spcAft>
              <a:buClr>
                <a:srgbClr val="000000"/>
              </a:buClr>
              <a:buFont typeface="Calibri"/>
              <a:buNone/>
            </a:pPr>
            <a:r>
              <a:rPr lang="en-US" sz="1800" dirty="0">
                <a:solidFill>
                  <a:schemeClr val="bg1"/>
                </a:solidFill>
                <a:latin typeface="Arial" charset="0"/>
                <a:ea typeface="Arial" charset="0"/>
                <a:cs typeface="Arial" charset="0"/>
                <a:sym typeface="Calibri"/>
              </a:rPr>
              <a:t>Scale-out </a:t>
            </a:r>
            <a:r>
              <a:rPr lang="en-US" sz="1800" dirty="0" smtClean="0">
                <a:solidFill>
                  <a:schemeClr val="bg1"/>
                </a:solidFill>
                <a:latin typeface="Arial" charset="0"/>
                <a:ea typeface="Arial" charset="0"/>
                <a:cs typeface="Arial" charset="0"/>
                <a:sym typeface="Calibri"/>
              </a:rPr>
              <a:t>Data Layer</a:t>
            </a:r>
            <a:endParaRPr lang="en-US" sz="1800" dirty="0">
              <a:solidFill>
                <a:schemeClr val="bg1"/>
              </a:solidFill>
              <a:latin typeface="Arial" charset="0"/>
              <a:ea typeface="Arial" charset="0"/>
              <a:cs typeface="Arial" charset="0"/>
              <a:sym typeface="Calibri"/>
            </a:endParaRPr>
          </a:p>
        </p:txBody>
      </p:sp>
    </p:spTree>
    <p:extLst>
      <p:ext uri="{BB962C8B-B14F-4D97-AF65-F5344CB8AC3E}">
        <p14:creationId xmlns:p14="http://schemas.microsoft.com/office/powerpoint/2010/main" val="1540804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charset="0"/>
                <a:ea typeface="Arial" charset="0"/>
                <a:cs typeface="Arial" charset="0"/>
              </a:rPr>
              <a:t>Cloud Application </a:t>
            </a:r>
            <a:r>
              <a:rPr lang="en-US" dirty="0">
                <a:latin typeface="Arial" charset="0"/>
                <a:ea typeface="Arial" charset="0"/>
                <a:cs typeface="Arial" charset="0"/>
              </a:rPr>
              <a:t>C</a:t>
            </a:r>
            <a:r>
              <a:rPr lang="en-US" dirty="0" smtClean="0">
                <a:latin typeface="Arial" charset="0"/>
                <a:ea typeface="Arial" charset="0"/>
                <a:cs typeface="Arial" charset="0"/>
              </a:rPr>
              <a:t>haracteristics</a:t>
            </a:r>
            <a:endParaRPr lang="en-US" dirty="0"/>
          </a:p>
        </p:txBody>
      </p:sp>
      <p:sp>
        <p:nvSpPr>
          <p:cNvPr id="3" name="Footer Placeholder 2"/>
          <p:cNvSpPr>
            <a:spLocks noGrp="1"/>
          </p:cNvSpPr>
          <p:nvPr>
            <p:ph type="ftr" sz="quarter" idx="11"/>
          </p:nvPr>
        </p:nvSpPr>
        <p:spPr/>
        <p:txBody>
          <a:bodyPr/>
          <a:lstStyle/>
          <a:p>
            <a:r>
              <a:rPr lang="en-US" dirty="0" smtClean="0"/>
              <a:t>© DataStax, All Rights Reserved.</a:t>
            </a:r>
            <a:endParaRPr lang="en-US" dirty="0"/>
          </a:p>
        </p:txBody>
      </p:sp>
      <p:sp>
        <p:nvSpPr>
          <p:cNvPr id="4" name="Slide Number Placeholder 3"/>
          <p:cNvSpPr>
            <a:spLocks noGrp="1"/>
          </p:cNvSpPr>
          <p:nvPr>
            <p:ph type="sldNum" sz="quarter" idx="12"/>
          </p:nvPr>
        </p:nvSpPr>
        <p:spPr/>
        <p:txBody>
          <a:bodyPr/>
          <a:lstStyle/>
          <a:p>
            <a:fld id="{B10D5614-B734-4280-8F57-1D4947433C97}" type="slidenum">
              <a:rPr lang="en-US" smtClean="0"/>
              <a:pPr/>
              <a:t>7</a:t>
            </a:fld>
            <a:endParaRPr lang="en-US" dirty="0"/>
          </a:p>
        </p:txBody>
      </p:sp>
      <p:sp>
        <p:nvSpPr>
          <p:cNvPr id="31" name="Shape 462"/>
          <p:cNvSpPr txBox="1"/>
          <p:nvPr/>
        </p:nvSpPr>
        <p:spPr>
          <a:xfrm>
            <a:off x="5086443" y="4552444"/>
            <a:ext cx="1894800" cy="408800"/>
          </a:xfrm>
          <a:prstGeom prst="rect">
            <a:avLst/>
          </a:prstGeom>
          <a:noFill/>
          <a:ln>
            <a:noFill/>
          </a:ln>
        </p:spPr>
        <p:txBody>
          <a:bodyPr lIns="121900" tIns="60933" rIns="121900" bIns="60933" anchor="t" anchorCtr="0">
            <a:noAutofit/>
          </a:bodyPr>
          <a:lstStyle/>
          <a:p>
            <a:pPr algn="ctr">
              <a:buClr>
                <a:srgbClr val="000000"/>
              </a:buClr>
              <a:buSzPct val="25000"/>
            </a:pPr>
            <a:r>
              <a:rPr lang="en-US" sz="2400" dirty="0">
                <a:solidFill>
                  <a:srgbClr val="000000"/>
                </a:solidFill>
                <a:latin typeface="Arial"/>
                <a:ea typeface="Arial"/>
                <a:cs typeface="Arial"/>
                <a:sym typeface="Arial"/>
              </a:rPr>
              <a:t>Real-Time</a:t>
            </a:r>
          </a:p>
        </p:txBody>
      </p:sp>
      <p:sp>
        <p:nvSpPr>
          <p:cNvPr id="29" name="Shape 465"/>
          <p:cNvSpPr txBox="1"/>
          <p:nvPr/>
        </p:nvSpPr>
        <p:spPr>
          <a:xfrm>
            <a:off x="7216359" y="4561459"/>
            <a:ext cx="1861378" cy="398052"/>
          </a:xfrm>
          <a:prstGeom prst="rect">
            <a:avLst/>
          </a:prstGeom>
          <a:noFill/>
          <a:ln>
            <a:noFill/>
          </a:ln>
        </p:spPr>
        <p:txBody>
          <a:bodyPr lIns="121900" tIns="60933" rIns="121900" bIns="60933" anchor="t" anchorCtr="0">
            <a:noAutofit/>
          </a:bodyPr>
          <a:lstStyle/>
          <a:p>
            <a:pPr algn="ctr">
              <a:buClr>
                <a:srgbClr val="000000"/>
              </a:buClr>
              <a:buSzPct val="25000"/>
            </a:pPr>
            <a:r>
              <a:rPr lang="en-US" sz="2400" dirty="0">
                <a:solidFill>
                  <a:srgbClr val="000000"/>
                </a:solidFill>
                <a:latin typeface="Arial"/>
                <a:ea typeface="Arial"/>
                <a:cs typeface="Arial"/>
                <a:sym typeface="Arial"/>
              </a:rPr>
              <a:t>Distributed</a:t>
            </a:r>
          </a:p>
        </p:txBody>
      </p:sp>
      <p:pic>
        <p:nvPicPr>
          <p:cNvPr id="28" name="Shape 469"/>
          <p:cNvPicPr preferRelativeResize="0"/>
          <p:nvPr/>
        </p:nvPicPr>
        <p:blipFill rotWithShape="1">
          <a:blip r:embed="rId3">
            <a:alphaModFix/>
          </a:blip>
          <a:srcRect/>
          <a:stretch/>
        </p:blipFill>
        <p:spPr>
          <a:xfrm>
            <a:off x="2990315" y="3005884"/>
            <a:ext cx="1524000" cy="1524000"/>
          </a:xfrm>
          <a:prstGeom prst="rect">
            <a:avLst/>
          </a:prstGeom>
          <a:noFill/>
          <a:ln>
            <a:noFill/>
          </a:ln>
        </p:spPr>
      </p:pic>
      <p:pic>
        <p:nvPicPr>
          <p:cNvPr id="17" name="Shape 457"/>
          <p:cNvPicPr preferRelativeResize="0"/>
          <p:nvPr/>
        </p:nvPicPr>
        <p:blipFill rotWithShape="1">
          <a:blip r:embed="rId4">
            <a:alphaModFix/>
          </a:blip>
          <a:srcRect/>
          <a:stretch/>
        </p:blipFill>
        <p:spPr>
          <a:xfrm>
            <a:off x="814041" y="3005876"/>
            <a:ext cx="1524000" cy="1524000"/>
          </a:xfrm>
          <a:prstGeom prst="rect">
            <a:avLst/>
          </a:prstGeom>
          <a:noFill/>
          <a:ln>
            <a:noFill/>
          </a:ln>
        </p:spPr>
      </p:pic>
      <p:sp>
        <p:nvSpPr>
          <p:cNvPr id="19" name="Shape 468"/>
          <p:cNvSpPr txBox="1"/>
          <p:nvPr/>
        </p:nvSpPr>
        <p:spPr>
          <a:xfrm>
            <a:off x="2735627" y="4562075"/>
            <a:ext cx="2115700" cy="365200"/>
          </a:xfrm>
          <a:prstGeom prst="rect">
            <a:avLst/>
          </a:prstGeom>
          <a:noFill/>
          <a:ln>
            <a:noFill/>
          </a:ln>
        </p:spPr>
        <p:txBody>
          <a:bodyPr lIns="121900" tIns="60933" rIns="121900" bIns="60933" anchor="t" anchorCtr="0">
            <a:noAutofit/>
          </a:bodyPr>
          <a:lstStyle/>
          <a:p>
            <a:pPr algn="ctr">
              <a:buClr>
                <a:srgbClr val="000000"/>
              </a:buClr>
              <a:buSzPct val="25000"/>
            </a:pPr>
            <a:r>
              <a:rPr lang="en-US" sz="2400">
                <a:solidFill>
                  <a:srgbClr val="000000"/>
                </a:solidFill>
                <a:latin typeface="Arial"/>
                <a:ea typeface="Arial"/>
                <a:cs typeface="Arial"/>
                <a:sym typeface="Arial"/>
              </a:rPr>
              <a:t>Always-On</a:t>
            </a:r>
          </a:p>
        </p:txBody>
      </p:sp>
      <p:sp>
        <p:nvSpPr>
          <p:cNvPr id="22" name="Shape 456"/>
          <p:cNvSpPr txBox="1"/>
          <p:nvPr/>
        </p:nvSpPr>
        <p:spPr>
          <a:xfrm>
            <a:off x="609600" y="4585547"/>
            <a:ext cx="1866221" cy="408800"/>
          </a:xfrm>
          <a:prstGeom prst="rect">
            <a:avLst/>
          </a:prstGeom>
          <a:noFill/>
          <a:ln>
            <a:noFill/>
          </a:ln>
        </p:spPr>
        <p:txBody>
          <a:bodyPr lIns="121900" tIns="121900" rIns="121900" bIns="121900" anchor="ctr" anchorCtr="0">
            <a:noAutofit/>
          </a:bodyPr>
          <a:lstStyle/>
          <a:p>
            <a:pPr algn="ctr">
              <a:buClr>
                <a:schemeClr val="dk1"/>
              </a:buClr>
              <a:buSzPct val="25000"/>
            </a:pPr>
            <a:r>
              <a:rPr lang="en-US" sz="2400" dirty="0">
                <a:solidFill>
                  <a:schemeClr val="dk1"/>
                </a:solidFill>
                <a:latin typeface="Arial"/>
                <a:ea typeface="Arial"/>
                <a:cs typeface="Arial"/>
                <a:sym typeface="Arial"/>
              </a:rPr>
              <a:t>Contextual</a:t>
            </a:r>
          </a:p>
        </p:txBody>
      </p:sp>
      <p:pic>
        <p:nvPicPr>
          <p:cNvPr id="32" name="Shape 463"/>
          <p:cNvPicPr preferRelativeResize="0"/>
          <p:nvPr/>
        </p:nvPicPr>
        <p:blipFill rotWithShape="1">
          <a:blip r:embed="rId5">
            <a:alphaModFix/>
          </a:blip>
          <a:srcRect/>
          <a:stretch/>
        </p:blipFill>
        <p:spPr>
          <a:xfrm>
            <a:off x="5187476" y="3006641"/>
            <a:ext cx="1524000" cy="1524000"/>
          </a:xfrm>
          <a:prstGeom prst="rect">
            <a:avLst/>
          </a:prstGeom>
          <a:noFill/>
          <a:ln>
            <a:noFill/>
          </a:ln>
        </p:spPr>
      </p:pic>
      <p:pic>
        <p:nvPicPr>
          <p:cNvPr id="36" name="Shape 466"/>
          <p:cNvPicPr preferRelativeResize="0"/>
          <p:nvPr/>
        </p:nvPicPr>
        <p:blipFill rotWithShape="1">
          <a:blip r:embed="rId6">
            <a:alphaModFix/>
          </a:blip>
          <a:srcRect/>
          <a:stretch/>
        </p:blipFill>
        <p:spPr>
          <a:xfrm>
            <a:off x="7375337" y="3005884"/>
            <a:ext cx="1524000" cy="1524000"/>
          </a:xfrm>
          <a:prstGeom prst="rect">
            <a:avLst/>
          </a:prstGeom>
          <a:noFill/>
          <a:ln>
            <a:noFill/>
          </a:ln>
        </p:spPr>
      </p:pic>
      <p:sp>
        <p:nvSpPr>
          <p:cNvPr id="37" name="Shape 459"/>
          <p:cNvSpPr txBox="1"/>
          <p:nvPr/>
        </p:nvSpPr>
        <p:spPr>
          <a:xfrm>
            <a:off x="9533091" y="4551577"/>
            <a:ext cx="1529600" cy="408800"/>
          </a:xfrm>
          <a:prstGeom prst="rect">
            <a:avLst/>
          </a:prstGeom>
          <a:noFill/>
          <a:ln>
            <a:noFill/>
          </a:ln>
        </p:spPr>
        <p:txBody>
          <a:bodyPr lIns="121900" tIns="60933" rIns="121900" bIns="60933" anchor="t" anchorCtr="0">
            <a:noAutofit/>
          </a:bodyPr>
          <a:lstStyle/>
          <a:p>
            <a:pPr algn="ctr">
              <a:buClr>
                <a:srgbClr val="000000"/>
              </a:buClr>
              <a:buSzPct val="25000"/>
            </a:pPr>
            <a:r>
              <a:rPr lang="en-US" sz="2400">
                <a:solidFill>
                  <a:srgbClr val="000000"/>
                </a:solidFill>
                <a:latin typeface="Arial"/>
                <a:ea typeface="Arial"/>
                <a:cs typeface="Arial"/>
                <a:sym typeface="Arial"/>
              </a:rPr>
              <a:t>Scalable</a:t>
            </a:r>
          </a:p>
        </p:txBody>
      </p:sp>
      <p:pic>
        <p:nvPicPr>
          <p:cNvPr id="38" name="Shape 460"/>
          <p:cNvPicPr preferRelativeResize="0"/>
          <p:nvPr/>
        </p:nvPicPr>
        <p:blipFill rotWithShape="1">
          <a:blip r:embed="rId7">
            <a:alphaModFix/>
          </a:blip>
          <a:srcRect/>
          <a:stretch/>
        </p:blipFill>
        <p:spPr>
          <a:xfrm>
            <a:off x="9533372" y="3024059"/>
            <a:ext cx="1524000" cy="1524000"/>
          </a:xfrm>
          <a:prstGeom prst="rect">
            <a:avLst/>
          </a:prstGeom>
          <a:noFill/>
          <a:ln>
            <a:noFill/>
          </a:ln>
        </p:spPr>
      </p:pic>
    </p:spTree>
    <p:extLst>
      <p:ext uri="{BB962C8B-B14F-4D97-AF65-F5344CB8AC3E}">
        <p14:creationId xmlns:p14="http://schemas.microsoft.com/office/powerpoint/2010/main" val="755161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0"/>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Powering Cloud Applications</a:t>
            </a:r>
            <a:endParaRPr lang="en-US" dirty="0"/>
          </a:p>
        </p:txBody>
      </p:sp>
      <p:sp>
        <p:nvSpPr>
          <p:cNvPr id="3" name="Footer Placeholder 2"/>
          <p:cNvSpPr>
            <a:spLocks noGrp="1"/>
          </p:cNvSpPr>
          <p:nvPr>
            <p:ph type="ftr" sz="quarter" idx="11"/>
          </p:nvPr>
        </p:nvSpPr>
        <p:spPr/>
        <p:txBody>
          <a:bodyPr/>
          <a:lstStyle/>
          <a:p>
            <a:r>
              <a:rPr lang="en-US" dirty="0" smtClean="0"/>
              <a:t>DataStax is a registered trademark of DataStax, Inc. and its subsidiaries in the United States and/or other countries.</a:t>
            </a:r>
            <a:endParaRPr lang="en-US" dirty="0"/>
          </a:p>
        </p:txBody>
      </p:sp>
      <p:sp>
        <p:nvSpPr>
          <p:cNvPr id="1061" name="Shape 1061"/>
          <p:cNvSpPr txBox="1">
            <a:spLocks noGrp="1"/>
          </p:cNvSpPr>
          <p:nvPr>
            <p:ph type="sldNum" sz="quarter" idx="12"/>
          </p:nvPr>
        </p:nvSpPr>
        <p:spPr>
          <a:prstGeom prst="rect">
            <a:avLst/>
          </a:prstGeom>
          <a:noFill/>
          <a:ln>
            <a:noFill/>
          </a:ln>
        </p:spPr>
        <p:txBody>
          <a:bodyPr vert="horz" lIns="45700" tIns="45700" rIns="45700" bIns="45700" rtlCol="0" anchor="ctr" anchorCtr="0">
            <a:noAutofit/>
          </a:bodyPr>
          <a:lstStyle/>
          <a:p>
            <a:pPr algn="ctr">
              <a:buClr>
                <a:srgbClr val="BFBFBF"/>
              </a:buClr>
              <a:buSzPct val="25000"/>
            </a:pPr>
            <a:fld id="{00000000-1234-1234-1234-123412341234}" type="slidenum">
              <a:rPr lang="en-US" sz="1200">
                <a:solidFill>
                  <a:srgbClr val="BFBFBF"/>
                </a:solidFill>
                <a:latin typeface="Arial"/>
                <a:ea typeface="Arial"/>
                <a:cs typeface="Arial"/>
              </a:rPr>
              <a:pPr algn="ctr">
                <a:buClr>
                  <a:srgbClr val="BFBFBF"/>
                </a:buClr>
                <a:buSzPct val="25000"/>
              </a:pPr>
              <a:t>8</a:t>
            </a:fld>
            <a:endParaRPr lang="en-US" sz="1200">
              <a:solidFill>
                <a:srgbClr val="BFBFBF"/>
              </a:solidFill>
              <a:latin typeface="Arial"/>
              <a:ea typeface="Arial"/>
              <a:cs typeface="Arial"/>
            </a:endParaRPr>
          </a:p>
        </p:txBody>
      </p:sp>
      <p:pic>
        <p:nvPicPr>
          <p:cNvPr id="1062" name="Shape 1062"/>
          <p:cNvPicPr preferRelativeResize="0"/>
          <p:nvPr/>
        </p:nvPicPr>
        <p:blipFill rotWithShape="1">
          <a:blip r:embed="rId3" cstate="hqprint">
            <a:alphaModFix/>
            <a:extLst>
              <a:ext uri="{28A0092B-C50C-407E-A947-70E740481C1C}">
                <a14:useLocalDpi xmlns:a14="http://schemas.microsoft.com/office/drawing/2010/main"/>
              </a:ext>
            </a:extLst>
          </a:blip>
          <a:srcRect/>
          <a:stretch/>
        </p:blipFill>
        <p:spPr>
          <a:xfrm>
            <a:off x="7085172" y="1904670"/>
            <a:ext cx="3738000" cy="3787500"/>
          </a:xfrm>
          <a:prstGeom prst="rect">
            <a:avLst/>
          </a:prstGeom>
          <a:noFill/>
          <a:ln>
            <a:noFill/>
          </a:ln>
        </p:spPr>
      </p:pic>
      <p:sp>
        <p:nvSpPr>
          <p:cNvPr id="1063" name="Shape 1063"/>
          <p:cNvSpPr/>
          <p:nvPr/>
        </p:nvSpPr>
        <p:spPr>
          <a:xfrm>
            <a:off x="2356043" y="2966539"/>
            <a:ext cx="3255600" cy="370800"/>
          </a:xfrm>
          <a:prstGeom prst="rect">
            <a:avLst/>
          </a:prstGeom>
          <a:noFill/>
          <a:ln>
            <a:noFill/>
          </a:ln>
        </p:spPr>
        <p:txBody>
          <a:bodyPr lIns="45700" tIns="45700" rIns="45700" bIns="45700" anchor="t" anchorCtr="0">
            <a:noAutofit/>
          </a:bodyPr>
          <a:lstStyle/>
          <a:p>
            <a:pPr>
              <a:buClr>
                <a:srgbClr val="FFFFFF"/>
              </a:buClr>
              <a:buSzPct val="25000"/>
            </a:pPr>
            <a:r>
              <a:rPr lang="en-US" sz="3000" b="1" dirty="0">
                <a:latin typeface="Arial" charset="0"/>
                <a:ea typeface="Arial" charset="0"/>
                <a:cs typeface="Arial" charset="0"/>
                <a:sym typeface="Calibri"/>
              </a:rPr>
              <a:t>Effortless scale</a:t>
            </a:r>
          </a:p>
        </p:txBody>
      </p:sp>
      <p:sp>
        <p:nvSpPr>
          <p:cNvPr id="1064" name="Shape 1064"/>
          <p:cNvSpPr/>
          <p:nvPr/>
        </p:nvSpPr>
        <p:spPr>
          <a:xfrm>
            <a:off x="2356047" y="1639171"/>
            <a:ext cx="2209800" cy="370800"/>
          </a:xfrm>
          <a:prstGeom prst="rect">
            <a:avLst/>
          </a:prstGeom>
          <a:noFill/>
          <a:ln>
            <a:noFill/>
          </a:ln>
        </p:spPr>
        <p:txBody>
          <a:bodyPr lIns="45700" tIns="45700" rIns="45700" bIns="45700" anchor="t" anchorCtr="0">
            <a:noAutofit/>
          </a:bodyPr>
          <a:lstStyle/>
          <a:p>
            <a:pPr>
              <a:buClr>
                <a:srgbClr val="FFFFFF"/>
              </a:buClr>
              <a:buSzPct val="25000"/>
            </a:pPr>
            <a:r>
              <a:rPr lang="en-US" sz="3000" b="1" dirty="0">
                <a:latin typeface="Arial" charset="0"/>
                <a:ea typeface="Arial" charset="0"/>
                <a:cs typeface="Arial" charset="0"/>
                <a:sym typeface="Calibri"/>
              </a:rPr>
              <a:t>Always-on</a:t>
            </a:r>
          </a:p>
        </p:txBody>
      </p:sp>
      <p:sp>
        <p:nvSpPr>
          <p:cNvPr id="1065" name="Shape 1065"/>
          <p:cNvSpPr/>
          <p:nvPr/>
        </p:nvSpPr>
        <p:spPr>
          <a:xfrm>
            <a:off x="2356043" y="2127932"/>
            <a:ext cx="3876000" cy="737400"/>
          </a:xfrm>
          <a:prstGeom prst="rect">
            <a:avLst/>
          </a:prstGeom>
          <a:noFill/>
          <a:ln>
            <a:noFill/>
          </a:ln>
        </p:spPr>
        <p:txBody>
          <a:bodyPr lIns="45700" tIns="45700" rIns="45700" bIns="45700" anchor="t" anchorCtr="0">
            <a:noAutofit/>
          </a:bodyPr>
          <a:lstStyle/>
          <a:p>
            <a:pPr marL="457189" indent="-342891">
              <a:buSzPct val="100000"/>
              <a:buFont typeface="Calibri"/>
              <a:buChar char="●"/>
            </a:pPr>
            <a:r>
              <a:rPr lang="en-US" dirty="0">
                <a:latin typeface="Arial" charset="0"/>
                <a:ea typeface="Arial" charset="0"/>
                <a:cs typeface="Arial" charset="0"/>
                <a:sym typeface="Calibri"/>
              </a:rPr>
              <a:t>Designed to handle any failure, </a:t>
            </a:r>
            <a:br>
              <a:rPr lang="en-US" dirty="0">
                <a:latin typeface="Arial" charset="0"/>
                <a:ea typeface="Arial" charset="0"/>
                <a:cs typeface="Arial" charset="0"/>
                <a:sym typeface="Calibri"/>
              </a:rPr>
            </a:br>
            <a:r>
              <a:rPr lang="en-US" dirty="0">
                <a:latin typeface="Arial" charset="0"/>
                <a:ea typeface="Arial" charset="0"/>
                <a:cs typeface="Arial" charset="0"/>
                <a:sym typeface="Calibri"/>
              </a:rPr>
              <a:t>no matter how catastrophic.</a:t>
            </a:r>
          </a:p>
        </p:txBody>
      </p:sp>
      <p:sp>
        <p:nvSpPr>
          <p:cNvPr id="1066" name="Shape 1066"/>
          <p:cNvSpPr/>
          <p:nvPr/>
        </p:nvSpPr>
        <p:spPr>
          <a:xfrm>
            <a:off x="2356043" y="3413539"/>
            <a:ext cx="4092900" cy="1283700"/>
          </a:xfrm>
          <a:prstGeom prst="rect">
            <a:avLst/>
          </a:prstGeom>
          <a:noFill/>
          <a:ln>
            <a:noFill/>
          </a:ln>
        </p:spPr>
        <p:txBody>
          <a:bodyPr lIns="45700" tIns="45700" rIns="45700" bIns="45700" anchor="t" anchorCtr="0">
            <a:noAutofit/>
          </a:bodyPr>
          <a:lstStyle/>
          <a:p>
            <a:pPr marL="457189" indent="-342891">
              <a:buSzPct val="100000"/>
              <a:buFont typeface="Calibri"/>
              <a:buChar char="●"/>
            </a:pPr>
            <a:r>
              <a:rPr lang="en-US">
                <a:latin typeface="Arial" charset="0"/>
                <a:ea typeface="Arial" charset="0"/>
                <a:cs typeface="Arial" charset="0"/>
                <a:sym typeface="Calibri"/>
              </a:rPr>
              <a:t>Take advantage of every opportunity.</a:t>
            </a:r>
          </a:p>
          <a:p>
            <a:pPr marL="457189" indent="-342891">
              <a:buSzPct val="100000"/>
              <a:buFont typeface="Calibri"/>
              <a:buChar char="●"/>
            </a:pPr>
            <a:r>
              <a:rPr lang="en-US">
                <a:latin typeface="Arial" charset="0"/>
                <a:ea typeface="Arial" charset="0"/>
                <a:cs typeface="Arial" charset="0"/>
                <a:sym typeface="Calibri"/>
              </a:rPr>
              <a:t>Focus on what matters most to you.</a:t>
            </a:r>
          </a:p>
        </p:txBody>
      </p:sp>
      <p:sp>
        <p:nvSpPr>
          <p:cNvPr id="1067" name="Shape 1067"/>
          <p:cNvSpPr/>
          <p:nvPr/>
        </p:nvSpPr>
        <p:spPr>
          <a:xfrm>
            <a:off x="2413493" y="4798446"/>
            <a:ext cx="3140700" cy="369300"/>
          </a:xfrm>
          <a:prstGeom prst="rect">
            <a:avLst/>
          </a:prstGeom>
          <a:noFill/>
          <a:ln>
            <a:noFill/>
          </a:ln>
        </p:spPr>
        <p:txBody>
          <a:bodyPr lIns="45700" tIns="45700" rIns="45700" bIns="45700" anchor="t" anchorCtr="0">
            <a:noAutofit/>
          </a:bodyPr>
          <a:lstStyle/>
          <a:p>
            <a:pPr>
              <a:buClr>
                <a:srgbClr val="FFFFFF"/>
              </a:buClr>
              <a:buSzPct val="25000"/>
            </a:pPr>
            <a:r>
              <a:rPr lang="en-US" sz="3000" b="1">
                <a:latin typeface="Arial" charset="0"/>
                <a:ea typeface="Arial" charset="0"/>
                <a:cs typeface="Arial" charset="0"/>
                <a:sym typeface="Calibri"/>
              </a:rPr>
              <a:t>Instant insight</a:t>
            </a:r>
          </a:p>
        </p:txBody>
      </p:sp>
      <p:sp>
        <p:nvSpPr>
          <p:cNvPr id="1068" name="Shape 1068"/>
          <p:cNvSpPr/>
          <p:nvPr/>
        </p:nvSpPr>
        <p:spPr>
          <a:xfrm>
            <a:off x="2289743" y="5303471"/>
            <a:ext cx="4008600" cy="1442100"/>
          </a:xfrm>
          <a:prstGeom prst="rect">
            <a:avLst/>
          </a:prstGeom>
          <a:noFill/>
          <a:ln>
            <a:noFill/>
          </a:ln>
        </p:spPr>
        <p:txBody>
          <a:bodyPr lIns="45700" tIns="45700" rIns="45700" bIns="45700" anchor="t" anchorCtr="0">
            <a:noAutofit/>
          </a:bodyPr>
          <a:lstStyle/>
          <a:p>
            <a:pPr marL="457189" indent="-342891">
              <a:buSzPct val="100000"/>
              <a:buFont typeface="Calibri"/>
              <a:buChar char="●"/>
            </a:pPr>
            <a:r>
              <a:rPr lang="en-US" dirty="0">
                <a:latin typeface="Arial" charset="0"/>
                <a:ea typeface="Arial" charset="0"/>
                <a:cs typeface="Arial" charset="0"/>
                <a:sym typeface="Calibri"/>
              </a:rPr>
              <a:t>Built into your application to create actionable, modern experiences.</a:t>
            </a:r>
          </a:p>
        </p:txBody>
      </p:sp>
    </p:spTree>
    <p:extLst>
      <p:ext uri="{BB962C8B-B14F-4D97-AF65-F5344CB8AC3E}">
        <p14:creationId xmlns:p14="http://schemas.microsoft.com/office/powerpoint/2010/main" val="4869723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ußzeilenplatzhalter 6"/>
          <p:cNvSpPr>
            <a:spLocks noGrp="1"/>
          </p:cNvSpPr>
          <p:nvPr>
            <p:ph type="ftr" sz="quarter" idx="11"/>
          </p:nvPr>
        </p:nvSpPr>
        <p:spPr/>
        <p:txBody>
          <a:bodyPr/>
          <a:lstStyle/>
          <a:p>
            <a:pPr algn="l"/>
            <a:r>
              <a:rPr lang="en-US" dirty="0" smtClean="0">
                <a:ea typeface="ＭＳ Ｐゴシック" charset="0"/>
              </a:rPr>
              <a:t>DataStax is a registered trademark of DataStax, Inc. and its subsidiaries in the United States and/or other countries.</a:t>
            </a:r>
            <a:endParaRPr lang="en-US" dirty="0">
              <a:ea typeface="ＭＳ Ｐゴシック" charset="0"/>
            </a:endParaRPr>
          </a:p>
        </p:txBody>
      </p:sp>
      <p:sp>
        <p:nvSpPr>
          <p:cNvPr id="9" name="Foliennummernplatzhalter 8"/>
          <p:cNvSpPr>
            <a:spLocks noGrp="1"/>
          </p:cNvSpPr>
          <p:nvPr>
            <p:ph type="sldNum" sz="quarter" idx="12"/>
          </p:nvPr>
        </p:nvSpPr>
        <p:spPr/>
        <p:txBody>
          <a:bodyPr/>
          <a:lstStyle/>
          <a:p>
            <a:fld id="{2066355A-084C-D24E-9AD2-7E4FC41EA627}" type="slidenum">
              <a:rPr lang="en-US" smtClean="0"/>
              <a:pPr/>
              <a:t>9</a:t>
            </a:fld>
            <a:endParaRPr lang="en-US" dirty="0"/>
          </a:p>
        </p:txBody>
      </p:sp>
      <p:grpSp>
        <p:nvGrpSpPr>
          <p:cNvPr id="6" name="Gruppierung 5"/>
          <p:cNvGrpSpPr/>
          <p:nvPr/>
        </p:nvGrpSpPr>
        <p:grpSpPr>
          <a:xfrm>
            <a:off x="1078832" y="1557338"/>
            <a:ext cx="9579643" cy="4754195"/>
            <a:chOff x="639908" y="1049318"/>
            <a:chExt cx="11147788" cy="5527608"/>
          </a:xfrm>
        </p:grpSpPr>
        <p:sp>
          <p:nvSpPr>
            <p:cNvPr id="51" name="Oval 50"/>
            <p:cNvSpPr/>
            <p:nvPr/>
          </p:nvSpPr>
          <p:spPr>
            <a:xfrm>
              <a:off x="6929276" y="1219070"/>
              <a:ext cx="1490296" cy="1481667"/>
            </a:xfrm>
            <a:prstGeom prst="ellipse">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64" tIns="60932" rIns="121864" bIns="60932" rtlCol="0" anchor="ctr"/>
            <a:lstStyle/>
            <a:p>
              <a:pPr algn="ctr" defTabSz="609267"/>
              <a:endParaRPr lang="en-US" sz="1900">
                <a:solidFill>
                  <a:prstClr val="white"/>
                </a:solidFill>
                <a:latin typeface="Gill Sans MT"/>
              </a:endParaRPr>
            </a:p>
          </p:txBody>
        </p:sp>
        <p:pic>
          <p:nvPicPr>
            <p:cNvPr id="42" name="Picture 41"/>
            <p:cNvPicPr>
              <a:picLocks noChangeAspect="1"/>
            </p:cNvPicPr>
            <p:nvPr/>
          </p:nvPicPr>
          <p:blipFill>
            <a:blip r:embed="rId3"/>
            <a:srcRect l="65464"/>
            <a:stretch>
              <a:fillRect/>
            </a:stretch>
          </p:blipFill>
          <p:spPr>
            <a:xfrm>
              <a:off x="7368184" y="1344005"/>
              <a:ext cx="602473" cy="1170900"/>
            </a:xfrm>
            <a:prstGeom prst="rect">
              <a:avLst/>
            </a:prstGeom>
            <a:effectLst/>
          </p:spPr>
        </p:pic>
        <p:sp>
          <p:nvSpPr>
            <p:cNvPr id="34" name="Straight Connector 33"/>
            <p:cNvSpPr>
              <a:spLocks noChangeShapeType="1"/>
            </p:cNvSpPr>
            <p:nvPr/>
          </p:nvSpPr>
          <p:spPr bwMode="auto">
            <a:xfrm>
              <a:off x="6017022" y="3606798"/>
              <a:ext cx="11289" cy="1142999"/>
            </a:xfrm>
            <a:prstGeom prst="line">
              <a:avLst/>
            </a:prstGeom>
            <a:noFill/>
            <a:ln w="19050" cap="flat" cmpd="sng" algn="ctr">
              <a:solidFill>
                <a:schemeClr val="accent1"/>
              </a:solidFill>
              <a:prstDash val="lgDash"/>
              <a:round/>
              <a:headEnd type="none" w="med" len="med"/>
              <a:tailEnd type="none" w="med" len="med"/>
            </a:ln>
            <a:effectLst/>
          </p:spPr>
          <p:txBody>
            <a:bodyPr vert="horz" wrap="square" lIns="121864" tIns="60932" rIns="121864" bIns="60932" anchor="t" compatLnSpc="1"/>
            <a:lstStyle/>
            <a:p>
              <a:pPr defTabSz="609267"/>
              <a:endParaRPr lang="en-US" sz="1900">
                <a:solidFill>
                  <a:prstClr val="black"/>
                </a:solidFill>
                <a:latin typeface="Gill Sans MT (Body)"/>
                <a:cs typeface="Gill Sans MT (Body)"/>
              </a:endParaRPr>
            </a:p>
          </p:txBody>
        </p:sp>
        <p:sp>
          <p:nvSpPr>
            <p:cNvPr id="35" name="Straight Connector 34"/>
            <p:cNvSpPr>
              <a:spLocks noChangeShapeType="1"/>
            </p:cNvSpPr>
            <p:nvPr/>
          </p:nvSpPr>
          <p:spPr bwMode="auto">
            <a:xfrm flipH="1" flipV="1">
              <a:off x="6005734" y="3564471"/>
              <a:ext cx="1648177" cy="287867"/>
            </a:xfrm>
            <a:prstGeom prst="line">
              <a:avLst/>
            </a:prstGeom>
            <a:noFill/>
            <a:ln w="19050" cap="flat" cmpd="sng" algn="ctr">
              <a:solidFill>
                <a:schemeClr val="accent1"/>
              </a:solidFill>
              <a:prstDash val="lgDash"/>
              <a:round/>
              <a:headEnd type="none" w="med" len="med"/>
              <a:tailEnd type="none" w="med" len="med"/>
            </a:ln>
            <a:effectLst/>
          </p:spPr>
          <p:txBody>
            <a:bodyPr vert="horz" wrap="square" lIns="121864" tIns="60932" rIns="121864" bIns="60932" anchor="t" compatLnSpc="1"/>
            <a:lstStyle/>
            <a:p>
              <a:pPr defTabSz="609267"/>
              <a:endParaRPr lang="en-US" sz="1900">
                <a:solidFill>
                  <a:prstClr val="black"/>
                </a:solidFill>
                <a:latin typeface="Gill Sans MT (Body)"/>
                <a:cs typeface="Gill Sans MT (Body)"/>
              </a:endParaRPr>
            </a:p>
          </p:txBody>
        </p:sp>
        <p:sp>
          <p:nvSpPr>
            <p:cNvPr id="25" name="Straight Connector 24"/>
            <p:cNvSpPr>
              <a:spLocks noChangeShapeType="1"/>
            </p:cNvSpPr>
            <p:nvPr/>
          </p:nvSpPr>
          <p:spPr bwMode="auto">
            <a:xfrm flipV="1">
              <a:off x="5937956" y="2413029"/>
              <a:ext cx="1149304" cy="1134531"/>
            </a:xfrm>
            <a:prstGeom prst="line">
              <a:avLst/>
            </a:prstGeom>
            <a:noFill/>
            <a:ln w="19050" cap="flat" cmpd="sng" algn="ctr">
              <a:solidFill>
                <a:schemeClr val="accent1"/>
              </a:solidFill>
              <a:prstDash val="lgDash"/>
              <a:round/>
              <a:headEnd type="none" w="med" len="med"/>
              <a:tailEnd type="none" w="med" len="med"/>
            </a:ln>
            <a:effectLst/>
          </p:spPr>
          <p:txBody>
            <a:bodyPr vert="horz" wrap="square" lIns="121864" tIns="60932" rIns="121864" bIns="60932" anchor="t" compatLnSpc="1"/>
            <a:lstStyle/>
            <a:p>
              <a:pPr defTabSz="609267"/>
              <a:endParaRPr lang="en-US" sz="1900">
                <a:solidFill>
                  <a:prstClr val="black"/>
                </a:solidFill>
                <a:latin typeface="Gill Sans MT (Body)"/>
                <a:cs typeface="Gill Sans MT (Body)"/>
              </a:endParaRPr>
            </a:p>
          </p:txBody>
        </p:sp>
        <p:sp>
          <p:nvSpPr>
            <p:cNvPr id="26" name="Straight Connector 25"/>
            <p:cNvSpPr>
              <a:spLocks noChangeShapeType="1"/>
            </p:cNvSpPr>
            <p:nvPr/>
          </p:nvSpPr>
          <p:spPr bwMode="auto">
            <a:xfrm flipV="1">
              <a:off x="4282310" y="3625225"/>
              <a:ext cx="965353" cy="165866"/>
            </a:xfrm>
            <a:prstGeom prst="line">
              <a:avLst/>
            </a:prstGeom>
            <a:noFill/>
            <a:ln w="19050" cap="flat" cmpd="sng" algn="ctr">
              <a:solidFill>
                <a:schemeClr val="accent1"/>
              </a:solidFill>
              <a:prstDash val="lgDash"/>
              <a:round/>
              <a:headEnd type="none" w="med" len="med"/>
              <a:tailEnd type="none" w="med" len="med"/>
            </a:ln>
            <a:effectLst/>
          </p:spPr>
          <p:txBody>
            <a:bodyPr vert="horz" wrap="square" lIns="121864" tIns="60932" rIns="121864" bIns="60932" anchor="t" compatLnSpc="1"/>
            <a:lstStyle/>
            <a:p>
              <a:pPr defTabSz="609267"/>
              <a:endParaRPr lang="en-US" sz="1900">
                <a:solidFill>
                  <a:prstClr val="black"/>
                </a:solidFill>
                <a:latin typeface="Gill Sans MT (Body)"/>
                <a:cs typeface="Gill Sans MT (Body)"/>
              </a:endParaRPr>
            </a:p>
          </p:txBody>
        </p:sp>
        <p:sp>
          <p:nvSpPr>
            <p:cNvPr id="24" name="Straight Connector 23"/>
            <p:cNvSpPr>
              <a:spLocks noChangeShapeType="1"/>
            </p:cNvSpPr>
            <p:nvPr/>
          </p:nvSpPr>
          <p:spPr bwMode="auto">
            <a:xfrm flipH="1" flipV="1">
              <a:off x="4866648" y="2425548"/>
              <a:ext cx="1127752" cy="1138969"/>
            </a:xfrm>
            <a:prstGeom prst="line">
              <a:avLst/>
            </a:prstGeom>
            <a:noFill/>
            <a:ln w="19050" cap="flat" cmpd="sng" algn="ctr">
              <a:solidFill>
                <a:schemeClr val="accent1"/>
              </a:solidFill>
              <a:prstDash val="lgDash"/>
              <a:round/>
              <a:headEnd type="none" w="med" len="med"/>
              <a:tailEnd type="none" w="med" len="med"/>
            </a:ln>
            <a:effectLst/>
          </p:spPr>
          <p:txBody>
            <a:bodyPr vert="horz" wrap="square" lIns="121864" tIns="60932" rIns="121864" bIns="60932" anchor="t" compatLnSpc="1"/>
            <a:lstStyle/>
            <a:p>
              <a:pPr defTabSz="609267"/>
              <a:endParaRPr lang="en-US" sz="1900">
                <a:solidFill>
                  <a:prstClr val="black"/>
                </a:solidFill>
                <a:latin typeface="Gill Sans MT (Body)"/>
                <a:cs typeface="Gill Sans MT (Body)"/>
              </a:endParaRPr>
            </a:p>
          </p:txBody>
        </p:sp>
        <p:pic>
          <p:nvPicPr>
            <p:cNvPr id="10" name="Picture 9" descr="datastax_logo_white.png"/>
            <p:cNvPicPr>
              <a:picLocks noChangeAspect="1"/>
            </p:cNvPicPr>
            <p:nvPr/>
          </p:nvPicPr>
          <p:blipFill>
            <a:blip r:embed="rId4"/>
            <a:stretch>
              <a:fillRect/>
            </a:stretch>
          </p:blipFill>
          <p:spPr>
            <a:xfrm>
              <a:off x="5089264" y="3200394"/>
              <a:ext cx="1957317" cy="406403"/>
            </a:xfrm>
            <a:prstGeom prst="rect">
              <a:avLst/>
            </a:prstGeom>
          </p:spPr>
        </p:pic>
        <p:sp>
          <p:nvSpPr>
            <p:cNvPr id="15" name="Oval 14"/>
            <p:cNvSpPr/>
            <p:nvPr/>
          </p:nvSpPr>
          <p:spPr>
            <a:xfrm>
              <a:off x="7631337" y="3344341"/>
              <a:ext cx="1490296" cy="1481667"/>
            </a:xfrm>
            <a:prstGeom prst="ellipse">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64" tIns="60932" rIns="121864" bIns="60932" rtlCol="0" anchor="ctr"/>
            <a:lstStyle/>
            <a:p>
              <a:pPr algn="ctr" defTabSz="609267"/>
              <a:endParaRPr lang="en-US" sz="1900">
                <a:solidFill>
                  <a:prstClr val="white"/>
                </a:solidFill>
                <a:latin typeface="Gill Sans MT"/>
              </a:endParaRPr>
            </a:p>
          </p:txBody>
        </p:sp>
        <p:sp>
          <p:nvSpPr>
            <p:cNvPr id="17" name="Content Placeholder 2"/>
            <p:cNvSpPr txBox="1">
              <a:spLocks/>
            </p:cNvSpPr>
            <p:nvPr/>
          </p:nvSpPr>
          <p:spPr>
            <a:xfrm>
              <a:off x="5414318" y="6326450"/>
              <a:ext cx="1307205" cy="250476"/>
            </a:xfrm>
            <a:prstGeom prst="rect">
              <a:avLst/>
            </a:prstGeom>
          </p:spPr>
          <p:txBody>
            <a:bodyPr vert="horz" wrap="square" lIns="0" tIns="0" rIns="0" bIns="0">
              <a:spAutoFit/>
            </a:bodyPr>
            <a:lstStyle>
              <a:defPPr>
                <a:defRPr lang="en-US"/>
              </a:defPPr>
              <a:lvl1pPr algn="r" defTabSz="1219050">
                <a:spcBef>
                  <a:spcPts val="800"/>
                </a:spcBef>
                <a:buClr>
                  <a:srgbClr val="CB6015"/>
                </a:buClr>
                <a:buSzPct val="76000"/>
                <a:defRPr b="1">
                  <a:solidFill>
                    <a:schemeClr val="accent2"/>
                  </a:solidFill>
                  <a:latin typeface="Helvetica Neue Light" charset="0"/>
                  <a:ea typeface="Helvetica Neue Light" charset="0"/>
                  <a:cs typeface="Helvetica Neue Light" charset="0"/>
                </a:defRPr>
              </a:lvl1pPr>
            </a:lstStyle>
            <a:p>
              <a:pPr algn="l"/>
              <a:r>
                <a:rPr lang="en-US" sz="1400" dirty="0">
                  <a:solidFill>
                    <a:schemeClr val="accent1"/>
                  </a:solidFill>
                </a:rPr>
                <a:t>Messaging</a:t>
              </a:r>
            </a:p>
          </p:txBody>
        </p:sp>
        <p:sp>
          <p:nvSpPr>
            <p:cNvPr id="20" name="Content Placeholder 2"/>
            <p:cNvSpPr txBox="1">
              <a:spLocks/>
            </p:cNvSpPr>
            <p:nvPr/>
          </p:nvSpPr>
          <p:spPr>
            <a:xfrm>
              <a:off x="1866067" y="1156477"/>
              <a:ext cx="1577672" cy="500951"/>
            </a:xfrm>
            <a:prstGeom prst="rect">
              <a:avLst/>
            </a:prstGeom>
          </p:spPr>
          <p:txBody>
            <a:bodyPr vert="horz" wrap="square" lIns="0" tIns="0" rIns="0" bIns="0">
              <a:spAutoFit/>
            </a:bodyPr>
            <a:lstStyle>
              <a:defPPr>
                <a:defRPr lang="en-US"/>
              </a:defPPr>
              <a:lvl1pPr defTabSz="1219050">
                <a:spcBef>
                  <a:spcPts val="800"/>
                </a:spcBef>
                <a:buClr>
                  <a:srgbClr val="CB6015"/>
                </a:buClr>
                <a:buSzPct val="76000"/>
                <a:defRPr b="1">
                  <a:solidFill>
                    <a:schemeClr val="accent1"/>
                  </a:solidFill>
                  <a:latin typeface="Helvetica Neue Light" charset="0"/>
                  <a:ea typeface="Helvetica Neue Light" charset="0"/>
                  <a:cs typeface="Helvetica Neue Light" charset="0"/>
                </a:defRPr>
              </a:lvl1pPr>
            </a:lstStyle>
            <a:p>
              <a:pPr algn="r"/>
              <a:r>
                <a:rPr lang="en-US" sz="1400" dirty="0"/>
                <a:t>Collections/</a:t>
              </a:r>
              <a:br>
                <a:rPr lang="en-US" sz="1400" dirty="0"/>
              </a:br>
              <a:r>
                <a:rPr lang="en-US" sz="1400" dirty="0"/>
                <a:t>Playlists</a:t>
              </a:r>
            </a:p>
          </p:txBody>
        </p:sp>
        <p:sp>
          <p:nvSpPr>
            <p:cNvPr id="21" name="Content Placeholder 2"/>
            <p:cNvSpPr txBox="1">
              <a:spLocks/>
            </p:cNvSpPr>
            <p:nvPr/>
          </p:nvSpPr>
          <p:spPr>
            <a:xfrm>
              <a:off x="639908" y="3598098"/>
              <a:ext cx="1916729" cy="500951"/>
            </a:xfrm>
            <a:prstGeom prst="rect">
              <a:avLst/>
            </a:prstGeom>
          </p:spPr>
          <p:txBody>
            <a:bodyPr vert="horz" wrap="square" lIns="0" tIns="0" rIns="0" bIns="0">
              <a:spAutoFit/>
            </a:bodyPr>
            <a:lstStyle>
              <a:defPPr>
                <a:defRPr lang="en-US"/>
              </a:defPPr>
              <a:lvl1pPr algn="r" defTabSz="1219050">
                <a:spcBef>
                  <a:spcPts val="800"/>
                </a:spcBef>
                <a:buClr>
                  <a:srgbClr val="CB6015"/>
                </a:buClr>
                <a:buSzPct val="76000"/>
                <a:defRPr b="1">
                  <a:solidFill>
                    <a:schemeClr val="accent2"/>
                  </a:solidFill>
                  <a:latin typeface="Helvetica Neue Light" charset="0"/>
                  <a:ea typeface="Helvetica Neue Light" charset="0"/>
                  <a:cs typeface="Helvetica Neue Light" charset="0"/>
                </a:defRPr>
              </a:lvl1pPr>
            </a:lstStyle>
            <a:p>
              <a:r>
                <a:rPr lang="en-US" sz="1400" dirty="0">
                  <a:solidFill>
                    <a:schemeClr val="accent1"/>
                  </a:solidFill>
                </a:rPr>
                <a:t>Fraud </a:t>
              </a:r>
              <a:br>
                <a:rPr lang="en-US" sz="1400" dirty="0">
                  <a:solidFill>
                    <a:schemeClr val="accent1"/>
                  </a:solidFill>
                </a:rPr>
              </a:br>
              <a:r>
                <a:rPr lang="en-US" sz="1400" dirty="0">
                  <a:solidFill>
                    <a:schemeClr val="accent1"/>
                  </a:solidFill>
                </a:rPr>
                <a:t>detection</a:t>
              </a:r>
            </a:p>
          </p:txBody>
        </p:sp>
        <p:sp>
          <p:nvSpPr>
            <p:cNvPr id="22" name="Content Placeholder 2"/>
            <p:cNvSpPr txBox="1">
              <a:spLocks/>
            </p:cNvSpPr>
            <p:nvPr/>
          </p:nvSpPr>
          <p:spPr>
            <a:xfrm>
              <a:off x="8534371" y="1558934"/>
              <a:ext cx="2191743" cy="500951"/>
            </a:xfrm>
            <a:prstGeom prst="rect">
              <a:avLst/>
            </a:prstGeom>
          </p:spPr>
          <p:txBody>
            <a:bodyPr vert="horz" wrap="square" lIns="0" tIns="0" rIns="0" bIns="0">
              <a:spAutoFit/>
            </a:bodyPr>
            <a:lstStyle>
              <a:defPPr>
                <a:defRPr lang="en-US"/>
              </a:defPPr>
              <a:lvl1pPr defTabSz="1219050">
                <a:spcBef>
                  <a:spcPts val="800"/>
                </a:spcBef>
                <a:buClr>
                  <a:srgbClr val="CB6015"/>
                </a:buClr>
                <a:buSzPct val="76000"/>
                <a:defRPr b="1">
                  <a:solidFill>
                    <a:schemeClr val="accent2"/>
                  </a:solidFill>
                  <a:latin typeface="Helvetica Neue Light" charset="0"/>
                  <a:ea typeface="Helvetica Neue Light" charset="0"/>
                  <a:cs typeface="Helvetica Neue Light" charset="0"/>
                </a:defRPr>
              </a:lvl1pPr>
            </a:lstStyle>
            <a:p>
              <a:r>
                <a:rPr lang="en-US" sz="1400" dirty="0">
                  <a:solidFill>
                    <a:schemeClr val="accent1"/>
                  </a:solidFill>
                </a:rPr>
                <a:t>Recommendation/ Personalization</a:t>
              </a:r>
            </a:p>
          </p:txBody>
        </p:sp>
        <p:sp>
          <p:nvSpPr>
            <p:cNvPr id="23" name="Content Placeholder 2"/>
            <p:cNvSpPr txBox="1">
              <a:spLocks/>
            </p:cNvSpPr>
            <p:nvPr/>
          </p:nvSpPr>
          <p:spPr>
            <a:xfrm>
              <a:off x="9217345" y="3864399"/>
              <a:ext cx="2042425" cy="500951"/>
            </a:xfrm>
            <a:prstGeom prst="rect">
              <a:avLst/>
            </a:prstGeom>
          </p:spPr>
          <p:txBody>
            <a:bodyPr vert="horz" wrap="square" lIns="0" tIns="0" rIns="0" bIns="0">
              <a:spAutoFit/>
            </a:bodyPr>
            <a:lstStyle>
              <a:defPPr>
                <a:defRPr lang="en-US"/>
              </a:defPPr>
              <a:lvl1pPr defTabSz="1219050">
                <a:spcBef>
                  <a:spcPts val="800"/>
                </a:spcBef>
                <a:buClr>
                  <a:srgbClr val="CB6015"/>
                </a:buClr>
                <a:buSzPct val="76000"/>
                <a:defRPr b="1">
                  <a:solidFill>
                    <a:schemeClr val="accent2"/>
                  </a:solidFill>
                  <a:latin typeface="Helvetica Neue Light" charset="0"/>
                  <a:ea typeface="Helvetica Neue Light" charset="0"/>
                  <a:cs typeface="Helvetica Neue Light" charset="0"/>
                </a:defRPr>
              </a:lvl1pPr>
            </a:lstStyle>
            <a:p>
              <a:r>
                <a:rPr lang="en-US" sz="1400">
                  <a:solidFill>
                    <a:schemeClr val="accent1"/>
                  </a:solidFill>
                </a:rPr>
                <a:t>Internet of things/ </a:t>
              </a:r>
              <a:br>
                <a:rPr lang="en-US" sz="1400">
                  <a:solidFill>
                    <a:schemeClr val="accent1"/>
                  </a:solidFill>
                </a:rPr>
              </a:br>
              <a:r>
                <a:rPr lang="en-US" sz="1400">
                  <a:solidFill>
                    <a:schemeClr val="accent1"/>
                  </a:solidFill>
                </a:rPr>
                <a:t>Sensor data</a:t>
              </a:r>
              <a:endParaRPr lang="en-US" sz="1400" dirty="0">
                <a:solidFill>
                  <a:schemeClr val="accent1"/>
                </a:solidFill>
              </a:endParaRPr>
            </a:p>
          </p:txBody>
        </p:sp>
        <p:pic>
          <p:nvPicPr>
            <p:cNvPr id="36" name="Picture 35"/>
            <p:cNvPicPr>
              <a:picLocks noChangeAspect="1"/>
            </p:cNvPicPr>
            <p:nvPr/>
          </p:nvPicPr>
          <p:blipFill>
            <a:blip r:embed="rId5"/>
            <a:stretch>
              <a:fillRect/>
            </a:stretch>
          </p:blipFill>
          <p:spPr>
            <a:xfrm>
              <a:off x="5591413" y="5265151"/>
              <a:ext cx="851217" cy="450748"/>
            </a:xfrm>
            <a:prstGeom prst="rect">
              <a:avLst/>
            </a:prstGeom>
          </p:spPr>
        </p:pic>
        <p:pic>
          <p:nvPicPr>
            <p:cNvPr id="37" name="Picture 36"/>
            <p:cNvPicPr>
              <a:picLocks noChangeAspect="1"/>
            </p:cNvPicPr>
            <p:nvPr/>
          </p:nvPicPr>
          <p:blipFill>
            <a:blip r:embed="rId6"/>
            <a:stretch>
              <a:fillRect/>
            </a:stretch>
          </p:blipFill>
          <p:spPr>
            <a:xfrm>
              <a:off x="3157253" y="3564471"/>
              <a:ext cx="912746" cy="651850"/>
            </a:xfrm>
            <a:prstGeom prst="rect">
              <a:avLst/>
            </a:prstGeom>
          </p:spPr>
        </p:pic>
        <p:pic>
          <p:nvPicPr>
            <p:cNvPr id="38" name="Picture 37"/>
            <p:cNvPicPr>
              <a:picLocks noChangeAspect="1"/>
            </p:cNvPicPr>
            <p:nvPr/>
          </p:nvPicPr>
          <p:blipFill>
            <a:blip r:embed="rId7">
              <a:clrChange>
                <a:clrFrom>
                  <a:srgbClr val="FFFFFF"/>
                </a:clrFrom>
                <a:clrTo>
                  <a:srgbClr val="FFFFFF">
                    <a:alpha val="0"/>
                  </a:srgbClr>
                </a:clrTo>
              </a:clrChange>
            </a:blip>
            <a:srcRect r="54717"/>
            <a:stretch>
              <a:fillRect/>
            </a:stretch>
          </p:blipFill>
          <p:spPr>
            <a:xfrm>
              <a:off x="7749624" y="3716965"/>
              <a:ext cx="769607" cy="761999"/>
            </a:xfrm>
            <a:prstGeom prst="rect">
              <a:avLst/>
            </a:prstGeom>
          </p:spPr>
        </p:pic>
        <p:grpSp>
          <p:nvGrpSpPr>
            <p:cNvPr id="41" name="Group 40"/>
            <p:cNvGrpSpPr/>
            <p:nvPr/>
          </p:nvGrpSpPr>
          <p:grpSpPr>
            <a:xfrm>
              <a:off x="4080928" y="1491507"/>
              <a:ext cx="625352" cy="688850"/>
              <a:chOff x="2667001" y="1374073"/>
              <a:chExt cx="1041399" cy="1145215"/>
            </a:xfrm>
          </p:grpSpPr>
          <p:pic>
            <p:nvPicPr>
              <p:cNvPr id="39" name="Picture 38"/>
              <p:cNvPicPr>
                <a:picLocks noChangeAspect="1"/>
              </p:cNvPicPr>
              <p:nvPr/>
            </p:nvPicPr>
            <p:blipFill>
              <a:blip r:embed="rId8"/>
              <a:srcRect r="48211"/>
              <a:stretch>
                <a:fillRect/>
              </a:stretch>
            </p:blipFill>
            <p:spPr>
              <a:xfrm>
                <a:off x="2667001" y="1374073"/>
                <a:ext cx="1041399" cy="518682"/>
              </a:xfrm>
              <a:prstGeom prst="rect">
                <a:avLst/>
              </a:prstGeom>
            </p:spPr>
          </p:pic>
          <p:pic>
            <p:nvPicPr>
              <p:cNvPr id="40" name="Picture 39"/>
              <p:cNvPicPr>
                <a:picLocks noChangeAspect="1"/>
              </p:cNvPicPr>
              <p:nvPr/>
            </p:nvPicPr>
            <p:blipFill>
              <a:blip r:embed="rId8"/>
              <a:srcRect l="52632"/>
              <a:stretch>
                <a:fillRect/>
              </a:stretch>
            </p:blipFill>
            <p:spPr>
              <a:xfrm>
                <a:off x="2734733" y="2000606"/>
                <a:ext cx="952500" cy="518682"/>
              </a:xfrm>
              <a:prstGeom prst="rect">
                <a:avLst/>
              </a:prstGeom>
            </p:spPr>
          </p:pic>
        </p:grpSp>
        <p:pic>
          <p:nvPicPr>
            <p:cNvPr id="43" name="Picture 42"/>
            <p:cNvPicPr>
              <a:picLocks noChangeAspect="1"/>
            </p:cNvPicPr>
            <p:nvPr/>
          </p:nvPicPr>
          <p:blipFill>
            <a:blip r:embed="rId7">
              <a:clrChange>
                <a:clrFrom>
                  <a:srgbClr val="FFFFFF"/>
                </a:clrFrom>
                <a:clrTo>
                  <a:srgbClr val="FFFFFF">
                    <a:alpha val="0"/>
                  </a:srgbClr>
                </a:clrTo>
              </a:clrChange>
            </a:blip>
            <a:srcRect r="54717"/>
            <a:stretch>
              <a:fillRect/>
            </a:stretch>
          </p:blipFill>
          <p:spPr>
            <a:xfrm rot="10800000">
              <a:off x="8328239" y="3716965"/>
              <a:ext cx="711314" cy="761999"/>
            </a:xfrm>
            <a:prstGeom prst="rect">
              <a:avLst/>
            </a:prstGeom>
          </p:spPr>
        </p:pic>
        <p:pic>
          <p:nvPicPr>
            <p:cNvPr id="28" name="Picture 27"/>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5640807" y="1049318"/>
              <a:ext cx="958329" cy="539136"/>
            </a:xfrm>
            <a:prstGeom prst="rect">
              <a:avLst/>
            </a:prstGeom>
            <a:ln>
              <a:noFill/>
            </a:ln>
            <a:effectLst/>
          </p:spPr>
        </p:pic>
        <p:pic>
          <p:nvPicPr>
            <p:cNvPr id="31" name="Picture 30"/>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0140734" y="5010323"/>
              <a:ext cx="900871" cy="450436"/>
            </a:xfrm>
            <a:prstGeom prst="rect">
              <a:avLst/>
            </a:prstGeom>
          </p:spPr>
        </p:pic>
        <p:pic>
          <p:nvPicPr>
            <p:cNvPr id="32" name="Picture 4"/>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9039553" y="2459048"/>
              <a:ext cx="1218009" cy="5065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pic>
          <p:nvPicPr>
            <p:cNvPr id="44" name="Picture 43"/>
            <p:cNvPicPr>
              <a:picLocks noChangeAspect="1"/>
            </p:cNvPicPr>
            <p:nvPr/>
          </p:nvPicPr>
          <p:blipFill>
            <a:blip r:embed="rId12"/>
            <a:stretch>
              <a:fillRect/>
            </a:stretch>
          </p:blipFill>
          <p:spPr>
            <a:xfrm>
              <a:off x="5861433" y="1714504"/>
              <a:ext cx="570905" cy="570905"/>
            </a:xfrm>
            <a:prstGeom prst="rect">
              <a:avLst/>
            </a:prstGeom>
          </p:spPr>
        </p:pic>
        <p:pic>
          <p:nvPicPr>
            <p:cNvPr id="49" name="Picture 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094097" y="2652122"/>
              <a:ext cx="1757772" cy="1949889"/>
            </a:xfrm>
            <a:prstGeom prst="rect">
              <a:avLst/>
            </a:prstGeom>
          </p:spPr>
        </p:pic>
        <p:pic>
          <p:nvPicPr>
            <p:cNvPr id="50" name="Picture 54" descr="britishgas@3x.png"/>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0295514" y="4234330"/>
              <a:ext cx="1492182" cy="645135"/>
            </a:xfrm>
            <a:prstGeom prst="rect">
              <a:avLst/>
            </a:prstGeom>
          </p:spPr>
        </p:pic>
        <p:sp>
          <p:nvSpPr>
            <p:cNvPr id="52" name="Oval 51"/>
            <p:cNvSpPr/>
            <p:nvPr/>
          </p:nvSpPr>
          <p:spPr>
            <a:xfrm>
              <a:off x="3648456" y="1095099"/>
              <a:ext cx="1490296" cy="1481667"/>
            </a:xfrm>
            <a:prstGeom prst="ellipse">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64" tIns="60932" rIns="121864" bIns="60932" rtlCol="0" anchor="ctr"/>
            <a:lstStyle/>
            <a:p>
              <a:pPr algn="ctr" defTabSz="609267"/>
              <a:endParaRPr lang="en-US" sz="1900">
                <a:solidFill>
                  <a:prstClr val="white"/>
                </a:solidFill>
                <a:latin typeface="Gill Sans MT"/>
              </a:endParaRPr>
            </a:p>
          </p:txBody>
        </p:sp>
        <p:sp>
          <p:nvSpPr>
            <p:cNvPr id="53" name="Oval 52"/>
            <p:cNvSpPr/>
            <p:nvPr/>
          </p:nvSpPr>
          <p:spPr>
            <a:xfrm>
              <a:off x="2792014" y="3118606"/>
              <a:ext cx="1490296" cy="1481667"/>
            </a:xfrm>
            <a:prstGeom prst="ellipse">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64" tIns="60932" rIns="121864" bIns="60932" rtlCol="0" anchor="ctr"/>
            <a:lstStyle/>
            <a:p>
              <a:pPr algn="ctr" defTabSz="609267"/>
              <a:endParaRPr lang="en-US" sz="1900">
                <a:solidFill>
                  <a:prstClr val="white"/>
                </a:solidFill>
                <a:latin typeface="Gill Sans MT"/>
              </a:endParaRPr>
            </a:p>
          </p:txBody>
        </p:sp>
        <p:sp>
          <p:nvSpPr>
            <p:cNvPr id="54" name="Oval 53"/>
            <p:cNvSpPr/>
            <p:nvPr/>
          </p:nvSpPr>
          <p:spPr>
            <a:xfrm>
              <a:off x="5322773" y="4749692"/>
              <a:ext cx="1490296" cy="1481667"/>
            </a:xfrm>
            <a:prstGeom prst="ellipse">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64" tIns="60932" rIns="121864" bIns="60932" rtlCol="0" anchor="ctr"/>
            <a:lstStyle/>
            <a:p>
              <a:pPr algn="ctr" defTabSz="609267"/>
              <a:endParaRPr lang="en-US" sz="1900">
                <a:solidFill>
                  <a:prstClr val="white"/>
                </a:solidFill>
                <a:latin typeface="Gill Sans MT"/>
              </a:endParaRPr>
            </a:p>
          </p:txBody>
        </p:sp>
        <p:pic>
          <p:nvPicPr>
            <p:cNvPr id="55" name="Picture 52" descr="ing@3x.png"/>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329728" y="4945569"/>
              <a:ext cx="1365294" cy="393085"/>
            </a:xfrm>
            <a:prstGeom prst="rect">
              <a:avLst/>
            </a:prstGeom>
          </p:spPr>
        </p:pic>
        <p:pic>
          <p:nvPicPr>
            <p:cNvPr id="56" name="Picture 61" descr="macquarie@3x.png"/>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2090296" y="2275399"/>
              <a:ext cx="1246569" cy="260448"/>
            </a:xfrm>
            <a:prstGeom prst="rect">
              <a:avLst/>
            </a:prstGeom>
          </p:spPr>
        </p:pic>
        <p:pic>
          <p:nvPicPr>
            <p:cNvPr id="57" name="Picture 55" descr="UBS_Logo.svg.png"/>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3757012" y="5357838"/>
              <a:ext cx="983252" cy="360077"/>
            </a:xfrm>
            <a:prstGeom prst="rect">
              <a:avLst/>
            </a:prstGeom>
          </p:spPr>
        </p:pic>
        <p:pic>
          <p:nvPicPr>
            <p:cNvPr id="58" name="Picture 59" descr="cisco@3x.png"/>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8515364" y="5164472"/>
              <a:ext cx="870160" cy="525305"/>
            </a:xfrm>
            <a:prstGeom prst="rect">
              <a:avLst/>
            </a:prstGeom>
          </p:spPr>
        </p:pic>
        <p:pic>
          <p:nvPicPr>
            <p:cNvPr id="59" name="Picture 64" descr="comcast@3x.png"/>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7198525" y="5185133"/>
              <a:ext cx="1049947" cy="396378"/>
            </a:xfrm>
            <a:prstGeom prst="rect">
              <a:avLst/>
            </a:prstGeom>
          </p:spPr>
        </p:pic>
        <p:pic>
          <p:nvPicPr>
            <p:cNvPr id="60" name="Picture 58" descr="sony@3x.png"/>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7510442" y="5878952"/>
              <a:ext cx="920429" cy="174243"/>
            </a:xfrm>
            <a:prstGeom prst="rect">
              <a:avLst/>
            </a:prstGeom>
          </p:spPr>
        </p:pic>
        <p:pic>
          <p:nvPicPr>
            <p:cNvPr id="61" name="Picture 49" descr="safeway@3x.png"/>
            <p:cNvPicPr>
              <a:picLocks noChangeAspect="1"/>
            </p:cNvPicPr>
            <p:nvPr/>
          </p:nvPicPr>
          <p:blipFill>
            <a:blip r:embed="rId21" cstate="screen">
              <a:extLst>
                <a:ext uri="{28A0092B-C50C-407E-A947-70E740481C1C}">
                  <a14:useLocalDpi xmlns:a14="http://schemas.microsoft.com/office/drawing/2010/main"/>
                </a:ext>
              </a:extLst>
            </a:blip>
            <a:stretch>
              <a:fillRect/>
            </a:stretch>
          </p:blipFill>
          <p:spPr>
            <a:xfrm>
              <a:off x="9733797" y="3078966"/>
              <a:ext cx="1123432" cy="242854"/>
            </a:xfrm>
            <a:prstGeom prst="rect">
              <a:avLst/>
            </a:prstGeom>
          </p:spPr>
        </p:pic>
      </p:grpSp>
      <p:sp>
        <p:nvSpPr>
          <p:cNvPr id="4" name="Title 3"/>
          <p:cNvSpPr>
            <a:spLocks noGrp="1"/>
          </p:cNvSpPr>
          <p:nvPr>
            <p:ph type="title"/>
          </p:nvPr>
        </p:nvSpPr>
        <p:spPr/>
        <p:txBody>
          <a:bodyPr/>
          <a:lstStyle/>
          <a:p>
            <a:r>
              <a:rPr lang="en-US" dirty="0" smtClean="0"/>
              <a:t>Functional use cases</a:t>
            </a:r>
            <a:endParaRPr lang="en-US" dirty="0"/>
          </a:p>
        </p:txBody>
      </p:sp>
    </p:spTree>
    <p:extLst>
      <p:ext uri="{BB962C8B-B14F-4D97-AF65-F5344CB8AC3E}">
        <p14:creationId xmlns:p14="http://schemas.microsoft.com/office/powerpoint/2010/main" val="2063502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emplateMaster">
  <a:themeElements>
    <a:clrScheme name="DataStax">
      <a:dk1>
        <a:sysClr val="windowText" lastClr="000000"/>
      </a:dk1>
      <a:lt1>
        <a:sysClr val="window" lastClr="FFFFFF"/>
      </a:lt1>
      <a:dk2>
        <a:srgbClr val="9EACAB"/>
      </a:dk2>
      <a:lt2>
        <a:srgbClr val="F8F9F7"/>
      </a:lt2>
      <a:accent1>
        <a:srgbClr val="007A97"/>
      </a:accent1>
      <a:accent2>
        <a:srgbClr val="CA5F14"/>
      </a:accent2>
      <a:accent3>
        <a:srgbClr val="FFC72C"/>
      </a:accent3>
      <a:accent4>
        <a:srgbClr val="A4D233"/>
      </a:accent4>
      <a:accent5>
        <a:srgbClr val="0CB7E1"/>
      </a:accent5>
      <a:accent6>
        <a:srgbClr val="8031A7"/>
      </a:accent6>
      <a:hlink>
        <a:srgbClr val="CA5F14"/>
      </a:hlink>
      <a:folHlink>
        <a:srgbClr val="374C51"/>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Master" id="{1B8D6E79-0476-5142-9978-04590D3FB0A3}" vid="{5C19785A-0E3B-1D45-965F-53ADE71795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TemplateMaster</Template>
  <TotalTime>859</TotalTime>
  <Words>1701</Words>
  <Application>Microsoft Macintosh PowerPoint</Application>
  <PresentationFormat>Widescreen</PresentationFormat>
  <Paragraphs>231</Paragraphs>
  <Slides>17</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Calibri</vt:lpstr>
      <vt:lpstr>Gill Sans MT</vt:lpstr>
      <vt:lpstr>Gill Sans MT (Body)</vt:lpstr>
      <vt:lpstr>Helvetica Neue Thin</vt:lpstr>
      <vt:lpstr>ＭＳ Ｐゴシック</vt:lpstr>
      <vt:lpstr>Arial</vt:lpstr>
      <vt:lpstr>Helvetica Neue</vt:lpstr>
      <vt:lpstr>Helvetica Neue Light</vt:lpstr>
      <vt:lpstr>TemplateMaster</vt:lpstr>
      <vt:lpstr>DataStax Hands-On Workshop</vt:lpstr>
      <vt:lpstr>Agenda</vt:lpstr>
      <vt:lpstr>DataStax</vt:lpstr>
      <vt:lpstr>DataStax</vt:lpstr>
      <vt:lpstr>Apps have changed</vt:lpstr>
      <vt:lpstr>And what powers them</vt:lpstr>
      <vt:lpstr>Cloud Application Characteristics</vt:lpstr>
      <vt:lpstr>Powering Cloud Applications</vt:lpstr>
      <vt:lpstr>Functional use cases</vt:lpstr>
      <vt:lpstr>DataStax Enterprise</vt:lpstr>
      <vt:lpstr>DataStax: The World Leader in Apache Cassandra™ Engineering</vt:lpstr>
      <vt:lpstr>DataStax Enterprise (DSE)</vt:lpstr>
      <vt:lpstr>Integrated Multi-Model/Mixed Workload Platform</vt:lpstr>
      <vt:lpstr>DSE Search</vt:lpstr>
      <vt:lpstr>DSE Analytics </vt:lpstr>
      <vt:lpstr>DSE Graph</vt:lpstr>
      <vt:lpstr>Agenda</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Aaron Regis</cp:lastModifiedBy>
  <cp:revision>1139</cp:revision>
  <dcterms:created xsi:type="dcterms:W3CDTF">2010-04-12T23:12:02Z</dcterms:created>
  <dcterms:modified xsi:type="dcterms:W3CDTF">2018-01-09T12:20:26Z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