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637" r:id="rId4"/>
  </p:sldMasterIdLst>
  <p:notesMasterIdLst>
    <p:notesMasterId r:id="rId32"/>
  </p:notesMasterIdLst>
  <p:handoutMasterIdLst>
    <p:handoutMasterId r:id="rId33"/>
  </p:handoutMasterIdLst>
  <p:sldIdLst>
    <p:sldId id="1094" r:id="rId5"/>
    <p:sldId id="1180" r:id="rId6"/>
    <p:sldId id="1158" r:id="rId7"/>
    <p:sldId id="1155" r:id="rId8"/>
    <p:sldId id="1181" r:id="rId9"/>
    <p:sldId id="1182" r:id="rId10"/>
    <p:sldId id="1159" r:id="rId11"/>
    <p:sldId id="1162" r:id="rId12"/>
    <p:sldId id="1183" r:id="rId13"/>
    <p:sldId id="1184" r:id="rId14"/>
    <p:sldId id="1178" r:id="rId15"/>
    <p:sldId id="1179" r:id="rId16"/>
    <p:sldId id="1189" r:id="rId17"/>
    <p:sldId id="1165" r:id="rId18"/>
    <p:sldId id="1185" r:id="rId19"/>
    <p:sldId id="1167" r:id="rId20"/>
    <p:sldId id="1176" r:id="rId21"/>
    <p:sldId id="1168" r:id="rId22"/>
    <p:sldId id="1169" r:id="rId23"/>
    <p:sldId id="1170" r:id="rId24"/>
    <p:sldId id="1172" r:id="rId25"/>
    <p:sldId id="1173" r:id="rId26"/>
    <p:sldId id="1175" r:id="rId27"/>
    <p:sldId id="1174" r:id="rId28"/>
    <p:sldId id="1186" r:id="rId29"/>
    <p:sldId id="1188" r:id="rId30"/>
    <p:sldId id="111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CB7E1"/>
    <a:srgbClr val="8EFA00"/>
    <a:srgbClr val="000000"/>
    <a:srgbClr val="FF0000"/>
    <a:srgbClr val="007A97"/>
    <a:srgbClr val="FFFFFF"/>
    <a:srgbClr val="F8F9F7"/>
    <a:srgbClr val="B65B32"/>
    <a:srgbClr val="202020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03" autoAdjust="0"/>
    <p:restoredTop sz="78348" autoAdjust="0"/>
  </p:normalViewPr>
  <p:slideViewPr>
    <p:cSldViewPr snapToGrid="0" snapToObjects="1">
      <p:cViewPr>
        <p:scale>
          <a:sx n="79" d="100"/>
          <a:sy n="79" d="100"/>
        </p:scale>
        <p:origin x="1072" y="4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51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7B07-66C3-714E-9196-D7FA79B071AA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82BDD-3F37-6649-B137-141AE331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48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66DA-B6C2-6847-B822-1131722D14BE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18A9E-BB36-0C46-9FC2-F9442BF8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7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3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might be asking how it works, let’s get into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23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1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7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80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Hints</a:t>
            </a:r>
            <a:r>
              <a:rPr lang="de-DE" dirty="0" smtClean="0"/>
              <a:t> werden</a:t>
            </a:r>
            <a:r>
              <a:rPr lang="de-DE" baseline="0" dirty="0" smtClean="0"/>
              <a:t> geschrieben</a:t>
            </a:r>
          </a:p>
          <a:p>
            <a:r>
              <a:rPr lang="de-DE" baseline="0" dirty="0" smtClean="0"/>
              <a:t>3 Stunden hinten Fenster im </a:t>
            </a:r>
            <a:r>
              <a:rPr lang="de-DE" baseline="0" dirty="0" err="1" smtClean="0"/>
              <a:t>standard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34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9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</a:t>
            </a:r>
            <a:r>
              <a:rPr lang="de-DE" dirty="0" err="1" smtClean="0"/>
              <a:t>docs.datastax.com</a:t>
            </a:r>
            <a:r>
              <a:rPr lang="de-DE" dirty="0" smtClean="0"/>
              <a:t>/en/</a:t>
            </a:r>
            <a:r>
              <a:rPr lang="de-DE" dirty="0" err="1" smtClean="0"/>
              <a:t>cassandra</a:t>
            </a:r>
            <a:r>
              <a:rPr lang="de-DE" dirty="0" smtClean="0"/>
              <a:t>/2.1/</a:t>
            </a:r>
            <a:r>
              <a:rPr lang="de-DE" dirty="0" err="1" smtClean="0"/>
              <a:t>cassandra</a:t>
            </a:r>
            <a:r>
              <a:rPr lang="de-DE" dirty="0" smtClean="0"/>
              <a:t>/</a:t>
            </a:r>
            <a:r>
              <a:rPr lang="de-DE" dirty="0" err="1" smtClean="0"/>
              <a:t>operations</a:t>
            </a:r>
            <a:r>
              <a:rPr lang="de-DE" dirty="0" smtClean="0"/>
              <a:t>/</a:t>
            </a:r>
            <a:r>
              <a:rPr lang="de-DE" dirty="0" err="1" smtClean="0"/>
              <a:t>opsRepairNodesHintedHandoff.html</a:t>
            </a:r>
            <a:endParaRPr lang="de-DE" dirty="0" smtClean="0"/>
          </a:p>
          <a:p>
            <a:r>
              <a:rPr lang="de-DE" dirty="0" smtClean="0"/>
              <a:t>http://</a:t>
            </a:r>
            <a:r>
              <a:rPr lang="de-DE" dirty="0" err="1" smtClean="0"/>
              <a:t>www.datastax.com</a:t>
            </a:r>
            <a:r>
              <a:rPr lang="de-DE" dirty="0" smtClean="0"/>
              <a:t>/</a:t>
            </a:r>
            <a:r>
              <a:rPr lang="de-DE" dirty="0" err="1" smtClean="0"/>
              <a:t>dev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/modern-</a:t>
            </a:r>
            <a:r>
              <a:rPr lang="de-DE" dirty="0" err="1" smtClean="0"/>
              <a:t>hinted</a:t>
            </a:r>
            <a:r>
              <a:rPr lang="de-DE" dirty="0" smtClean="0"/>
              <a:t>-</a:t>
            </a:r>
            <a:r>
              <a:rPr lang="de-DE" dirty="0" err="1" smtClean="0"/>
              <a:t>handoff</a:t>
            </a:r>
            <a:endParaRPr lang="de-DE" dirty="0" smtClean="0"/>
          </a:p>
          <a:p>
            <a:r>
              <a:rPr lang="de-DE" dirty="0" smtClean="0"/>
              <a:t>http://</a:t>
            </a:r>
            <a:r>
              <a:rPr lang="de-DE" dirty="0" err="1" smtClean="0"/>
              <a:t>docs.datastax.com</a:t>
            </a:r>
            <a:r>
              <a:rPr lang="de-DE" dirty="0" smtClean="0"/>
              <a:t>/en/</a:t>
            </a:r>
            <a:r>
              <a:rPr lang="de-DE" dirty="0" err="1" smtClean="0"/>
              <a:t>archived</a:t>
            </a:r>
            <a:r>
              <a:rPr lang="de-DE" dirty="0" smtClean="0"/>
              <a:t>/</a:t>
            </a:r>
            <a:r>
              <a:rPr lang="de-DE" dirty="0" err="1" smtClean="0"/>
              <a:t>cassandra</a:t>
            </a:r>
            <a:r>
              <a:rPr lang="de-DE" dirty="0" smtClean="0"/>
              <a:t>/2.0/</a:t>
            </a:r>
            <a:r>
              <a:rPr lang="de-DE" dirty="0" err="1" smtClean="0"/>
              <a:t>cassandra</a:t>
            </a:r>
            <a:r>
              <a:rPr lang="de-DE" dirty="0" smtClean="0"/>
              <a:t>/</a:t>
            </a:r>
            <a:r>
              <a:rPr lang="de-DE" dirty="0" err="1" smtClean="0"/>
              <a:t>dml</a:t>
            </a:r>
            <a:r>
              <a:rPr lang="de-DE" dirty="0" smtClean="0"/>
              <a:t>/</a:t>
            </a:r>
            <a:r>
              <a:rPr lang="de-DE" dirty="0" err="1" smtClean="0"/>
              <a:t>dml_about_hh_c.html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https://</a:t>
            </a:r>
            <a:r>
              <a:rPr lang="de-DE" dirty="0" err="1" smtClean="0"/>
              <a:t>issues.apache.org</a:t>
            </a:r>
            <a:r>
              <a:rPr lang="de-DE" dirty="0" smtClean="0"/>
              <a:t>/</a:t>
            </a:r>
            <a:r>
              <a:rPr lang="de-DE" dirty="0" err="1" smtClean="0"/>
              <a:t>jira</a:t>
            </a:r>
            <a:r>
              <a:rPr lang="de-DE" dirty="0" smtClean="0"/>
              <a:t>/browse/CASSANDRA-5722</a:t>
            </a:r>
          </a:p>
          <a:p>
            <a:r>
              <a:rPr lang="de-DE" dirty="0" smtClean="0"/>
              <a:t>https://</a:t>
            </a:r>
            <a:r>
              <a:rPr lang="de-DE" dirty="0" err="1" smtClean="0"/>
              <a:t>issues.apache.org</a:t>
            </a:r>
            <a:r>
              <a:rPr lang="de-DE" dirty="0" smtClean="0"/>
              <a:t>/</a:t>
            </a:r>
            <a:r>
              <a:rPr lang="de-DE" dirty="0" err="1" smtClean="0"/>
              <a:t>jira</a:t>
            </a:r>
            <a:r>
              <a:rPr lang="de-DE" dirty="0" smtClean="0"/>
              <a:t>/browse/CASSANDRA-2524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</a:t>
            </a:r>
            <a:r>
              <a:rPr lang="de-DE" dirty="0" err="1" smtClean="0"/>
              <a:t>docs.datastax.com</a:t>
            </a:r>
            <a:r>
              <a:rPr lang="de-DE" dirty="0" smtClean="0"/>
              <a:t>/en/</a:t>
            </a:r>
            <a:r>
              <a:rPr lang="de-DE" dirty="0" err="1" smtClean="0"/>
              <a:t>cassandra</a:t>
            </a:r>
            <a:r>
              <a:rPr lang="de-DE" dirty="0" smtClean="0"/>
              <a:t>/3.0/</a:t>
            </a:r>
            <a:r>
              <a:rPr lang="de-DE" dirty="0" err="1" smtClean="0"/>
              <a:t>cassandra</a:t>
            </a:r>
            <a:r>
              <a:rPr lang="de-DE" dirty="0" smtClean="0"/>
              <a:t>/</a:t>
            </a:r>
            <a:r>
              <a:rPr lang="de-DE" dirty="0" err="1" smtClean="0"/>
              <a:t>dml</a:t>
            </a:r>
            <a:r>
              <a:rPr lang="de-DE" dirty="0" smtClean="0"/>
              <a:t>/</a:t>
            </a:r>
            <a:r>
              <a:rPr lang="de-DE" dirty="0" err="1" smtClean="0"/>
              <a:t>dmlClientRequestsReadExp.html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https://</a:t>
            </a:r>
            <a:r>
              <a:rPr lang="de-DE" dirty="0" err="1" smtClean="0"/>
              <a:t>docs.datastax.com</a:t>
            </a:r>
            <a:r>
              <a:rPr lang="de-DE" dirty="0" smtClean="0"/>
              <a:t>/en/</a:t>
            </a:r>
            <a:r>
              <a:rPr lang="de-DE" dirty="0" err="1" smtClean="0"/>
              <a:t>cassandra</a:t>
            </a:r>
            <a:r>
              <a:rPr lang="de-DE" dirty="0" smtClean="0"/>
              <a:t>/3.0/</a:t>
            </a:r>
            <a:r>
              <a:rPr lang="de-DE" dirty="0" err="1" smtClean="0"/>
              <a:t>cassandra</a:t>
            </a:r>
            <a:r>
              <a:rPr lang="de-DE" dirty="0" smtClean="0"/>
              <a:t>/</a:t>
            </a:r>
            <a:r>
              <a:rPr lang="de-DE" dirty="0" err="1" smtClean="0"/>
              <a:t>dml</a:t>
            </a:r>
            <a:r>
              <a:rPr lang="de-DE" dirty="0" smtClean="0"/>
              <a:t>/</a:t>
            </a:r>
            <a:r>
              <a:rPr lang="de-DE" dirty="0" err="1" smtClean="0"/>
              <a:t>dmlClientRequestsRead.html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https://</a:t>
            </a:r>
            <a:r>
              <a:rPr lang="de-DE" dirty="0" err="1" smtClean="0"/>
              <a:t>docs.datastax.com</a:t>
            </a:r>
            <a:r>
              <a:rPr lang="de-DE" dirty="0" smtClean="0"/>
              <a:t>/en/</a:t>
            </a:r>
            <a:r>
              <a:rPr lang="de-DE" dirty="0" err="1" smtClean="0"/>
              <a:t>cassandra</a:t>
            </a:r>
            <a:r>
              <a:rPr lang="de-DE" dirty="0" smtClean="0"/>
              <a:t>/3.0/</a:t>
            </a:r>
            <a:r>
              <a:rPr lang="de-DE" dirty="0" err="1" smtClean="0"/>
              <a:t>cassandra</a:t>
            </a:r>
            <a:r>
              <a:rPr lang="de-DE" dirty="0" smtClean="0"/>
              <a:t>/</a:t>
            </a:r>
            <a:r>
              <a:rPr lang="de-DE" dirty="0" err="1" smtClean="0"/>
              <a:t>dml</a:t>
            </a:r>
            <a:r>
              <a:rPr lang="de-DE" dirty="0" smtClean="0"/>
              <a:t>/dmlConfigConsistency.html#dmlConfigConsistency__dml-config-read-consistency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6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</a:t>
            </a:r>
            <a:r>
              <a:rPr lang="de-DE" dirty="0" err="1" smtClean="0"/>
              <a:t>docs.datastax.com</a:t>
            </a:r>
            <a:r>
              <a:rPr lang="de-DE" dirty="0" smtClean="0"/>
              <a:t>/en/</a:t>
            </a:r>
            <a:r>
              <a:rPr lang="de-DE" dirty="0" err="1" smtClean="0"/>
              <a:t>cassandra</a:t>
            </a:r>
            <a:r>
              <a:rPr lang="de-DE" dirty="0" smtClean="0"/>
              <a:t>/3.0/</a:t>
            </a:r>
            <a:r>
              <a:rPr lang="de-DE" dirty="0" err="1" smtClean="0"/>
              <a:t>cassandra</a:t>
            </a:r>
            <a:r>
              <a:rPr lang="de-DE" dirty="0" smtClean="0"/>
              <a:t>/</a:t>
            </a:r>
            <a:r>
              <a:rPr lang="de-DE" dirty="0" err="1" smtClean="0"/>
              <a:t>operations</a:t>
            </a:r>
            <a:r>
              <a:rPr lang="de-DE" dirty="0" smtClean="0"/>
              <a:t>/</a:t>
            </a:r>
            <a:r>
              <a:rPr lang="de-DE" dirty="0" err="1" smtClean="0"/>
              <a:t>opsRepairNodesReadRepair.html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http://</a:t>
            </a:r>
            <a:r>
              <a:rPr lang="de-DE" dirty="0" err="1" smtClean="0"/>
              <a:t>www.datastax.com</a:t>
            </a:r>
            <a:r>
              <a:rPr lang="de-DE" dirty="0" smtClean="0"/>
              <a:t>/</a:t>
            </a:r>
            <a:r>
              <a:rPr lang="de-DE" dirty="0" err="1" smtClean="0"/>
              <a:t>dev</a:t>
            </a:r>
            <a:r>
              <a:rPr lang="de-DE" dirty="0" smtClean="0"/>
              <a:t>/</a:t>
            </a:r>
            <a:r>
              <a:rPr lang="de-DE" dirty="0" err="1" smtClean="0"/>
              <a:t>blog</a:t>
            </a:r>
            <a:r>
              <a:rPr lang="de-DE" dirty="0" smtClean="0"/>
              <a:t>/</a:t>
            </a:r>
            <a:r>
              <a:rPr lang="de-DE" dirty="0" err="1" smtClean="0"/>
              <a:t>common-mistakes-and-misconceptions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7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29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Cassandra Stress </a:t>
            </a:r>
          </a:p>
          <a:p>
            <a:r>
              <a:rPr lang="en-US" dirty="0" smtClean="0"/>
              <a:t>Check the</a:t>
            </a:r>
            <a:r>
              <a:rPr lang="en-US" baseline="0" dirty="0" smtClean="0"/>
              <a:t> logs! For Unavailable Exceptions?</a:t>
            </a:r>
          </a:p>
          <a:p>
            <a:endParaRPr lang="en-US" baseline="0" dirty="0" smtClean="0"/>
          </a:p>
          <a:p>
            <a:endParaRPr lang="en-US" baseline="0" smtClean="0"/>
          </a:p>
          <a:p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85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9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0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Dynamo</a:t>
            </a:r>
            <a:r>
              <a:rPr lang="en-US" baseline="0" dirty="0" smtClean="0"/>
              <a:t> DB  Paper – Eventual Consistency, Scalable, no single point of failure, Gossip protocol, trading off availability for lower level / types of consistency. Simple </a:t>
            </a:r>
            <a:r>
              <a:rPr lang="en-US" baseline="0" dirty="0" err="1" smtClean="0"/>
              <a:t>Key:Value</a:t>
            </a:r>
            <a:r>
              <a:rPr lang="en-US" baseline="0" dirty="0" smtClean="0"/>
              <a:t> store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Google Big Table – Architecture behind fast writes, </a:t>
            </a:r>
            <a:r>
              <a:rPr lang="en-US" baseline="0" dirty="0" err="1" smtClean="0"/>
              <a:t>SSTables</a:t>
            </a:r>
            <a:r>
              <a:rPr lang="en-US" baseline="0" dirty="0" smtClean="0"/>
              <a:t>, Immutability, Compaction mechanism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“</a:t>
            </a:r>
            <a:r>
              <a:rPr lang="de-DE" dirty="0" err="1" smtClean="0"/>
              <a:t>owns</a:t>
            </a:r>
            <a:r>
              <a:rPr lang="de-DE" dirty="0" smtClean="0"/>
              <a:t>” a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token</a:t>
            </a:r>
            <a:r>
              <a:rPr lang="de-DE" dirty="0" smtClean="0"/>
              <a:t> ring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also </a:t>
            </a:r>
            <a:r>
              <a:rPr lang="de-DE" dirty="0" err="1" smtClean="0"/>
              <a:t>hosts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 </a:t>
            </a:r>
            <a:r>
              <a:rPr lang="de-DE" dirty="0" err="1" smtClean="0"/>
              <a:t>replica</a:t>
            </a:r>
            <a:r>
              <a:rPr lang="de-DE" dirty="0" smtClean="0"/>
              <a:t>!</a:t>
            </a:r>
          </a:p>
          <a:p>
            <a:endParaRPr lang="de-DE" dirty="0" smtClean="0"/>
          </a:p>
          <a:p>
            <a:r>
              <a:rPr lang="de-DE" dirty="0" err="1" smtClean="0"/>
              <a:t>Nodetool</a:t>
            </a:r>
            <a:r>
              <a:rPr lang="de-DE" dirty="0" smtClean="0"/>
              <a:t> ring </a:t>
            </a:r>
            <a:r>
              <a:rPr lang="de-DE" dirty="0" err="1" smtClean="0"/>
              <a:t>command</a:t>
            </a:r>
            <a:endParaRPr lang="de-DE" dirty="0" smtClean="0"/>
          </a:p>
          <a:p>
            <a:r>
              <a:rPr lang="de-DE" dirty="0" err="1" smtClean="0"/>
              <a:t>Nodetool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tokenranges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6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“</a:t>
            </a:r>
            <a:r>
              <a:rPr lang="de-DE" dirty="0" err="1" smtClean="0"/>
              <a:t>owns</a:t>
            </a:r>
            <a:r>
              <a:rPr lang="de-DE" dirty="0" smtClean="0"/>
              <a:t>” a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token</a:t>
            </a:r>
            <a:r>
              <a:rPr lang="de-DE" dirty="0" smtClean="0"/>
              <a:t> ring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also </a:t>
            </a:r>
            <a:r>
              <a:rPr lang="de-DE" dirty="0" err="1" smtClean="0"/>
              <a:t>hosts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 </a:t>
            </a:r>
            <a:r>
              <a:rPr lang="de-DE" dirty="0" err="1" smtClean="0"/>
              <a:t>replica</a:t>
            </a:r>
            <a:r>
              <a:rPr lang="de-DE" dirty="0" smtClean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“</a:t>
            </a:r>
            <a:r>
              <a:rPr lang="de-DE" dirty="0" err="1" smtClean="0"/>
              <a:t>owns</a:t>
            </a:r>
            <a:r>
              <a:rPr lang="de-DE" dirty="0" smtClean="0"/>
              <a:t>” a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token</a:t>
            </a:r>
            <a:r>
              <a:rPr lang="de-DE" dirty="0" smtClean="0"/>
              <a:t> ring</a:t>
            </a:r>
          </a:p>
          <a:p>
            <a:r>
              <a:rPr lang="de-DE" dirty="0" err="1" smtClean="0"/>
              <a:t>It</a:t>
            </a:r>
            <a:r>
              <a:rPr lang="de-DE" dirty="0" smtClean="0"/>
              <a:t> also </a:t>
            </a:r>
            <a:r>
              <a:rPr lang="de-DE" dirty="0" err="1" smtClean="0"/>
              <a:t>hosts</a:t>
            </a:r>
            <a:r>
              <a:rPr lang="de-DE" dirty="0" smtClean="0"/>
              <a:t> </a:t>
            </a:r>
            <a:r>
              <a:rPr lang="de-DE" dirty="0" err="1" smtClean="0"/>
              <a:t>replicas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primary</a:t>
            </a:r>
            <a:r>
              <a:rPr lang="de-DE" dirty="0" smtClean="0"/>
              <a:t> </a:t>
            </a:r>
            <a:r>
              <a:rPr lang="de-DE" dirty="0" err="1" smtClean="0"/>
              <a:t>replica</a:t>
            </a:r>
            <a:r>
              <a:rPr lang="de-DE" dirty="0" smtClean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18A9E-BB36-0C46-9FC2-F9442BF833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4957"/>
            <a:ext cx="10972800" cy="1143000"/>
          </a:xfrm>
        </p:spPr>
        <p:txBody>
          <a:bodyPr/>
          <a:lstStyle/>
          <a:p>
            <a:r>
              <a:rPr lang="en-US" dirty="0" smtClean="0"/>
              <a:t>Presenter Name</a:t>
            </a:r>
            <a:endParaRPr lang="en-US" dirty="0"/>
          </a:p>
        </p:txBody>
      </p:sp>
      <p:pic>
        <p:nvPicPr>
          <p:cNvPr id="6" name="Picture 5" descr="datastax_logo_larg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403" y="2084851"/>
            <a:ext cx="2825736" cy="5833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17" y="4389107"/>
            <a:ext cx="10972800" cy="76835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Helvetica Neue Thin"/>
                <a:cs typeface="Helvetica Neue Thin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ange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 descr="line-dot-pattern@2x.png"/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85"/>
            <a:ext cx="8331200" cy="69312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905000"/>
            <a:ext cx="12192000" cy="2438400"/>
          </a:xfrm>
          <a:prstGeom prst="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5621" y="6404256"/>
            <a:ext cx="3045769" cy="294185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© </a:t>
            </a:r>
            <a:r>
              <a:rPr lang="en-US" smtClean="0"/>
              <a:t>DataStax, All Rights Reserved.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FB346-E907-314D-8DE1-ECD2B2B6A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69752"/>
            <a:ext cx="10972800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6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6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9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Bulleted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3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Numbered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+mj-lt"/>
              <a:buAutoNum type="arabicPeriod"/>
              <a:defRPr/>
            </a:lvl1pPr>
            <a:lvl2pPr>
              <a:buFont typeface="+mj-lt"/>
              <a:buAutoNum type="arabicPeriod"/>
              <a:defRPr/>
            </a:lvl2pPr>
            <a:lvl3pPr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Quote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ctr">
              <a:buNone/>
              <a:defRPr sz="2667" b="0" i="0"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“Contrary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—Source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7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51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73379"/>
            <a:ext cx="109728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3" y="3717528"/>
            <a:ext cx="10967369" cy="8636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Helvetica Neue Thin"/>
                <a:cs typeface="Helvetica Neue Thin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6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</a:t>
            </a:r>
            <a:r>
              <a:rPr lang="en-US" dirty="0" err="1" smtClean="0"/>
              <a:t>Datastax</a:t>
            </a:r>
            <a:r>
              <a:rPr lang="en-US" dirty="0" smtClean="0"/>
              <a:t>, All </a:t>
            </a:r>
            <a:r>
              <a:rPr lang="en-US" dirty="0" err="1" smtClean="0"/>
              <a:t>Rghts</a:t>
            </a:r>
            <a:r>
              <a:rPr lang="en-US" dirty="0" smtClean="0"/>
              <a:t>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7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43221" y="644910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9103"/>
            <a:ext cx="2126027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19152" y="6449103"/>
            <a:ext cx="540544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800">
                <a:solidFill>
                  <a:schemeClr val="bg1">
                    <a:lumMod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470" y="6405332"/>
            <a:ext cx="1267409" cy="261649"/>
          </a:xfrm>
          <a:prstGeom prst="rect">
            <a:avLst/>
          </a:prstGeom>
        </p:spPr>
      </p:pic>
      <p:sp>
        <p:nvSpPr>
          <p:cNvPr id="8" name="TextBox 4"/>
          <p:cNvSpPr txBox="1"/>
          <p:nvPr userDrawn="1"/>
        </p:nvSpPr>
        <p:spPr>
          <a:xfrm>
            <a:off x="7789334" y="-172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extBox 5"/>
          <p:cNvSpPr txBox="1"/>
          <p:nvPr userDrawn="1"/>
        </p:nvSpPr>
        <p:spPr>
          <a:xfrm>
            <a:off x="4998720" y="-4368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555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8" r:id="rId1"/>
    <p:sldLayoutId id="2147493639" r:id="rId2"/>
    <p:sldLayoutId id="2147493640" r:id="rId3"/>
    <p:sldLayoutId id="2147493641" r:id="rId4"/>
    <p:sldLayoutId id="2147493642" r:id="rId5"/>
    <p:sldLayoutId id="2147493643" r:id="rId6"/>
    <p:sldLayoutId id="2147493644" r:id="rId7"/>
    <p:sldLayoutId id="2147493645" r:id="rId8"/>
    <p:sldLayoutId id="2147493650" r:id="rId9"/>
    <p:sldLayoutId id="2147493651" r:id="rId10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9170" rtl="0" eaLnBrk="1" latinLnBrk="0" hangingPunct="1">
        <a:spcBef>
          <a:spcPct val="0"/>
        </a:spcBef>
        <a:buNone/>
        <a:defRPr sz="4267" b="0" i="0" kern="1200">
          <a:solidFill>
            <a:schemeClr val="accent1"/>
          </a:solidFill>
          <a:latin typeface="Helvetica Neue Thin"/>
          <a:ea typeface="+mj-ea"/>
          <a:cs typeface="Helvetica Neue Thin"/>
        </a:defRPr>
      </a:lvl1pPr>
    </p:titleStyle>
    <p:bodyStyle>
      <a:lvl1pPr marL="457189" indent="-457189" algn="l" defTabSz="1219170" rtl="0" eaLnBrk="1" latinLnBrk="0" hangingPunct="1">
        <a:spcBef>
          <a:spcPts val="800"/>
        </a:spcBef>
        <a:buFont typeface="Arial" pitchFamily="34" charset="0"/>
        <a:buChar char="•"/>
        <a:defRPr sz="18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1pPr>
      <a:lvl2pPr marL="990575" indent="-380990" algn="l" defTabSz="1219170" rtl="0" eaLnBrk="1" latinLnBrk="0" hangingPunct="1">
        <a:spcBef>
          <a:spcPts val="800"/>
        </a:spcBef>
        <a:buFont typeface="Arial" pitchFamily="34" charset="0"/>
        <a:buChar char="–"/>
        <a:defRPr sz="16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2pPr>
      <a:lvl3pPr marL="1523962" indent="-304792" algn="l" defTabSz="1219170" rtl="0" eaLnBrk="1" latinLnBrk="0" hangingPunct="1">
        <a:spcBef>
          <a:spcPts val="800"/>
        </a:spcBef>
        <a:buFont typeface="Arial" pitchFamily="34" charset="0"/>
        <a:buChar char="•"/>
        <a:defRPr sz="1467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3pPr>
      <a:lvl4pPr marL="2133547" indent="-304792" algn="l" defTabSz="1219170" rtl="0" eaLnBrk="1" latinLnBrk="0" hangingPunct="1">
        <a:spcBef>
          <a:spcPts val="800"/>
        </a:spcBef>
        <a:buFont typeface="Arial" pitchFamily="34" charset="0"/>
        <a:buChar char="–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4pPr>
      <a:lvl5pPr marL="2743131" indent="-304792" algn="l" defTabSz="1219170" rtl="0" eaLnBrk="1" latinLnBrk="0" hangingPunct="1">
        <a:spcBef>
          <a:spcPts val="800"/>
        </a:spcBef>
        <a:buFont typeface="Arial" pitchFamily="34" charset="0"/>
        <a:buChar char="»"/>
        <a:defRPr sz="1400" b="0" i="0" kern="1200">
          <a:solidFill>
            <a:schemeClr val="tx2">
              <a:lumMod val="50000"/>
            </a:schemeClr>
          </a:solidFill>
          <a:latin typeface="Helvetica Neue Light"/>
          <a:ea typeface="+mn-ea"/>
          <a:cs typeface="Helvetica Neue Light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datastax.com/en/cassandra/3.0/cassandra/dml/dmlConfigConsistency.html#dmlConfigConsistency__dml-config-read-consistenc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datastax.com/en/cassandra/3.0/cassandra/operations/opsRepairNodesReadRepair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datastax.com/en/drivers/java/2.1/com/datastax/driver/core/exceptions/UnavailableException.html" TargetMode="External"/><Relationship Id="rId3" Type="http://schemas.openxmlformats.org/officeDocument/2006/relationships/hyperlink" Target="http://www.datastax.com/dev/blog/cassandra-error-handling-done-righ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de-DE" sz="3700" dirty="0" err="1"/>
              <a:t>DataStax</a:t>
            </a:r>
            <a:r>
              <a:rPr lang="de-DE" sz="3700" dirty="0"/>
              <a:t> Enterprise </a:t>
            </a:r>
            <a:r>
              <a:rPr lang="de-DE" sz="3700" dirty="0" err="1" smtClean="0"/>
              <a:t>Architecture</a:t>
            </a:r>
            <a:endParaRPr lang="de-DE" sz="3700" dirty="0"/>
          </a:p>
        </p:txBody>
      </p:sp>
      <p:sp>
        <p:nvSpPr>
          <p:cNvPr id="2" name="Subtitle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Helvetica Neue Light" charset="0"/>
                <a:ea typeface="Helvetica Neue Light" charset="0"/>
                <a:cs typeface="Helvetica Neue Light" charset="0"/>
              </a:rPr>
              <a:t>Aaron Regis &amp; Richard Henderson</a:t>
            </a:r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endParaRPr lang="en-US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de-DE" sz="1800" dirty="0" smtClean="0">
                <a:latin typeface="Helvetica Neue Light" charset="0"/>
                <a:ea typeface="Helvetica Neue Light" charset="0"/>
                <a:cs typeface="Helvetica Neue Light" charset="0"/>
              </a:rPr>
              <a:t>12th Jan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3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Cassandra Query Language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188516"/>
            <a:ext cx="609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CREATE TABLE </a:t>
            </a:r>
            <a:r>
              <a:rPr lang="de-DE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negib.sales</a:t>
            </a:r>
            <a:r>
              <a:rPr lang="de-DE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(</a:t>
            </a:r>
          </a:p>
          <a:p>
            <a:r>
              <a:rPr lang="de-DE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text</a:t>
            </a:r>
            <a:r>
              <a:rPr lang="de-DE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mr-IN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time</a:t>
            </a:r>
            <a:r>
              <a:rPr lang="mr-IN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   item text,</a:t>
            </a:r>
          </a:p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   price double,</a:t>
            </a:r>
          </a:p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   PRIMARY KEY (</a:t>
            </a:r>
            <a:r>
              <a:rPr lang="en-US" b="1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, time)</a:t>
            </a:r>
          </a:p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) WITH CLUSTERING ORDER BY (time DESC)</a:t>
            </a:r>
            <a:endParaRPr lang="de-DE" dirty="0">
              <a:solidFill>
                <a:srgbClr val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682255"/>
            <a:ext cx="69714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CREATE KEYSPACE </a:t>
            </a:r>
            <a:r>
              <a:rPr lang="de-DE" dirty="0" err="1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negib</a:t>
            </a:r>
            <a:r>
              <a:rPr lang="de-DE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WITH </a:t>
            </a:r>
            <a:r>
              <a:rPr lang="de-DE" dirty="0" err="1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replication</a:t>
            </a:r>
            <a:r>
              <a:rPr lang="de-DE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= {'</a:t>
            </a:r>
            <a:r>
              <a:rPr lang="de-DE" dirty="0" err="1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class</a:t>
            </a:r>
            <a:r>
              <a:rPr lang="de-DE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': '</a:t>
            </a:r>
            <a:r>
              <a:rPr lang="de-DE" dirty="0" err="1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NetworkTopologyStrategy</a:t>
            </a:r>
            <a:r>
              <a:rPr lang="de-DE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', </a:t>
            </a:r>
            <a:r>
              <a:rPr lang="de-DE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'DC1': '3'</a:t>
            </a:r>
            <a:r>
              <a:rPr lang="de-DE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}  AND </a:t>
            </a:r>
            <a:r>
              <a:rPr lang="de-DE" dirty="0" err="1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durable_writes</a:t>
            </a:r>
            <a:r>
              <a:rPr lang="de-DE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de-DE" dirty="0" err="1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true</a:t>
            </a:r>
            <a:r>
              <a:rPr lang="de-DE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;</a:t>
            </a:r>
            <a:endParaRPr lang="de-DE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5802772"/>
            <a:ext cx="11064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SELECT * FROM sales where name</a:t>
            </a:r>
            <a:r>
              <a:rPr lang="en-US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=‘Thomas’ OR name=‘</a:t>
            </a:r>
            <a:r>
              <a:rPr lang="en-US" dirty="0" err="1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Günther</a:t>
            </a:r>
            <a:r>
              <a:rPr lang="en-US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’ </a:t>
            </a:r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AND time &gt;=</a:t>
            </a:r>
            <a:r>
              <a:rPr lang="en-US" dirty="0" smtClean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>20160401; </a:t>
            </a:r>
            <a: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ndale Mono" charset="0"/>
                <a:ea typeface="Andale Mono" charset="0"/>
                <a:cs typeface="Andale Mono" charset="0"/>
              </a:rPr>
            </a:br>
            <a:endParaRPr lang="de-DE" dirty="0">
              <a:solidFill>
                <a:srgbClr val="000000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6674" y="200057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Replication </a:t>
            </a:r>
            <a:r>
              <a:rPr lang="de-DE" b="1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Factor</a:t>
            </a:r>
            <a:endParaRPr lang="de-DE" b="1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395411" y="2185236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95307" y="4122191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Helvetica Neue Light" charset="0"/>
                <a:ea typeface="Helvetica Neue Light" charset="0"/>
                <a:cs typeface="Helvetica Neue Light" charset="0"/>
              </a:rPr>
              <a:t>Partition Key</a:t>
            </a:r>
            <a:endParaRPr lang="de-DE" b="1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359696" y="4331382"/>
            <a:ext cx="735612" cy="320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Distribution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66577" y="2176279"/>
            <a:ext cx="3323778" cy="3545568"/>
            <a:chOff x="4466577" y="2176279"/>
            <a:chExt cx="3323778" cy="3545568"/>
          </a:xfrm>
        </p:grpSpPr>
        <p:sp>
          <p:nvSpPr>
            <p:cNvPr id="19" name="Shape 683"/>
            <p:cNvSpPr/>
            <p:nvPr/>
          </p:nvSpPr>
          <p:spPr>
            <a:xfrm>
              <a:off x="4538446" y="2568982"/>
              <a:ext cx="3155657" cy="2764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466577" y="2176279"/>
              <a:ext cx="3323778" cy="3545568"/>
              <a:chOff x="1831908" y="2176279"/>
              <a:chExt cx="3323778" cy="3545568"/>
            </a:xfrm>
          </p:grpSpPr>
          <p:sp>
            <p:nvSpPr>
              <p:cNvPr id="7" name="Shape 1232"/>
              <p:cNvSpPr/>
              <p:nvPr/>
            </p:nvSpPr>
            <p:spPr>
              <a:xfrm>
                <a:off x="4437186" y="296889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N1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Shape 1237"/>
              <p:cNvSpPr/>
              <p:nvPr/>
            </p:nvSpPr>
            <p:spPr>
              <a:xfrm>
                <a:off x="1831908" y="2860788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N5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Shape 1238"/>
              <p:cNvSpPr/>
              <p:nvPr/>
            </p:nvSpPr>
            <p:spPr>
              <a:xfrm>
                <a:off x="3124190" y="500891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N3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Shape 1239"/>
              <p:cNvSpPr/>
              <p:nvPr/>
            </p:nvSpPr>
            <p:spPr>
              <a:xfrm>
                <a:off x="3098274" y="217627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N0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Shape 1232"/>
              <p:cNvSpPr/>
              <p:nvPr/>
            </p:nvSpPr>
            <p:spPr>
              <a:xfrm>
                <a:off x="4409448" y="436833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N2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Shape 1237"/>
              <p:cNvSpPr/>
              <p:nvPr/>
            </p:nvSpPr>
            <p:spPr>
              <a:xfrm>
                <a:off x="1842841" y="4336255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N4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20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70182"/>
              </p:ext>
            </p:extLst>
          </p:nvPr>
        </p:nvGraphicFramePr>
        <p:xfrm>
          <a:off x="1887568" y="2937514"/>
          <a:ext cx="18631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78"/>
                <a:gridCol w="377042"/>
                <a:gridCol w="315056"/>
                <a:gridCol w="344592"/>
              </a:tblGrid>
              <a:tr h="267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uLnTx/>
                          <a:uFillTx/>
                          <a:latin typeface="Andale Mono" charset="0"/>
                          <a:ea typeface="Andale Mono" charset="0"/>
                          <a:cs typeface="Andale Mono" charset="0"/>
                        </a:rPr>
                        <a:t>user_id1</a:t>
                      </a:r>
                      <a:endParaRPr kumimoji="0" lang="fr-F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uLnTx/>
                        <a:uFillTx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15694"/>
              </p:ext>
            </p:extLst>
          </p:nvPr>
        </p:nvGraphicFramePr>
        <p:xfrm>
          <a:off x="1887568" y="3242679"/>
          <a:ext cx="18631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78"/>
                <a:gridCol w="377042"/>
                <a:gridCol w="315056"/>
                <a:gridCol w="344592"/>
              </a:tblGrid>
              <a:tr h="267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uLnTx/>
                          <a:uFillTx/>
                          <a:latin typeface="Andale Mono" charset="0"/>
                          <a:ea typeface="Andale Mono" charset="0"/>
                          <a:cs typeface="Andale Mono" charset="0"/>
                        </a:rPr>
                        <a:t>user_id2</a:t>
                      </a:r>
                      <a:endParaRPr kumimoji="0" lang="fr-F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uLnTx/>
                        <a:uFillTx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au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51450"/>
              </p:ext>
            </p:extLst>
          </p:nvPr>
        </p:nvGraphicFramePr>
        <p:xfrm>
          <a:off x="1887568" y="3547843"/>
          <a:ext cx="18631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78"/>
                <a:gridCol w="377042"/>
                <a:gridCol w="315056"/>
                <a:gridCol w="344592"/>
              </a:tblGrid>
              <a:tr h="267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uLnTx/>
                          <a:uFillTx/>
                          <a:latin typeface="Andale Mono" charset="0"/>
                          <a:ea typeface="Andale Mono" charset="0"/>
                          <a:cs typeface="Andale Mono" charset="0"/>
                        </a:rPr>
                        <a:t>user_id3</a:t>
                      </a:r>
                      <a:endParaRPr kumimoji="0" lang="fr-F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uLnTx/>
                        <a:uFillTx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au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66603"/>
              </p:ext>
            </p:extLst>
          </p:nvPr>
        </p:nvGraphicFramePr>
        <p:xfrm>
          <a:off x="1887568" y="3853008"/>
          <a:ext cx="18631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78"/>
                <a:gridCol w="377042"/>
                <a:gridCol w="315056"/>
                <a:gridCol w="344592"/>
              </a:tblGrid>
              <a:tr h="267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uLnTx/>
                          <a:uFillTx/>
                          <a:latin typeface="Andale Mono" charset="0"/>
                          <a:ea typeface="Andale Mono" charset="0"/>
                          <a:cs typeface="Andale Mono" charset="0"/>
                        </a:rPr>
                        <a:t>user_id4</a:t>
                      </a:r>
                      <a:endParaRPr kumimoji="0" lang="fr-F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uLnTx/>
                        <a:uFillTx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au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11692"/>
              </p:ext>
            </p:extLst>
          </p:nvPr>
        </p:nvGraphicFramePr>
        <p:xfrm>
          <a:off x="1887568" y="4158173"/>
          <a:ext cx="18631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78"/>
                <a:gridCol w="377042"/>
                <a:gridCol w="315056"/>
                <a:gridCol w="344592"/>
              </a:tblGrid>
              <a:tr h="267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uLnTx/>
                          <a:uFillTx/>
                          <a:latin typeface="Andale Mono" charset="0"/>
                          <a:ea typeface="Andale Mono" charset="0"/>
                          <a:cs typeface="Andale Mono" charset="0"/>
                        </a:rPr>
                        <a:t>user_id5</a:t>
                      </a:r>
                      <a:endParaRPr kumimoji="0" lang="fr-F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uLnTx/>
                        <a:uFillTx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702736" y="546268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Token</a:t>
            </a:r>
            <a:r>
              <a:rPr lang="fr-FR" sz="1600" dirty="0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= 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hash of #</a:t>
            </a:r>
            <a:r>
              <a:rPr lang="fr-FR" sz="1600" dirty="0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partition → #</a:t>
            </a:r>
            <a:r>
              <a:rPr lang="fr-FR" sz="1600" dirty="0" err="1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node</a:t>
            </a:r>
            <a:endParaRPr lang="fr-FR" sz="1600" dirty="0">
              <a:solidFill>
                <a:schemeClr val="tx2">
                  <a:lumMod val="50000"/>
                </a:schemeClr>
              </a:solidFill>
              <a:latin typeface="Helvetica Neue Light"/>
              <a:cs typeface="Helvetica Neue Light"/>
            </a:endParaRPr>
          </a:p>
          <a:p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Data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is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evenly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distributed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clock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wise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replicated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</a:t>
            </a:r>
            <a:endParaRPr lang="de-DE" sz="1600" dirty="0">
              <a:solidFill>
                <a:schemeClr val="tx2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8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Distribution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20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67214"/>
              </p:ext>
            </p:extLst>
          </p:nvPr>
        </p:nvGraphicFramePr>
        <p:xfrm>
          <a:off x="6638484" y="5525413"/>
          <a:ext cx="18631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78"/>
                <a:gridCol w="377042"/>
                <a:gridCol w="315056"/>
                <a:gridCol w="344592"/>
              </a:tblGrid>
              <a:tr h="267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uLnTx/>
                          <a:uFillTx/>
                          <a:latin typeface="Andale Mono" charset="0"/>
                          <a:ea typeface="Andale Mono" charset="0"/>
                          <a:cs typeface="Andale Mono" charset="0"/>
                        </a:rPr>
                        <a:t>user_id1</a:t>
                      </a:r>
                      <a:endParaRPr kumimoji="0" lang="fr-F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uLnTx/>
                        <a:uFillTx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au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89558"/>
              </p:ext>
            </p:extLst>
          </p:nvPr>
        </p:nvGraphicFramePr>
        <p:xfrm>
          <a:off x="7860851" y="3471526"/>
          <a:ext cx="18631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78"/>
                <a:gridCol w="377042"/>
                <a:gridCol w="315056"/>
                <a:gridCol w="344592"/>
              </a:tblGrid>
              <a:tr h="267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uLnTx/>
                          <a:uFillTx/>
                          <a:latin typeface="Andale Mono" charset="0"/>
                          <a:ea typeface="Andale Mono" charset="0"/>
                          <a:cs typeface="Andale Mono" charset="0"/>
                        </a:rPr>
                        <a:t>user_id2</a:t>
                      </a:r>
                      <a:endParaRPr kumimoji="0" lang="fr-F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uLnTx/>
                        <a:uFillTx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au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89667"/>
              </p:ext>
            </p:extLst>
          </p:nvPr>
        </p:nvGraphicFramePr>
        <p:xfrm>
          <a:off x="6638484" y="1985516"/>
          <a:ext cx="18631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78"/>
                <a:gridCol w="377042"/>
                <a:gridCol w="315056"/>
                <a:gridCol w="344592"/>
              </a:tblGrid>
              <a:tr h="267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uLnTx/>
                          <a:uFillTx/>
                          <a:latin typeface="Andale Mono" charset="0"/>
                          <a:ea typeface="Andale Mono" charset="0"/>
                          <a:cs typeface="Andale Mono" charset="0"/>
                        </a:rPr>
                        <a:t>user_id3</a:t>
                      </a:r>
                      <a:endParaRPr kumimoji="0" lang="fr-F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uLnTx/>
                        <a:uFillTx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au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32662"/>
              </p:ext>
            </p:extLst>
          </p:nvPr>
        </p:nvGraphicFramePr>
        <p:xfrm>
          <a:off x="2623587" y="2705246"/>
          <a:ext cx="18631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78"/>
                <a:gridCol w="377042"/>
                <a:gridCol w="315056"/>
                <a:gridCol w="344592"/>
              </a:tblGrid>
              <a:tr h="267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uLnTx/>
                          <a:uFillTx/>
                          <a:latin typeface="Andale Mono" charset="0"/>
                          <a:ea typeface="Andale Mono" charset="0"/>
                          <a:cs typeface="Andale Mono" charset="0"/>
                        </a:rPr>
                        <a:t>user_id4</a:t>
                      </a:r>
                      <a:endParaRPr kumimoji="0" lang="fr-F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uLnTx/>
                        <a:uFillTx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au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839627"/>
              </p:ext>
            </p:extLst>
          </p:nvPr>
        </p:nvGraphicFramePr>
        <p:xfrm>
          <a:off x="2459516" y="4596470"/>
          <a:ext cx="18631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78"/>
                <a:gridCol w="377042"/>
                <a:gridCol w="315056"/>
                <a:gridCol w="344592"/>
              </a:tblGrid>
              <a:tr h="2677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58ED5"/>
                          </a:solidFill>
                          <a:effectLst/>
                          <a:uLnTx/>
                          <a:uFillTx/>
                          <a:latin typeface="Andale Mono" charset="0"/>
                          <a:ea typeface="Andale Mono" charset="0"/>
                          <a:cs typeface="Andale Mono" charset="0"/>
                        </a:rPr>
                        <a:t>user_id5</a:t>
                      </a:r>
                      <a:endParaRPr kumimoji="0" lang="fr-F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58ED5"/>
                        </a:solidFill>
                        <a:effectLst/>
                        <a:uLnTx/>
                        <a:uFillTx/>
                        <a:latin typeface="Andale Mono" charset="0"/>
                        <a:ea typeface="Andale Mono" charset="0"/>
                        <a:cs typeface="Andale Mono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00000"/>
                        </a:solidFill>
                        <a:latin typeface="Roboto Regular"/>
                        <a:cs typeface="Roboto Regular"/>
                      </a:endParaRP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hteck 18"/>
          <p:cNvSpPr/>
          <p:nvPr/>
        </p:nvSpPr>
        <p:spPr>
          <a:xfrm>
            <a:off x="702736" y="546268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 err="1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Token</a:t>
            </a:r>
            <a:r>
              <a:rPr lang="fr-FR" sz="1600" dirty="0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= 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hash of #</a:t>
            </a:r>
            <a:r>
              <a:rPr lang="fr-FR" sz="1600" dirty="0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partition → #</a:t>
            </a:r>
            <a:r>
              <a:rPr lang="fr-FR" sz="1600" dirty="0" err="1" smtClean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node</a:t>
            </a:r>
            <a:endParaRPr lang="fr-FR" sz="1600" dirty="0">
              <a:solidFill>
                <a:schemeClr val="tx2">
                  <a:lumMod val="50000"/>
                </a:schemeClr>
              </a:solidFill>
              <a:latin typeface="Helvetica Neue Light"/>
              <a:cs typeface="Helvetica Neue Light"/>
            </a:endParaRPr>
          </a:p>
          <a:p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Data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is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evenly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distributed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clock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wise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</a:t>
            </a:r>
            <a:r>
              <a:rPr lang="fr-FR" sz="1600" dirty="0" err="1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replicated</a:t>
            </a:r>
            <a:r>
              <a:rPr lang="fr-FR" sz="1600" dirty="0">
                <a:solidFill>
                  <a:schemeClr val="tx2">
                    <a:lumMod val="50000"/>
                  </a:schemeClr>
                </a:solidFill>
                <a:latin typeface="Helvetica Neue Light"/>
                <a:cs typeface="Helvetica Neue Light"/>
              </a:rPr>
              <a:t> </a:t>
            </a:r>
            <a:endParaRPr lang="de-DE" sz="1600" dirty="0">
              <a:solidFill>
                <a:schemeClr val="tx2">
                  <a:lumMod val="50000"/>
                </a:schemeClr>
              </a:solidFill>
              <a:latin typeface="Helvetica Neue Light"/>
              <a:cs typeface="Helvetica Neue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66577" y="2176279"/>
            <a:ext cx="3323778" cy="3545568"/>
            <a:chOff x="4466577" y="2176279"/>
            <a:chExt cx="3323778" cy="3545568"/>
          </a:xfrm>
        </p:grpSpPr>
        <p:sp>
          <p:nvSpPr>
            <p:cNvPr id="26" name="Shape 683"/>
            <p:cNvSpPr/>
            <p:nvPr/>
          </p:nvSpPr>
          <p:spPr>
            <a:xfrm>
              <a:off x="4538446" y="2568982"/>
              <a:ext cx="3155657" cy="2764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66577" y="2176279"/>
              <a:ext cx="3323778" cy="3545568"/>
              <a:chOff x="1831908" y="2176279"/>
              <a:chExt cx="3323778" cy="3545568"/>
            </a:xfrm>
          </p:grpSpPr>
          <p:sp>
            <p:nvSpPr>
              <p:cNvPr id="28" name="Shape 1232"/>
              <p:cNvSpPr/>
              <p:nvPr/>
            </p:nvSpPr>
            <p:spPr>
              <a:xfrm>
                <a:off x="4437186" y="296889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N1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Shape 1237"/>
              <p:cNvSpPr/>
              <p:nvPr/>
            </p:nvSpPr>
            <p:spPr>
              <a:xfrm>
                <a:off x="1831908" y="2860788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N5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Shape 1238"/>
              <p:cNvSpPr/>
              <p:nvPr/>
            </p:nvSpPr>
            <p:spPr>
              <a:xfrm>
                <a:off x="3124190" y="500891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N3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Shape 1239"/>
              <p:cNvSpPr/>
              <p:nvPr/>
            </p:nvSpPr>
            <p:spPr>
              <a:xfrm>
                <a:off x="3098274" y="217627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N0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1232"/>
              <p:cNvSpPr/>
              <p:nvPr/>
            </p:nvSpPr>
            <p:spPr>
              <a:xfrm>
                <a:off x="4409448" y="436833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N2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1237"/>
              <p:cNvSpPr/>
              <p:nvPr/>
            </p:nvSpPr>
            <p:spPr>
              <a:xfrm>
                <a:off x="1842841" y="4336255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N4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03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492875"/>
            <a:ext cx="7099139" cy="36512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is a registered trademark of </a:t>
            </a:r>
            <a:r>
              <a:rPr lang="en-US" dirty="0" err="1" smtClean="0"/>
              <a:t>DataStax</a:t>
            </a:r>
            <a:r>
              <a:rPr lang="en-US" dirty="0" smtClean="0"/>
              <a:t>, Inc. and its subsidiaries in the United States and/or other countries.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4316" y="6492874"/>
            <a:ext cx="540544" cy="365125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algn="r">
                <a:buSzPct val="25000"/>
              </a:pPr>
              <a:t>13</a:t>
            </a:fld>
            <a:endParaRPr lang="en-US" sz="1200" dirty="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Lab 1 : Accessing the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9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Coordinator node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50881" y="2653230"/>
            <a:ext cx="6278940" cy="1943877"/>
          </a:xfrm>
        </p:spPr>
        <p:txBody>
          <a:bodyPr>
            <a:normAutofit/>
          </a:bodyPr>
          <a:lstStyle/>
          <a:p>
            <a:r>
              <a:rPr lang="en-GB" sz="2667" dirty="0" smtClean="0">
                <a:latin typeface="Helvetica Neue Light" charset="0"/>
                <a:ea typeface="Helvetica Neue Light" charset="0"/>
                <a:cs typeface="Helvetica Neue Light" charset="0"/>
              </a:rPr>
              <a:t>Incoming requests (read/write)</a:t>
            </a:r>
            <a:endParaRPr lang="en-GB" sz="2667" dirty="0" smtClean="0">
              <a:solidFill>
                <a:srgbClr val="E46C0A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en-GB" sz="2667" dirty="0" smtClean="0">
                <a:latin typeface="Helvetica Neue Light" charset="0"/>
                <a:ea typeface="Helvetica Neue Light" charset="0"/>
                <a:cs typeface="Helvetica Neue Light" charset="0"/>
              </a:rPr>
              <a:t>Coordinator node handles the request</a:t>
            </a:r>
            <a:endParaRPr lang="en-GB" sz="2667" dirty="0">
              <a:solidFill>
                <a:srgbClr val="E46C0A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1" name="Espace réservé du contenu 2"/>
          <p:cNvSpPr txBox="1">
            <a:spLocks/>
          </p:cNvSpPr>
          <p:nvPr/>
        </p:nvSpPr>
        <p:spPr>
          <a:xfrm>
            <a:off x="546625" y="5903467"/>
            <a:ext cx="6768575" cy="601824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08000" tIns="108000" rIns="108000" bIns="108000">
            <a:normAutofit fontScale="925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228600" indent="-228600" algn="l" rtl="0" eaLnBrk="1" latinLnBrk="0" hangingPunct="1">
              <a:spcBef>
                <a:spcPts val="500"/>
              </a:spcBef>
              <a:spcAft>
                <a:spcPts val="500"/>
              </a:spcAft>
              <a:buClr>
                <a:srgbClr val="366BC2"/>
              </a:buClr>
              <a:buSzPct val="76000"/>
              <a:buFont typeface="Arial"/>
              <a:buChar char="•"/>
              <a:defRPr kumimoji="0" sz="2300" b="0" i="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2pPr>
            <a:lvl3pPr marL="45720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/>
              <a:buChar char="•"/>
              <a:defRPr kumimoji="0" sz="2000" b="0" i="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3pPr>
            <a:lvl4pPr marL="68580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Courier New"/>
              <a:buChar char="o"/>
              <a:defRPr kumimoji="0" sz="1800" b="0" i="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b="0" i="0" kern="1200">
                <a:solidFill>
                  <a:srgbClr val="7F7F7F"/>
                </a:solidFill>
                <a:latin typeface="Helvetica"/>
                <a:ea typeface="+mn-ea"/>
                <a:cs typeface="Helvetica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67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Every node can be coordinator </a:t>
            </a:r>
            <a:r>
              <a:rPr lang="en-GB" sz="2667" dirty="0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 </a:t>
            </a:r>
            <a:r>
              <a:rPr lang="en-GB" sz="2667" dirty="0" err="1" smtClean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  <a:sym typeface="Wingdings"/>
              </a:rPr>
              <a:t>masterless</a:t>
            </a:r>
            <a:endParaRPr lang="en-GB" sz="2667" dirty="0">
              <a:solidFill>
                <a:schemeClr val="bg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607735" y="1559982"/>
            <a:ext cx="4089694" cy="4226781"/>
            <a:chOff x="6517040" y="1571020"/>
            <a:chExt cx="4089694" cy="4226781"/>
          </a:xfrm>
        </p:grpSpPr>
        <p:sp>
          <p:nvSpPr>
            <p:cNvPr id="67" name="Arc 66"/>
            <p:cNvSpPr/>
            <p:nvPr/>
          </p:nvSpPr>
          <p:spPr bwMode="auto">
            <a:xfrm rot="8629857" flipH="1" flipV="1">
              <a:off x="6517040" y="1822593"/>
              <a:ext cx="4037714" cy="3975208"/>
            </a:xfrm>
            <a:prstGeom prst="arc">
              <a:avLst>
                <a:gd name="adj1" fmla="val 16964341"/>
                <a:gd name="adj2" fmla="val 4903575"/>
              </a:avLst>
            </a:prstGeom>
            <a:noFill/>
            <a:ln w="25400" cap="flat" cmpd="sng" algn="ctr">
              <a:solidFill>
                <a:srgbClr val="E46C0A"/>
              </a:solidFill>
              <a:prstDash val="solid"/>
              <a:miter lim="0"/>
              <a:headEnd type="none" w="med" len="med"/>
              <a:tailEnd type="triangle" w="lg" len="lg"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8186599" y="1571020"/>
              <a:ext cx="444657" cy="447869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33" dirty="0"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  <p:sp>
          <p:nvSpPr>
            <p:cNvPr id="69" name="Ellipse 68"/>
            <p:cNvSpPr/>
            <p:nvPr/>
          </p:nvSpPr>
          <p:spPr>
            <a:xfrm>
              <a:off x="10162077" y="2829134"/>
              <a:ext cx="444657" cy="447869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33" dirty="0">
                  <a:latin typeface="Roboto" pitchFamily="2" charset="0"/>
                  <a:ea typeface="Roboto" pitchFamily="2" charset="0"/>
                </a:rPr>
                <a:t>2</a:t>
              </a:r>
            </a:p>
          </p:txBody>
        </p:sp>
        <p:sp>
          <p:nvSpPr>
            <p:cNvPr id="70" name="Ellipse 69"/>
            <p:cNvSpPr/>
            <p:nvPr/>
          </p:nvSpPr>
          <p:spPr>
            <a:xfrm>
              <a:off x="10064674" y="4688498"/>
              <a:ext cx="444657" cy="447869"/>
            </a:xfrm>
            <a:prstGeom prst="ellipse">
              <a:avLst/>
            </a:prstGeom>
            <a:solidFill>
              <a:srgbClr val="E46C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33" dirty="0">
                  <a:latin typeface="Roboto" pitchFamily="2" charset="0"/>
                  <a:ea typeface="Roboto" pitchFamily="2" charset="0"/>
                </a:rPr>
                <a:t>3</a:t>
              </a:r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4067926" y="4436331"/>
            <a:ext cx="1460997" cy="37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867" dirty="0" smtClean="0">
                <a:latin typeface="Helvetica Neue Light" charset="0"/>
                <a:ea typeface="Helvetica Neue Light" charset="0"/>
                <a:cs typeface="Helvetica Neue Light" charset="0"/>
              </a:rPr>
              <a:t>request</a:t>
            </a:r>
            <a:endParaRPr lang="en-GB" sz="1867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5274952" y="4638673"/>
            <a:ext cx="1332783" cy="211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rc 79"/>
          <p:cNvCxnSpPr>
            <a:stCxn id="33" idx="6"/>
            <a:endCxn id="27" idx="3"/>
          </p:cNvCxnSpPr>
          <p:nvPr/>
        </p:nvCxnSpPr>
        <p:spPr>
          <a:xfrm flipV="1">
            <a:off x="7655755" y="3500537"/>
            <a:ext cx="1868773" cy="1050429"/>
          </a:xfrm>
          <a:prstGeom prst="curvedConnector2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>
            <a:endCxn id="32" idx="2"/>
          </p:cNvCxnSpPr>
          <p:nvPr/>
        </p:nvCxnSpPr>
        <p:spPr>
          <a:xfrm>
            <a:off x="7724516" y="4544184"/>
            <a:ext cx="1699136" cy="6782"/>
          </a:xfrm>
          <a:prstGeom prst="curvedConnector3">
            <a:avLst>
              <a:gd name="adj1" fmla="val 50000"/>
            </a:avLst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6166149" y="4856268"/>
            <a:ext cx="1460997" cy="3796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867" dirty="0" smtClean="0">
                <a:latin typeface="Helvetica Neue Light" charset="0"/>
                <a:ea typeface="Helvetica Neue Light" charset="0"/>
                <a:cs typeface="Helvetica Neue Light" charset="0"/>
              </a:rPr>
              <a:t>coordinator</a:t>
            </a:r>
            <a:endParaRPr lang="en-GB" sz="1867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cxnSp>
        <p:nvCxnSpPr>
          <p:cNvPr id="40" name="Curved Connector 39"/>
          <p:cNvCxnSpPr>
            <a:stCxn id="33" idx="6"/>
            <a:endCxn id="30" idx="4"/>
          </p:cNvCxnSpPr>
          <p:nvPr/>
        </p:nvCxnSpPr>
        <p:spPr>
          <a:xfrm flipV="1">
            <a:off x="7655755" y="2812324"/>
            <a:ext cx="880141" cy="1738642"/>
          </a:xfrm>
          <a:prstGeom prst="curvedConnector2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74007" y="2035434"/>
            <a:ext cx="3323778" cy="3545568"/>
            <a:chOff x="4466577" y="2176279"/>
            <a:chExt cx="3323778" cy="3545568"/>
          </a:xfrm>
        </p:grpSpPr>
        <p:sp>
          <p:nvSpPr>
            <p:cNvPr id="24" name="Shape 683"/>
            <p:cNvSpPr/>
            <p:nvPr/>
          </p:nvSpPr>
          <p:spPr>
            <a:xfrm>
              <a:off x="4538446" y="2568982"/>
              <a:ext cx="3155657" cy="2764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466577" y="2176279"/>
              <a:ext cx="3323778" cy="3545568"/>
              <a:chOff x="1831908" y="2176279"/>
              <a:chExt cx="3323778" cy="3545568"/>
            </a:xfrm>
          </p:grpSpPr>
          <p:sp>
            <p:nvSpPr>
              <p:cNvPr id="35" name="Shape 1232"/>
              <p:cNvSpPr/>
              <p:nvPr/>
            </p:nvSpPr>
            <p:spPr>
              <a:xfrm>
                <a:off x="4437186" y="296889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N1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1237"/>
              <p:cNvSpPr/>
              <p:nvPr/>
            </p:nvSpPr>
            <p:spPr>
              <a:xfrm>
                <a:off x="1831908" y="2860788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N5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1238"/>
              <p:cNvSpPr/>
              <p:nvPr/>
            </p:nvSpPr>
            <p:spPr>
              <a:xfrm>
                <a:off x="3124190" y="500891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N3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1239"/>
              <p:cNvSpPr/>
              <p:nvPr/>
            </p:nvSpPr>
            <p:spPr>
              <a:xfrm>
                <a:off x="3098274" y="217627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N0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1232"/>
              <p:cNvSpPr/>
              <p:nvPr/>
            </p:nvSpPr>
            <p:spPr>
              <a:xfrm>
                <a:off x="4409448" y="436833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N2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1237"/>
              <p:cNvSpPr/>
              <p:nvPr/>
            </p:nvSpPr>
            <p:spPr>
              <a:xfrm>
                <a:off x="1842841" y="4336255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N4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33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request handling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80258" y="2074705"/>
            <a:ext cx="1235351" cy="712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write</a:t>
            </a:r>
            <a:endParaRPr lang="de-DE" dirty="0" smtClean="0"/>
          </a:p>
          <a:p>
            <a:pPr algn="ctr"/>
            <a:r>
              <a:rPr lang="de-DE" dirty="0" smtClean="0"/>
              <a:t>(10,‘abc‘)</a:t>
            </a:r>
            <a:endParaRPr lang="de-DE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64794" y="2513334"/>
            <a:ext cx="1310887" cy="47862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21537" y="2722727"/>
            <a:ext cx="478020" cy="349489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85215" y="3233363"/>
            <a:ext cx="1460072" cy="21656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26646" y="3453121"/>
            <a:ext cx="1684546" cy="790828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946552" y="1766432"/>
            <a:ext cx="132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 </a:t>
            </a:r>
            <a:r>
              <a:rPr lang="de-DE" dirty="0">
                <a:solidFill>
                  <a:schemeClr val="accent4"/>
                </a:solidFill>
              </a:rPr>
              <a:t>☑</a:t>
            </a:r>
            <a:endParaRPr lang="de-DE" dirty="0"/>
          </a:p>
        </p:txBody>
      </p:sp>
      <p:sp>
        <p:nvSpPr>
          <p:cNvPr id="32" name="Rectangle 31"/>
          <p:cNvSpPr/>
          <p:nvPr/>
        </p:nvSpPr>
        <p:spPr>
          <a:xfrm>
            <a:off x="7367894" y="2622209"/>
            <a:ext cx="132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 </a:t>
            </a:r>
            <a:r>
              <a:rPr lang="de-DE" dirty="0" smtClean="0">
                <a:solidFill>
                  <a:schemeClr val="accent4"/>
                </a:solidFill>
              </a:rPr>
              <a:t>☑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49084" y="4261287"/>
            <a:ext cx="1321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 </a:t>
            </a:r>
            <a:r>
              <a:rPr lang="de-DE" dirty="0">
                <a:solidFill>
                  <a:schemeClr val="accent4"/>
                </a:solidFill>
              </a:rPr>
              <a:t>☑</a:t>
            </a:r>
            <a:endParaRPr lang="de-DE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921537" y="2720222"/>
            <a:ext cx="478020" cy="3693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985215" y="3250701"/>
            <a:ext cx="1424975" cy="216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907737" y="3470459"/>
            <a:ext cx="1678011" cy="7908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735627" y="2508614"/>
            <a:ext cx="1301295" cy="4829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372315" y="2074705"/>
            <a:ext cx="1235351" cy="71293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write</a:t>
            </a:r>
            <a:endParaRPr lang="de-DE" dirty="0" smtClean="0"/>
          </a:p>
          <a:p>
            <a:pPr algn="ctr"/>
            <a:r>
              <a:rPr lang="de-DE" dirty="0" err="1" smtClean="0"/>
              <a:t>successful</a:t>
            </a:r>
            <a:endParaRPr lang="de-DE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901616" y="2968403"/>
            <a:ext cx="2887932" cy="6320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8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990575" indent="-380990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523962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4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2133547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743131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»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accent1"/>
                </a:solidFill>
              </a:rPr>
              <a:t>Replication </a:t>
            </a:r>
            <a:r>
              <a:rPr lang="de-DE" sz="1600" dirty="0" err="1" smtClean="0">
                <a:solidFill>
                  <a:schemeClr val="accent1"/>
                </a:solidFill>
              </a:rPr>
              <a:t>Factor</a:t>
            </a:r>
            <a:r>
              <a:rPr lang="de-DE" sz="1600" dirty="0" smtClean="0">
                <a:solidFill>
                  <a:schemeClr val="accent1"/>
                </a:solidFill>
              </a:rPr>
              <a:t> 3</a:t>
            </a:r>
          </a:p>
          <a:p>
            <a:pPr marL="0" indent="0">
              <a:buNone/>
            </a:pPr>
            <a:r>
              <a:rPr lang="de-DE" sz="1600" dirty="0" err="1" smtClean="0">
                <a:solidFill>
                  <a:schemeClr val="accent1"/>
                </a:solidFill>
              </a:rPr>
              <a:t>Consistency</a:t>
            </a:r>
            <a:r>
              <a:rPr lang="de-DE" sz="1600" dirty="0" smtClean="0">
                <a:solidFill>
                  <a:schemeClr val="accent1"/>
                </a:solidFill>
              </a:rPr>
              <a:t> Level : QUORUM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164883" y="2074705"/>
            <a:ext cx="3323778" cy="3545568"/>
            <a:chOff x="4466577" y="2176279"/>
            <a:chExt cx="3323778" cy="3545568"/>
          </a:xfrm>
        </p:grpSpPr>
        <p:sp>
          <p:nvSpPr>
            <p:cNvPr id="44" name="Shape 683"/>
            <p:cNvSpPr/>
            <p:nvPr/>
          </p:nvSpPr>
          <p:spPr>
            <a:xfrm>
              <a:off x="4538446" y="2568982"/>
              <a:ext cx="3155657" cy="2764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466577" y="2176279"/>
              <a:ext cx="3323778" cy="3545568"/>
              <a:chOff x="1831908" y="2176279"/>
              <a:chExt cx="3323778" cy="3545568"/>
            </a:xfrm>
          </p:grpSpPr>
          <p:sp>
            <p:nvSpPr>
              <p:cNvPr id="48" name="Shape 1232"/>
              <p:cNvSpPr/>
              <p:nvPr/>
            </p:nvSpPr>
            <p:spPr>
              <a:xfrm>
                <a:off x="4437186" y="296889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N1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Shape 1237"/>
              <p:cNvSpPr/>
              <p:nvPr/>
            </p:nvSpPr>
            <p:spPr>
              <a:xfrm>
                <a:off x="1831908" y="2860788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N5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1238"/>
              <p:cNvSpPr/>
              <p:nvPr/>
            </p:nvSpPr>
            <p:spPr>
              <a:xfrm>
                <a:off x="3124190" y="500891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N3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1239"/>
              <p:cNvSpPr/>
              <p:nvPr/>
            </p:nvSpPr>
            <p:spPr>
              <a:xfrm>
                <a:off x="3098274" y="217627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N0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1232"/>
              <p:cNvSpPr/>
              <p:nvPr/>
            </p:nvSpPr>
            <p:spPr>
              <a:xfrm>
                <a:off x="4409448" y="436833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N2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1237"/>
              <p:cNvSpPr/>
              <p:nvPr/>
            </p:nvSpPr>
            <p:spPr>
              <a:xfrm>
                <a:off x="1842841" y="4336255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N4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22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31" grpId="0"/>
      <p:bldP spid="32" grpId="0"/>
      <p:bldP spid="33" grpId="0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787458"/>
            <a:ext cx="10972800" cy="5283084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Background vs. </a:t>
            </a:r>
            <a:r>
              <a:rPr lang="de-DE" sz="2400" dirty="0" err="1">
                <a:solidFill>
                  <a:schemeClr val="accent1"/>
                </a:solidFill>
              </a:rPr>
              <a:t>Forground</a:t>
            </a:r>
            <a:r>
              <a:rPr lang="de-DE" sz="2400" dirty="0">
                <a:solidFill>
                  <a:schemeClr val="accent1"/>
                </a:solidFill>
              </a:rPr>
              <a:t> Read </a:t>
            </a:r>
            <a:r>
              <a:rPr lang="de-DE" sz="2400" dirty="0" err="1">
                <a:solidFill>
                  <a:schemeClr val="accent1"/>
                </a:solidFill>
              </a:rPr>
              <a:t>Repair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de-DE" sz="2400" dirty="0" err="1" smtClean="0"/>
              <a:t>Compare</a:t>
            </a:r>
            <a:r>
              <a:rPr lang="de-DE" sz="2400" dirty="0" smtClean="0"/>
              <a:t> </a:t>
            </a:r>
            <a:r>
              <a:rPr lang="de-DE" sz="2400" dirty="0" err="1" smtClean="0"/>
              <a:t>digests</a:t>
            </a:r>
            <a:endParaRPr lang="de-DE" sz="2400" dirty="0" smtClean="0"/>
          </a:p>
          <a:p>
            <a:pPr lvl="2"/>
            <a:r>
              <a:rPr lang="de-DE" sz="2400" dirty="0" smtClean="0"/>
              <a:t>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</a:t>
            </a:r>
            <a:r>
              <a:rPr lang="de-DE" sz="2400" dirty="0" err="1"/>
              <a:t>mismatch</a:t>
            </a:r>
            <a:endParaRPr lang="de-DE" sz="2400" dirty="0"/>
          </a:p>
          <a:p>
            <a:pPr lvl="1"/>
            <a:r>
              <a:rPr lang="de-DE" sz="2400" dirty="0" err="1" smtClean="0"/>
              <a:t>re-request</a:t>
            </a:r>
            <a:r>
              <a:rPr lang="de-DE" sz="2400" dirty="0" smtClean="0"/>
              <a:t> </a:t>
            </a:r>
            <a:r>
              <a:rPr lang="de-DE" sz="2400" dirty="0" err="1"/>
              <a:t>to</a:t>
            </a:r>
            <a:r>
              <a:rPr lang="de-DE" sz="2400" dirty="0"/>
              <a:t> same </a:t>
            </a:r>
            <a:r>
              <a:rPr lang="de-DE" sz="2400" dirty="0" err="1"/>
              <a:t>nodes</a:t>
            </a:r>
            <a:r>
              <a:rPr lang="de-DE" sz="2400" dirty="0"/>
              <a:t> (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)</a:t>
            </a:r>
          </a:p>
          <a:p>
            <a:pPr lvl="2"/>
            <a:r>
              <a:rPr lang="de-DE" sz="2400" dirty="0" err="1" smtClean="0"/>
              <a:t>compare</a:t>
            </a:r>
            <a:r>
              <a:rPr lang="de-DE" sz="2400" dirty="0" smtClean="0"/>
              <a:t>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sets</a:t>
            </a:r>
            <a:r>
              <a:rPr lang="de-DE" sz="2400" dirty="0"/>
              <a:t>, send update</a:t>
            </a:r>
          </a:p>
          <a:p>
            <a:pPr lvl="2"/>
            <a:r>
              <a:rPr lang="de-DE" sz="2400" dirty="0" smtClean="0"/>
              <a:t>block </a:t>
            </a:r>
            <a:r>
              <a:rPr lang="de-DE" sz="2400" dirty="0" err="1"/>
              <a:t>until</a:t>
            </a:r>
            <a:r>
              <a:rPr lang="de-DE" sz="2400" dirty="0"/>
              <a:t> out-</a:t>
            </a:r>
            <a:r>
              <a:rPr lang="de-DE" sz="2400" dirty="0" err="1"/>
              <a:t>of</a:t>
            </a:r>
            <a:r>
              <a:rPr lang="de-DE" sz="2400" dirty="0"/>
              <a:t>-date </a:t>
            </a:r>
            <a:r>
              <a:rPr lang="de-DE" sz="2400" dirty="0" err="1"/>
              <a:t>replicas</a:t>
            </a:r>
            <a:r>
              <a:rPr lang="de-DE" sz="2400" dirty="0"/>
              <a:t> </a:t>
            </a:r>
            <a:r>
              <a:rPr lang="de-DE" sz="2400" dirty="0" err="1"/>
              <a:t>respond</a:t>
            </a:r>
            <a:endParaRPr lang="de-DE" sz="2400" dirty="0"/>
          </a:p>
          <a:p>
            <a:pPr lvl="1"/>
            <a:r>
              <a:rPr lang="de-DE" sz="2400" dirty="0" smtClean="0"/>
              <a:t>Return </a:t>
            </a:r>
            <a:r>
              <a:rPr lang="de-DE" sz="2400" dirty="0" err="1"/>
              <a:t>merged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 smtClean="0"/>
              <a:t>client</a:t>
            </a:r>
            <a:endParaRPr lang="de-DE" sz="2400" dirty="0" smtClean="0"/>
          </a:p>
          <a:p>
            <a:pPr lvl="1"/>
            <a:endParaRPr lang="de-DE" sz="2400" dirty="0" smtClean="0"/>
          </a:p>
          <a:p>
            <a:r>
              <a:rPr lang="en-GB" sz="2400" dirty="0" smtClean="0">
                <a:solidFill>
                  <a:schemeClr val="accent1"/>
                </a:solidFill>
              </a:rPr>
              <a:t>Consistency </a:t>
            </a:r>
            <a:r>
              <a:rPr lang="en-GB" sz="2400" dirty="0">
                <a:solidFill>
                  <a:schemeClr val="accent1"/>
                </a:solidFill>
              </a:rPr>
              <a:t>Level</a:t>
            </a:r>
          </a:p>
          <a:p>
            <a:pPr lvl="1"/>
            <a:r>
              <a:rPr lang="en-GB" sz="2400" dirty="0"/>
              <a:t>one, quorum, all</a:t>
            </a:r>
          </a:p>
          <a:p>
            <a:pPr lvl="1"/>
            <a:r>
              <a:rPr lang="en-GB" sz="2400" dirty="0"/>
              <a:t>local vs. cluster </a:t>
            </a:r>
            <a:r>
              <a:rPr lang="en-GB" sz="2400" dirty="0" smtClean="0"/>
              <a:t>wide</a:t>
            </a:r>
            <a:endParaRPr lang="en-GB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5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102420" y="2093089"/>
            <a:ext cx="3323778" cy="3545568"/>
            <a:chOff x="4466577" y="2176279"/>
            <a:chExt cx="3323778" cy="3545568"/>
          </a:xfrm>
        </p:grpSpPr>
        <p:sp>
          <p:nvSpPr>
            <p:cNvPr id="26" name="Shape 683"/>
            <p:cNvSpPr/>
            <p:nvPr/>
          </p:nvSpPr>
          <p:spPr>
            <a:xfrm>
              <a:off x="4538446" y="2568982"/>
              <a:ext cx="3155657" cy="2764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4466577" y="2176279"/>
              <a:ext cx="3323778" cy="3545568"/>
              <a:chOff x="1831908" y="2176279"/>
              <a:chExt cx="3323778" cy="3545568"/>
            </a:xfrm>
          </p:grpSpPr>
          <p:sp>
            <p:nvSpPr>
              <p:cNvPr id="30" name="Shape 1232"/>
              <p:cNvSpPr/>
              <p:nvPr/>
            </p:nvSpPr>
            <p:spPr>
              <a:xfrm>
                <a:off x="4437186" y="296889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N1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1237"/>
              <p:cNvSpPr/>
              <p:nvPr/>
            </p:nvSpPr>
            <p:spPr>
              <a:xfrm>
                <a:off x="1831908" y="2860788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N5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1238"/>
              <p:cNvSpPr/>
              <p:nvPr/>
            </p:nvSpPr>
            <p:spPr>
              <a:xfrm>
                <a:off x="3124190" y="500891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N3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1239"/>
              <p:cNvSpPr/>
              <p:nvPr/>
            </p:nvSpPr>
            <p:spPr>
              <a:xfrm>
                <a:off x="3098274" y="217627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N0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1232"/>
              <p:cNvSpPr/>
              <p:nvPr/>
            </p:nvSpPr>
            <p:spPr>
              <a:xfrm>
                <a:off x="4409448" y="436833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N2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1237"/>
              <p:cNvSpPr/>
              <p:nvPr/>
            </p:nvSpPr>
            <p:spPr>
              <a:xfrm>
                <a:off x="1842841" y="4336255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N4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request handling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985215" y="3242930"/>
            <a:ext cx="1521911" cy="1208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088418" y="1766432"/>
            <a:ext cx="103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/>
          </a:p>
        </p:txBody>
      </p:sp>
      <p:sp>
        <p:nvSpPr>
          <p:cNvPr id="32" name="Rectangle 31"/>
          <p:cNvSpPr/>
          <p:nvPr/>
        </p:nvSpPr>
        <p:spPr>
          <a:xfrm>
            <a:off x="7415225" y="2702884"/>
            <a:ext cx="906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</a:t>
            </a:r>
            <a:r>
              <a:rPr lang="de-DE" dirty="0" smtClean="0"/>
              <a:t>,‘yz‘)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27368" y="4357461"/>
            <a:ext cx="103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/>
          </a:p>
        </p:txBody>
      </p:sp>
      <p:sp>
        <p:nvSpPr>
          <p:cNvPr id="3" name="Cross 2"/>
          <p:cNvSpPr/>
          <p:nvPr/>
        </p:nvSpPr>
        <p:spPr>
          <a:xfrm rot="18872013">
            <a:off x="6810209" y="2973587"/>
            <a:ext cx="547389" cy="537177"/>
          </a:xfrm>
          <a:prstGeom prst="plus">
            <a:avLst>
              <a:gd name="adj" fmla="val 423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921537" y="2720222"/>
            <a:ext cx="478020" cy="3693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907737" y="3470459"/>
            <a:ext cx="1678011" cy="7908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735627" y="2508614"/>
            <a:ext cx="1301295" cy="4829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372315" y="2074705"/>
            <a:ext cx="1235351" cy="71293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write</a:t>
            </a:r>
            <a:endParaRPr lang="de-DE" dirty="0" smtClean="0"/>
          </a:p>
          <a:p>
            <a:pPr algn="ctr"/>
            <a:r>
              <a:rPr lang="de-DE" dirty="0" err="1" smtClean="0"/>
              <a:t>successful</a:t>
            </a:r>
            <a:endParaRPr lang="de-DE"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609599" y="5079103"/>
            <a:ext cx="4375616" cy="1166099"/>
          </a:xfrm>
        </p:spPr>
        <p:txBody>
          <a:bodyPr>
            <a:normAutofit lnSpcReduction="10000"/>
          </a:bodyPr>
          <a:lstStyle/>
          <a:p>
            <a:r>
              <a:rPr lang="de-DE" sz="2000" dirty="0" smtClean="0">
                <a:solidFill>
                  <a:schemeClr val="accent1"/>
                </a:solidFill>
              </a:rPr>
              <a:t>Writing </a:t>
            </a:r>
            <a:r>
              <a:rPr lang="de-DE" sz="2000" dirty="0" err="1" smtClean="0">
                <a:solidFill>
                  <a:schemeClr val="accent1"/>
                </a:solidFill>
              </a:rPr>
              <a:t>hints</a:t>
            </a:r>
            <a:r>
              <a:rPr lang="de-DE" sz="2000" dirty="0" smtClean="0">
                <a:solidFill>
                  <a:schemeClr val="accent1"/>
                </a:solidFill>
              </a:rPr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for</a:t>
            </a:r>
            <a:r>
              <a:rPr lang="de-DE" sz="2000" dirty="0" smtClean="0">
                <a:solidFill>
                  <a:schemeClr val="accent1"/>
                </a:solidFill>
              </a:rPr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failed</a:t>
            </a:r>
            <a:r>
              <a:rPr lang="de-DE" sz="2000" dirty="0" smtClean="0">
                <a:solidFill>
                  <a:schemeClr val="accent1"/>
                </a:solidFill>
              </a:rPr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node</a:t>
            </a:r>
            <a:endParaRPr lang="de-DE" sz="2000" dirty="0" smtClean="0">
              <a:solidFill>
                <a:schemeClr val="accent1"/>
              </a:solidFill>
            </a:endParaRPr>
          </a:p>
          <a:p>
            <a:r>
              <a:rPr lang="de-DE" sz="2000" dirty="0" smtClean="0">
                <a:solidFill>
                  <a:schemeClr val="accent1"/>
                </a:solidFill>
              </a:rPr>
              <a:t>3h </a:t>
            </a:r>
            <a:r>
              <a:rPr lang="de-DE" sz="2000" dirty="0" err="1" smtClean="0">
                <a:solidFill>
                  <a:schemeClr val="accent1"/>
                </a:solidFill>
              </a:rPr>
              <a:t>hint</a:t>
            </a:r>
            <a:r>
              <a:rPr lang="de-DE" sz="2000" dirty="0" smtClean="0">
                <a:solidFill>
                  <a:schemeClr val="accent1"/>
                </a:solidFill>
              </a:rPr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write</a:t>
            </a:r>
            <a:r>
              <a:rPr lang="de-DE" sz="2000" dirty="0" smtClean="0">
                <a:solidFill>
                  <a:schemeClr val="accent1"/>
                </a:solidFill>
              </a:rPr>
              <a:t> </a:t>
            </a:r>
            <a:r>
              <a:rPr lang="de-DE" sz="2000" dirty="0" err="1" smtClean="0">
                <a:solidFill>
                  <a:schemeClr val="accent1"/>
                </a:solidFill>
              </a:rPr>
              <a:t>window</a:t>
            </a:r>
            <a:endParaRPr lang="de-DE" sz="2000" dirty="0" smtClean="0">
              <a:solidFill>
                <a:schemeClr val="accent1"/>
              </a:solidFill>
            </a:endParaRPr>
          </a:p>
          <a:p>
            <a:r>
              <a:rPr lang="de-DE" sz="2000" dirty="0" smtClean="0">
                <a:solidFill>
                  <a:schemeClr val="accent1"/>
                </a:solidFill>
              </a:rPr>
              <a:t>CL</a:t>
            </a:r>
            <a:r>
              <a:rPr lang="de-DE" sz="2000" dirty="0">
                <a:solidFill>
                  <a:schemeClr val="accent1"/>
                </a:solidFill>
              </a:rPr>
              <a:t>: </a:t>
            </a:r>
            <a:r>
              <a:rPr lang="de-DE" sz="2000" dirty="0" smtClean="0">
                <a:solidFill>
                  <a:schemeClr val="accent1"/>
                </a:solidFill>
              </a:rPr>
              <a:t>LOCAL_ALL </a:t>
            </a:r>
            <a:r>
              <a:rPr lang="de-DE" sz="2000" dirty="0">
                <a:solidFill>
                  <a:schemeClr val="accent1"/>
                </a:solidFill>
              </a:rPr>
              <a:t>will </a:t>
            </a:r>
            <a:r>
              <a:rPr lang="de-DE" sz="2000" dirty="0" err="1" smtClean="0">
                <a:solidFill>
                  <a:schemeClr val="accent1"/>
                </a:solidFill>
              </a:rPr>
              <a:t>fail</a:t>
            </a:r>
            <a:endParaRPr lang="de-DE" sz="2000" dirty="0">
              <a:solidFill>
                <a:schemeClr val="accent1"/>
              </a:solidFill>
            </a:endParaRPr>
          </a:p>
          <a:p>
            <a:endParaRPr lang="de-DE" sz="2000" dirty="0" smtClean="0">
              <a:solidFill>
                <a:schemeClr val="accent1"/>
              </a:solidFill>
            </a:endParaRPr>
          </a:p>
          <a:p>
            <a:endParaRPr lang="en-GB" sz="20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901616" y="2968403"/>
            <a:ext cx="2887932" cy="6320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8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990575" indent="-380990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523962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4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2133547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743131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»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accent1"/>
                </a:solidFill>
              </a:rPr>
              <a:t>Replication </a:t>
            </a:r>
            <a:r>
              <a:rPr lang="de-DE" sz="1600" dirty="0" err="1" smtClean="0">
                <a:solidFill>
                  <a:schemeClr val="accent1"/>
                </a:solidFill>
              </a:rPr>
              <a:t>Factor</a:t>
            </a:r>
            <a:r>
              <a:rPr lang="de-DE" sz="1600" dirty="0" smtClean="0">
                <a:solidFill>
                  <a:schemeClr val="accent1"/>
                </a:solidFill>
              </a:rPr>
              <a:t> 3</a:t>
            </a:r>
          </a:p>
          <a:p>
            <a:pPr marL="0" indent="0">
              <a:buNone/>
            </a:pPr>
            <a:r>
              <a:rPr lang="de-DE" sz="1600" dirty="0" err="1" smtClean="0">
                <a:solidFill>
                  <a:schemeClr val="accent1"/>
                </a:solidFill>
              </a:rPr>
              <a:t>Consistency</a:t>
            </a:r>
            <a:r>
              <a:rPr lang="de-DE" sz="1600" dirty="0" smtClean="0">
                <a:solidFill>
                  <a:schemeClr val="accent1"/>
                </a:solidFill>
              </a:rPr>
              <a:t> Level : QUORUM</a:t>
            </a:r>
          </a:p>
        </p:txBody>
      </p:sp>
    </p:spTree>
    <p:extLst>
      <p:ext uri="{BB962C8B-B14F-4D97-AF65-F5344CB8AC3E}">
        <p14:creationId xmlns:p14="http://schemas.microsoft.com/office/powerpoint/2010/main" val="18375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" grpId="0" animBg="1"/>
      <p:bldP spid="42" grpId="0" animBg="1"/>
      <p:bldP spid="4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102420" y="2093089"/>
            <a:ext cx="3323778" cy="3545568"/>
            <a:chOff x="4466577" y="2176279"/>
            <a:chExt cx="3323778" cy="3545568"/>
          </a:xfrm>
        </p:grpSpPr>
        <p:sp>
          <p:nvSpPr>
            <p:cNvPr id="27" name="Shape 683"/>
            <p:cNvSpPr/>
            <p:nvPr/>
          </p:nvSpPr>
          <p:spPr>
            <a:xfrm>
              <a:off x="4538446" y="2568982"/>
              <a:ext cx="3155657" cy="2764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466577" y="2176279"/>
              <a:ext cx="3323778" cy="3545568"/>
              <a:chOff x="1831908" y="2176279"/>
              <a:chExt cx="3323778" cy="3545568"/>
            </a:xfrm>
          </p:grpSpPr>
          <p:sp>
            <p:nvSpPr>
              <p:cNvPr id="34" name="Shape 1232"/>
              <p:cNvSpPr/>
              <p:nvPr/>
            </p:nvSpPr>
            <p:spPr>
              <a:xfrm>
                <a:off x="4437186" y="296889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N1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1237"/>
              <p:cNvSpPr/>
              <p:nvPr/>
            </p:nvSpPr>
            <p:spPr>
              <a:xfrm>
                <a:off x="1831908" y="2860788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N5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1238"/>
              <p:cNvSpPr/>
              <p:nvPr/>
            </p:nvSpPr>
            <p:spPr>
              <a:xfrm>
                <a:off x="3124190" y="500891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N3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1239"/>
              <p:cNvSpPr/>
              <p:nvPr/>
            </p:nvSpPr>
            <p:spPr>
              <a:xfrm>
                <a:off x="3098274" y="217627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N0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1232"/>
              <p:cNvSpPr/>
              <p:nvPr/>
            </p:nvSpPr>
            <p:spPr>
              <a:xfrm>
                <a:off x="4409448" y="436833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N2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Shape 1237"/>
              <p:cNvSpPr/>
              <p:nvPr/>
            </p:nvSpPr>
            <p:spPr>
              <a:xfrm>
                <a:off x="1842841" y="4336255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N4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Write request handling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985215" y="3242930"/>
            <a:ext cx="1521911" cy="1208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088418" y="1766432"/>
            <a:ext cx="103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/>
          </a:p>
        </p:txBody>
      </p:sp>
      <p:sp>
        <p:nvSpPr>
          <p:cNvPr id="32" name="Rectangle 31"/>
          <p:cNvSpPr/>
          <p:nvPr/>
        </p:nvSpPr>
        <p:spPr>
          <a:xfrm>
            <a:off x="7415225" y="2702884"/>
            <a:ext cx="906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</a:t>
            </a:r>
            <a:r>
              <a:rPr lang="de-DE" dirty="0" smtClean="0"/>
              <a:t>,‘yz‘)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592866" y="4357461"/>
            <a:ext cx="906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</a:t>
            </a:r>
            <a:r>
              <a:rPr lang="de-DE" dirty="0" smtClean="0"/>
              <a:t>,‘yz‘)</a:t>
            </a:r>
            <a:endParaRPr lang="de-DE" dirty="0"/>
          </a:p>
        </p:txBody>
      </p:sp>
      <p:sp>
        <p:nvSpPr>
          <p:cNvPr id="3" name="Cross 2"/>
          <p:cNvSpPr/>
          <p:nvPr/>
        </p:nvSpPr>
        <p:spPr>
          <a:xfrm rot="18872013">
            <a:off x="6807057" y="2997999"/>
            <a:ext cx="547389" cy="537177"/>
          </a:xfrm>
          <a:prstGeom prst="plus">
            <a:avLst>
              <a:gd name="adj" fmla="val 423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921537" y="2720222"/>
            <a:ext cx="478020" cy="3693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907737" y="3470459"/>
            <a:ext cx="1678011" cy="7908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735627" y="2508614"/>
            <a:ext cx="1301295" cy="482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372315" y="2074705"/>
            <a:ext cx="1235351" cy="71293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write</a:t>
            </a:r>
            <a:endParaRPr lang="de-DE" dirty="0" smtClean="0"/>
          </a:p>
          <a:p>
            <a:pPr algn="ctr"/>
            <a:r>
              <a:rPr lang="de-DE" dirty="0" err="1" smtClean="0"/>
              <a:t>failure</a:t>
            </a:r>
            <a:endParaRPr lang="de-DE" dirty="0"/>
          </a:p>
        </p:txBody>
      </p:sp>
      <p:sp>
        <p:nvSpPr>
          <p:cNvPr id="23" name="Cross 22"/>
          <p:cNvSpPr/>
          <p:nvPr/>
        </p:nvSpPr>
        <p:spPr>
          <a:xfrm rot="18872013">
            <a:off x="6764869" y="4386198"/>
            <a:ext cx="547389" cy="537177"/>
          </a:xfrm>
          <a:prstGeom prst="plus">
            <a:avLst>
              <a:gd name="adj" fmla="val 423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609600" y="5392498"/>
            <a:ext cx="4243150" cy="852703"/>
          </a:xfrm>
        </p:spPr>
        <p:txBody>
          <a:bodyPr>
            <a:normAutofit/>
          </a:bodyPr>
          <a:lstStyle/>
          <a:p>
            <a:r>
              <a:rPr lang="de-DE" sz="2000" dirty="0" err="1" smtClean="0">
                <a:solidFill>
                  <a:schemeClr val="accent1"/>
                </a:solidFill>
              </a:rPr>
              <a:t>quorum</a:t>
            </a:r>
            <a:r>
              <a:rPr lang="de-DE" sz="2000" dirty="0" smtClean="0">
                <a:solidFill>
                  <a:schemeClr val="accent1"/>
                </a:solidFill>
              </a:rPr>
              <a:t> not </a:t>
            </a:r>
            <a:r>
              <a:rPr lang="de-DE" sz="2000" dirty="0" err="1" smtClean="0">
                <a:solidFill>
                  <a:schemeClr val="accent1"/>
                </a:solidFill>
              </a:rPr>
              <a:t>met</a:t>
            </a:r>
            <a:r>
              <a:rPr lang="de-DE" sz="2000" dirty="0" smtClean="0">
                <a:solidFill>
                  <a:schemeClr val="accent1"/>
                </a:solidFill>
              </a:rPr>
              <a:t>, </a:t>
            </a:r>
            <a:r>
              <a:rPr lang="de-DE" sz="2000" dirty="0" err="1" smtClean="0">
                <a:solidFill>
                  <a:schemeClr val="accent1"/>
                </a:solidFill>
              </a:rPr>
              <a:t>failure</a:t>
            </a:r>
            <a:endParaRPr lang="de-DE" sz="2000" dirty="0" smtClean="0">
              <a:solidFill>
                <a:schemeClr val="accent1"/>
              </a:solidFill>
            </a:endParaRPr>
          </a:p>
          <a:p>
            <a:r>
              <a:rPr lang="de-DE" sz="2000" dirty="0" smtClean="0">
                <a:solidFill>
                  <a:schemeClr val="accent1"/>
                </a:solidFill>
              </a:rPr>
              <a:t>CL: LOCAL_ONE will </a:t>
            </a:r>
            <a:r>
              <a:rPr lang="de-DE" sz="2000" dirty="0" err="1" smtClean="0">
                <a:solidFill>
                  <a:schemeClr val="accent1"/>
                </a:solidFill>
              </a:rPr>
              <a:t>succeed</a:t>
            </a:r>
            <a:endParaRPr lang="en-GB" sz="20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901616" y="2995405"/>
            <a:ext cx="2887932" cy="6320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8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990575" indent="-380990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523962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4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2133547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743131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»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accent1"/>
                </a:solidFill>
              </a:rPr>
              <a:t>Replication </a:t>
            </a:r>
            <a:r>
              <a:rPr lang="de-DE" sz="1600" dirty="0" err="1" smtClean="0">
                <a:solidFill>
                  <a:schemeClr val="accent1"/>
                </a:solidFill>
              </a:rPr>
              <a:t>Factor</a:t>
            </a:r>
            <a:r>
              <a:rPr lang="de-DE" sz="1600" dirty="0" smtClean="0">
                <a:solidFill>
                  <a:schemeClr val="accent1"/>
                </a:solidFill>
              </a:rPr>
              <a:t> 3</a:t>
            </a:r>
          </a:p>
          <a:p>
            <a:pPr marL="0" indent="0">
              <a:buNone/>
            </a:pPr>
            <a:r>
              <a:rPr lang="de-DE" sz="1600" dirty="0" err="1" smtClean="0">
                <a:solidFill>
                  <a:schemeClr val="accent1"/>
                </a:solidFill>
              </a:rPr>
              <a:t>Consistency</a:t>
            </a:r>
            <a:r>
              <a:rPr lang="de-DE" sz="1600" dirty="0" smtClean="0">
                <a:solidFill>
                  <a:schemeClr val="accent1"/>
                </a:solidFill>
              </a:rPr>
              <a:t> Level : QUORUM</a:t>
            </a:r>
          </a:p>
        </p:txBody>
      </p:sp>
    </p:spTree>
    <p:extLst>
      <p:ext uri="{BB962C8B-B14F-4D97-AF65-F5344CB8AC3E}">
        <p14:creationId xmlns:p14="http://schemas.microsoft.com/office/powerpoint/2010/main" val="175736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" grpId="0" animBg="1"/>
      <p:bldP spid="42" grpId="0" animBg="1"/>
      <p:bldP spid="23" grpId="0" animBg="1"/>
      <p:bldP spid="2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37720"/>
              </p:ext>
            </p:extLst>
          </p:nvPr>
        </p:nvGraphicFramePr>
        <p:xfrm>
          <a:off x="598309" y="1689101"/>
          <a:ext cx="11305219" cy="3836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681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1</a:t>
                      </a:r>
                      <a:endParaRPr lang="de-DE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de-DE" sz="3700" b="0" i="0" kern="1200" noProof="0" dirty="0" err="1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Topology</a:t>
                      </a:r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 </a:t>
                      </a:r>
                      <a:r>
                        <a:rPr lang="de-DE" sz="3700" b="0" i="0" kern="1200" noProof="0" dirty="0" err="1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and</a:t>
                      </a:r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 Data </a:t>
                      </a:r>
                      <a:r>
                        <a:rPr lang="de-DE" sz="3700" b="0" i="0" kern="1200" noProof="0" dirty="0" err="1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Structure</a:t>
                      </a:r>
                      <a:endParaRPr lang="de-DE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2</a:t>
                      </a:r>
                      <a:endParaRPr lang="de-DE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n-ea"/>
                          <a:cs typeface="Helvetica Neue Thin"/>
                        </a:rPr>
                        <a:t>Lab 1:</a:t>
                      </a: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n-ea"/>
                          <a:cs typeface="Helvetica Neue Thin"/>
                        </a:rPr>
                        <a:t> Cassandra Access </a:t>
                      </a:r>
                      <a:r>
                        <a:rPr lang="de-DE" sz="3700" b="0" i="0" kern="1200" baseline="0" noProof="0" dirty="0" err="1" smtClean="0">
                          <a:solidFill>
                            <a:schemeClr val="accent1"/>
                          </a:solidFill>
                          <a:latin typeface="Helvetica Neue Thin"/>
                          <a:ea typeface="+mn-ea"/>
                          <a:cs typeface="Helvetica Neue Thin"/>
                        </a:rPr>
                        <a:t>and</a:t>
                      </a: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n-ea"/>
                          <a:cs typeface="Helvetica Neue Thin"/>
                        </a:rPr>
                        <a:t> Cassandra Stress</a:t>
                      </a:r>
                      <a:endParaRPr lang="de-DE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n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3</a:t>
                      </a:r>
                      <a:endParaRPr lang="de-DE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Request Handling </a:t>
                      </a:r>
                      <a:endParaRPr lang="de-DE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59135">
                <a:tc>
                  <a:txBody>
                    <a:bodyPr/>
                    <a:lstStyle/>
                    <a:p>
                      <a:pPr algn="ctr"/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4</a:t>
                      </a:r>
                      <a:endParaRPr lang="de-DE" sz="3700" b="0" i="0" kern="1200" noProof="0" dirty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121920" marR="121920" marT="81280" marB="81280"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de-DE" sz="3700" b="0" i="0" kern="120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Lab 2</a:t>
                      </a:r>
                      <a:r>
                        <a:rPr lang="de-DE" sz="3700" b="0" i="0" kern="1200" baseline="0" noProof="0" dirty="0" smtClean="0">
                          <a:solidFill>
                            <a:schemeClr val="accent1"/>
                          </a:solidFill>
                          <a:latin typeface="Helvetica Neue Thin"/>
                          <a:ea typeface="+mj-ea"/>
                          <a:cs typeface="Helvetica Neue Thin"/>
                        </a:rPr>
                        <a:t>: Hands-on DSE CQL</a:t>
                      </a:r>
                      <a:endParaRPr lang="de-DE" sz="3700" b="0" i="0" kern="1200" noProof="0" dirty="0" smtClean="0">
                        <a:solidFill>
                          <a:schemeClr val="accent1"/>
                        </a:solidFill>
                        <a:latin typeface="Helvetica Neue Thin"/>
                        <a:ea typeface="+mj-ea"/>
                        <a:cs typeface="Helvetica Neue Thin"/>
                      </a:endParaRPr>
                    </a:p>
                  </a:txBody>
                  <a:tcPr marL="243840" marR="121920" marT="81280" marB="812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9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request handling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80258" y="2074705"/>
            <a:ext cx="1235351" cy="712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</a:t>
            </a:r>
            <a:endParaRPr lang="de-DE" dirty="0" smtClean="0"/>
          </a:p>
          <a:p>
            <a:pPr algn="ctr"/>
            <a:r>
              <a:rPr lang="de-DE" dirty="0" smtClean="0"/>
              <a:t>(10)</a:t>
            </a:r>
            <a:endParaRPr lang="de-DE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64794" y="2513334"/>
            <a:ext cx="1310887" cy="47862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21537" y="2722727"/>
            <a:ext cx="478020" cy="349489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85215" y="3233363"/>
            <a:ext cx="1460072" cy="21656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26646" y="3453121"/>
            <a:ext cx="1684546" cy="790828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5487" y="2745071"/>
            <a:ext cx="103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/>
          </a:p>
        </p:txBody>
      </p:sp>
      <p:sp>
        <p:nvSpPr>
          <p:cNvPr id="32" name="Rectangle 31"/>
          <p:cNvSpPr/>
          <p:nvPr/>
        </p:nvSpPr>
        <p:spPr>
          <a:xfrm>
            <a:off x="5679928" y="3299003"/>
            <a:ext cx="1037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>
              <a:solidFill>
                <a:schemeClr val="accent4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90324" y="2787639"/>
            <a:ext cx="478020" cy="3693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985215" y="3328419"/>
            <a:ext cx="1424975" cy="216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72315" y="2074705"/>
            <a:ext cx="1235351" cy="71293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</a:t>
            </a:r>
            <a:endParaRPr lang="de-DE" dirty="0" smtClean="0"/>
          </a:p>
          <a:p>
            <a:pPr algn="ctr"/>
            <a:r>
              <a:rPr lang="de-DE" dirty="0" err="1" smtClean="0"/>
              <a:t>successful</a:t>
            </a:r>
            <a:endParaRPr lang="de-DE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701116" y="2589289"/>
            <a:ext cx="1301295" cy="4829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06778" y="2305875"/>
            <a:ext cx="103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810564" y="3563481"/>
            <a:ext cx="1669406" cy="78351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289095" y="4165681"/>
            <a:ext cx="1037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01616" y="2995405"/>
            <a:ext cx="2887932" cy="6320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8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990575" indent="-380990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523962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4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2133547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743131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»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accent1"/>
                </a:solidFill>
              </a:rPr>
              <a:t>Replication </a:t>
            </a:r>
            <a:r>
              <a:rPr lang="de-DE" sz="1600" dirty="0" err="1" smtClean="0">
                <a:solidFill>
                  <a:schemeClr val="accent1"/>
                </a:solidFill>
              </a:rPr>
              <a:t>Factor</a:t>
            </a:r>
            <a:r>
              <a:rPr lang="de-DE" sz="1600" dirty="0" smtClean="0">
                <a:solidFill>
                  <a:schemeClr val="accent1"/>
                </a:solidFill>
              </a:rPr>
              <a:t> 3</a:t>
            </a:r>
          </a:p>
          <a:p>
            <a:pPr marL="0" indent="0">
              <a:buNone/>
            </a:pPr>
            <a:r>
              <a:rPr lang="de-DE" sz="1600" dirty="0" err="1" smtClean="0">
                <a:solidFill>
                  <a:schemeClr val="accent1"/>
                </a:solidFill>
              </a:rPr>
              <a:t>Consistency</a:t>
            </a:r>
            <a:r>
              <a:rPr lang="de-DE" sz="1600" dirty="0" smtClean="0">
                <a:solidFill>
                  <a:schemeClr val="accent1"/>
                </a:solidFill>
              </a:rPr>
              <a:t> Level : QUORUM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102420" y="2093089"/>
            <a:ext cx="3323778" cy="3545568"/>
            <a:chOff x="4466577" y="2176279"/>
            <a:chExt cx="3323778" cy="3545568"/>
          </a:xfrm>
        </p:grpSpPr>
        <p:sp>
          <p:nvSpPr>
            <p:cNvPr id="48" name="Shape 683"/>
            <p:cNvSpPr/>
            <p:nvPr/>
          </p:nvSpPr>
          <p:spPr>
            <a:xfrm>
              <a:off x="4538446" y="2568982"/>
              <a:ext cx="3155657" cy="2764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466577" y="2176279"/>
              <a:ext cx="3323778" cy="3545568"/>
              <a:chOff x="1831908" y="2176279"/>
              <a:chExt cx="3323778" cy="3545568"/>
            </a:xfrm>
          </p:grpSpPr>
          <p:sp>
            <p:nvSpPr>
              <p:cNvPr id="50" name="Shape 1232"/>
              <p:cNvSpPr/>
              <p:nvPr/>
            </p:nvSpPr>
            <p:spPr>
              <a:xfrm>
                <a:off x="4437186" y="296889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N1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Shape 1237"/>
              <p:cNvSpPr/>
              <p:nvPr/>
            </p:nvSpPr>
            <p:spPr>
              <a:xfrm>
                <a:off x="1831908" y="2860788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N5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1238"/>
              <p:cNvSpPr/>
              <p:nvPr/>
            </p:nvSpPr>
            <p:spPr>
              <a:xfrm>
                <a:off x="3124190" y="500891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N3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1239"/>
              <p:cNvSpPr/>
              <p:nvPr/>
            </p:nvSpPr>
            <p:spPr>
              <a:xfrm>
                <a:off x="3098274" y="217627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N0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1232"/>
              <p:cNvSpPr/>
              <p:nvPr/>
            </p:nvSpPr>
            <p:spPr>
              <a:xfrm>
                <a:off x="4409448" y="436833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N2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1237"/>
              <p:cNvSpPr/>
              <p:nvPr/>
            </p:nvSpPr>
            <p:spPr>
              <a:xfrm>
                <a:off x="1842841" y="4336255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N4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5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 animBg="1"/>
      <p:bldP spid="37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4102420" y="2093089"/>
            <a:ext cx="3323778" cy="3545568"/>
            <a:chOff x="4466577" y="2176279"/>
            <a:chExt cx="3323778" cy="3545568"/>
          </a:xfrm>
        </p:grpSpPr>
        <p:sp>
          <p:nvSpPr>
            <p:cNvPr id="49" name="Shape 683"/>
            <p:cNvSpPr/>
            <p:nvPr/>
          </p:nvSpPr>
          <p:spPr>
            <a:xfrm>
              <a:off x="4538446" y="2568982"/>
              <a:ext cx="3155657" cy="2764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466577" y="2176279"/>
              <a:ext cx="3323778" cy="3545568"/>
              <a:chOff x="1831908" y="2176279"/>
              <a:chExt cx="3323778" cy="3545568"/>
            </a:xfrm>
          </p:grpSpPr>
          <p:sp>
            <p:nvSpPr>
              <p:cNvPr id="51" name="Shape 1232"/>
              <p:cNvSpPr/>
              <p:nvPr/>
            </p:nvSpPr>
            <p:spPr>
              <a:xfrm>
                <a:off x="4437186" y="296889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N1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1237"/>
              <p:cNvSpPr/>
              <p:nvPr/>
            </p:nvSpPr>
            <p:spPr>
              <a:xfrm>
                <a:off x="1831908" y="2860788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N5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1238"/>
              <p:cNvSpPr/>
              <p:nvPr/>
            </p:nvSpPr>
            <p:spPr>
              <a:xfrm>
                <a:off x="3124190" y="500891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N3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1239"/>
              <p:cNvSpPr/>
              <p:nvPr/>
            </p:nvSpPr>
            <p:spPr>
              <a:xfrm>
                <a:off x="3098274" y="217627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N0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1232"/>
              <p:cNvSpPr/>
              <p:nvPr/>
            </p:nvSpPr>
            <p:spPr>
              <a:xfrm>
                <a:off x="4409448" y="436833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N2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1237"/>
              <p:cNvSpPr/>
              <p:nvPr/>
            </p:nvSpPr>
            <p:spPr>
              <a:xfrm>
                <a:off x="1842841" y="4336255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N4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request handling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80258" y="2074705"/>
            <a:ext cx="1235351" cy="712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</a:t>
            </a:r>
            <a:endParaRPr lang="de-DE" dirty="0" smtClean="0"/>
          </a:p>
          <a:p>
            <a:pPr algn="ctr"/>
            <a:r>
              <a:rPr lang="de-DE" dirty="0" smtClean="0"/>
              <a:t>(10)</a:t>
            </a:r>
            <a:endParaRPr lang="de-DE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64794" y="2513334"/>
            <a:ext cx="1310887" cy="47862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21537" y="2722727"/>
            <a:ext cx="478020" cy="349489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85215" y="3233363"/>
            <a:ext cx="1460072" cy="21656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5487" y="2745071"/>
            <a:ext cx="103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/>
          </a:p>
        </p:txBody>
      </p:sp>
      <p:sp>
        <p:nvSpPr>
          <p:cNvPr id="32" name="Rectangle 31"/>
          <p:cNvSpPr/>
          <p:nvPr/>
        </p:nvSpPr>
        <p:spPr>
          <a:xfrm>
            <a:off x="5679928" y="3299003"/>
            <a:ext cx="1037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>
              <a:solidFill>
                <a:schemeClr val="accent4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90324" y="2787639"/>
            <a:ext cx="478020" cy="3693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985215" y="3328419"/>
            <a:ext cx="1424975" cy="216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72315" y="2074705"/>
            <a:ext cx="1235351" cy="71293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</a:t>
            </a:r>
            <a:endParaRPr lang="de-DE" dirty="0" smtClean="0"/>
          </a:p>
          <a:p>
            <a:pPr algn="ctr"/>
            <a:r>
              <a:rPr lang="de-DE" dirty="0" err="1" smtClean="0"/>
              <a:t>successful</a:t>
            </a:r>
            <a:endParaRPr lang="de-DE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701116" y="2589289"/>
            <a:ext cx="1301295" cy="4829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06778" y="2305875"/>
            <a:ext cx="103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/>
          </a:p>
        </p:txBody>
      </p:sp>
      <p:cxnSp>
        <p:nvCxnSpPr>
          <p:cNvPr id="34" name="Straight Arrow Connector 34"/>
          <p:cNvCxnSpPr/>
          <p:nvPr/>
        </p:nvCxnSpPr>
        <p:spPr>
          <a:xfrm flipH="1" flipV="1">
            <a:off x="4907737" y="3470459"/>
            <a:ext cx="1678011" cy="7908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ross 22"/>
          <p:cNvSpPr/>
          <p:nvPr/>
        </p:nvSpPr>
        <p:spPr>
          <a:xfrm rot="18872013">
            <a:off x="6798206" y="4384235"/>
            <a:ext cx="547389" cy="537177"/>
          </a:xfrm>
          <a:prstGeom prst="plus">
            <a:avLst>
              <a:gd name="adj" fmla="val 423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614366" y="5526309"/>
            <a:ext cx="4789958" cy="852287"/>
          </a:xfrm>
        </p:spPr>
        <p:txBody>
          <a:bodyPr>
            <a:normAutofit/>
          </a:bodyPr>
          <a:lstStyle/>
          <a:p>
            <a:pPr marL="185738" indent="-185738"/>
            <a:r>
              <a:rPr lang="de-DE" sz="2000" dirty="0" smtClean="0">
                <a:solidFill>
                  <a:schemeClr val="accent1"/>
                </a:solidFill>
              </a:rPr>
              <a:t>Reading LOCAL_QUORUM </a:t>
            </a:r>
            <a:r>
              <a:rPr lang="de-DE" sz="2000" dirty="0" err="1" smtClean="0">
                <a:solidFill>
                  <a:schemeClr val="accent1"/>
                </a:solidFill>
              </a:rPr>
              <a:t>succeeds</a:t>
            </a:r>
            <a:r>
              <a:rPr lang="de-DE" sz="2000" dirty="0" smtClean="0">
                <a:solidFill>
                  <a:schemeClr val="accent1"/>
                </a:solidFill>
              </a:rPr>
              <a:t/>
            </a:r>
            <a:br>
              <a:rPr lang="de-DE" sz="2000" dirty="0" smtClean="0">
                <a:solidFill>
                  <a:schemeClr val="accent1"/>
                </a:solidFill>
              </a:rPr>
            </a:br>
            <a:r>
              <a:rPr lang="de-DE" sz="2000" dirty="0" smtClean="0">
                <a:solidFill>
                  <a:schemeClr val="accent1"/>
                </a:solidFill>
              </a:rPr>
              <a:t>CL</a:t>
            </a:r>
            <a:r>
              <a:rPr lang="de-DE" sz="2000" dirty="0">
                <a:solidFill>
                  <a:schemeClr val="accent1"/>
                </a:solidFill>
              </a:rPr>
              <a:t>: </a:t>
            </a:r>
            <a:r>
              <a:rPr lang="de-DE" sz="2000" dirty="0" smtClean="0">
                <a:solidFill>
                  <a:schemeClr val="accent1"/>
                </a:solidFill>
              </a:rPr>
              <a:t>LOCAL_ALL </a:t>
            </a:r>
            <a:r>
              <a:rPr lang="de-DE" sz="2000" dirty="0">
                <a:solidFill>
                  <a:schemeClr val="accent1"/>
                </a:solidFill>
              </a:rPr>
              <a:t>will </a:t>
            </a:r>
            <a:r>
              <a:rPr lang="de-DE" sz="2000" dirty="0" err="1" smtClean="0">
                <a:solidFill>
                  <a:schemeClr val="accent1"/>
                </a:solidFill>
              </a:rPr>
              <a:t>fail</a:t>
            </a:r>
            <a:endParaRPr lang="de-DE" sz="2000" dirty="0" smtClean="0">
              <a:solidFill>
                <a:schemeClr val="accent1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901616" y="2995405"/>
            <a:ext cx="2887932" cy="6320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8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990575" indent="-380990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523962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4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2133547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743131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»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accent1"/>
                </a:solidFill>
              </a:rPr>
              <a:t>Replication </a:t>
            </a:r>
            <a:r>
              <a:rPr lang="de-DE" sz="1600" dirty="0" err="1" smtClean="0">
                <a:solidFill>
                  <a:schemeClr val="accent1"/>
                </a:solidFill>
              </a:rPr>
              <a:t>Factor</a:t>
            </a:r>
            <a:r>
              <a:rPr lang="de-DE" sz="1600" dirty="0" smtClean="0">
                <a:solidFill>
                  <a:schemeClr val="accent1"/>
                </a:solidFill>
              </a:rPr>
              <a:t> 3</a:t>
            </a:r>
          </a:p>
          <a:p>
            <a:pPr marL="0" indent="0">
              <a:buNone/>
            </a:pPr>
            <a:r>
              <a:rPr lang="de-DE" sz="1600" dirty="0" err="1" smtClean="0">
                <a:solidFill>
                  <a:schemeClr val="accent1"/>
                </a:solidFill>
              </a:rPr>
              <a:t>Consistency</a:t>
            </a:r>
            <a:r>
              <a:rPr lang="de-DE" sz="1600" dirty="0" smtClean="0">
                <a:solidFill>
                  <a:schemeClr val="accent1"/>
                </a:solidFill>
              </a:rPr>
              <a:t> Level : QUORUM</a:t>
            </a:r>
          </a:p>
        </p:txBody>
      </p:sp>
    </p:spTree>
    <p:extLst>
      <p:ext uri="{BB962C8B-B14F-4D97-AF65-F5344CB8AC3E}">
        <p14:creationId xmlns:p14="http://schemas.microsoft.com/office/powerpoint/2010/main" val="5031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 animBg="1"/>
      <p:bldP spid="37" grpId="0"/>
      <p:bldP spid="38" grpId="0" animBg="1"/>
      <p:bldP spid="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4102420" y="2093089"/>
            <a:ext cx="3323778" cy="3545568"/>
            <a:chOff x="4466577" y="2176279"/>
            <a:chExt cx="3323778" cy="3545568"/>
          </a:xfrm>
        </p:grpSpPr>
        <p:sp>
          <p:nvSpPr>
            <p:cNvPr id="48" name="Shape 683"/>
            <p:cNvSpPr/>
            <p:nvPr/>
          </p:nvSpPr>
          <p:spPr>
            <a:xfrm>
              <a:off x="4538446" y="2568982"/>
              <a:ext cx="3155657" cy="2764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466577" y="2176279"/>
              <a:ext cx="3323778" cy="3545568"/>
              <a:chOff x="1831908" y="2176279"/>
              <a:chExt cx="3323778" cy="3545568"/>
            </a:xfrm>
          </p:grpSpPr>
          <p:sp>
            <p:nvSpPr>
              <p:cNvPr id="50" name="Shape 1232"/>
              <p:cNvSpPr/>
              <p:nvPr/>
            </p:nvSpPr>
            <p:spPr>
              <a:xfrm>
                <a:off x="4437186" y="296889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N1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Shape 1237"/>
              <p:cNvSpPr/>
              <p:nvPr/>
            </p:nvSpPr>
            <p:spPr>
              <a:xfrm>
                <a:off x="1831908" y="2860788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N5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Shape 1238"/>
              <p:cNvSpPr/>
              <p:nvPr/>
            </p:nvSpPr>
            <p:spPr>
              <a:xfrm>
                <a:off x="3124190" y="500891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N3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Shape 1239"/>
              <p:cNvSpPr/>
              <p:nvPr/>
            </p:nvSpPr>
            <p:spPr>
              <a:xfrm>
                <a:off x="3098274" y="217627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N0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1232"/>
              <p:cNvSpPr/>
              <p:nvPr/>
            </p:nvSpPr>
            <p:spPr>
              <a:xfrm>
                <a:off x="4409448" y="436833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N2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Shape 1237"/>
              <p:cNvSpPr/>
              <p:nvPr/>
            </p:nvSpPr>
            <p:spPr>
              <a:xfrm>
                <a:off x="1842841" y="4336255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N4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request handling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80258" y="2074705"/>
            <a:ext cx="1235351" cy="712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</a:t>
            </a:r>
            <a:endParaRPr lang="de-DE" dirty="0" smtClean="0"/>
          </a:p>
          <a:p>
            <a:pPr algn="ctr"/>
            <a:r>
              <a:rPr lang="de-DE" dirty="0" smtClean="0"/>
              <a:t>(10)</a:t>
            </a:r>
            <a:endParaRPr lang="de-DE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64794" y="2513334"/>
            <a:ext cx="1310887" cy="47862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21537" y="2722727"/>
            <a:ext cx="478020" cy="349489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15487" y="2745071"/>
            <a:ext cx="103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990324" y="2787639"/>
            <a:ext cx="478020" cy="3693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701116" y="2589289"/>
            <a:ext cx="1301295" cy="4829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06778" y="2305875"/>
            <a:ext cx="1037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‘)</a:t>
            </a:r>
            <a:endParaRPr lang="de-DE" dirty="0"/>
          </a:p>
        </p:txBody>
      </p:sp>
      <p:cxnSp>
        <p:nvCxnSpPr>
          <p:cNvPr id="34" name="Straight Arrow Connector 34"/>
          <p:cNvCxnSpPr/>
          <p:nvPr/>
        </p:nvCxnSpPr>
        <p:spPr>
          <a:xfrm flipH="1" flipV="1">
            <a:off x="4907737" y="3470459"/>
            <a:ext cx="1678011" cy="7908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ross 22"/>
          <p:cNvSpPr/>
          <p:nvPr/>
        </p:nvSpPr>
        <p:spPr>
          <a:xfrm rot="18872013">
            <a:off x="6748725" y="4357723"/>
            <a:ext cx="547389" cy="537177"/>
          </a:xfrm>
          <a:prstGeom prst="plus">
            <a:avLst>
              <a:gd name="adj" fmla="val 423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609598" y="5492343"/>
            <a:ext cx="5743159" cy="876502"/>
          </a:xfrm>
        </p:spPr>
        <p:txBody>
          <a:bodyPr>
            <a:normAutofit/>
          </a:bodyPr>
          <a:lstStyle/>
          <a:p>
            <a:r>
              <a:rPr lang="de-DE" sz="2000" dirty="0" err="1">
                <a:solidFill>
                  <a:schemeClr val="accent1"/>
                </a:solidFill>
              </a:rPr>
              <a:t>quorum</a:t>
            </a:r>
            <a:r>
              <a:rPr lang="de-DE" sz="2000" dirty="0">
                <a:solidFill>
                  <a:schemeClr val="accent1"/>
                </a:solidFill>
              </a:rPr>
              <a:t> not </a:t>
            </a:r>
            <a:r>
              <a:rPr lang="de-DE" sz="2000" dirty="0" err="1">
                <a:solidFill>
                  <a:schemeClr val="accent1"/>
                </a:solidFill>
              </a:rPr>
              <a:t>met</a:t>
            </a:r>
            <a:r>
              <a:rPr lang="de-DE" sz="2000" dirty="0">
                <a:solidFill>
                  <a:schemeClr val="accent1"/>
                </a:solidFill>
              </a:rPr>
              <a:t>, </a:t>
            </a:r>
            <a:r>
              <a:rPr lang="de-DE" sz="2000" dirty="0" err="1">
                <a:solidFill>
                  <a:schemeClr val="accent1"/>
                </a:solidFill>
              </a:rPr>
              <a:t>failure</a:t>
            </a:r>
            <a:endParaRPr lang="de-DE" sz="2000" dirty="0">
              <a:solidFill>
                <a:schemeClr val="accent1"/>
              </a:solidFill>
            </a:endParaRPr>
          </a:p>
          <a:p>
            <a:r>
              <a:rPr lang="de-DE" sz="2000" dirty="0">
                <a:solidFill>
                  <a:schemeClr val="accent1"/>
                </a:solidFill>
              </a:rPr>
              <a:t>CL: LOCAL_ONE will </a:t>
            </a:r>
            <a:r>
              <a:rPr lang="de-DE" sz="2000" dirty="0" err="1" smtClean="0">
                <a:solidFill>
                  <a:schemeClr val="accent1"/>
                </a:solidFill>
              </a:rPr>
              <a:t>succeed</a:t>
            </a:r>
            <a:r>
              <a:rPr lang="de-DE" sz="2000" dirty="0" smtClean="0">
                <a:solidFill>
                  <a:schemeClr val="accent1"/>
                </a:solidFill>
              </a:rPr>
              <a:t>. </a:t>
            </a:r>
            <a:r>
              <a:rPr lang="de-DE" sz="2000" dirty="0" smtClean="0">
                <a:solidFill>
                  <a:schemeClr val="accent1"/>
                </a:solidFill>
                <a:hlinkClick r:id="rId3"/>
              </a:rPr>
              <a:t>See more</a:t>
            </a:r>
            <a:r>
              <a:rPr lang="de-DE" sz="2000" dirty="0" smtClean="0">
                <a:solidFill>
                  <a:schemeClr val="accent1"/>
                </a:solidFill>
              </a:rPr>
              <a:t>...</a:t>
            </a:r>
            <a:endParaRPr lang="en-GB" sz="2000" dirty="0"/>
          </a:p>
        </p:txBody>
      </p:sp>
      <p:cxnSp>
        <p:nvCxnSpPr>
          <p:cNvPr id="30" name="Straight Arrow Connector 27"/>
          <p:cNvCxnSpPr/>
          <p:nvPr/>
        </p:nvCxnSpPr>
        <p:spPr>
          <a:xfrm flipV="1">
            <a:off x="4997317" y="3256816"/>
            <a:ext cx="1521911" cy="1208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ross 2"/>
          <p:cNvSpPr/>
          <p:nvPr/>
        </p:nvSpPr>
        <p:spPr>
          <a:xfrm rot="18872013">
            <a:off x="6787636" y="2975429"/>
            <a:ext cx="547389" cy="537177"/>
          </a:xfrm>
          <a:prstGeom prst="plus">
            <a:avLst>
              <a:gd name="adj" fmla="val 423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41"/>
          <p:cNvSpPr/>
          <p:nvPr/>
        </p:nvSpPr>
        <p:spPr>
          <a:xfrm>
            <a:off x="1390856" y="2065356"/>
            <a:ext cx="1235351" cy="71293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</a:t>
            </a:r>
            <a:endParaRPr lang="de-DE" dirty="0" smtClean="0"/>
          </a:p>
          <a:p>
            <a:pPr algn="ctr"/>
            <a:r>
              <a:rPr lang="de-DE" dirty="0" err="1" smtClean="0"/>
              <a:t>failure</a:t>
            </a:r>
            <a:endParaRPr lang="de-DE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01616" y="2995405"/>
            <a:ext cx="2887932" cy="6320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8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990575" indent="-380990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523962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4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2133547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743131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»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accent1"/>
                </a:solidFill>
              </a:rPr>
              <a:t>Replication </a:t>
            </a:r>
            <a:r>
              <a:rPr lang="de-DE" sz="1600" dirty="0" err="1" smtClean="0">
                <a:solidFill>
                  <a:schemeClr val="accent1"/>
                </a:solidFill>
              </a:rPr>
              <a:t>Factor</a:t>
            </a:r>
            <a:r>
              <a:rPr lang="de-DE" sz="1600" dirty="0" smtClean="0">
                <a:solidFill>
                  <a:schemeClr val="accent1"/>
                </a:solidFill>
              </a:rPr>
              <a:t> 3</a:t>
            </a:r>
          </a:p>
          <a:p>
            <a:pPr marL="0" indent="0">
              <a:buNone/>
            </a:pPr>
            <a:r>
              <a:rPr lang="de-DE" sz="1600" dirty="0" err="1" smtClean="0">
                <a:solidFill>
                  <a:schemeClr val="accent1"/>
                </a:solidFill>
              </a:rPr>
              <a:t>Consistency</a:t>
            </a:r>
            <a:r>
              <a:rPr lang="de-DE" sz="1600" dirty="0" smtClean="0">
                <a:solidFill>
                  <a:schemeClr val="accent1"/>
                </a:solidFill>
              </a:rPr>
              <a:t> Level : QUORUM</a:t>
            </a:r>
          </a:p>
        </p:txBody>
      </p:sp>
    </p:spTree>
    <p:extLst>
      <p:ext uri="{BB962C8B-B14F-4D97-AF65-F5344CB8AC3E}">
        <p14:creationId xmlns:p14="http://schemas.microsoft.com/office/powerpoint/2010/main" val="4988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38" grpId="0" animBg="1"/>
      <p:bldP spid="39" grpId="0" build="p"/>
      <p:bldP spid="33" grpId="0" animBg="1"/>
      <p:bldP spid="40" grpId="0" animBg="1"/>
      <p:bldP spid="4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102420" y="2093089"/>
            <a:ext cx="3323778" cy="3545568"/>
            <a:chOff x="4466577" y="2176279"/>
            <a:chExt cx="3323778" cy="3545568"/>
          </a:xfrm>
        </p:grpSpPr>
        <p:sp>
          <p:nvSpPr>
            <p:cNvPr id="53" name="Shape 683"/>
            <p:cNvSpPr/>
            <p:nvPr/>
          </p:nvSpPr>
          <p:spPr>
            <a:xfrm>
              <a:off x="4538446" y="2568982"/>
              <a:ext cx="3155657" cy="2764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466577" y="2176279"/>
              <a:ext cx="3323778" cy="3545568"/>
              <a:chOff x="1831908" y="2176279"/>
              <a:chExt cx="3323778" cy="3545568"/>
            </a:xfrm>
          </p:grpSpPr>
          <p:sp>
            <p:nvSpPr>
              <p:cNvPr id="55" name="Shape 1232"/>
              <p:cNvSpPr/>
              <p:nvPr/>
            </p:nvSpPr>
            <p:spPr>
              <a:xfrm>
                <a:off x="4437186" y="296889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N1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1237"/>
              <p:cNvSpPr/>
              <p:nvPr/>
            </p:nvSpPr>
            <p:spPr>
              <a:xfrm>
                <a:off x="1831908" y="2860788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N5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1238"/>
              <p:cNvSpPr/>
              <p:nvPr/>
            </p:nvSpPr>
            <p:spPr>
              <a:xfrm>
                <a:off x="3124190" y="500891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N3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Shape 1239"/>
              <p:cNvSpPr/>
              <p:nvPr/>
            </p:nvSpPr>
            <p:spPr>
              <a:xfrm>
                <a:off x="3098274" y="217627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N0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Shape 1232"/>
              <p:cNvSpPr/>
              <p:nvPr/>
            </p:nvSpPr>
            <p:spPr>
              <a:xfrm>
                <a:off x="4409448" y="4368339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N2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1237"/>
              <p:cNvSpPr/>
              <p:nvPr/>
            </p:nvSpPr>
            <p:spPr>
              <a:xfrm>
                <a:off x="1842841" y="4336255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N4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 request handling </a:t>
            </a:r>
            <a:r>
              <a:rPr lang="mr-IN" dirty="0" smtClean="0"/>
              <a:t>–</a:t>
            </a:r>
            <a:r>
              <a:rPr lang="en-GB" dirty="0" smtClean="0"/>
              <a:t> Read Repair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>
                <a:ea typeface="ＭＳ Ｐゴシック" charset="0"/>
              </a:rPr>
              <a:t>© 2016 </a:t>
            </a:r>
            <a:r>
              <a:rPr lang="en-US" dirty="0" err="1" smtClean="0">
                <a:ea typeface="ＭＳ Ｐゴシック" charset="0"/>
              </a:rPr>
              <a:t>Datastax</a:t>
            </a:r>
            <a:r>
              <a:rPr lang="en-US" dirty="0" smtClean="0">
                <a:ea typeface="ＭＳ Ｐゴシック" charset="0"/>
              </a:rPr>
              <a:t>, All </a:t>
            </a:r>
            <a:r>
              <a:rPr lang="en-US" dirty="0" err="1" smtClean="0">
                <a:ea typeface="ＭＳ Ｐゴシック" charset="0"/>
              </a:rPr>
              <a:t>Rghts</a:t>
            </a:r>
            <a:r>
              <a:rPr lang="en-US" dirty="0" smtClean="0">
                <a:ea typeface="ＭＳ Ｐゴシック" charset="0"/>
              </a:rPr>
              <a:t>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80258" y="2074705"/>
            <a:ext cx="1235351" cy="712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</a:t>
            </a:r>
            <a:endParaRPr lang="de-DE" dirty="0" smtClean="0"/>
          </a:p>
          <a:p>
            <a:pPr algn="ctr"/>
            <a:r>
              <a:rPr lang="de-DE" dirty="0" smtClean="0"/>
              <a:t>(10)</a:t>
            </a:r>
            <a:endParaRPr lang="de-DE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764794" y="2513334"/>
            <a:ext cx="1310887" cy="478623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21537" y="2722727"/>
            <a:ext cx="478020" cy="349489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985215" y="3233363"/>
            <a:ext cx="1460072" cy="21656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26646" y="3453121"/>
            <a:ext cx="1684546" cy="790828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231676" y="2814546"/>
            <a:ext cx="1263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(10,‘abc</a:t>
            </a:r>
            <a:r>
              <a:rPr lang="de-DE" dirty="0" smtClean="0"/>
              <a:t>‘,t1)</a:t>
            </a:r>
            <a:endParaRPr lang="de-DE" dirty="0"/>
          </a:p>
        </p:txBody>
      </p:sp>
      <p:sp>
        <p:nvSpPr>
          <p:cNvPr id="32" name="Rectangle 31"/>
          <p:cNvSpPr/>
          <p:nvPr/>
        </p:nvSpPr>
        <p:spPr>
          <a:xfrm>
            <a:off x="5537557" y="3420067"/>
            <a:ext cx="1236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</a:t>
            </a:r>
            <a:r>
              <a:rPr lang="de-DE" dirty="0" smtClean="0"/>
              <a:t>,‘def‘,t2)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72315" y="2074705"/>
            <a:ext cx="1235351" cy="71293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read</a:t>
            </a:r>
            <a:endParaRPr lang="de-DE" dirty="0" smtClean="0"/>
          </a:p>
          <a:p>
            <a:pPr algn="ctr"/>
            <a:r>
              <a:rPr lang="de-DE" dirty="0" err="1" smtClean="0"/>
              <a:t>successful</a:t>
            </a:r>
            <a:endParaRPr lang="de-DE" dirty="0"/>
          </a:p>
        </p:txBody>
      </p:sp>
      <p:sp>
        <p:nvSpPr>
          <p:cNvPr id="37" name="Rectangle 36"/>
          <p:cNvSpPr/>
          <p:nvPr/>
        </p:nvSpPr>
        <p:spPr>
          <a:xfrm>
            <a:off x="3119987" y="2305875"/>
            <a:ext cx="1010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</a:t>
            </a:r>
            <a:r>
              <a:rPr lang="de-DE" dirty="0" smtClean="0"/>
              <a:t>,‘def‘)</a:t>
            </a:r>
            <a:endParaRPr lang="de-DE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09598" y="5162942"/>
            <a:ext cx="6652071" cy="1205903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>
                <a:solidFill>
                  <a:schemeClr val="accent1"/>
                </a:solidFill>
              </a:rPr>
              <a:t>Last Write Win</a:t>
            </a:r>
          </a:p>
          <a:p>
            <a:r>
              <a:rPr lang="en-GB" sz="2000" dirty="0" smtClean="0">
                <a:solidFill>
                  <a:schemeClr val="accent1"/>
                </a:solidFill>
              </a:rPr>
              <a:t>R+W &gt; RF = immediate consistency</a:t>
            </a:r>
          </a:p>
          <a:p>
            <a:r>
              <a:rPr lang="en-GB" sz="2000" dirty="0" smtClean="0">
                <a:solidFill>
                  <a:schemeClr val="accent1"/>
                </a:solidFill>
              </a:rPr>
              <a:t>Background vs. </a:t>
            </a:r>
            <a:r>
              <a:rPr lang="en-GB" sz="2000" dirty="0">
                <a:solidFill>
                  <a:schemeClr val="accent1"/>
                </a:solidFill>
              </a:rPr>
              <a:t>f</a:t>
            </a:r>
            <a:r>
              <a:rPr lang="en-GB" sz="2000" dirty="0" smtClean="0">
                <a:solidFill>
                  <a:schemeClr val="accent1"/>
                </a:solidFill>
              </a:rPr>
              <a:t>oreground Read Repair. </a:t>
            </a:r>
            <a:r>
              <a:rPr lang="en-GB" sz="2000" dirty="0" smtClean="0">
                <a:solidFill>
                  <a:schemeClr val="accent1"/>
                </a:solidFill>
                <a:hlinkClick r:id="rId3"/>
              </a:rPr>
              <a:t>See more...</a:t>
            </a:r>
            <a:endParaRPr lang="en-GB" sz="2000" dirty="0"/>
          </a:p>
        </p:txBody>
      </p:sp>
      <p:cxnSp>
        <p:nvCxnSpPr>
          <p:cNvPr id="39" name="Straight Arrow Connector 26"/>
          <p:cNvCxnSpPr/>
          <p:nvPr/>
        </p:nvCxnSpPr>
        <p:spPr>
          <a:xfrm flipH="1">
            <a:off x="4990324" y="2787639"/>
            <a:ext cx="478020" cy="3693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8"/>
          <p:cNvCxnSpPr/>
          <p:nvPr/>
        </p:nvCxnSpPr>
        <p:spPr>
          <a:xfrm flipH="1">
            <a:off x="4985215" y="3328419"/>
            <a:ext cx="1424975" cy="216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6"/>
          <p:cNvSpPr/>
          <p:nvPr/>
        </p:nvSpPr>
        <p:spPr>
          <a:xfrm>
            <a:off x="4425468" y="1506122"/>
            <a:ext cx="1119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b="1" dirty="0" err="1" smtClean="0">
                <a:latin typeface="Andale Mono" charset="0"/>
                <a:ea typeface="Andale Mono" charset="0"/>
                <a:cs typeface="Andale Mono" charset="0"/>
              </a:rPr>
              <a:t>Repair</a:t>
            </a:r>
            <a:r>
              <a:rPr lang="de-DE" sz="1200" b="1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de-DE" sz="1200" b="1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de-DE" sz="1200" b="1" dirty="0" smtClean="0">
                <a:latin typeface="Andale Mono" charset="0"/>
                <a:ea typeface="Andale Mono" charset="0"/>
                <a:cs typeface="Andale Mono" charset="0"/>
              </a:rPr>
              <a:t>(10,‘def‘)</a:t>
            </a:r>
            <a:endParaRPr lang="de-DE" sz="12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42" name="Straight Arrow Connector 35"/>
          <p:cNvCxnSpPr/>
          <p:nvPr/>
        </p:nvCxnSpPr>
        <p:spPr>
          <a:xfrm flipH="1" flipV="1">
            <a:off x="2701116" y="2589289"/>
            <a:ext cx="1301295" cy="4829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/>
          <p:cNvSpPr/>
          <p:nvPr/>
        </p:nvSpPr>
        <p:spPr>
          <a:xfrm>
            <a:off x="4321252" y="2041187"/>
            <a:ext cx="1687103" cy="1178259"/>
          </a:xfrm>
          <a:prstGeom prst="arc">
            <a:avLst>
              <a:gd name="adj1" fmla="val 10321081"/>
              <a:gd name="adj2" fmla="val 1804912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01616" y="2995405"/>
            <a:ext cx="2887932" cy="632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189" indent="-457189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8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990575" indent="-380990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6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1523962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•"/>
              <a:defRPr sz="1467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2133547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–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2743131" indent="-304792" algn="l" defTabSz="1219170" rtl="0" eaLnBrk="1" latinLnBrk="0" hangingPunct="1">
              <a:spcBef>
                <a:spcPts val="800"/>
              </a:spcBef>
              <a:buFont typeface="Arial" pitchFamily="34" charset="0"/>
              <a:buChar char="»"/>
              <a:defRPr sz="1400" b="0" i="0" kern="1200">
                <a:solidFill>
                  <a:schemeClr val="tx2">
                    <a:lumMod val="50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 smtClean="0">
                <a:solidFill>
                  <a:schemeClr val="accent1"/>
                </a:solidFill>
              </a:rPr>
              <a:t>Replication </a:t>
            </a:r>
            <a:r>
              <a:rPr lang="de-DE" sz="1600" dirty="0" err="1" smtClean="0">
                <a:solidFill>
                  <a:schemeClr val="accent1"/>
                </a:solidFill>
              </a:rPr>
              <a:t>Factor</a:t>
            </a:r>
            <a:r>
              <a:rPr lang="de-DE" sz="1600" dirty="0" smtClean="0">
                <a:solidFill>
                  <a:schemeClr val="accent1"/>
                </a:solidFill>
              </a:rPr>
              <a:t> 3</a:t>
            </a:r>
          </a:p>
          <a:p>
            <a:pPr marL="0" indent="0">
              <a:buNone/>
            </a:pPr>
            <a:r>
              <a:rPr lang="de-DE" sz="1600" dirty="0" err="1" smtClean="0">
                <a:solidFill>
                  <a:schemeClr val="accent1"/>
                </a:solidFill>
              </a:rPr>
              <a:t>Consistency</a:t>
            </a:r>
            <a:r>
              <a:rPr lang="de-DE" sz="1600" dirty="0" smtClean="0">
                <a:solidFill>
                  <a:schemeClr val="accent1"/>
                </a:solidFill>
              </a:rPr>
              <a:t> Level : QUORUM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4810564" y="3563481"/>
            <a:ext cx="1669406" cy="78351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89389" y="4165681"/>
            <a:ext cx="1236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(10</a:t>
            </a:r>
            <a:r>
              <a:rPr lang="de-DE" dirty="0" smtClean="0"/>
              <a:t>,‘def‘,t2)</a:t>
            </a:r>
            <a:endParaRPr lang="de-DE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 animBg="1"/>
      <p:bldP spid="37" grpId="0"/>
      <p:bldP spid="34" grpId="0" uiExpand="1" build="p"/>
      <p:bldP spid="41" grpId="1"/>
      <p:bldP spid="33" grpId="0" animBg="1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Driver Code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>
            <a:noAutofit/>
          </a:bodyPr>
          <a:lstStyle/>
          <a:p>
            <a:pPr marL="714375" indent="-714375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Cluster cluster =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Cluster.builder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marL="714375" indent="-714375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addContactPoint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("127.0.0.1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pPr marL="714375" indent="-714375"/>
            <a:r>
              <a:rPr lang="en-US" sz="1600" b="1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600" b="1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withLoadBalancingPolicy</a:t>
            </a:r>
            <a:r>
              <a:rPr lang="en-US" sz="1600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(new </a:t>
            </a:r>
            <a:r>
              <a:rPr lang="en-US" sz="1600" b="1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TokenAwarePolicy</a:t>
            </a:r>
            <a:r>
              <a:rPr lang="en-US" sz="1600" b="1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DCAwareRoundRobinPolicy.builder</a:t>
            </a:r>
            <a:r>
              <a:rPr lang="en-US" sz="1600" b="1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() </a:t>
            </a:r>
            <a:endParaRPr lang="en-US" sz="1600" b="1" dirty="0" smtClean="0">
              <a:solidFill>
                <a:srgbClr val="FF0000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marL="714375" indent="-714375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600" b="1" dirty="0" smtClean="0">
                <a:solidFill>
                  <a:srgbClr val="0CB7E1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600" b="1" dirty="0" err="1">
                <a:solidFill>
                  <a:srgbClr val="0CB7E1"/>
                </a:solidFill>
                <a:latin typeface="Andale Mono" charset="0"/>
                <a:ea typeface="Andale Mono" charset="0"/>
                <a:cs typeface="Andale Mono" charset="0"/>
              </a:rPr>
              <a:t>withLocalDc</a:t>
            </a:r>
            <a:r>
              <a:rPr lang="en-US" sz="1600" b="1" dirty="0">
                <a:solidFill>
                  <a:srgbClr val="0CB7E1"/>
                </a:solidFill>
                <a:latin typeface="Andale Mono" charset="0"/>
                <a:ea typeface="Andale Mono" charset="0"/>
                <a:cs typeface="Andale Mono" charset="0"/>
              </a:rPr>
              <a:t>("</a:t>
            </a:r>
            <a:r>
              <a:rPr lang="en-US" sz="1600" b="1" dirty="0" err="1">
                <a:solidFill>
                  <a:srgbClr val="0CB7E1"/>
                </a:solidFill>
                <a:latin typeface="Andale Mono" charset="0"/>
                <a:ea typeface="Andale Mono" charset="0"/>
                <a:cs typeface="Andale Mono" charset="0"/>
              </a:rPr>
              <a:t>myLocalDC</a:t>
            </a:r>
            <a:r>
              <a:rPr lang="en-US" sz="1600" b="1" dirty="0" smtClean="0">
                <a:solidFill>
                  <a:srgbClr val="0CB7E1"/>
                </a:solidFill>
                <a:latin typeface="Andale Mono" charset="0"/>
                <a:ea typeface="Andale Mono" charset="0"/>
                <a:cs typeface="Andale Mono" charset="0"/>
              </a:rPr>
              <a:t>")</a:t>
            </a:r>
          </a:p>
          <a:p>
            <a:pPr marL="714375" indent="-714375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	.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build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())</a:t>
            </a:r>
          </a:p>
          <a:p>
            <a:pPr marL="714375" indent="-714375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build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();</a:t>
            </a:r>
          </a:p>
          <a:p>
            <a:pPr marL="714375" indent="-714375"/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714375" indent="-714375"/>
            <a:r>
              <a:rPr lang="en-US" sz="16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PreparedStatement</a:t>
            </a:r>
            <a:r>
              <a:rPr lang="en-US" sz="1600" dirty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 prepared = </a:t>
            </a:r>
            <a:r>
              <a:rPr lang="en-US" sz="1600" dirty="0" err="1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session.prepare</a:t>
            </a:r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	</a:t>
            </a:r>
          </a:p>
          <a:p>
            <a:pPr marL="714375" indent="-714375"/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	( "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insert into 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sales(id, name)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values (?, 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?)”); 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714375" indent="-714375"/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BoundStatement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bound = </a:t>
            </a:r>
            <a:r>
              <a:rPr lang="en-US" sz="1600" dirty="0" err="1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prepared.bind</a:t>
            </a:r>
            <a:r>
              <a:rPr lang="en-US" sz="1600" dirty="0" smtClean="0">
                <a:solidFill>
                  <a:srgbClr val="FF0000"/>
                </a:solidFill>
                <a:latin typeface="Andale Mono" charset="0"/>
                <a:ea typeface="Andale Mono" charset="0"/>
                <a:cs typeface="Andale Mono" charset="0"/>
              </a:rPr>
              <a:t>(”4", ”Gregg"); </a:t>
            </a:r>
          </a:p>
          <a:p>
            <a:pPr marL="714375" indent="-714375"/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3429000" indent="-3429000"/>
            <a:r>
              <a:rPr lang="en-US" sz="1600" dirty="0" err="1" smtClean="0">
                <a:latin typeface="Andale Mono" charset="0"/>
                <a:ea typeface="Andale Mono" charset="0"/>
                <a:cs typeface="Andale Mono" charset="0"/>
              </a:rPr>
              <a:t>session.execute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(bound);  // </a:t>
            </a:r>
            <a:r>
              <a:rPr lang="en-US" sz="1800" dirty="0">
                <a:solidFill>
                  <a:schemeClr val="accent1"/>
                </a:solidFill>
              </a:rPr>
              <a:t>Throws</a:t>
            </a:r>
            <a:r>
              <a:rPr lang="en-US" sz="16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800" dirty="0" smtClean="0">
                <a:solidFill>
                  <a:schemeClr val="accent1"/>
                </a:solidFill>
                <a:hlinkClick r:id="rId2"/>
              </a:rPr>
              <a:t>UnavailableException</a:t>
            </a:r>
            <a:r>
              <a:rPr lang="en-US" sz="1800" dirty="0" smtClean="0">
                <a:solidFill>
                  <a:schemeClr val="accent1"/>
                </a:solidFill>
              </a:rPr>
              <a:t> If </a:t>
            </a:r>
            <a:r>
              <a:rPr lang="en-US" sz="1800" dirty="0" err="1" smtClean="0">
                <a:solidFill>
                  <a:schemeClr val="accent1"/>
                </a:solidFill>
              </a:rPr>
              <a:t>consisntency</a:t>
            </a:r>
            <a:r>
              <a:rPr lang="en-US" sz="1800" dirty="0" smtClean="0">
                <a:solidFill>
                  <a:schemeClr val="accent1"/>
                </a:solidFill>
              </a:rPr>
              <a:t> doesn’t met, downgrade is possible with corresponding </a:t>
            </a:r>
            <a:r>
              <a:rPr lang="en-US" sz="1800" dirty="0" err="1" smtClean="0">
                <a:solidFill>
                  <a:schemeClr val="accent1"/>
                </a:solidFill>
              </a:rPr>
              <a:t>RetryPolicy</a:t>
            </a:r>
            <a:r>
              <a:rPr lang="en-US" sz="1800" dirty="0" smtClean="0">
                <a:solidFill>
                  <a:schemeClr val="accent1"/>
                </a:solidFill>
              </a:rPr>
              <a:t>. </a:t>
            </a:r>
            <a:r>
              <a:rPr lang="en-US" sz="1800" dirty="0" smtClean="0">
                <a:solidFill>
                  <a:schemeClr val="accent1"/>
                </a:solidFill>
                <a:hlinkClick r:id="rId3"/>
              </a:rPr>
              <a:t>Read More</a:t>
            </a:r>
            <a:r>
              <a:rPr lang="mr-IN" sz="1800" dirty="0" smtClean="0">
                <a:solidFill>
                  <a:schemeClr val="accent1"/>
                </a:solidFill>
                <a:hlinkClick r:id="rId3"/>
              </a:rPr>
              <a:t>…</a:t>
            </a:r>
            <a:endParaRPr lang="de-DE" sz="1800" dirty="0">
              <a:solidFill>
                <a:schemeClr val="accent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fr-FR" sz="3200" dirty="0">
                <a:latin typeface="Helvetica Neue Light" charset="0"/>
                <a:ea typeface="Helvetica Neue Light" charset="0"/>
                <a:cs typeface="Helvetica Neue Light" charset="0"/>
              </a:rPr>
              <a:t>Data distribution (hash, </a:t>
            </a:r>
            <a:r>
              <a:rPr lang="fr-FR" sz="3200" dirty="0" err="1">
                <a:latin typeface="Helvetica Neue Light" charset="0"/>
                <a:ea typeface="Helvetica Neue Light" charset="0"/>
                <a:cs typeface="Helvetica Neue Light" charset="0"/>
              </a:rPr>
              <a:t>tokens</a:t>
            </a:r>
            <a:r>
              <a:rPr lang="fr-FR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)</a:t>
            </a:r>
            <a:endParaRPr lang="fr-FR" sz="32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3200" dirty="0">
                <a:latin typeface="Helvetica Neue Light" charset="0"/>
                <a:ea typeface="Helvetica Neue Light" charset="0"/>
                <a:cs typeface="Helvetica Neue Light" charset="0"/>
              </a:rPr>
              <a:t>Data </a:t>
            </a:r>
            <a:r>
              <a:rPr lang="fr-FR" sz="3200" dirty="0" err="1">
                <a:latin typeface="Helvetica Neue Light" charset="0"/>
                <a:ea typeface="Helvetica Neue Light" charset="0"/>
                <a:cs typeface="Helvetica Neue Light" charset="0"/>
              </a:rPr>
              <a:t>replication</a:t>
            </a:r>
            <a:r>
              <a:rPr lang="fr-FR" sz="3200" dirty="0">
                <a:latin typeface="Helvetica Neue Light" charset="0"/>
                <a:ea typeface="Helvetica Neue Light" charset="0"/>
                <a:cs typeface="Helvetica Neue Light" charset="0"/>
              </a:rPr>
              <a:t> (RF</a:t>
            </a:r>
            <a:r>
              <a:rPr lang="fr-FR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fr-FR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All </a:t>
            </a:r>
            <a:r>
              <a:rPr lang="fr-FR" sz="32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nodes</a:t>
            </a:r>
            <a:r>
              <a:rPr lang="fr-FR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 are </a:t>
            </a:r>
            <a:r>
              <a:rPr lang="fr-FR" sz="32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peer</a:t>
            </a:r>
            <a:r>
              <a:rPr lang="fr-FR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32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nodes</a:t>
            </a:r>
            <a:r>
              <a:rPr lang="fr-FR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 , master </a:t>
            </a:r>
            <a:r>
              <a:rPr lang="fr-FR" sz="32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less</a:t>
            </a:r>
            <a:endParaRPr lang="fr-FR" sz="32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Background Read </a:t>
            </a:r>
            <a:r>
              <a:rPr lang="fr-FR" sz="32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Repairs</a:t>
            </a:r>
            <a:endParaRPr lang="fr-FR" sz="32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3200" dirty="0" err="1" smtClean="0">
                <a:latin typeface="Helvetica Neue Light" charset="0"/>
                <a:ea typeface="Helvetica Neue Light" charset="0"/>
                <a:cs typeface="Helvetica Neue Light" charset="0"/>
              </a:rPr>
              <a:t>RetryPolicy</a:t>
            </a:r>
            <a:r>
              <a:rPr lang="fr-FR" sz="3200" dirty="0" smtClean="0">
                <a:latin typeface="Helvetica Neue Light" charset="0"/>
                <a:ea typeface="Helvetica Neue Light" charset="0"/>
                <a:cs typeface="Helvetica Neue Light" charset="0"/>
              </a:rPr>
              <a:t> in driver</a:t>
            </a:r>
            <a:endParaRPr lang="fr-FR" sz="32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3E0DFF5-1F6D-A942-9B98-369D425D5306}" type="slidenum">
              <a:rPr sz="1867">
                <a:latin typeface="Roboto Regular"/>
                <a:cs typeface="Roboto Regular"/>
              </a:rPr>
              <a:pPr algn="ctr"/>
              <a:t>25</a:t>
            </a:fld>
            <a:endParaRPr lang="en-US" sz="1867" dirty="0"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29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DataStax is a registered trademark of DataStax, Inc. and its subsidiaries in the United States and/or other countries.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pPr algn="r">
                <a:buSzPct val="25000"/>
              </a:pPr>
              <a:t>26</a:t>
            </a:fld>
            <a:endParaRPr lang="en-US" sz="12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Lab 2 : </a:t>
            </a:r>
            <a:r>
              <a:rPr lang="en-US" sz="6000" dirty="0" smtClean="0">
                <a:latin typeface="Helvetica Neue Light" charset="0"/>
                <a:ea typeface="Helvetica Neue Light" charset="0"/>
                <a:cs typeface="Helvetica Neue Light" charset="0"/>
              </a:rPr>
              <a:t>Hands-on </a:t>
            </a:r>
            <a:r>
              <a:rPr lang="en-US" sz="6000" dirty="0">
                <a:latin typeface="Helvetica Neue Light" charset="0"/>
                <a:ea typeface="Helvetica Neue Light" charset="0"/>
                <a:cs typeface="Helvetica Neue Light" charset="0"/>
              </a:rPr>
              <a:t>DSE </a:t>
            </a:r>
            <a:r>
              <a:rPr lang="en-US" sz="6000" dirty="0" smtClean="0">
                <a:latin typeface="Helvetica Neue Light" charset="0"/>
                <a:ea typeface="Helvetica Neue Light" charset="0"/>
                <a:cs typeface="Helvetica Neue Light" charset="0"/>
              </a:rPr>
              <a:t>CQL</a:t>
            </a:r>
            <a:endParaRPr lang="en-US" sz="60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048000" y="3175000"/>
            <a:ext cx="9144000" cy="990600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nut 39"/>
          <p:cNvSpPr/>
          <p:nvPr/>
        </p:nvSpPr>
        <p:spPr>
          <a:xfrm>
            <a:off x="1130770" y="1748415"/>
            <a:ext cx="2832692" cy="2832692"/>
          </a:xfrm>
          <a:prstGeom prst="donut">
            <a:avLst>
              <a:gd name="adj" fmla="val 52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Goals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Objectives</a:t>
            </a:r>
            <a:endParaRPr lang="de-DE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6028660" y="1600201"/>
            <a:ext cx="555374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Continuously Available</a:t>
            </a:r>
          </a:p>
          <a:p>
            <a:r>
              <a:rPr lang="en-GB" sz="2400" dirty="0" smtClean="0"/>
              <a:t>Master Less</a:t>
            </a:r>
          </a:p>
          <a:p>
            <a:r>
              <a:rPr lang="en-GB" sz="2400" dirty="0" smtClean="0"/>
              <a:t>Fully Distributed</a:t>
            </a:r>
          </a:p>
          <a:p>
            <a:r>
              <a:rPr lang="en-GB" sz="2400" dirty="0" smtClean="0"/>
              <a:t>Shared-Nothing Architecture</a:t>
            </a:r>
          </a:p>
          <a:p>
            <a:r>
              <a:rPr lang="en-GB" sz="2400" dirty="0" smtClean="0"/>
              <a:t>Build In Replication</a:t>
            </a:r>
          </a:p>
          <a:p>
            <a:r>
              <a:rPr lang="en-GB" sz="2400" dirty="0" smtClean="0"/>
              <a:t>Linear Scalability</a:t>
            </a:r>
          </a:p>
          <a:p>
            <a:r>
              <a:rPr lang="en-GB" sz="2400" dirty="0" smtClean="0"/>
              <a:t>Scale out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Datastax, All Rghts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953659" y="4043118"/>
            <a:ext cx="1314934" cy="1021369"/>
            <a:chOff x="2051576" y="4726140"/>
            <a:chExt cx="1712200" cy="1329944"/>
          </a:xfrm>
        </p:grpSpPr>
        <p:sp>
          <p:nvSpPr>
            <p:cNvPr id="39" name="Oval 38"/>
            <p:cNvSpPr/>
            <p:nvPr/>
          </p:nvSpPr>
          <p:spPr>
            <a:xfrm>
              <a:off x="2051576" y="4726140"/>
              <a:ext cx="1712200" cy="13299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626" y="5130748"/>
              <a:ext cx="1576099" cy="439785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3216332" y="2952797"/>
            <a:ext cx="1314934" cy="661550"/>
            <a:chOff x="2051576" y="4960404"/>
            <a:chExt cx="1712200" cy="861417"/>
          </a:xfrm>
        </p:grpSpPr>
        <p:sp>
          <p:nvSpPr>
            <p:cNvPr id="48" name="Oval 47"/>
            <p:cNvSpPr/>
            <p:nvPr/>
          </p:nvSpPr>
          <p:spPr>
            <a:xfrm>
              <a:off x="2051576" y="4960404"/>
              <a:ext cx="1712200" cy="8614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626" y="5130748"/>
              <a:ext cx="1576099" cy="439785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573626" y="2921716"/>
            <a:ext cx="1314934" cy="661550"/>
            <a:chOff x="2051576" y="4960404"/>
            <a:chExt cx="1712200" cy="861417"/>
          </a:xfrm>
        </p:grpSpPr>
        <p:sp>
          <p:nvSpPr>
            <p:cNvPr id="51" name="Oval 50"/>
            <p:cNvSpPr/>
            <p:nvPr/>
          </p:nvSpPr>
          <p:spPr>
            <a:xfrm>
              <a:off x="2051576" y="4960404"/>
              <a:ext cx="1712200" cy="8614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626" y="5130748"/>
              <a:ext cx="1576099" cy="439785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1880900" y="1438969"/>
            <a:ext cx="1314934" cy="1021369"/>
            <a:chOff x="2051577" y="4726138"/>
            <a:chExt cx="1712200" cy="1329943"/>
          </a:xfrm>
        </p:grpSpPr>
        <p:sp>
          <p:nvSpPr>
            <p:cNvPr id="54" name="Oval 53"/>
            <p:cNvSpPr/>
            <p:nvPr/>
          </p:nvSpPr>
          <p:spPr>
            <a:xfrm>
              <a:off x="2051577" y="4726138"/>
              <a:ext cx="1712200" cy="1329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626" y="5130748"/>
              <a:ext cx="1576099" cy="439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4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1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1418"/>
            <a:ext cx="10972800" cy="769441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Apache Cassandra</a:t>
            </a:r>
            <a:r>
              <a:rPr lang="fr-FR" sz="4200" dirty="0" smtClean="0">
                <a:latin typeface="Helvetica Neue Light" charset="0"/>
                <a:ea typeface="Helvetica Neue Light" charset="0"/>
                <a:cs typeface="Helvetica Neue Light" charset="0"/>
              </a:rPr>
              <a:t>™</a:t>
            </a:r>
            <a:r>
              <a:rPr lang="fr-FR" sz="44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3E0DFF5-1F6D-A942-9B98-369D425D5306}" type="slidenum">
              <a:rPr sz="1867">
                <a:latin typeface="Roboto Regular"/>
                <a:cs typeface="Roboto Regular"/>
              </a:rPr>
              <a:pPr algn="ctr"/>
              <a:t>5</a:t>
            </a:fld>
            <a:endParaRPr lang="en-US" sz="1867" dirty="0">
              <a:latin typeface="Roboto Regular"/>
              <a:cs typeface="Roboto Regular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4294967295"/>
          </p:nvPr>
        </p:nvSpPr>
        <p:spPr>
          <a:xfrm>
            <a:off x="609600" y="1631237"/>
            <a:ext cx="10972800" cy="4525963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Cluster </a:t>
            </a:r>
            <a:r>
              <a:rPr lang="fr-FR" sz="2400" dirty="0" smtClean="0">
                <a:latin typeface="Helvetica Neue Light" charset="0"/>
                <a:ea typeface="Helvetica Neue Light" charset="0"/>
                <a:cs typeface="Helvetica Neue Light" charset="0"/>
              </a:rPr>
              <a:t>layer</a:t>
            </a: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609585" indent="-609585">
              <a:buFont typeface="Arial"/>
              <a:buChar char="•"/>
            </a:pP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Amazon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DynamoDB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paper</a:t>
            </a: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609585" indent="-609585">
              <a:buFont typeface="Arial"/>
              <a:buChar char="•"/>
            </a:pP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masterless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architecture</a:t>
            </a:r>
          </a:p>
          <a:p>
            <a:endParaRPr lang="fr-FR" sz="2400" dirty="0" smtClean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Data-store layer</a:t>
            </a:r>
          </a:p>
          <a:p>
            <a:pPr marL="609585" indent="-609585">
              <a:buFont typeface="Arial"/>
              <a:buChar char="•"/>
            </a:pP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Google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Big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Table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paper</a:t>
            </a: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609585" indent="-609585">
              <a:buFont typeface="Arial"/>
              <a:buChar char="•"/>
            </a:pP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Columns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/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columns</a:t>
            </a:r>
            <a:r>
              <a:rPr lang="fr-FR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fr-FR" sz="2400" dirty="0" err="1">
                <a:latin typeface="Helvetica Neue Light" charset="0"/>
                <a:ea typeface="Helvetica Neue Light" charset="0"/>
                <a:cs typeface="Helvetica Neue Light" charset="0"/>
              </a:rPr>
              <a:t>family</a:t>
            </a:r>
            <a:endParaRPr lang="fr-FR" sz="240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08022" y="1133670"/>
            <a:ext cx="11288657" cy="5192484"/>
          </a:xfrm>
          <a:prstGeom prst="rect">
            <a:avLst/>
          </a:prstGeom>
        </p:spPr>
        <p:txBody>
          <a:bodyPr vert="horz" lIns="0" tIns="0" bIns="0" anchor="t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0" kern="1200">
                <a:solidFill>
                  <a:srgbClr val="237A97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50" y="2286578"/>
            <a:ext cx="2636733" cy="26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All </a:t>
            </a:r>
            <a:r>
              <a:rPr lang="de-DE" sz="2400" dirty="0" err="1">
                <a:solidFill>
                  <a:schemeClr val="accent1"/>
                </a:solidFill>
              </a:rPr>
              <a:t>nodes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are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peers</a:t>
            </a:r>
            <a:endParaRPr lang="de-DE" sz="2400" dirty="0">
              <a:solidFill>
                <a:schemeClr val="accent1"/>
              </a:solidFill>
            </a:endParaRPr>
          </a:p>
          <a:p>
            <a:pPr lvl="1"/>
            <a:r>
              <a:rPr lang="de-DE" sz="2400" dirty="0" err="1" smtClean="0"/>
              <a:t>Including</a:t>
            </a:r>
            <a:r>
              <a:rPr lang="de-DE" sz="2400" dirty="0" smtClean="0"/>
              <a:t> </a:t>
            </a:r>
            <a:r>
              <a:rPr lang="de-DE" sz="2400" dirty="0" err="1"/>
              <a:t>seed</a:t>
            </a:r>
            <a:r>
              <a:rPr lang="de-DE" sz="2400" dirty="0"/>
              <a:t> </a:t>
            </a:r>
            <a:r>
              <a:rPr lang="de-DE" sz="2400" dirty="0" err="1"/>
              <a:t>nodes</a:t>
            </a:r>
            <a:endParaRPr lang="de-DE" sz="2400" dirty="0"/>
          </a:p>
          <a:p>
            <a:pPr lvl="1"/>
            <a:r>
              <a:rPr lang="de-DE" sz="2400" dirty="0" err="1" smtClean="0"/>
              <a:t>No</a:t>
            </a:r>
            <a:r>
              <a:rPr lang="de-DE" sz="2400" dirty="0" smtClean="0"/>
              <a:t> </a:t>
            </a:r>
            <a:r>
              <a:rPr lang="de-DE" sz="2400" dirty="0" err="1"/>
              <a:t>master</a:t>
            </a:r>
            <a:endParaRPr lang="de-DE" sz="2400" dirty="0"/>
          </a:p>
          <a:p>
            <a:pPr lvl="1"/>
            <a:r>
              <a:rPr lang="de-DE" sz="2400" dirty="0" smtClean="0"/>
              <a:t>Discovery </a:t>
            </a:r>
            <a:r>
              <a:rPr lang="de-DE" sz="2400" dirty="0" err="1"/>
              <a:t>through</a:t>
            </a:r>
            <a:r>
              <a:rPr lang="de-DE" sz="2400" dirty="0"/>
              <a:t> </a:t>
            </a:r>
            <a:r>
              <a:rPr lang="de-DE" sz="2400" dirty="0" err="1"/>
              <a:t>gossip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>
                <a:solidFill>
                  <a:schemeClr val="accent1"/>
                </a:solidFill>
              </a:rPr>
              <a:t>Built</a:t>
            </a:r>
            <a:r>
              <a:rPr lang="de-DE" sz="2400" dirty="0">
                <a:solidFill>
                  <a:schemeClr val="accent1"/>
                </a:solidFill>
              </a:rPr>
              <a:t>-in </a:t>
            </a:r>
            <a:r>
              <a:rPr lang="de-DE" sz="2400" dirty="0" err="1" smtClean="0">
                <a:solidFill>
                  <a:schemeClr val="accent1"/>
                </a:solidFill>
              </a:rPr>
              <a:t>replication</a:t>
            </a:r>
            <a:endParaRPr lang="de-DE" sz="2400" dirty="0" smtClean="0">
              <a:solidFill>
                <a:schemeClr val="accent1"/>
              </a:solidFill>
            </a:endParaRPr>
          </a:p>
          <a:p>
            <a:pPr lvl="1"/>
            <a:r>
              <a:rPr lang="de-DE" sz="2400" dirty="0" err="1" smtClean="0"/>
              <a:t>Simplify</a:t>
            </a:r>
            <a:r>
              <a:rPr lang="de-DE" sz="2400" dirty="0" smtClean="0"/>
              <a:t> </a:t>
            </a:r>
            <a:r>
              <a:rPr lang="de-DE" sz="2400" dirty="0" err="1" smtClean="0"/>
              <a:t>your</a:t>
            </a:r>
            <a:r>
              <a:rPr lang="de-DE" sz="2400" dirty="0" smtClean="0"/>
              <a:t> </a:t>
            </a:r>
            <a:r>
              <a:rPr lang="de-DE" sz="2400" dirty="0" err="1" smtClean="0"/>
              <a:t>architecture</a:t>
            </a:r>
            <a:r>
              <a:rPr lang="de-DE" sz="2400" dirty="0" smtClean="0"/>
              <a:t>!	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417135" y="1660204"/>
            <a:ext cx="3204897" cy="3576953"/>
            <a:chOff x="2417135" y="1660204"/>
            <a:chExt cx="3204897" cy="3576953"/>
          </a:xfrm>
        </p:grpSpPr>
        <p:sp>
          <p:nvSpPr>
            <p:cNvPr id="6" name="Shape 1231"/>
            <p:cNvSpPr/>
            <p:nvPr/>
          </p:nvSpPr>
          <p:spPr>
            <a:xfrm>
              <a:off x="2587725" y="2016671"/>
              <a:ext cx="2863717" cy="2864019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just"/>
              <a:endParaRPr sz="2400"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7" name="Shape 1232"/>
            <p:cNvSpPr/>
            <p:nvPr/>
          </p:nvSpPr>
          <p:spPr>
            <a:xfrm>
              <a:off x="4899186" y="2452824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237"/>
            <p:cNvSpPr/>
            <p:nvPr/>
          </p:nvSpPr>
          <p:spPr>
            <a:xfrm>
              <a:off x="2421481" y="2452824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238"/>
            <p:cNvSpPr/>
            <p:nvPr/>
          </p:nvSpPr>
          <p:spPr>
            <a:xfrm>
              <a:off x="3682442" y="4524223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Shape 1239"/>
            <p:cNvSpPr/>
            <p:nvPr/>
          </p:nvSpPr>
          <p:spPr>
            <a:xfrm>
              <a:off x="3656526" y="1660204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3733" b="1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Shape 1232"/>
            <p:cNvSpPr/>
            <p:nvPr/>
          </p:nvSpPr>
          <p:spPr>
            <a:xfrm>
              <a:off x="4903532" y="3755313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37"/>
            <p:cNvSpPr/>
            <p:nvPr/>
          </p:nvSpPr>
          <p:spPr>
            <a:xfrm>
              <a:off x="2417135" y="3755313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Rectangle 24"/>
            <p:cNvSpPr/>
            <p:nvPr/>
          </p:nvSpPr>
          <p:spPr>
            <a:xfrm>
              <a:off x="3209790" y="3347628"/>
              <a:ext cx="1608533" cy="5355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Helvetica Neue Light"/>
                  <a:cs typeface="Helvetica Neue Light"/>
                </a:rPr>
                <a:t>Data </a:t>
              </a:r>
              <a:br>
                <a:rPr lang="en-US" dirty="0" smtClean="0">
                  <a:solidFill>
                    <a:srgbClr val="000000"/>
                  </a:solidFill>
                  <a:latin typeface="Helvetica Neue Light"/>
                  <a:cs typeface="Helvetica Neue Light"/>
                </a:rPr>
              </a:br>
              <a:r>
                <a:rPr lang="en-US" dirty="0" smtClean="0">
                  <a:solidFill>
                    <a:srgbClr val="000000"/>
                  </a:solidFill>
                  <a:latin typeface="Helvetica Neue Light"/>
                  <a:cs typeface="Helvetica Neue Light"/>
                </a:rPr>
                <a:t>Center 1</a:t>
              </a:r>
              <a:endParaRPr lang="en-US" dirty="0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375569" y="1660204"/>
            <a:ext cx="3204897" cy="3576953"/>
            <a:chOff x="6375569" y="1660204"/>
            <a:chExt cx="3204897" cy="3576953"/>
          </a:xfrm>
        </p:grpSpPr>
        <p:sp>
          <p:nvSpPr>
            <p:cNvPr id="27" name="Shape 1231"/>
            <p:cNvSpPr/>
            <p:nvPr/>
          </p:nvSpPr>
          <p:spPr>
            <a:xfrm>
              <a:off x="6546159" y="2016671"/>
              <a:ext cx="2863717" cy="2864019"/>
            </a:xfrm>
            <a:prstGeom prst="ellipse">
              <a:avLst/>
            </a:prstGeom>
            <a:noFill/>
            <a:ln w="57150" cap="flat" cmpd="sng">
              <a:solidFill>
                <a:srgbClr val="007B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algn="just"/>
              <a:endParaRPr sz="2400">
                <a:ln>
                  <a:solidFill>
                    <a:srgbClr val="0E316E"/>
                  </a:solidFill>
                </a:ln>
              </a:endParaRPr>
            </a:p>
          </p:txBody>
        </p:sp>
        <p:sp>
          <p:nvSpPr>
            <p:cNvPr id="28" name="Shape 1232"/>
            <p:cNvSpPr/>
            <p:nvPr/>
          </p:nvSpPr>
          <p:spPr>
            <a:xfrm>
              <a:off x="8857620" y="2452824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1237"/>
            <p:cNvSpPr/>
            <p:nvPr/>
          </p:nvSpPr>
          <p:spPr>
            <a:xfrm>
              <a:off x="6379915" y="2452824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1238"/>
            <p:cNvSpPr/>
            <p:nvPr/>
          </p:nvSpPr>
          <p:spPr>
            <a:xfrm>
              <a:off x="7640876" y="4524223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1239"/>
            <p:cNvSpPr/>
            <p:nvPr/>
          </p:nvSpPr>
          <p:spPr>
            <a:xfrm>
              <a:off x="7614960" y="1660204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3733" b="1" dirty="0">
                <a:solidFill>
                  <a:srgbClr val="0E316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1232"/>
            <p:cNvSpPr/>
            <p:nvPr/>
          </p:nvSpPr>
          <p:spPr>
            <a:xfrm>
              <a:off x="8861966" y="3755313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1237"/>
            <p:cNvSpPr/>
            <p:nvPr/>
          </p:nvSpPr>
          <p:spPr>
            <a:xfrm>
              <a:off x="6375569" y="3755313"/>
              <a:ext cx="718500" cy="712934"/>
            </a:xfrm>
            <a:prstGeom prst="ellipse">
              <a:avLst/>
            </a:prstGeom>
            <a:solidFill>
              <a:srgbClr val="CB6015"/>
            </a:solidFill>
            <a:ln w="762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60933" rIns="121900" bIns="60933" anchor="ctr" anchorCtr="0">
              <a:noAutofit/>
            </a:bodyPr>
            <a:lstStyle/>
            <a:p>
              <a:pPr algn="just">
                <a:buSzPct val="25000"/>
              </a:pPr>
              <a:endParaRPr lang="en-US" sz="1600" b="1" dirty="0">
                <a:solidFill>
                  <a:srgbClr val="FF992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Rectangle 24"/>
            <p:cNvSpPr/>
            <p:nvPr/>
          </p:nvSpPr>
          <p:spPr>
            <a:xfrm>
              <a:off x="7179663" y="3334245"/>
              <a:ext cx="1585089" cy="5355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Helvetica Neue Light"/>
                  <a:cs typeface="Helvetica Neue Light"/>
                </a:rPr>
                <a:t>Data </a:t>
              </a:r>
              <a:br>
                <a:rPr lang="en-US" dirty="0" smtClean="0">
                  <a:solidFill>
                    <a:srgbClr val="000000"/>
                  </a:solidFill>
                  <a:latin typeface="Helvetica Neue Light"/>
                  <a:cs typeface="Helvetica Neue Light"/>
                </a:rPr>
              </a:br>
              <a:r>
                <a:rPr lang="en-US" dirty="0" smtClean="0">
                  <a:solidFill>
                    <a:srgbClr val="000000"/>
                  </a:solidFill>
                  <a:latin typeface="Helvetica Neue Light"/>
                  <a:cs typeface="Helvetica Neue Light"/>
                </a:rPr>
                <a:t>Center 2</a:t>
              </a:r>
              <a:endParaRPr lang="en-US" dirty="0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</p:grpSp>
      <p:sp>
        <p:nvSpPr>
          <p:cNvPr id="52" name="Rectangle 24"/>
          <p:cNvSpPr/>
          <p:nvPr/>
        </p:nvSpPr>
        <p:spPr>
          <a:xfrm>
            <a:off x="4953745" y="1378165"/>
            <a:ext cx="1608533" cy="3139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mtClean="0">
                <a:solidFill>
                  <a:srgbClr val="000000"/>
                </a:solidFill>
                <a:latin typeface="Helvetica Neue Light"/>
                <a:cs typeface="Helvetica Neue Light"/>
              </a:rPr>
              <a:t>Racks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4557418" y="1541775"/>
            <a:ext cx="762886" cy="27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127898" y="1535131"/>
            <a:ext cx="741454" cy="40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1013490" y="967997"/>
            <a:ext cx="9874543" cy="4961365"/>
          </a:xfrm>
          <a:prstGeom prst="roundRect">
            <a:avLst>
              <a:gd name="adj" fmla="val 27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24"/>
          <p:cNvSpPr/>
          <p:nvPr/>
        </p:nvSpPr>
        <p:spPr>
          <a:xfrm>
            <a:off x="623777" y="575822"/>
            <a:ext cx="1608533" cy="3139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  <a:latin typeface="Helvetica Neue Light"/>
                <a:cs typeface="Helvetica Neue Light"/>
              </a:rPr>
              <a:t>Cluster</a:t>
            </a:r>
            <a:endParaRPr lang="en-US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Oval 42"/>
          <p:cNvSpPr/>
          <p:nvPr/>
        </p:nvSpPr>
        <p:spPr>
          <a:xfrm rot="19485370">
            <a:off x="6124380" y="1800778"/>
            <a:ext cx="2466754" cy="1190847"/>
          </a:xfrm>
          <a:prstGeom prst="ellipse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Oval 45"/>
          <p:cNvSpPr/>
          <p:nvPr/>
        </p:nvSpPr>
        <p:spPr>
          <a:xfrm rot="15911621">
            <a:off x="7972860" y="2895788"/>
            <a:ext cx="2466754" cy="1190847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Oval 46"/>
          <p:cNvSpPr/>
          <p:nvPr/>
        </p:nvSpPr>
        <p:spPr>
          <a:xfrm rot="12816952">
            <a:off x="6135012" y="3905632"/>
            <a:ext cx="2466754" cy="1190847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/>
          <p:cNvSpPr/>
          <p:nvPr/>
        </p:nvSpPr>
        <p:spPr>
          <a:xfrm rot="19485370">
            <a:off x="2180612" y="1800777"/>
            <a:ext cx="2466754" cy="1190847"/>
          </a:xfrm>
          <a:prstGeom prst="ellipse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/>
          <p:cNvSpPr/>
          <p:nvPr/>
        </p:nvSpPr>
        <p:spPr>
          <a:xfrm rot="15911621">
            <a:off x="4020713" y="2930652"/>
            <a:ext cx="2466754" cy="1190847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 rot="12816952">
            <a:off x="2178605" y="3907534"/>
            <a:ext cx="2466754" cy="1190847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69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 animBg="1"/>
      <p:bldP spid="58" grpId="0"/>
      <p:bldP spid="43" grpId="0" animBg="1"/>
      <p:bldP spid="46" grpId="0" animBg="1"/>
      <p:bldP spid="47" grpId="0" animBg="1"/>
      <p:bldP spid="42" grpId="0" animBg="1"/>
      <p:bldP spid="48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83"/>
          <p:cNvSpPr/>
          <p:nvPr/>
        </p:nvSpPr>
        <p:spPr>
          <a:xfrm>
            <a:off x="1836284" y="2604118"/>
            <a:ext cx="3155657" cy="276412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419" y="17574"/>
                </a:moveTo>
                <a:cubicBezTo>
                  <a:pt x="125853" y="41002"/>
                  <a:pt x="125853" y="78991"/>
                  <a:pt x="102419" y="102419"/>
                </a:cubicBezTo>
                <a:cubicBezTo>
                  <a:pt x="78991" y="125853"/>
                  <a:pt x="41002" y="125853"/>
                  <a:pt x="17574" y="102419"/>
                </a:cubicBezTo>
                <a:cubicBezTo>
                  <a:pt x="-5860" y="78991"/>
                  <a:pt x="-5860" y="41002"/>
                  <a:pt x="17574" y="17574"/>
                </a:cubicBezTo>
                <a:cubicBezTo>
                  <a:pt x="41002" y="-5860"/>
                  <a:pt x="78991" y="-5860"/>
                  <a:pt x="102419" y="17574"/>
                </a:cubicBez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Token Ranges</a:t>
            </a:r>
            <a:endParaRPr lang="de-DE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590971" y="2144894"/>
            <a:ext cx="4991429" cy="1444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chemeClr val="accent1"/>
                </a:solidFill>
              </a:rPr>
              <a:t>Token Range : 2</a:t>
            </a:r>
            <a:r>
              <a:rPr lang="de-DE" b="1" baseline="30000" dirty="0" smtClean="0">
                <a:solidFill>
                  <a:schemeClr val="accent1"/>
                </a:solidFill>
              </a:rPr>
              <a:t>-63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mr-IN" b="1" dirty="0" smtClean="0">
                <a:solidFill>
                  <a:schemeClr val="accent1"/>
                </a:solidFill>
              </a:rPr>
              <a:t>–</a:t>
            </a:r>
            <a:r>
              <a:rPr lang="de-DE" b="1" dirty="0" smtClean="0">
                <a:solidFill>
                  <a:schemeClr val="accent1"/>
                </a:solidFill>
              </a:rPr>
              <a:t> 2</a:t>
            </a:r>
            <a:r>
              <a:rPr lang="de-DE" b="1" baseline="30000" dirty="0" smtClean="0">
                <a:solidFill>
                  <a:schemeClr val="accent1"/>
                </a:solidFill>
              </a:rPr>
              <a:t>63</a:t>
            </a:r>
            <a:endParaRPr lang="de-DE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de-DE" dirty="0" err="1" smtClean="0">
                <a:solidFill>
                  <a:schemeClr val="accent1"/>
                </a:solidFill>
              </a:rPr>
              <a:t>Example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with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b="1" dirty="0" smtClean="0">
                <a:solidFill>
                  <a:schemeClr val="accent1"/>
                </a:solidFill>
              </a:rPr>
              <a:t>Replication </a:t>
            </a:r>
            <a:r>
              <a:rPr lang="de-DE" b="1" dirty="0" err="1" smtClean="0">
                <a:solidFill>
                  <a:schemeClr val="accent1"/>
                </a:solidFill>
              </a:rPr>
              <a:t>Factor</a:t>
            </a:r>
            <a:r>
              <a:rPr lang="de-DE" b="1" dirty="0" smtClean="0">
                <a:solidFill>
                  <a:schemeClr val="accent1"/>
                </a:solidFill>
              </a:rPr>
              <a:t> 3</a:t>
            </a:r>
          </a:p>
          <a:p>
            <a:pPr marL="0" indent="0">
              <a:buNone/>
            </a:pPr>
            <a:r>
              <a:rPr lang="de-DE" dirty="0" smtClean="0"/>
              <a:t>N3 will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tokens</a:t>
            </a:r>
            <a:r>
              <a:rPr lang="de-DE" dirty="0" smtClean="0"/>
              <a:t> 1 </a:t>
            </a:r>
            <a:r>
              <a:rPr lang="mr-IN" dirty="0" smtClean="0"/>
              <a:t>–</a:t>
            </a:r>
            <a:r>
              <a:rPr lang="de-DE" dirty="0" smtClean="0"/>
              <a:t> 30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09600" y="2237643"/>
            <a:ext cx="5687767" cy="3497071"/>
            <a:chOff x="591230" y="2237644"/>
            <a:chExt cx="5687767" cy="3497071"/>
          </a:xfrm>
        </p:grpSpPr>
        <p:sp>
          <p:nvSpPr>
            <p:cNvPr id="14" name="Rectangle 24"/>
            <p:cNvSpPr/>
            <p:nvPr/>
          </p:nvSpPr>
          <p:spPr>
            <a:xfrm>
              <a:off x="4670464" y="3807414"/>
              <a:ext cx="1608533" cy="3139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Helvetica Neue Light"/>
                  <a:cs typeface="Helvetica Neue Light"/>
                </a:rPr>
                <a:t>11 - 20</a:t>
              </a:r>
              <a:endParaRPr lang="en-US" dirty="0">
                <a:solidFill>
                  <a:srgbClr val="000000"/>
                </a:solidFill>
                <a:latin typeface="Helvetica Neue Light"/>
                <a:cs typeface="Helvetica Neue Ligh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591230" y="2237644"/>
              <a:ext cx="4842487" cy="3497071"/>
              <a:chOff x="591230" y="2237644"/>
              <a:chExt cx="4842487" cy="3497071"/>
            </a:xfrm>
          </p:grpSpPr>
          <p:sp>
            <p:nvSpPr>
              <p:cNvPr id="7" name="Shape 1232"/>
              <p:cNvSpPr/>
              <p:nvPr/>
            </p:nvSpPr>
            <p:spPr>
              <a:xfrm>
                <a:off x="4405164" y="2857708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N1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Shape 1237"/>
              <p:cNvSpPr/>
              <p:nvPr/>
            </p:nvSpPr>
            <p:spPr>
              <a:xfrm>
                <a:off x="1752552" y="2889490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N5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Shape 1238"/>
              <p:cNvSpPr/>
              <p:nvPr/>
            </p:nvSpPr>
            <p:spPr>
              <a:xfrm>
                <a:off x="3054862" y="5021781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N3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Shape 1239"/>
              <p:cNvSpPr/>
              <p:nvPr/>
            </p:nvSpPr>
            <p:spPr>
              <a:xfrm>
                <a:off x="3124190" y="2237644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N0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Shape 1232"/>
              <p:cNvSpPr/>
              <p:nvPr/>
            </p:nvSpPr>
            <p:spPr>
              <a:xfrm>
                <a:off x="4437112" y="424068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N2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Shape 1237"/>
              <p:cNvSpPr/>
              <p:nvPr/>
            </p:nvSpPr>
            <p:spPr>
              <a:xfrm>
                <a:off x="1672613" y="4240683"/>
                <a:ext cx="718500" cy="712934"/>
              </a:xfrm>
              <a:prstGeom prst="ellipse">
                <a:avLst/>
              </a:prstGeom>
              <a:solidFill>
                <a:srgbClr val="CB6015"/>
              </a:solidFill>
              <a:ln w="76200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60933" rIns="121900" bIns="60933" anchor="ctr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1600" b="1" dirty="0" smtClean="0">
                    <a:solidFill>
                      <a:srgbClr val="FF9927"/>
                    </a:solidFill>
                    <a:latin typeface="Arial"/>
                    <a:ea typeface="Arial"/>
                    <a:cs typeface="Arial"/>
                    <a:sym typeface="Arial"/>
                  </a:rPr>
                  <a:t>N4</a:t>
                </a:r>
                <a:endParaRPr lang="en-US" sz="1600" b="1" dirty="0">
                  <a:solidFill>
                    <a:srgbClr val="FF992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Rectangle 24"/>
              <p:cNvSpPr/>
              <p:nvPr/>
            </p:nvSpPr>
            <p:spPr>
              <a:xfrm>
                <a:off x="3640881" y="2280179"/>
                <a:ext cx="1608533" cy="3139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  <a:latin typeface="Helvetica Neue Light"/>
                    <a:cs typeface="Helvetica Neue Light"/>
                  </a:rPr>
                  <a:t>1 - 10</a:t>
                </a:r>
                <a:endParaRPr lang="en-US" dirty="0">
                  <a:solidFill>
                    <a:srgbClr val="000000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5" name="Rectangle 24"/>
              <p:cNvSpPr/>
              <p:nvPr/>
            </p:nvSpPr>
            <p:spPr>
              <a:xfrm>
                <a:off x="3825184" y="5249698"/>
                <a:ext cx="1608533" cy="3139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  <a:latin typeface="Helvetica Neue Light"/>
                    <a:cs typeface="Helvetica Neue Light"/>
                  </a:rPr>
                  <a:t>21 - 30</a:t>
                </a:r>
                <a:endParaRPr lang="en-US" dirty="0">
                  <a:solidFill>
                    <a:srgbClr val="000000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6" name="Rectangle 24"/>
              <p:cNvSpPr/>
              <p:nvPr/>
            </p:nvSpPr>
            <p:spPr>
              <a:xfrm>
                <a:off x="1377991" y="5250813"/>
                <a:ext cx="1608533" cy="3139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  <a:latin typeface="Helvetica Neue Light"/>
                    <a:cs typeface="Helvetica Neue Light"/>
                  </a:rPr>
                  <a:t>31 - 40</a:t>
                </a:r>
                <a:endParaRPr lang="en-US" dirty="0">
                  <a:solidFill>
                    <a:srgbClr val="000000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7" name="Rectangle 24"/>
              <p:cNvSpPr/>
              <p:nvPr/>
            </p:nvSpPr>
            <p:spPr>
              <a:xfrm>
                <a:off x="591230" y="3807414"/>
                <a:ext cx="1608533" cy="3139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 smtClean="0">
                    <a:solidFill>
                      <a:srgbClr val="000000"/>
                    </a:solidFill>
                    <a:latin typeface="Helvetica Neue Light"/>
                    <a:cs typeface="Helvetica Neue Light"/>
                  </a:rPr>
                  <a:t>41 </a:t>
                </a:r>
                <a:r>
                  <a:rPr lang="mr-IN" dirty="0" smtClean="0">
                    <a:solidFill>
                      <a:srgbClr val="000000"/>
                    </a:solidFill>
                    <a:latin typeface="Helvetica Neue Light"/>
                    <a:cs typeface="Helvetica Neue Light"/>
                  </a:rPr>
                  <a:t>–</a:t>
                </a:r>
                <a:r>
                  <a:rPr lang="en-US" dirty="0" smtClean="0">
                    <a:solidFill>
                      <a:srgbClr val="000000"/>
                    </a:solidFill>
                    <a:latin typeface="Helvetica Neue Light"/>
                    <a:cs typeface="Helvetica Neue Light"/>
                  </a:rPr>
                  <a:t> 50</a:t>
                </a:r>
                <a:endParaRPr lang="en-US" dirty="0">
                  <a:solidFill>
                    <a:srgbClr val="000000"/>
                  </a:solidFill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18" name="Rectangle 24"/>
              <p:cNvSpPr/>
              <p:nvPr/>
            </p:nvSpPr>
            <p:spPr>
              <a:xfrm>
                <a:off x="1493606" y="2280179"/>
                <a:ext cx="1608533" cy="31393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de-DE" dirty="0" smtClean="0">
                    <a:solidFill>
                      <a:srgbClr val="000000"/>
                    </a:solidFill>
                    <a:latin typeface="Helvetica Neue Light"/>
                    <a:cs typeface="Helvetica Neue Light"/>
                  </a:rPr>
                  <a:t>51 - 60</a:t>
                </a:r>
                <a:endParaRPr lang="en-US" dirty="0">
                  <a:solidFill>
                    <a:srgbClr val="000000"/>
                  </a:solidFill>
                  <a:latin typeface="Helvetica Neue Light"/>
                  <a:cs typeface="Helvetica Neue Light"/>
                </a:endParaRPr>
              </a:p>
            </p:txBody>
          </p:sp>
        </p:grpSp>
      </p:grpSp>
      <p:sp>
        <p:nvSpPr>
          <p:cNvPr id="6" name="Rechteck 5"/>
          <p:cNvSpPr/>
          <p:nvPr/>
        </p:nvSpPr>
        <p:spPr>
          <a:xfrm>
            <a:off x="6590971" y="3851467"/>
            <a:ext cx="5472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Token Range :  1-10,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owned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by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N1,N2,N3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Token Range : 11-20,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owned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by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N2,N3,N4</a:t>
            </a:r>
          </a:p>
          <a:p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Token Range : 21-30,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owned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by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 N3,N4,N5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1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9"/>
            <a:ext cx="10972800" cy="45259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Primary </a:t>
            </a:r>
            <a:r>
              <a:rPr lang="de-DE" sz="2400" dirty="0" err="1">
                <a:solidFill>
                  <a:schemeClr val="accent1"/>
                </a:solidFill>
              </a:rPr>
              <a:t>key</a:t>
            </a:r>
            <a:endParaRPr lang="de-DE" sz="2400" dirty="0">
              <a:solidFill>
                <a:schemeClr val="accent1"/>
              </a:solidFill>
            </a:endParaRPr>
          </a:p>
          <a:p>
            <a:pPr lvl="1"/>
            <a:r>
              <a:rPr lang="de-DE" sz="2400" dirty="0" smtClean="0"/>
              <a:t>Partition </a:t>
            </a:r>
            <a:r>
              <a:rPr lang="de-DE" sz="2400" dirty="0" err="1"/>
              <a:t>key</a:t>
            </a:r>
            <a:endParaRPr lang="de-DE" sz="2400" dirty="0"/>
          </a:p>
          <a:p>
            <a:pPr lvl="1"/>
            <a:r>
              <a:rPr lang="de-DE" sz="2400" dirty="0" smtClean="0"/>
              <a:t>Clustering </a:t>
            </a:r>
            <a:r>
              <a:rPr lang="de-DE" sz="2400" dirty="0" err="1" smtClean="0"/>
              <a:t>columns</a:t>
            </a:r>
            <a:endParaRPr lang="de-DE" sz="2400" dirty="0"/>
          </a:p>
          <a:p>
            <a:r>
              <a:rPr lang="de-DE" sz="2400" dirty="0" err="1">
                <a:solidFill>
                  <a:schemeClr val="accent1"/>
                </a:solidFill>
              </a:rPr>
              <a:t>Partitioner</a:t>
            </a:r>
            <a:endParaRPr lang="de-DE" sz="2400" dirty="0">
              <a:solidFill>
                <a:schemeClr val="accent1"/>
              </a:solidFill>
            </a:endParaRPr>
          </a:p>
          <a:p>
            <a:pPr lvl="1"/>
            <a:r>
              <a:rPr lang="de-DE" sz="2400" dirty="0" smtClean="0"/>
              <a:t>Generates </a:t>
            </a:r>
            <a:r>
              <a:rPr lang="de-DE" sz="2400" dirty="0" err="1"/>
              <a:t>unique</a:t>
            </a:r>
            <a:r>
              <a:rPr lang="de-DE" sz="2400" dirty="0"/>
              <a:t> </a:t>
            </a:r>
            <a:r>
              <a:rPr lang="de-DE" sz="2400" dirty="0" err="1"/>
              <a:t>hash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partition</a:t>
            </a:r>
            <a:r>
              <a:rPr lang="de-DE" sz="2400" dirty="0"/>
              <a:t> </a:t>
            </a:r>
            <a:r>
              <a:rPr lang="de-DE" sz="2400" dirty="0" err="1" smtClean="0"/>
              <a:t>key</a:t>
            </a:r>
            <a:endParaRPr lang="de-DE" sz="2400" dirty="0"/>
          </a:p>
          <a:p>
            <a:r>
              <a:rPr lang="de-DE" sz="2400" dirty="0">
                <a:solidFill>
                  <a:schemeClr val="accent1"/>
                </a:solidFill>
              </a:rPr>
              <a:t>Replication </a:t>
            </a:r>
            <a:r>
              <a:rPr lang="de-DE" sz="2400" dirty="0" err="1">
                <a:solidFill>
                  <a:schemeClr val="accent1"/>
                </a:solidFill>
              </a:rPr>
              <a:t>strategy</a:t>
            </a:r>
            <a:endParaRPr lang="de-DE" sz="2400" dirty="0">
              <a:solidFill>
                <a:schemeClr val="accent1"/>
              </a:solidFill>
            </a:endParaRPr>
          </a:p>
          <a:p>
            <a:pPr lvl="1"/>
            <a:r>
              <a:rPr lang="de-DE" sz="2400" dirty="0" smtClean="0"/>
              <a:t>Token </a:t>
            </a:r>
            <a:r>
              <a:rPr lang="de-DE" sz="2400" dirty="0" err="1"/>
              <a:t>hash</a:t>
            </a:r>
            <a:r>
              <a:rPr lang="de-DE" sz="2400" dirty="0"/>
              <a:t> </a:t>
            </a:r>
            <a:r>
              <a:rPr lang="de-DE" sz="2400" dirty="0" err="1"/>
              <a:t>determines</a:t>
            </a:r>
            <a:r>
              <a:rPr lang="de-DE" sz="2400" dirty="0"/>
              <a:t> </a:t>
            </a:r>
            <a:r>
              <a:rPr lang="de-DE" sz="2400" dirty="0" err="1"/>
              <a:t>starting</a:t>
            </a:r>
            <a:r>
              <a:rPr lang="de-DE" sz="2400" dirty="0"/>
              <a:t> </a:t>
            </a:r>
            <a:r>
              <a:rPr lang="de-DE" sz="2400" dirty="0" err="1"/>
              <a:t>point</a:t>
            </a:r>
            <a:endParaRPr lang="de-DE" sz="2400" dirty="0"/>
          </a:p>
          <a:p>
            <a:pPr lvl="1"/>
            <a:r>
              <a:rPr lang="de-DE" sz="2400" dirty="0" err="1" smtClean="0"/>
              <a:t>Determines</a:t>
            </a:r>
            <a:r>
              <a:rPr lang="de-DE" sz="2400" dirty="0" smtClean="0"/>
              <a:t> </a:t>
            </a:r>
            <a:r>
              <a:rPr lang="de-DE" sz="2400" dirty="0" err="1"/>
              <a:t>replica</a:t>
            </a:r>
            <a:r>
              <a:rPr lang="de-DE" sz="2400" dirty="0"/>
              <a:t> </a:t>
            </a:r>
            <a:r>
              <a:rPr lang="de-DE" sz="2400" dirty="0" err="1" smtClean="0"/>
              <a:t>placement</a:t>
            </a:r>
            <a:endParaRPr lang="de-DE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>
                <a:ea typeface="ＭＳ Ｐゴシック" charset="0"/>
              </a:rPr>
              <a:t>© 2016 Datastax, All Rghts Reserved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1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Master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Master" id="{1B8D6E79-0476-5142-9978-04590D3FB0A3}" vid="{5C19785A-0E3B-1D45-965F-53ADE71795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TemplateMaster</Template>
  <TotalTime>14195</TotalTime>
  <Words>1201</Words>
  <Application>Microsoft Macintosh PowerPoint</Application>
  <PresentationFormat>Widescreen</PresentationFormat>
  <Paragraphs>380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Andale Mono</vt:lpstr>
      <vt:lpstr>Cabin</vt:lpstr>
      <vt:lpstr>Calibri</vt:lpstr>
      <vt:lpstr>Helvetica</vt:lpstr>
      <vt:lpstr>Helvetica Neue Thin</vt:lpstr>
      <vt:lpstr>ＭＳ Ｐゴシック</vt:lpstr>
      <vt:lpstr>Roboto</vt:lpstr>
      <vt:lpstr>Roboto Regular</vt:lpstr>
      <vt:lpstr>Wingdings</vt:lpstr>
      <vt:lpstr>Wingdings 3</vt:lpstr>
      <vt:lpstr>Arial</vt:lpstr>
      <vt:lpstr>Helvetica Neue</vt:lpstr>
      <vt:lpstr>Helvetica Neue Light</vt:lpstr>
      <vt:lpstr>TemplateMaster</vt:lpstr>
      <vt:lpstr>DataStax Enterprise Architecture</vt:lpstr>
      <vt:lpstr>Agenda</vt:lpstr>
      <vt:lpstr>Design Goals and Objectives</vt:lpstr>
      <vt:lpstr>Architecture</vt:lpstr>
      <vt:lpstr>Apache Cassandra™ Architecture</vt:lpstr>
      <vt:lpstr>PowerPoint Presentation</vt:lpstr>
      <vt:lpstr>PowerPoint Presentation</vt:lpstr>
      <vt:lpstr>Token Ranges</vt:lpstr>
      <vt:lpstr>PowerPoint Presentation</vt:lpstr>
      <vt:lpstr>Cassandra Query Language</vt:lpstr>
      <vt:lpstr>Data Distribution</vt:lpstr>
      <vt:lpstr>Data Distribution</vt:lpstr>
      <vt:lpstr>Lab 1 : Accessing the cluster </vt:lpstr>
      <vt:lpstr>Read and write request handling</vt:lpstr>
      <vt:lpstr>Coordinator node</vt:lpstr>
      <vt:lpstr>Write request handling</vt:lpstr>
      <vt:lpstr>PowerPoint Presentation</vt:lpstr>
      <vt:lpstr>Write request handling</vt:lpstr>
      <vt:lpstr>Write request handling</vt:lpstr>
      <vt:lpstr>Read request handling</vt:lpstr>
      <vt:lpstr>Read request handling</vt:lpstr>
      <vt:lpstr>Read request handling</vt:lpstr>
      <vt:lpstr>Read request handling – Read Repair</vt:lpstr>
      <vt:lpstr>Driver Code</vt:lpstr>
      <vt:lpstr>Take away</vt:lpstr>
      <vt:lpstr>Lab 2 : Hands-on DSE CQL</vt:lpstr>
      <vt:lpstr>Thank You!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Aaron Regis</cp:lastModifiedBy>
  <cp:revision>1159</cp:revision>
  <cp:lastPrinted>2018-01-09T12:17:34Z</cp:lastPrinted>
  <dcterms:created xsi:type="dcterms:W3CDTF">2010-04-12T23:12:02Z</dcterms:created>
  <dcterms:modified xsi:type="dcterms:W3CDTF">2018-01-09T12:19:58Z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