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637" r:id="rId4"/>
  </p:sldMasterIdLst>
  <p:notesMasterIdLst>
    <p:notesMasterId r:id="rId21"/>
  </p:notesMasterIdLst>
  <p:handoutMasterIdLst>
    <p:handoutMasterId r:id="rId22"/>
  </p:handoutMasterIdLst>
  <p:sldIdLst>
    <p:sldId id="1094" r:id="rId5"/>
    <p:sldId id="1123" r:id="rId6"/>
    <p:sldId id="1186" r:id="rId7"/>
    <p:sldId id="1173" r:id="rId8"/>
    <p:sldId id="1174" r:id="rId9"/>
    <p:sldId id="1175" r:id="rId10"/>
    <p:sldId id="1176" r:id="rId11"/>
    <p:sldId id="1177" r:id="rId12"/>
    <p:sldId id="1178" r:id="rId13"/>
    <p:sldId id="1179" r:id="rId14"/>
    <p:sldId id="1180" r:id="rId15"/>
    <p:sldId id="1181" r:id="rId16"/>
    <p:sldId id="1182" r:id="rId17"/>
    <p:sldId id="1183" r:id="rId18"/>
    <p:sldId id="1187" r:id="rId19"/>
    <p:sldId id="111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7A97"/>
    <a:srgbClr val="FFFFFF"/>
    <a:srgbClr val="F8F9F7"/>
    <a:srgbClr val="B65B32"/>
    <a:srgbClr val="202020"/>
    <a:srgbClr val="929292"/>
    <a:srgbClr val="BF5017"/>
    <a:srgbClr val="666666"/>
    <a:srgbClr val="B84D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60" autoAdjust="0"/>
    <p:restoredTop sz="78343" autoAdjust="0"/>
  </p:normalViewPr>
  <p:slideViewPr>
    <p:cSldViewPr snapToGrid="0" snapToObjects="1">
      <p:cViewPr>
        <p:scale>
          <a:sx n="120" d="100"/>
          <a:sy n="120" d="100"/>
        </p:scale>
        <p:origin x="144" y="-10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106" d="100"/>
          <a:sy n="106" d="100"/>
        </p:scale>
        <p:origin x="514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B27B07-66C3-714E-9196-D7FA79B071AA}" type="datetimeFigureOut">
              <a:rPr lang="en-US" smtClean="0"/>
              <a:t>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A82BDD-3F37-6649-B137-141AE33146FC}" type="slidenum">
              <a:rPr lang="en-US" smtClean="0"/>
              <a:t>‹#›</a:t>
            </a:fld>
            <a:endParaRPr lang="en-US"/>
          </a:p>
        </p:txBody>
      </p:sp>
    </p:spTree>
    <p:extLst>
      <p:ext uri="{BB962C8B-B14F-4D97-AF65-F5344CB8AC3E}">
        <p14:creationId xmlns:p14="http://schemas.microsoft.com/office/powerpoint/2010/main" val="10034480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7866DA-B6C2-6847-B822-1131722D14BE}" type="datetimeFigureOut">
              <a:rPr lang="en-US" smtClean="0"/>
              <a:t>1/9/18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318A9E-BB36-0C46-9FC2-F9442BF833CA}" type="slidenum">
              <a:rPr lang="en-US" smtClean="0"/>
              <a:t>‹#›</a:t>
            </a:fld>
            <a:endParaRPr lang="en-US"/>
          </a:p>
        </p:txBody>
      </p:sp>
    </p:spTree>
    <p:extLst>
      <p:ext uri="{BB962C8B-B14F-4D97-AF65-F5344CB8AC3E}">
        <p14:creationId xmlns:p14="http://schemas.microsoft.com/office/powerpoint/2010/main" val="270604796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ACID" TargetMode="External"/><Relationship Id="rId4" Type="http://schemas.openxmlformats.org/officeDocument/2006/relationships/hyperlink" Target="http://en.wikipedia.org/wiki/Atomicity_(database_systems)" TargetMode="External"/><Relationship Id="rId5" Type="http://schemas.openxmlformats.org/officeDocument/2006/relationships/hyperlink" Target="http://en.wikipedia.org/wiki/Consistency_(database_systems)" TargetMode="External"/><Relationship Id="rId6" Type="http://schemas.openxmlformats.org/officeDocument/2006/relationships/hyperlink" Target="http://en.wikipedia.org/wiki/Isolation_(database_systems)" TargetMode="External"/><Relationship Id="rId7" Type="http://schemas.openxmlformats.org/officeDocument/2006/relationships/hyperlink" Target="http://en.wikipedia.org/wiki/Durability_(database_systems)" TargetMode="External"/><Relationship Id="rId8" Type="http://schemas.openxmlformats.org/officeDocument/2006/relationships/hyperlink" Target="http://en.wikipedia.org/wiki/CAP_theorem" TargetMode="External"/><Relationship Id="rId9" Type="http://schemas.openxmlformats.org/officeDocument/2006/relationships/hyperlink" Target="http://en.wikipedia.org/wiki/Eventual_consistency" TargetMode="External"/><Relationship Id="rId10" Type="http://schemas.openxmlformats.org/officeDocument/2006/relationships/hyperlink" Target="http://en.wikipedia.org/wiki/Availability"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BA318A9E-BB36-0C46-9FC2-F9442BF833CA}" type="slidenum">
              <a:rPr lang="en-US" smtClean="0"/>
              <a:t>1</a:t>
            </a:fld>
            <a:endParaRPr lang="en-US"/>
          </a:p>
        </p:txBody>
      </p:sp>
    </p:spTree>
    <p:extLst>
      <p:ext uri="{BB962C8B-B14F-4D97-AF65-F5344CB8AC3E}">
        <p14:creationId xmlns:p14="http://schemas.microsoft.com/office/powerpoint/2010/main" val="490473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a:t>
            </a:fld>
            <a:endParaRPr lang="en-US" dirty="0"/>
          </a:p>
        </p:txBody>
      </p:sp>
    </p:spTree>
    <p:extLst>
      <p:ext uri="{BB962C8B-B14F-4D97-AF65-F5344CB8AC3E}">
        <p14:creationId xmlns:p14="http://schemas.microsoft.com/office/powerpoint/2010/main" val="144090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fontAlgn="t"/>
            <a:r>
              <a:rPr lang="en-US" sz="1200" u="none" strike="noStrike" kern="1200" dirty="0" smtClean="0">
                <a:solidFill>
                  <a:schemeClr val="tx1"/>
                </a:solidFill>
                <a:effectLst/>
                <a:latin typeface="+mn-lt"/>
                <a:ea typeface="+mn-ea"/>
                <a:cs typeface="+mn-cs"/>
              </a:rPr>
              <a:t>https://</a:t>
            </a:r>
            <a:r>
              <a:rPr lang="en-US" sz="1200" u="none" strike="noStrike" kern="1200" dirty="0" err="1" smtClean="0">
                <a:solidFill>
                  <a:schemeClr val="tx1"/>
                </a:solidFill>
                <a:effectLst/>
                <a:latin typeface="+mn-lt"/>
                <a:ea typeface="+mn-ea"/>
                <a:cs typeface="+mn-cs"/>
              </a:rPr>
              <a:t>www.voltdb.com</a:t>
            </a:r>
            <a:r>
              <a:rPr lang="en-US" sz="1200" u="none" strike="noStrike" kern="1200" dirty="0" smtClean="0">
                <a:solidFill>
                  <a:schemeClr val="tx1"/>
                </a:solidFill>
                <a:effectLst/>
                <a:latin typeface="+mn-lt"/>
                <a:ea typeface="+mn-ea"/>
                <a:cs typeface="+mn-cs"/>
              </a:rPr>
              <a:t>/blog/disambiguating-acid-and-cap</a:t>
            </a:r>
          </a:p>
          <a:p>
            <a:pPr fontAlgn="t"/>
            <a:endParaRPr lang="en-US" sz="1200" u="none" strike="noStrike" kern="1200" dirty="0" smtClean="0">
              <a:solidFill>
                <a:schemeClr val="tx1"/>
              </a:solidFill>
              <a:effectLst/>
              <a:latin typeface="+mn-lt"/>
              <a:ea typeface="+mn-ea"/>
              <a:cs typeface="+mn-cs"/>
            </a:endParaRPr>
          </a:p>
          <a:p>
            <a:pPr fontAlgn="t"/>
            <a:r>
              <a:rPr lang="en-US" sz="1200" u="none" strike="noStrike" kern="1200" dirty="0" smtClean="0">
                <a:solidFill>
                  <a:schemeClr val="tx1"/>
                </a:solidFill>
                <a:effectLst/>
                <a:latin typeface="+mn-lt"/>
                <a:ea typeface="+mn-ea"/>
                <a:cs typeface="+mn-cs"/>
              </a:rPr>
              <a:t>up vote</a:t>
            </a:r>
            <a:r>
              <a:rPr lang="en-US" sz="1200" kern="1200" dirty="0" smtClean="0">
                <a:solidFill>
                  <a:schemeClr val="tx1"/>
                </a:solidFill>
                <a:effectLst/>
                <a:latin typeface="+mn-lt"/>
                <a:ea typeface="+mn-ea"/>
                <a:cs typeface="+mn-cs"/>
              </a:rPr>
              <a:t>7</a:t>
            </a:r>
            <a:r>
              <a:rPr lang="en-US" sz="1200" u="none" strike="noStrike" kern="1200" dirty="0" smtClean="0">
                <a:solidFill>
                  <a:schemeClr val="tx1"/>
                </a:solidFill>
                <a:effectLst/>
                <a:latin typeface="+mn-lt"/>
                <a:ea typeface="+mn-ea"/>
                <a:cs typeface="+mn-cs"/>
              </a:rPr>
              <a:t>down </a:t>
            </a:r>
            <a:r>
              <a:rPr lang="en-US" sz="1200" u="none" strike="noStrike" kern="1200" dirty="0" err="1" smtClean="0">
                <a:solidFill>
                  <a:schemeClr val="tx1"/>
                </a:solidFill>
                <a:effectLst/>
                <a:latin typeface="+mn-lt"/>
                <a:ea typeface="+mn-ea"/>
                <a:cs typeface="+mn-cs"/>
              </a:rPr>
              <a:t>vote</a:t>
            </a:r>
            <a:r>
              <a:rPr lang="en-US" sz="1200" kern="1200" dirty="0" err="1" smtClean="0">
                <a:solidFill>
                  <a:schemeClr val="tx1"/>
                </a:solidFill>
                <a:effectLst/>
                <a:latin typeface="+mn-lt"/>
                <a:ea typeface="+mn-ea"/>
                <a:cs typeface="+mn-cs"/>
              </a:rPr>
              <a:t>accepted</a:t>
            </a:r>
            <a:endParaRPr lang="en-US" dirty="0" smtClean="0">
              <a:effectLst/>
            </a:endParaRPr>
          </a:p>
          <a:p>
            <a:pPr fontAlgn="t"/>
            <a:r>
              <a:rPr lang="en-US" dirty="0" smtClean="0">
                <a:effectLst/>
              </a:rPr>
              <a:t>They are not really the same, because of the scope of the data</a:t>
            </a:r>
          </a:p>
          <a:p>
            <a:pPr fontAlgn="t"/>
            <a:r>
              <a:rPr lang="en-US" sz="1200" b="1" u="none" strike="noStrike" kern="1200" dirty="0" smtClean="0">
                <a:solidFill>
                  <a:schemeClr val="tx1"/>
                </a:solidFill>
                <a:effectLst/>
                <a:latin typeface="+mn-lt"/>
                <a:ea typeface="+mn-ea"/>
                <a:cs typeface="+mn-cs"/>
                <a:hlinkClick r:id="rId3"/>
              </a:rPr>
              <a:t>ACID</a:t>
            </a:r>
            <a:endParaRPr lang="en-US" b="1" dirty="0" smtClean="0">
              <a:effectLst/>
            </a:endParaRPr>
          </a:p>
          <a:p>
            <a:pPr fontAlgn="t"/>
            <a:r>
              <a:rPr lang="en-US" sz="1200" u="none" strike="noStrike" kern="1200" dirty="0" smtClean="0">
                <a:solidFill>
                  <a:schemeClr val="tx1"/>
                </a:solidFill>
                <a:effectLst/>
                <a:latin typeface="+mn-lt"/>
                <a:ea typeface="+mn-ea"/>
                <a:cs typeface="+mn-cs"/>
                <a:hlinkClick r:id="rId4"/>
              </a:rPr>
              <a:t>Atomicity</a:t>
            </a:r>
            <a:endParaRPr lang="en-US" dirty="0" smtClean="0">
              <a:effectLst/>
            </a:endParaRPr>
          </a:p>
          <a:p>
            <a:pPr fontAlgn="t"/>
            <a:r>
              <a:rPr lang="en-US" sz="1200" u="none" strike="noStrike" kern="1200" dirty="0" smtClean="0">
                <a:solidFill>
                  <a:schemeClr val="tx1"/>
                </a:solidFill>
                <a:effectLst/>
                <a:latin typeface="+mn-lt"/>
                <a:ea typeface="+mn-ea"/>
                <a:cs typeface="+mn-cs"/>
                <a:hlinkClick r:id="rId5"/>
              </a:rPr>
              <a:t>Consistency</a:t>
            </a:r>
            <a:r>
              <a:rPr lang="en-US" dirty="0" smtClean="0">
                <a:effectLst/>
              </a:rPr>
              <a:t> : All Applied Data Changes Provide Consistent View of Data For All DB Connections</a:t>
            </a:r>
          </a:p>
          <a:p>
            <a:pPr fontAlgn="t"/>
            <a:r>
              <a:rPr lang="en-US" sz="1200" u="none" strike="noStrike" kern="1200" dirty="0" smtClean="0">
                <a:solidFill>
                  <a:schemeClr val="tx1"/>
                </a:solidFill>
                <a:effectLst/>
                <a:latin typeface="+mn-lt"/>
                <a:ea typeface="+mn-ea"/>
                <a:cs typeface="+mn-cs"/>
                <a:hlinkClick r:id="rId6"/>
              </a:rPr>
              <a:t>Isolation</a:t>
            </a:r>
            <a:endParaRPr lang="en-US" dirty="0" smtClean="0">
              <a:effectLst/>
            </a:endParaRPr>
          </a:p>
          <a:p>
            <a:pPr fontAlgn="t"/>
            <a:r>
              <a:rPr lang="en-US" sz="1200" u="none" strike="noStrike" kern="1200" dirty="0" smtClean="0">
                <a:solidFill>
                  <a:schemeClr val="tx1"/>
                </a:solidFill>
                <a:effectLst/>
                <a:latin typeface="+mn-lt"/>
                <a:ea typeface="+mn-ea"/>
                <a:cs typeface="+mn-cs"/>
                <a:hlinkClick r:id="rId7"/>
              </a:rPr>
              <a:t>Durability</a:t>
            </a:r>
            <a:endParaRPr lang="en-US" dirty="0" smtClean="0">
              <a:effectLst/>
            </a:endParaRPr>
          </a:p>
          <a:p>
            <a:pPr fontAlgn="t"/>
            <a:r>
              <a:rPr lang="en-US" sz="1200" b="1" u="none" strike="noStrike" kern="1200" dirty="0" smtClean="0">
                <a:solidFill>
                  <a:schemeClr val="tx1"/>
                </a:solidFill>
                <a:effectLst/>
                <a:latin typeface="+mn-lt"/>
                <a:ea typeface="+mn-ea"/>
                <a:cs typeface="+mn-cs"/>
                <a:hlinkClick r:id="rId8"/>
              </a:rPr>
              <a:t>CAP</a:t>
            </a:r>
            <a:endParaRPr lang="en-US" b="1" dirty="0" smtClean="0">
              <a:effectLst/>
            </a:endParaRPr>
          </a:p>
          <a:p>
            <a:pPr fontAlgn="t"/>
            <a:r>
              <a:rPr lang="en-US" sz="1200" u="none" strike="noStrike" kern="1200" dirty="0" smtClean="0">
                <a:solidFill>
                  <a:schemeClr val="tx1"/>
                </a:solidFill>
                <a:effectLst/>
                <a:latin typeface="+mn-lt"/>
                <a:ea typeface="+mn-ea"/>
                <a:cs typeface="+mn-cs"/>
                <a:hlinkClick r:id="rId9"/>
              </a:rPr>
              <a:t>Consistency</a:t>
            </a:r>
            <a:r>
              <a:rPr lang="en-US" dirty="0" smtClean="0">
                <a:effectLst/>
              </a:rPr>
              <a:t> (All Nodes Have Same Data via Eventual Consistency)</a:t>
            </a:r>
          </a:p>
          <a:p>
            <a:pPr fontAlgn="t"/>
            <a:r>
              <a:rPr lang="en-US" sz="1200" u="none" strike="noStrike" kern="1200" dirty="0" smtClean="0">
                <a:solidFill>
                  <a:schemeClr val="tx1"/>
                </a:solidFill>
                <a:effectLst/>
                <a:latin typeface="+mn-lt"/>
                <a:ea typeface="+mn-ea"/>
                <a:cs typeface="+mn-cs"/>
                <a:hlinkClick r:id="rId10"/>
              </a:rPr>
              <a:t>Availability</a:t>
            </a:r>
            <a:endParaRPr lang="en-US" dirty="0" smtClean="0">
              <a:effectLst/>
            </a:endParaRPr>
          </a:p>
          <a:p>
            <a:pPr fontAlgn="t"/>
            <a:r>
              <a:rPr lang="en-US" dirty="0" smtClean="0">
                <a:effectLst/>
              </a:rPr>
              <a:t>Partition-Tolerance : system continues to operate despite arbitrary message loss or failure of part of the system</a:t>
            </a:r>
          </a:p>
          <a:p>
            <a:pPr fontAlgn="t"/>
            <a:r>
              <a:rPr lang="en-US" b="1" dirty="0" smtClean="0">
                <a:effectLst/>
              </a:rPr>
              <a:t>SYNOPSIS</a:t>
            </a:r>
          </a:p>
          <a:p>
            <a:pPr fontAlgn="t"/>
            <a:r>
              <a:rPr lang="en-US" dirty="0" smtClean="0">
                <a:effectLst/>
              </a:rPr>
              <a:t>ACID addresses an individual node's data consistency</a:t>
            </a:r>
          </a:p>
          <a:p>
            <a:pPr fontAlgn="t"/>
            <a:r>
              <a:rPr lang="en-US" dirty="0" smtClean="0">
                <a:effectLst/>
              </a:rPr>
              <a:t>CAP addresses cluster-wide data consistency</a:t>
            </a:r>
          </a:p>
          <a:p>
            <a:r>
              <a:rPr lang="en-US" dirty="0" smtClean="0"/>
              <a:t/>
            </a:r>
            <a:br>
              <a:rPr lang="en-US" dirty="0" smtClean="0"/>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a:t>
            </a:r>
            <a:r>
              <a:rPr lang="en-US" sz="1200" u="none" strike="noStrike" kern="1200" dirty="0" smtClean="0">
                <a:solidFill>
                  <a:schemeClr val="tx1"/>
                </a:solidFill>
                <a:effectLst/>
                <a:latin typeface="+mn-lt"/>
                <a:ea typeface="+mn-ea"/>
                <a:cs typeface="+mn-cs"/>
              </a:rPr>
              <a:t>down vote</a:t>
            </a:r>
            <a:endParaRPr lang="en-US" dirty="0" smtClean="0">
              <a:effectLst/>
            </a:endParaRPr>
          </a:p>
          <a:p>
            <a:pPr fontAlgn="t"/>
            <a:r>
              <a:rPr lang="en-US" sz="1200" b="1" u="none" strike="noStrike" kern="1200" dirty="0" smtClean="0">
                <a:solidFill>
                  <a:schemeClr val="tx1"/>
                </a:solidFill>
                <a:effectLst/>
                <a:latin typeface="+mn-lt"/>
                <a:ea typeface="+mn-ea"/>
                <a:cs typeface="+mn-cs"/>
                <a:hlinkClick r:id="rId8"/>
              </a:rPr>
              <a:t>CAP theorem</a:t>
            </a:r>
            <a:r>
              <a:rPr lang="en-US" dirty="0" smtClean="0">
                <a:effectLst/>
              </a:rPr>
              <a:t>: specifies that a distributed system can provide two services (ex. Availability and Partition tolerance) but never three. If for example, a service provides Availability and Partitioning it can never ensure Consistency, not immediately, thus Eventual Consistency is used, which allows the infrastructure to flux between inconsistency and consistency, however at one point, sooner or later, the infrastructure will become consistent, resulting in eventual consistency. Cloud services work in such fashion and Amazon's Simple DB uses eventual consistency.</a:t>
            </a:r>
          </a:p>
          <a:p>
            <a:pPr fontAlgn="t"/>
            <a:r>
              <a:rPr lang="en-US" sz="1200" b="1" u="none" strike="noStrike" kern="1200" dirty="0" smtClean="0">
                <a:solidFill>
                  <a:schemeClr val="tx1"/>
                </a:solidFill>
                <a:effectLst/>
                <a:latin typeface="+mn-lt"/>
                <a:ea typeface="+mn-ea"/>
                <a:cs typeface="+mn-cs"/>
                <a:hlinkClick r:id="rId3"/>
              </a:rPr>
              <a:t>ACID</a:t>
            </a:r>
            <a:r>
              <a:rPr lang="en-US" dirty="0" smtClean="0">
                <a:effectLst/>
              </a:rPr>
              <a:t> features are usually applied to relational </a:t>
            </a:r>
            <a:r>
              <a:rPr lang="en-US" dirty="0" err="1" smtClean="0">
                <a:effectLst/>
              </a:rPr>
              <a:t>DBs.</a:t>
            </a:r>
            <a:r>
              <a:rPr lang="en-US" dirty="0" smtClean="0">
                <a:effectLst/>
              </a:rPr>
              <a:t> If you want to apply ACID in a distributed fashion (distributed DB), ACID uses 2PC(two-phase commit) to force consistency across partitions. However since ACID provides consistency and partitioning, applying the CAP theorem for (distributed environments) this will mean that availability is compromised.</a:t>
            </a:r>
          </a:p>
          <a:p>
            <a:pPr fontAlgn="t"/>
            <a:r>
              <a:rPr lang="en-US" dirty="0" smtClean="0">
                <a:effectLst/>
              </a:rPr>
              <a:t>Because of this, </a:t>
            </a:r>
            <a:r>
              <a:rPr lang="en-US" b="1" dirty="0" smtClean="0">
                <a:effectLst/>
              </a:rPr>
              <a:t>BASE</a:t>
            </a:r>
            <a:r>
              <a:rPr lang="en-US" dirty="0" smtClean="0">
                <a:effectLst/>
              </a:rPr>
              <a:t> (Basically available, soft state, eventually consistent) is used which can provide levels of scalability that cannot be obtained with ACID.</a:t>
            </a:r>
          </a:p>
          <a:p>
            <a:r>
              <a:rPr lang="en-US" dirty="0" smtClean="0"/>
              <a:t/>
            </a:r>
            <a:br>
              <a:rPr lang="en-US" dirty="0" smtClean="0"/>
            </a:br>
            <a:endParaRPr lang="de-DE" dirty="0"/>
          </a:p>
        </p:txBody>
      </p:sp>
      <p:sp>
        <p:nvSpPr>
          <p:cNvPr id="4" name="Foliennummernplatzhalter 3"/>
          <p:cNvSpPr>
            <a:spLocks noGrp="1"/>
          </p:cNvSpPr>
          <p:nvPr>
            <p:ph type="sldNum" sz="quarter" idx="10"/>
          </p:nvPr>
        </p:nvSpPr>
        <p:spPr/>
        <p:txBody>
          <a:bodyPr/>
          <a:lstStyle/>
          <a:p>
            <a:fld id="{BA318A9E-BB36-0C46-9FC2-F9442BF833CA}" type="slidenum">
              <a:rPr lang="en-US" smtClean="0"/>
              <a:t>3</a:t>
            </a:fld>
            <a:endParaRPr lang="en-US"/>
          </a:p>
        </p:txBody>
      </p:sp>
    </p:spTree>
    <p:extLst>
      <p:ext uri="{BB962C8B-B14F-4D97-AF65-F5344CB8AC3E}">
        <p14:creationId xmlns:p14="http://schemas.microsoft.com/office/powerpoint/2010/main" val="12153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BA7E4AFD-04C6-6249-A58E-7FAEE9AC0F1B}" type="slidenum">
              <a:rPr lang="uk-UA" smtClean="0"/>
              <a:pPr/>
              <a:t>4</a:t>
            </a:fld>
            <a:endParaRPr lang="uk-UA"/>
          </a:p>
        </p:txBody>
      </p:sp>
    </p:spTree>
    <p:extLst>
      <p:ext uri="{BB962C8B-B14F-4D97-AF65-F5344CB8AC3E}">
        <p14:creationId xmlns:p14="http://schemas.microsoft.com/office/powerpoint/2010/main" val="1626005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might be asking how it works, let’s get into it.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840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4957"/>
            <a:ext cx="10972800" cy="1143000"/>
          </a:xfrm>
        </p:spPr>
        <p:txBody>
          <a:bodyPr/>
          <a:lstStyle/>
          <a:p>
            <a:r>
              <a:rPr lang="en-US" dirty="0" smtClean="0"/>
              <a:t>Presenter Name</a:t>
            </a:r>
            <a:endParaRPr lang="en-US" dirty="0"/>
          </a:p>
        </p:txBody>
      </p:sp>
      <p:pic>
        <p:nvPicPr>
          <p:cNvPr id="6" name="Picture 5" descr="datastax_logo_larg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9403" y="2084851"/>
            <a:ext cx="2825736" cy="583356"/>
          </a:xfrm>
          <a:prstGeom prst="rect">
            <a:avLst/>
          </a:prstGeom>
        </p:spPr>
      </p:pic>
      <p:sp>
        <p:nvSpPr>
          <p:cNvPr id="8" name="Text Placeholder 7"/>
          <p:cNvSpPr>
            <a:spLocks noGrp="1"/>
          </p:cNvSpPr>
          <p:nvPr>
            <p:ph type="body" sz="quarter" idx="10" hasCustomPrompt="1"/>
          </p:nvPr>
        </p:nvSpPr>
        <p:spPr>
          <a:xfrm>
            <a:off x="624417" y="4389107"/>
            <a:ext cx="10972800" cy="768351"/>
          </a:xfrm>
        </p:spPr>
        <p:txBody>
          <a:bodyPr>
            <a:normAutofit/>
          </a:bodyPr>
          <a:lstStyle>
            <a:lvl1pPr marL="0" indent="0">
              <a:buNone/>
              <a:defRPr sz="2400" b="0" i="0">
                <a:latin typeface="Helvetica Neue Thin"/>
                <a:cs typeface="Helvetica Neue Thin"/>
              </a:defRPr>
            </a:lvl1pPr>
            <a:lvl2pPr>
              <a:defRPr b="0" i="0">
                <a:latin typeface="Helvetica Neue Thin"/>
                <a:cs typeface="Helvetica Neue Thin"/>
              </a:defRPr>
            </a:lvl2pPr>
            <a:lvl3pPr>
              <a:defRPr b="0" i="0">
                <a:latin typeface="Helvetica Neue Thin"/>
                <a:cs typeface="Helvetica Neue Thin"/>
              </a:defRPr>
            </a:lvl3pPr>
            <a:lvl4pPr>
              <a:defRPr b="0" i="0">
                <a:latin typeface="Helvetica Neue Thin"/>
                <a:cs typeface="Helvetica Neue Thin"/>
              </a:defRPr>
            </a:lvl4pPr>
            <a:lvl5pPr>
              <a:defRPr b="0" i="0">
                <a:latin typeface="Helvetica Neue Thin"/>
                <a:cs typeface="Helvetica Neue Thin"/>
              </a:defRPr>
            </a:lvl5pPr>
          </a:lstStyle>
          <a:p>
            <a:pPr lvl="0"/>
            <a:r>
              <a:rPr lang="en-US" dirty="0" smtClean="0"/>
              <a:t>Presentation Name</a:t>
            </a:r>
            <a:endParaRPr lang="en-US" dirty="0"/>
          </a:p>
        </p:txBody>
      </p:sp>
    </p:spTree>
    <p:extLst>
      <p:ext uri="{BB962C8B-B14F-4D97-AF65-F5344CB8AC3E}">
        <p14:creationId xmlns:p14="http://schemas.microsoft.com/office/powerpoint/2010/main" val="204344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Orange Section Slid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7" name="Picture 6" descr="line-dot-pattern@2x.png"/>
          <p:cNvPicPr>
            <a:picLocks noChangeAspect="1"/>
          </p:cNvPicPr>
          <p:nvPr/>
        </p:nvPicPr>
        <p:blipFill rotWithShape="1">
          <a:blip r:embed="rId2">
            <a:alphaModFix amt="40000"/>
            <a:extLst>
              <a:ext uri="{28A0092B-C50C-407E-A947-70E740481C1C}">
                <a14:useLocalDpi xmlns:a14="http://schemas.microsoft.com/office/drawing/2010/main"/>
              </a:ext>
            </a:extLst>
          </a:blip>
          <a:srcRect/>
          <a:stretch/>
        </p:blipFill>
        <p:spPr>
          <a:xfrm>
            <a:off x="0" y="-73285"/>
            <a:ext cx="8331200" cy="6931285"/>
          </a:xfrm>
          <a:prstGeom prst="rect">
            <a:avLst/>
          </a:prstGeom>
        </p:spPr>
      </p:pic>
      <p:sp>
        <p:nvSpPr>
          <p:cNvPr id="8" name="Rectangle 7"/>
          <p:cNvSpPr/>
          <p:nvPr/>
        </p:nvSpPr>
        <p:spPr>
          <a:xfrm>
            <a:off x="0" y="1905000"/>
            <a:ext cx="12192000" cy="2438400"/>
          </a:xfrm>
          <a:prstGeom prst="rect">
            <a:avLst/>
          </a:prstGeom>
          <a:solidFill>
            <a:schemeClr val="accent2">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3" name="Picture 1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85621" y="6404256"/>
            <a:ext cx="3045769" cy="294185"/>
          </a:xfrm>
          <a:prstGeom prst="rect">
            <a:avLst/>
          </a:prstGeom>
        </p:spPr>
      </p:pic>
      <p:sp>
        <p:nvSpPr>
          <p:cNvPr id="14" name="Footer Placeholder 13"/>
          <p:cNvSpPr>
            <a:spLocks noGrp="1"/>
          </p:cNvSpPr>
          <p:nvPr>
            <p:ph type="ftr" sz="quarter" idx="10"/>
          </p:nvPr>
        </p:nvSpPr>
        <p:spPr/>
        <p:txBody>
          <a:bodyPr/>
          <a:lstStyle/>
          <a:p>
            <a:r>
              <a:rPr lang="de-DE" smtClean="0"/>
              <a:t>© </a:t>
            </a:r>
            <a:r>
              <a:rPr lang="en-US" smtClean="0"/>
              <a:t>DataStax, All Rights Reserved.</a:t>
            </a:r>
            <a:endParaRPr lang="en-US" dirty="0"/>
          </a:p>
        </p:txBody>
      </p:sp>
      <p:sp>
        <p:nvSpPr>
          <p:cNvPr id="15" name="Slide Number Placeholder 14"/>
          <p:cNvSpPr>
            <a:spLocks noGrp="1"/>
          </p:cNvSpPr>
          <p:nvPr>
            <p:ph type="sldNum" sz="quarter" idx="11"/>
          </p:nvPr>
        </p:nvSpPr>
        <p:spPr/>
        <p:txBody>
          <a:bodyPr/>
          <a:lstStyle/>
          <a:p>
            <a:fld id="{5A6FB346-E907-314D-8DE1-ECD2B2B6AA1B}" type="slidenum">
              <a:rPr lang="en-US" smtClean="0"/>
              <a:pPr/>
              <a:t>‹#›</a:t>
            </a:fld>
            <a:endParaRPr lang="en-US"/>
          </a:p>
        </p:txBody>
      </p:sp>
      <p:sp>
        <p:nvSpPr>
          <p:cNvPr id="10" name="Title 1"/>
          <p:cNvSpPr>
            <a:spLocks noGrp="1"/>
          </p:cNvSpPr>
          <p:nvPr>
            <p:ph type="title" hasCustomPrompt="1"/>
          </p:nvPr>
        </p:nvSpPr>
        <p:spPr>
          <a:xfrm>
            <a:off x="609600" y="2569752"/>
            <a:ext cx="10972800" cy="1143000"/>
          </a:xfrm>
          <a:prstGeom prst="rect">
            <a:avLst/>
          </a:prstGeom>
        </p:spPr>
        <p:txBody>
          <a:bodyPr anchor="ctr" anchorCtr="0">
            <a:normAutofit/>
          </a:bodyPr>
          <a:lstStyle>
            <a:lvl1pPr algn="l">
              <a:defRPr sz="6400" b="0" i="0">
                <a:solidFill>
                  <a:schemeClr val="bg1"/>
                </a:solidFill>
                <a:latin typeface="Arial" charset="0"/>
                <a:ea typeface="Arial" charset="0"/>
                <a:cs typeface="Arial" charset="0"/>
              </a:defRPr>
            </a:lvl1pPr>
          </a:lstStyle>
          <a:p>
            <a:r>
              <a:rPr lang="en-US" dirty="0" smtClean="0"/>
              <a:t>Click to edit Title text</a:t>
            </a:r>
            <a:endParaRPr lang="en-US" dirty="0"/>
          </a:p>
        </p:txBody>
      </p:sp>
    </p:spTree>
    <p:extLst>
      <p:ext uri="{BB962C8B-B14F-4D97-AF65-F5344CB8AC3E}">
        <p14:creationId xmlns:p14="http://schemas.microsoft.com/office/powerpoint/2010/main" val="196141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Title Style</a:t>
            </a:r>
            <a:endParaRPr lang="en-US" dirty="0"/>
          </a:p>
        </p:txBody>
      </p:sp>
      <p:sp>
        <p:nvSpPr>
          <p:cNvPr id="2" name="Date Placeholder 1"/>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15773793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 Content Style</a:t>
            </a:r>
            <a:endParaRPr lang="en-US" dirty="0"/>
          </a:p>
        </p:txBody>
      </p:sp>
      <p:sp>
        <p:nvSpPr>
          <p:cNvPr id="3" name="Content Placeholder 2"/>
          <p:cNvSpPr>
            <a:spLocks noGrp="1"/>
          </p:cNvSpPr>
          <p:nvPr>
            <p:ph idx="1" hasCustomPrompt="1"/>
          </p:nvPr>
        </p:nvSpPr>
        <p:spPr/>
        <p:txBody>
          <a:bodyPr/>
          <a:lstStyle>
            <a:lvl1pPr marL="0" indent="0">
              <a:buNone/>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290292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Bulleted Style</a:t>
            </a:r>
            <a:endParaRPr lang="en-US" dirty="0"/>
          </a:p>
        </p:txBody>
      </p:sp>
      <p:sp>
        <p:nvSpPr>
          <p:cNvPr id="3" name="Content Placeholder 2"/>
          <p:cNvSpPr>
            <a:spLocks noGrp="1"/>
          </p:cNvSpPr>
          <p:nvPr>
            <p:ph idx="1"/>
          </p:nvPr>
        </p:nvSpPr>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2233733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Numbered Style</a:t>
            </a:r>
            <a:endParaRPr lang="en-US" dirty="0"/>
          </a:p>
        </p:txBody>
      </p:sp>
      <p:sp>
        <p:nvSpPr>
          <p:cNvPr id="3" name="Content Placeholder 2"/>
          <p:cNvSpPr>
            <a:spLocks noGrp="1"/>
          </p:cNvSpPr>
          <p:nvPr>
            <p:ph idx="1"/>
          </p:nvPr>
        </p:nvSpPr>
        <p:spPr/>
        <p:txBody>
          <a:bodyPr/>
          <a:lstStyle>
            <a:lvl1pPr>
              <a:buFont typeface="+mj-lt"/>
              <a:buAutoNum type="arabicPeriod"/>
              <a:defRPr/>
            </a:lvl1pPr>
            <a:lvl2pPr>
              <a:buFont typeface="+mj-lt"/>
              <a:buAutoNum type="arabicPeriod"/>
              <a:defRPr/>
            </a:lvl2pPr>
            <a:lvl3pPr>
              <a:buFont typeface="+mj-lt"/>
              <a:buAutoNum type="arabicPeriod"/>
              <a:defRPr/>
            </a:lvl3pPr>
            <a:lvl4pPr>
              <a:buFont typeface="+mj-lt"/>
              <a:buAutoNum type="arabicPeriod"/>
              <a:defRPr/>
            </a:lvl4pPr>
            <a:lvl5pPr>
              <a:buFont typeface="+mj-lt"/>
              <a:buAutoNum type="arabicPeriod"/>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4348986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Quote Style</a:t>
            </a:r>
            <a:endParaRPr lang="en-US" dirty="0"/>
          </a:p>
        </p:txBody>
      </p:sp>
      <p:sp>
        <p:nvSpPr>
          <p:cNvPr id="3" name="Content Placeholder 2"/>
          <p:cNvSpPr>
            <a:spLocks noGrp="1"/>
          </p:cNvSpPr>
          <p:nvPr>
            <p:ph idx="1" hasCustomPrompt="1"/>
          </p:nvPr>
        </p:nvSpPr>
        <p:spPr/>
        <p:txBody>
          <a:bodyPr>
            <a:normAutofit/>
          </a:bodyPr>
          <a:lstStyle>
            <a:lvl1pPr marL="0" indent="0" algn="ctr">
              <a:buNone/>
              <a:defRPr sz="2667" b="0" i="0">
                <a:latin typeface="Helvetica Neue Thin"/>
                <a:cs typeface="Helvetica Neue Thin"/>
              </a:defRPr>
            </a:lvl1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br>
              <a:rPr lang="en-US" dirty="0" smtClean="0"/>
            </a:br>
            <a:r>
              <a:rPr lang="en-US" dirty="0" smtClean="0"/>
              <a:t/>
            </a:r>
            <a:br>
              <a:rPr lang="en-US" dirty="0" smtClean="0"/>
            </a:br>
            <a:r>
              <a:rPr lang="en-US" dirty="0" smtClean="0"/>
              <a:t>—Source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1455079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0" y="0"/>
            <a:ext cx="12192000" cy="6858000"/>
          </a:xfrm>
          <a:solidFill>
            <a:srgbClr val="BFBFBF"/>
          </a:solidFill>
        </p:spPr>
        <p:txBody>
          <a:bodyPr/>
          <a:lstStyle>
            <a:lvl1pPr marL="0" indent="0" algn="ctr">
              <a:buNone/>
              <a:defRPr/>
            </a:lvl1pPr>
          </a:lstStyle>
          <a:p>
            <a:r>
              <a:rPr lang="de-DE" smtClean="0"/>
              <a:t>Bild auf Platzhalter ziehen oder durch Klicken auf Symbol hinzufügen</a:t>
            </a:r>
            <a:endParaRPr lang="en-US" dirty="0"/>
          </a:p>
        </p:txBody>
      </p:sp>
    </p:spTree>
    <p:extLst>
      <p:ext uri="{BB962C8B-B14F-4D97-AF65-F5344CB8AC3E}">
        <p14:creationId xmlns:p14="http://schemas.microsoft.com/office/powerpoint/2010/main" val="21188512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007B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hasCustomPrompt="1"/>
          </p:nvPr>
        </p:nvSpPr>
        <p:spPr>
          <a:xfrm>
            <a:off x="609600" y="2373379"/>
            <a:ext cx="10972800" cy="1143000"/>
          </a:xfrm>
        </p:spPr>
        <p:txBody>
          <a:bodyPr/>
          <a:lstStyle>
            <a:lvl1pPr algn="ctr">
              <a:defRPr>
                <a:solidFill>
                  <a:schemeClr val="bg1"/>
                </a:solidFill>
              </a:defRPr>
            </a:lvl1pPr>
          </a:lstStyle>
          <a:p>
            <a:r>
              <a:rPr lang="en-US" dirty="0" smtClean="0"/>
              <a:t>Divider Title Style</a:t>
            </a:r>
            <a:endParaRPr lang="en-US" dirty="0"/>
          </a:p>
        </p:txBody>
      </p:sp>
      <p:sp>
        <p:nvSpPr>
          <p:cNvPr id="9" name="Text Placeholder 8"/>
          <p:cNvSpPr>
            <a:spLocks noGrp="1"/>
          </p:cNvSpPr>
          <p:nvPr>
            <p:ph type="body" sz="quarter" idx="13" hasCustomPrompt="1"/>
          </p:nvPr>
        </p:nvSpPr>
        <p:spPr>
          <a:xfrm>
            <a:off x="623393" y="3717528"/>
            <a:ext cx="10967369" cy="863600"/>
          </a:xfrm>
        </p:spPr>
        <p:txBody>
          <a:bodyPr/>
          <a:lstStyle>
            <a:lvl1pPr marL="0" indent="0" algn="ctr">
              <a:buNone/>
              <a:defRPr b="0" i="0" baseline="0">
                <a:solidFill>
                  <a:srgbClr val="FFFFFF"/>
                </a:solidFill>
                <a:latin typeface="Helvetica Neue Thin"/>
                <a:cs typeface="Helvetica Neue Thin"/>
              </a:defRPr>
            </a:lvl1pPr>
          </a:lstStyle>
          <a:p>
            <a:pPr lvl="0"/>
            <a:r>
              <a:rPr lang="en-US" dirty="0" smtClean="0"/>
              <a:t>Divider Subtitle Style</a:t>
            </a:r>
            <a:endParaRPr lang="en-US" dirty="0"/>
          </a:p>
        </p:txBody>
      </p:sp>
    </p:spTree>
    <p:extLst>
      <p:ext uri="{BB962C8B-B14F-4D97-AF65-F5344CB8AC3E}">
        <p14:creationId xmlns:p14="http://schemas.microsoft.com/office/powerpoint/2010/main" val="19583678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 2017 Datastax, All Rghts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7712714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de-DE" smtClean="0"/>
              <a:t>Mastertitelformat bearbeiten</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3443221" y="6449103"/>
            <a:ext cx="2844800" cy="365125"/>
          </a:xfrm>
          <a:prstGeom prst="rect">
            <a:avLst/>
          </a:prstGeom>
        </p:spPr>
        <p:txBody>
          <a:bodyPr vert="horz" lIns="91440" tIns="45720" rIns="91440" bIns="45720" rtlCol="0" anchor="ctr" anchorCtr="0"/>
          <a:lstStyle>
            <a:lvl1pPr algn="l">
              <a:defRPr sz="800">
                <a:solidFill>
                  <a:schemeClr val="bg1">
                    <a:lumMod val="75000"/>
                  </a:schemeClr>
                </a:solidFill>
                <a:latin typeface="Helvetica Neue"/>
                <a:cs typeface="Helvetica Neue"/>
              </a:defRPr>
            </a:lvl1pPr>
          </a:lstStyle>
          <a:p>
            <a:endParaRPr lang="en-US" dirty="0"/>
          </a:p>
        </p:txBody>
      </p:sp>
      <p:sp>
        <p:nvSpPr>
          <p:cNvPr id="5" name="Footer Placeholder 4"/>
          <p:cNvSpPr>
            <a:spLocks noGrp="1"/>
          </p:cNvSpPr>
          <p:nvPr>
            <p:ph type="ftr" sz="quarter" idx="3"/>
          </p:nvPr>
        </p:nvSpPr>
        <p:spPr>
          <a:xfrm>
            <a:off x="609600" y="6449103"/>
            <a:ext cx="2126027" cy="365125"/>
          </a:xfrm>
          <a:prstGeom prst="rect">
            <a:avLst/>
          </a:prstGeom>
        </p:spPr>
        <p:txBody>
          <a:bodyPr vert="horz" lIns="91440" tIns="45720" rIns="91440" bIns="45720" rtlCol="0" anchor="ctr" anchorCtr="0"/>
          <a:lstStyle>
            <a:lvl1pPr algn="l">
              <a:defRPr sz="800">
                <a:solidFill>
                  <a:schemeClr val="bg1">
                    <a:lumMod val="75000"/>
                  </a:schemeClr>
                </a:solidFill>
                <a:latin typeface="Helvetica Neue"/>
                <a:cs typeface="Helvetica Neue"/>
              </a:defRPr>
            </a:lvl1pPr>
          </a:lstStyle>
          <a:p>
            <a:pPr algn="l"/>
            <a:r>
              <a:rPr lang="en-US" smtClean="0">
                <a:ea typeface="ＭＳ Ｐゴシック" charset="0"/>
              </a:rPr>
              <a:t>© 2017 Datastax, All Rghts Reserved</a:t>
            </a:r>
            <a:endParaRPr lang="en-US" dirty="0">
              <a:ea typeface="ＭＳ Ｐゴシック" charset="0"/>
            </a:endParaRPr>
          </a:p>
        </p:txBody>
      </p:sp>
      <p:sp>
        <p:nvSpPr>
          <p:cNvPr id="6" name="Slide Number Placeholder 5"/>
          <p:cNvSpPr>
            <a:spLocks noGrp="1"/>
          </p:cNvSpPr>
          <p:nvPr>
            <p:ph type="sldNum" sz="quarter" idx="4"/>
          </p:nvPr>
        </p:nvSpPr>
        <p:spPr>
          <a:xfrm>
            <a:off x="2819152" y="6449103"/>
            <a:ext cx="540544" cy="365125"/>
          </a:xfrm>
          <a:prstGeom prst="rect">
            <a:avLst/>
          </a:prstGeom>
        </p:spPr>
        <p:txBody>
          <a:bodyPr vert="horz" lIns="91440" tIns="45720" rIns="91440" bIns="45720" rtlCol="0" anchor="ctr" anchorCtr="0"/>
          <a:lstStyle>
            <a:lvl1pPr algn="ctr">
              <a:defRPr sz="800">
                <a:solidFill>
                  <a:schemeClr val="bg1">
                    <a:lumMod val="75000"/>
                  </a:schemeClr>
                </a:solidFill>
                <a:latin typeface="Helvetica Neue"/>
                <a:cs typeface="Helvetica Neue"/>
              </a:defRPr>
            </a:lvl1pPr>
          </a:lstStyle>
          <a:p>
            <a:fld id="{2066355A-084C-D24E-9AD2-7E4FC41EA627}" type="slidenum">
              <a:rPr lang="en-US" smtClean="0"/>
              <a:pPr/>
              <a:t>‹#›</a:t>
            </a:fld>
            <a:endParaRPr lang="en-US" dirty="0"/>
          </a:p>
        </p:txBody>
      </p:sp>
      <p:pic>
        <p:nvPicPr>
          <p:cNvPr id="7" name="Picture 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320470" y="6405332"/>
            <a:ext cx="1267409" cy="261649"/>
          </a:xfrm>
          <a:prstGeom prst="rect">
            <a:avLst/>
          </a:prstGeom>
        </p:spPr>
      </p:pic>
      <p:sp>
        <p:nvSpPr>
          <p:cNvPr id="8" name="TextBox 4"/>
          <p:cNvSpPr txBox="1"/>
          <p:nvPr userDrawn="1"/>
        </p:nvSpPr>
        <p:spPr>
          <a:xfrm>
            <a:off x="7789334" y="-172720"/>
            <a:ext cx="184731" cy="369332"/>
          </a:xfrm>
          <a:prstGeom prst="rect">
            <a:avLst/>
          </a:prstGeom>
          <a:noFill/>
        </p:spPr>
        <p:txBody>
          <a:bodyPr wrap="none" rtlCol="0">
            <a:spAutoFit/>
          </a:bodyPr>
          <a:lstStyle/>
          <a:p>
            <a:endParaRPr lang="en-US" sz="1800" dirty="0"/>
          </a:p>
        </p:txBody>
      </p:sp>
      <p:sp>
        <p:nvSpPr>
          <p:cNvPr id="9" name="TextBox 5"/>
          <p:cNvSpPr txBox="1"/>
          <p:nvPr userDrawn="1"/>
        </p:nvSpPr>
        <p:spPr>
          <a:xfrm>
            <a:off x="4998720" y="-436880"/>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655550757"/>
      </p:ext>
    </p:extLst>
  </p:cSld>
  <p:clrMap bg1="lt1" tx1="dk1" bg2="lt2" tx2="dk2" accent1="accent1" accent2="accent2" accent3="accent3" accent4="accent4" accent5="accent5" accent6="accent6" hlink="hlink" folHlink="folHlink"/>
  <p:sldLayoutIdLst>
    <p:sldLayoutId id="2147493638" r:id="rId1"/>
    <p:sldLayoutId id="2147493639" r:id="rId2"/>
    <p:sldLayoutId id="2147493640" r:id="rId3"/>
    <p:sldLayoutId id="2147493641" r:id="rId4"/>
    <p:sldLayoutId id="2147493642" r:id="rId5"/>
    <p:sldLayoutId id="2147493643" r:id="rId6"/>
    <p:sldLayoutId id="2147493644" r:id="rId7"/>
    <p:sldLayoutId id="2147493645" r:id="rId8"/>
    <p:sldLayoutId id="2147493650" r:id="rId9"/>
    <p:sldLayoutId id="2147493651" r:id="rId10"/>
  </p:sldLayoutIdLst>
  <p:transition spd="slow">
    <p:fade/>
  </p:transition>
  <p:timing>
    <p:tnLst>
      <p:par>
        <p:cTn id="1" dur="indefinite" restart="never" nodeType="tmRoot"/>
      </p:par>
    </p:tnLst>
  </p:timing>
  <p:hf hdr="0" dt="0"/>
  <p:txStyles>
    <p:titleStyle>
      <a:lvl1pPr algn="l" defTabSz="1219170" rtl="0" eaLnBrk="1" latinLnBrk="0" hangingPunct="1">
        <a:spcBef>
          <a:spcPct val="0"/>
        </a:spcBef>
        <a:buNone/>
        <a:defRPr sz="4267" b="0" i="0" kern="1200">
          <a:solidFill>
            <a:schemeClr val="accent1"/>
          </a:solidFill>
          <a:latin typeface="Helvetica Neue Thin"/>
          <a:ea typeface="+mj-ea"/>
          <a:cs typeface="Helvetica Neue Thin"/>
        </a:defRPr>
      </a:lvl1pPr>
    </p:titleStyle>
    <p:bodyStyle>
      <a:lvl1pPr marL="457189" indent="-457189" algn="l" defTabSz="1219170" rtl="0" eaLnBrk="1" latinLnBrk="0" hangingPunct="1">
        <a:spcBef>
          <a:spcPts val="800"/>
        </a:spcBef>
        <a:buFont typeface="Arial" pitchFamily="34" charset="0"/>
        <a:buChar char="•"/>
        <a:defRPr sz="1867" b="0" i="0" kern="1200">
          <a:solidFill>
            <a:schemeClr val="tx2">
              <a:lumMod val="50000"/>
            </a:schemeClr>
          </a:solidFill>
          <a:latin typeface="Helvetica Neue Light"/>
          <a:ea typeface="+mn-ea"/>
          <a:cs typeface="Helvetica Neue Light"/>
        </a:defRPr>
      </a:lvl1pPr>
      <a:lvl2pPr marL="990575" indent="-380990" algn="l" defTabSz="1219170" rtl="0" eaLnBrk="1" latinLnBrk="0" hangingPunct="1">
        <a:spcBef>
          <a:spcPts val="800"/>
        </a:spcBef>
        <a:buFont typeface="Arial" pitchFamily="34" charset="0"/>
        <a:buChar char="–"/>
        <a:defRPr sz="1600" b="0" i="0" kern="1200">
          <a:solidFill>
            <a:schemeClr val="tx2">
              <a:lumMod val="50000"/>
            </a:schemeClr>
          </a:solidFill>
          <a:latin typeface="Helvetica Neue Light"/>
          <a:ea typeface="+mn-ea"/>
          <a:cs typeface="Helvetica Neue Light"/>
        </a:defRPr>
      </a:lvl2pPr>
      <a:lvl3pPr marL="1523962" indent="-304792" algn="l" defTabSz="1219170" rtl="0" eaLnBrk="1" latinLnBrk="0" hangingPunct="1">
        <a:spcBef>
          <a:spcPts val="800"/>
        </a:spcBef>
        <a:buFont typeface="Arial" pitchFamily="34" charset="0"/>
        <a:buChar char="•"/>
        <a:defRPr sz="1467" b="0" i="0" kern="1200">
          <a:solidFill>
            <a:schemeClr val="tx2">
              <a:lumMod val="50000"/>
            </a:schemeClr>
          </a:solidFill>
          <a:latin typeface="Helvetica Neue Light"/>
          <a:ea typeface="+mn-ea"/>
          <a:cs typeface="Helvetica Neue Light"/>
        </a:defRPr>
      </a:lvl3pPr>
      <a:lvl4pPr marL="2133547" indent="-304792" algn="l" defTabSz="1219170" rtl="0" eaLnBrk="1" latinLnBrk="0" hangingPunct="1">
        <a:spcBef>
          <a:spcPts val="800"/>
        </a:spcBef>
        <a:buFont typeface="Arial" pitchFamily="34" charset="0"/>
        <a:buChar char="–"/>
        <a:defRPr sz="1400" b="0" i="0" kern="1200">
          <a:solidFill>
            <a:schemeClr val="tx2">
              <a:lumMod val="50000"/>
            </a:schemeClr>
          </a:solidFill>
          <a:latin typeface="Helvetica Neue Light"/>
          <a:ea typeface="+mn-ea"/>
          <a:cs typeface="Helvetica Neue Light"/>
        </a:defRPr>
      </a:lvl4pPr>
      <a:lvl5pPr marL="2743131" indent="-304792" algn="l" defTabSz="1219170" rtl="0" eaLnBrk="1" latinLnBrk="0" hangingPunct="1">
        <a:spcBef>
          <a:spcPts val="800"/>
        </a:spcBef>
        <a:buFont typeface="Arial" pitchFamily="34" charset="0"/>
        <a:buChar char="»"/>
        <a:defRPr sz="1400" b="0" i="0" kern="1200">
          <a:solidFill>
            <a:schemeClr val="tx2">
              <a:lumMod val="50000"/>
            </a:schemeClr>
          </a:solidFill>
          <a:latin typeface="Helvetica Neue Light"/>
          <a:ea typeface="+mn-ea"/>
          <a:cs typeface="Helvetica Neue Light"/>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effectLst/>
        </p:spPr>
        <p:txBody>
          <a:bodyPr>
            <a:normAutofit/>
          </a:bodyPr>
          <a:lstStyle/>
          <a:p>
            <a:r>
              <a:rPr lang="de-DE" sz="3700" dirty="0" err="1"/>
              <a:t>DataStax</a:t>
            </a:r>
            <a:r>
              <a:rPr lang="de-DE" sz="3700" dirty="0"/>
              <a:t> Enterprise </a:t>
            </a:r>
            <a:r>
              <a:rPr lang="de-DE" sz="3700" dirty="0" err="1" smtClean="0"/>
              <a:t>Consistency</a:t>
            </a:r>
            <a:endParaRPr lang="de-DE" sz="3700" dirty="0"/>
          </a:p>
        </p:txBody>
      </p:sp>
      <p:sp>
        <p:nvSpPr>
          <p:cNvPr id="2" name="Subtitle 1"/>
          <p:cNvSpPr>
            <a:spLocks noGrp="1"/>
          </p:cNvSpPr>
          <p:nvPr>
            <p:ph type="body" sz="quarter" idx="10"/>
          </p:nvPr>
        </p:nvSpPr>
        <p:spPr/>
        <p:txBody>
          <a:bodyPr>
            <a:noAutofit/>
          </a:bodyPr>
          <a:lstStyle/>
          <a:p>
            <a:r>
              <a:rPr lang="en-US" dirty="0" smtClean="0">
                <a:latin typeface="Helvetica Neue Light" charset="0"/>
                <a:ea typeface="Helvetica Neue Light" charset="0"/>
                <a:cs typeface="Helvetica Neue Light" charset="0"/>
              </a:rPr>
              <a:t>Aaron Regis &amp; Richard Henderson</a:t>
            </a:r>
            <a:endParaRPr lang="en-US" dirty="0" smtClean="0">
              <a:latin typeface="Helvetica Neue Light" charset="0"/>
              <a:ea typeface="Helvetica Neue Light" charset="0"/>
              <a:cs typeface="Helvetica Neue Light" charset="0"/>
            </a:endParaRPr>
          </a:p>
          <a:p>
            <a:endParaRPr lang="en-US" dirty="0">
              <a:latin typeface="Helvetica Neue Light" charset="0"/>
              <a:ea typeface="Helvetica Neue Light" charset="0"/>
              <a:cs typeface="Helvetica Neue Light" charset="0"/>
            </a:endParaRPr>
          </a:p>
          <a:p>
            <a:r>
              <a:rPr lang="en-US" sz="2000" dirty="0" smtClean="0"/>
              <a:t>12</a:t>
            </a:r>
            <a:r>
              <a:rPr lang="en-US" sz="2000" baseline="30000" dirty="0" smtClean="0"/>
              <a:t>th</a:t>
            </a:r>
            <a:r>
              <a:rPr lang="en-US" sz="2000" dirty="0" smtClean="0"/>
              <a:t> Jan 2018</a:t>
            </a:r>
            <a:endParaRPr lang="en-US" dirty="0">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16623581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Consistency trade-off</a:t>
            </a:r>
            <a:endParaRPr lang="fr-FR" dirty="0"/>
          </a:p>
        </p:txBody>
      </p:sp>
      <p:sp>
        <p:nvSpPr>
          <p:cNvPr id="5" name="Fußzeilenplatzhalt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Foliennummernplatzhalter 5"/>
          <p:cNvSpPr>
            <a:spLocks noGrp="1"/>
          </p:cNvSpPr>
          <p:nvPr>
            <p:ph type="sldNum" sz="quarter" idx="12"/>
          </p:nvPr>
        </p:nvSpPr>
        <p:spPr/>
        <p:txBody>
          <a:bodyPr/>
          <a:lstStyle/>
          <a:p>
            <a:fld id="{2066355A-084C-D24E-9AD2-7E4FC41EA627}" type="slidenum">
              <a:rPr lang="en-US" smtClean="0"/>
              <a:pPr/>
              <a:t>10</a:t>
            </a:fld>
            <a:endParaRPr lang="en-US" dirty="0"/>
          </a:p>
        </p:txBody>
      </p:sp>
      <p:pic>
        <p:nvPicPr>
          <p:cNvPr id="9" name="Image 8"/>
          <p:cNvPicPr>
            <a:picLocks noChangeAspect="1"/>
          </p:cNvPicPr>
          <p:nvPr/>
        </p:nvPicPr>
        <p:blipFill>
          <a:blip r:embed="rId2"/>
          <a:stretch>
            <a:fillRect/>
          </a:stretch>
        </p:blipFill>
        <p:spPr>
          <a:xfrm>
            <a:off x="1659467" y="2553132"/>
            <a:ext cx="8856133" cy="1303867"/>
          </a:xfrm>
          <a:prstGeom prst="rect">
            <a:avLst/>
          </a:prstGeom>
        </p:spPr>
      </p:pic>
    </p:spTree>
    <p:extLst>
      <p:ext uri="{BB962C8B-B14F-4D97-AF65-F5344CB8AC3E}">
        <p14:creationId xmlns:p14="http://schemas.microsoft.com/office/powerpoint/2010/main" val="1082595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Consistency level</a:t>
            </a:r>
            <a:endParaRPr lang="fr-FR" dirty="0"/>
          </a:p>
        </p:txBody>
      </p:sp>
      <p:sp>
        <p:nvSpPr>
          <p:cNvPr id="11" name="Espace réservé du contenu 2"/>
          <p:cNvSpPr>
            <a:spLocks noGrp="1"/>
          </p:cNvSpPr>
          <p:nvPr>
            <p:ph idx="1"/>
          </p:nvPr>
        </p:nvSpPr>
        <p:spPr/>
        <p:txBody>
          <a:bodyPr anchor="ctr">
            <a:normAutofit/>
          </a:bodyPr>
          <a:lstStyle/>
          <a:p>
            <a:pPr algn="ctr"/>
            <a:r>
              <a:rPr lang="fr-FR" sz="8000" dirty="0">
                <a:solidFill>
                  <a:srgbClr val="008000"/>
                </a:solidFill>
                <a:latin typeface="Helvetica Neue Light" charset="0"/>
                <a:ea typeface="Helvetica Neue Light" charset="0"/>
                <a:cs typeface="Helvetica Neue Light" charset="0"/>
              </a:rPr>
              <a:t>ONE</a:t>
            </a:r>
            <a:r>
              <a:rPr lang="fr-FR" sz="8000" dirty="0">
                <a:latin typeface="Helvetica Neue Light" charset="0"/>
                <a:ea typeface="Helvetica Neue Light" charset="0"/>
                <a:cs typeface="Helvetica Neue Light" charset="0"/>
              </a:rPr>
              <a:t/>
            </a:r>
            <a:br>
              <a:rPr lang="fr-FR" sz="8000" dirty="0">
                <a:latin typeface="Helvetica Neue Light" charset="0"/>
                <a:ea typeface="Helvetica Neue Light" charset="0"/>
                <a:cs typeface="Helvetica Neue Light" charset="0"/>
              </a:rPr>
            </a:br>
            <a:r>
              <a:rPr lang="fr-FR" sz="2667" dirty="0" err="1">
                <a:latin typeface="Helvetica Neue Light" charset="0"/>
                <a:ea typeface="Helvetica Neue Light" charset="0"/>
                <a:cs typeface="Helvetica Neue Light" charset="0"/>
              </a:rPr>
              <a:t>Fast</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may</a:t>
            </a:r>
            <a:r>
              <a:rPr lang="fr-FR" sz="2667" dirty="0">
                <a:latin typeface="Helvetica Neue Light" charset="0"/>
                <a:ea typeface="Helvetica Neue Light" charset="0"/>
                <a:cs typeface="Helvetica Neue Light" charset="0"/>
              </a:rPr>
              <a:t> not </a:t>
            </a:r>
            <a:r>
              <a:rPr lang="fr-FR" sz="2667" dirty="0" err="1">
                <a:latin typeface="Helvetica Neue Light" charset="0"/>
                <a:ea typeface="Helvetica Neue Light" charset="0"/>
                <a:cs typeface="Helvetica Neue Light" charset="0"/>
              </a:rPr>
              <a:t>read</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latest</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written</a:t>
            </a:r>
            <a:r>
              <a:rPr lang="fr-FR" sz="2667" dirty="0">
                <a:latin typeface="Helvetica Neue Light" charset="0"/>
                <a:ea typeface="Helvetica Neue Light" charset="0"/>
                <a:cs typeface="Helvetica Neue Light" charset="0"/>
              </a:rPr>
              <a:t> value</a:t>
            </a:r>
          </a:p>
          <a:p>
            <a:endParaRPr lang="fr-FR" sz="2667" dirty="0">
              <a:latin typeface="Helvetica Neue Light" charset="0"/>
              <a:ea typeface="Helvetica Neue Light" charset="0"/>
              <a:cs typeface="Helvetica Neue Light" charset="0"/>
            </a:endParaRPr>
          </a:p>
        </p:txBody>
      </p:sp>
      <p:sp>
        <p:nvSpPr>
          <p:cNvPr id="5" name="Fußzeilenplatzhalt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Foliennummernplatzhalter 5"/>
          <p:cNvSpPr>
            <a:spLocks noGrp="1"/>
          </p:cNvSpPr>
          <p:nvPr>
            <p:ph type="sldNum" sz="quarter" idx="12"/>
          </p:nvPr>
        </p:nvSpPr>
        <p:spPr/>
        <p:txBody>
          <a:bodyPr/>
          <a:lstStyle/>
          <a:p>
            <a:fld id="{2066355A-084C-D24E-9AD2-7E4FC41EA627}" type="slidenum">
              <a:rPr lang="en-US" smtClean="0"/>
              <a:pPr/>
              <a:t>11</a:t>
            </a:fld>
            <a:endParaRPr lang="en-US" dirty="0"/>
          </a:p>
        </p:txBody>
      </p:sp>
    </p:spTree>
    <p:extLst>
      <p:ext uri="{BB962C8B-B14F-4D97-AF65-F5344CB8AC3E}">
        <p14:creationId xmlns:p14="http://schemas.microsoft.com/office/powerpoint/2010/main" val="1695984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Consistency level</a:t>
            </a:r>
            <a:endParaRPr lang="fr-FR" dirty="0"/>
          </a:p>
        </p:txBody>
      </p:sp>
      <p:sp>
        <p:nvSpPr>
          <p:cNvPr id="11" name="Espace réservé du contenu 2"/>
          <p:cNvSpPr>
            <a:spLocks noGrp="1"/>
          </p:cNvSpPr>
          <p:nvPr>
            <p:ph idx="1"/>
          </p:nvPr>
        </p:nvSpPr>
        <p:spPr/>
        <p:txBody>
          <a:bodyPr anchor="ctr">
            <a:normAutofit/>
          </a:bodyPr>
          <a:lstStyle/>
          <a:p>
            <a:pPr algn="ctr"/>
            <a:r>
              <a:rPr lang="fr-FR" sz="8000" dirty="0">
                <a:solidFill>
                  <a:srgbClr val="FF6600"/>
                </a:solidFill>
                <a:latin typeface="Helvetica Neue Light" charset="0"/>
                <a:ea typeface="Helvetica Neue Light" charset="0"/>
                <a:cs typeface="Helvetica Neue Light" charset="0"/>
              </a:rPr>
              <a:t>QUORUM</a:t>
            </a:r>
            <a:r>
              <a:rPr lang="fr-FR" sz="8000" dirty="0">
                <a:latin typeface="Helvetica Neue Light" charset="0"/>
                <a:ea typeface="Helvetica Neue Light" charset="0"/>
                <a:cs typeface="Helvetica Neue Light" charset="0"/>
              </a:rPr>
              <a:t/>
            </a:r>
            <a:br>
              <a:rPr lang="fr-FR" sz="8000" dirty="0">
                <a:latin typeface="Helvetica Neue Light" charset="0"/>
                <a:ea typeface="Helvetica Neue Light" charset="0"/>
                <a:cs typeface="Helvetica Neue Light" charset="0"/>
              </a:rPr>
            </a:br>
            <a:r>
              <a:rPr lang="fr-FR" sz="2667" dirty="0">
                <a:latin typeface="Helvetica Neue Light" charset="0"/>
                <a:ea typeface="Helvetica Neue Light" charset="0"/>
                <a:cs typeface="Helvetica Neue Light" charset="0"/>
              </a:rPr>
              <a:t>Strict </a:t>
            </a:r>
            <a:r>
              <a:rPr lang="fr-FR" sz="2667" dirty="0" err="1">
                <a:latin typeface="Helvetica Neue Light" charset="0"/>
                <a:ea typeface="Helvetica Neue Light" charset="0"/>
                <a:cs typeface="Helvetica Neue Light" charset="0"/>
              </a:rPr>
              <a:t>majority</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w.r.t</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Replication</a:t>
            </a:r>
            <a:r>
              <a:rPr lang="fr-FR" sz="2667" dirty="0">
                <a:latin typeface="Helvetica Neue Light" charset="0"/>
                <a:ea typeface="Helvetica Neue Light" charset="0"/>
                <a:cs typeface="Helvetica Neue Light" charset="0"/>
              </a:rPr>
              <a:t> Factor</a:t>
            </a:r>
          </a:p>
          <a:p>
            <a:pPr algn="ctr"/>
            <a:r>
              <a:rPr lang="fr-FR" sz="2667" dirty="0">
                <a:latin typeface="Helvetica Neue Light" charset="0"/>
                <a:ea typeface="Helvetica Neue Light" charset="0"/>
                <a:cs typeface="Helvetica Neue Light" charset="0"/>
              </a:rPr>
              <a:t>Good balance</a:t>
            </a:r>
          </a:p>
        </p:txBody>
      </p:sp>
      <p:sp>
        <p:nvSpPr>
          <p:cNvPr id="5" name="Fußzeilenplatzhalt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Foliennummernplatzhalter 5"/>
          <p:cNvSpPr>
            <a:spLocks noGrp="1"/>
          </p:cNvSpPr>
          <p:nvPr>
            <p:ph type="sldNum" sz="quarter" idx="12"/>
          </p:nvPr>
        </p:nvSpPr>
        <p:spPr/>
        <p:txBody>
          <a:bodyPr/>
          <a:lstStyle/>
          <a:p>
            <a:fld id="{2066355A-084C-D24E-9AD2-7E4FC41EA627}" type="slidenum">
              <a:rPr lang="en-US" smtClean="0"/>
              <a:pPr/>
              <a:t>12</a:t>
            </a:fld>
            <a:endParaRPr lang="en-US" dirty="0"/>
          </a:p>
        </p:txBody>
      </p:sp>
    </p:spTree>
    <p:extLst>
      <p:ext uri="{BB962C8B-B14F-4D97-AF65-F5344CB8AC3E}">
        <p14:creationId xmlns:p14="http://schemas.microsoft.com/office/powerpoint/2010/main" val="869129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Consistency level</a:t>
            </a:r>
            <a:endParaRPr lang="fr-FR" dirty="0"/>
          </a:p>
        </p:txBody>
      </p:sp>
      <p:sp>
        <p:nvSpPr>
          <p:cNvPr id="11" name="Espace réservé du contenu 2"/>
          <p:cNvSpPr>
            <a:spLocks noGrp="1"/>
          </p:cNvSpPr>
          <p:nvPr>
            <p:ph idx="1"/>
          </p:nvPr>
        </p:nvSpPr>
        <p:spPr/>
        <p:txBody>
          <a:bodyPr anchor="ctr">
            <a:normAutofit/>
          </a:bodyPr>
          <a:lstStyle/>
          <a:p>
            <a:pPr algn="ctr"/>
            <a:r>
              <a:rPr lang="fr-FR" sz="8000" dirty="0">
                <a:solidFill>
                  <a:srgbClr val="FF0000"/>
                </a:solidFill>
                <a:latin typeface="Helvetica Neue Light" charset="0"/>
                <a:ea typeface="Helvetica Neue Light" charset="0"/>
                <a:cs typeface="Helvetica Neue Light" charset="0"/>
              </a:rPr>
              <a:t>ALL</a:t>
            </a:r>
            <a:r>
              <a:rPr lang="fr-FR" sz="8000" dirty="0">
                <a:latin typeface="Helvetica Neue Light" charset="0"/>
                <a:ea typeface="Helvetica Neue Light" charset="0"/>
                <a:cs typeface="Helvetica Neue Light" charset="0"/>
              </a:rPr>
              <a:t/>
            </a:r>
            <a:br>
              <a:rPr lang="fr-FR" sz="8000" dirty="0">
                <a:latin typeface="Helvetica Neue Light" charset="0"/>
                <a:ea typeface="Helvetica Neue Light" charset="0"/>
                <a:cs typeface="Helvetica Neue Light" charset="0"/>
              </a:rPr>
            </a:br>
            <a:r>
              <a:rPr lang="fr-FR" sz="2667" dirty="0" err="1">
                <a:latin typeface="Helvetica Neue Light" charset="0"/>
                <a:ea typeface="Helvetica Neue Light" charset="0"/>
                <a:cs typeface="Helvetica Neue Light" charset="0"/>
              </a:rPr>
              <a:t>Paranoid</a:t>
            </a:r>
            <a:endParaRPr lang="fr-FR" sz="2667" dirty="0">
              <a:latin typeface="Helvetica Neue Light" charset="0"/>
              <a:ea typeface="Helvetica Neue Light" charset="0"/>
              <a:cs typeface="Helvetica Neue Light" charset="0"/>
            </a:endParaRPr>
          </a:p>
          <a:p>
            <a:pPr algn="ctr"/>
            <a:r>
              <a:rPr lang="fr-FR" sz="2667" dirty="0">
                <a:latin typeface="Helvetica Neue Light" charset="0"/>
                <a:ea typeface="Helvetica Neue Light" charset="0"/>
                <a:cs typeface="Helvetica Neue Light" charset="0"/>
              </a:rPr>
              <a:t>Slow, no </a:t>
            </a:r>
            <a:r>
              <a:rPr lang="fr-FR" sz="2667" dirty="0" err="1">
                <a:latin typeface="Helvetica Neue Light" charset="0"/>
                <a:ea typeface="Helvetica Neue Light" charset="0"/>
                <a:cs typeface="Helvetica Neue Light" charset="0"/>
              </a:rPr>
              <a:t>high</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availability</a:t>
            </a:r>
            <a:endParaRPr lang="fr-FR" sz="2667" dirty="0">
              <a:latin typeface="Helvetica Neue Light" charset="0"/>
              <a:ea typeface="Helvetica Neue Light" charset="0"/>
              <a:cs typeface="Helvetica Neue Light" charset="0"/>
            </a:endParaRPr>
          </a:p>
        </p:txBody>
      </p:sp>
      <p:sp>
        <p:nvSpPr>
          <p:cNvPr id="5" name="Fußzeilenplatzhalt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Foliennummernplatzhalter 5"/>
          <p:cNvSpPr>
            <a:spLocks noGrp="1"/>
          </p:cNvSpPr>
          <p:nvPr>
            <p:ph type="sldNum" sz="quarter" idx="12"/>
          </p:nvPr>
        </p:nvSpPr>
        <p:spPr/>
        <p:txBody>
          <a:bodyPr/>
          <a:lstStyle/>
          <a:p>
            <a:fld id="{2066355A-084C-D24E-9AD2-7E4FC41EA627}" type="slidenum">
              <a:rPr lang="en-US" smtClean="0"/>
              <a:pPr/>
              <a:t>13</a:t>
            </a:fld>
            <a:endParaRPr lang="en-US" dirty="0"/>
          </a:p>
        </p:txBody>
      </p:sp>
    </p:spTree>
    <p:extLst>
      <p:ext uri="{BB962C8B-B14F-4D97-AF65-F5344CB8AC3E}">
        <p14:creationId xmlns:p14="http://schemas.microsoft.com/office/powerpoint/2010/main" val="267941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p:txBody>
          <a:bodyPr>
            <a:normAutofit/>
          </a:bodyPr>
          <a:lstStyle/>
          <a:p>
            <a:r>
              <a:rPr lang="en-US" dirty="0" smtClean="0"/>
              <a:t>Consistency summary</a:t>
            </a:r>
            <a:endParaRPr lang="fr-FR" dirty="0"/>
          </a:p>
        </p:txBody>
      </p:sp>
      <p:sp>
        <p:nvSpPr>
          <p:cNvPr id="8" name="Espace réservé du contenu 2"/>
          <p:cNvSpPr>
            <a:spLocks noGrp="1"/>
          </p:cNvSpPr>
          <p:nvPr>
            <p:ph idx="1"/>
          </p:nvPr>
        </p:nvSpPr>
        <p:spPr>
          <a:ln>
            <a:noFill/>
          </a:ln>
        </p:spPr>
        <p:txBody>
          <a:bodyPr>
            <a:normAutofit/>
          </a:bodyPr>
          <a:lstStyle/>
          <a:p>
            <a:endParaRPr lang="fr-FR" sz="2000" dirty="0">
              <a:solidFill>
                <a:srgbClr val="FF6600"/>
              </a:solidFill>
              <a:latin typeface="Helvetica Neue Light" charset="0"/>
              <a:ea typeface="Helvetica Neue Light" charset="0"/>
              <a:cs typeface="Helvetica Neue Light" charset="0"/>
            </a:endParaRPr>
          </a:p>
          <a:p>
            <a:pPr algn="ctr"/>
            <a:r>
              <a:rPr lang="fr-FR" sz="4400" dirty="0" err="1">
                <a:solidFill>
                  <a:srgbClr val="008000"/>
                </a:solidFill>
                <a:latin typeface="Helvetica Neue Light" charset="0"/>
                <a:ea typeface="Helvetica Neue Light" charset="0"/>
                <a:cs typeface="Helvetica Neue Light" charset="0"/>
              </a:rPr>
              <a:t>ONE</a:t>
            </a:r>
            <a:r>
              <a:rPr lang="fr-FR" sz="4400" baseline="-25000" dirty="0" err="1">
                <a:latin typeface="Helvetica Neue Light" charset="0"/>
                <a:ea typeface="Helvetica Neue Light" charset="0"/>
                <a:cs typeface="Helvetica Neue Light" charset="0"/>
              </a:rPr>
              <a:t>Read</a:t>
            </a:r>
            <a:r>
              <a:rPr lang="fr-FR" sz="2000" dirty="0">
                <a:latin typeface="Helvetica Neue Light" charset="0"/>
                <a:ea typeface="Helvetica Neue Light" charset="0"/>
                <a:cs typeface="Helvetica Neue Light" charset="0"/>
              </a:rPr>
              <a:t> + </a:t>
            </a:r>
            <a:r>
              <a:rPr lang="fr-FR" sz="4400" dirty="0" err="1">
                <a:solidFill>
                  <a:srgbClr val="008000"/>
                </a:solidFill>
                <a:latin typeface="Helvetica Neue Light" charset="0"/>
                <a:ea typeface="Helvetica Neue Light" charset="0"/>
                <a:cs typeface="Helvetica Neue Light" charset="0"/>
              </a:rPr>
              <a:t>ONE</a:t>
            </a:r>
            <a:r>
              <a:rPr lang="fr-FR" sz="4400" baseline="-25000" dirty="0" err="1">
                <a:latin typeface="Helvetica Neue Light" charset="0"/>
                <a:ea typeface="Helvetica Neue Light" charset="0"/>
                <a:cs typeface="Helvetica Neue Light" charset="0"/>
              </a:rPr>
              <a:t>Write</a:t>
            </a:r>
            <a:endParaRPr lang="fr-FR" sz="2000" dirty="0">
              <a:solidFill>
                <a:prstClr val="black">
                  <a:lumMod val="65000"/>
                  <a:lumOff val="35000"/>
                </a:prstClr>
              </a:solidFill>
              <a:latin typeface="Helvetica Neue Light" charset="0"/>
              <a:ea typeface="Helvetica Neue Light" charset="0"/>
              <a:cs typeface="Helvetica Neue Light" charset="0"/>
            </a:endParaRPr>
          </a:p>
          <a:p>
            <a:pPr lvl="0" algn="ctr">
              <a:buClr>
                <a:srgbClr val="4F81BD"/>
              </a:buClr>
            </a:pPr>
            <a:r>
              <a:rPr lang="fr-FR" sz="2400" dirty="0">
                <a:solidFill>
                  <a:prstClr val="black">
                    <a:lumMod val="65000"/>
                    <a:lumOff val="35000"/>
                  </a:prstClr>
                </a:solidFill>
                <a:latin typeface="Helvetica Neue Light" charset="0"/>
                <a:ea typeface="Helvetica Neue Light" charset="0"/>
                <a:cs typeface="Helvetica Neue Light" charset="0"/>
              </a:rPr>
              <a:t>☞ </a:t>
            </a:r>
            <a:r>
              <a:rPr lang="fr-FR" sz="2400" dirty="0" err="1">
                <a:solidFill>
                  <a:prstClr val="black">
                    <a:lumMod val="65000"/>
                    <a:lumOff val="35000"/>
                  </a:prstClr>
                </a:solidFill>
                <a:latin typeface="Helvetica Neue Light" charset="0"/>
                <a:ea typeface="Helvetica Neue Light" charset="0"/>
                <a:cs typeface="Helvetica Neue Light" charset="0"/>
              </a:rPr>
              <a:t>available</a:t>
            </a:r>
            <a:r>
              <a:rPr lang="fr-FR" sz="2400" dirty="0">
                <a:solidFill>
                  <a:prstClr val="black">
                    <a:lumMod val="65000"/>
                    <a:lumOff val="35000"/>
                  </a:prstClr>
                </a:solidFill>
                <a:latin typeface="Helvetica Neue Light" charset="0"/>
                <a:ea typeface="Helvetica Neue Light" charset="0"/>
                <a:cs typeface="Helvetica Neue Light" charset="0"/>
              </a:rPr>
              <a:t> for </a:t>
            </a:r>
            <a:r>
              <a:rPr lang="fr-FR" sz="2400" dirty="0" err="1">
                <a:solidFill>
                  <a:prstClr val="black">
                    <a:lumMod val="65000"/>
                    <a:lumOff val="35000"/>
                  </a:prstClr>
                </a:solidFill>
                <a:latin typeface="Helvetica Neue Light" charset="0"/>
                <a:ea typeface="Helvetica Neue Light" charset="0"/>
                <a:cs typeface="Helvetica Neue Light" charset="0"/>
              </a:rPr>
              <a:t>read</a:t>
            </a:r>
            <a:r>
              <a:rPr lang="fr-FR" sz="2400" dirty="0">
                <a:solidFill>
                  <a:prstClr val="black">
                    <a:lumMod val="65000"/>
                    <a:lumOff val="35000"/>
                  </a:prstClr>
                </a:solidFill>
                <a:latin typeface="Helvetica Neue Light" charset="0"/>
                <a:ea typeface="Helvetica Neue Light" charset="0"/>
                <a:cs typeface="Helvetica Neue Light" charset="0"/>
              </a:rPr>
              <a:t>/</a:t>
            </a:r>
            <a:r>
              <a:rPr lang="fr-FR" sz="2400" dirty="0" err="1">
                <a:solidFill>
                  <a:prstClr val="black">
                    <a:lumMod val="65000"/>
                    <a:lumOff val="35000"/>
                  </a:prstClr>
                </a:solidFill>
                <a:latin typeface="Helvetica Neue Light" charset="0"/>
                <a:ea typeface="Helvetica Neue Light" charset="0"/>
                <a:cs typeface="Helvetica Neue Light" charset="0"/>
              </a:rPr>
              <a:t>write</a:t>
            </a:r>
            <a:r>
              <a:rPr lang="fr-FR" sz="2400" dirty="0">
                <a:solidFill>
                  <a:prstClr val="black">
                    <a:lumMod val="65000"/>
                    <a:lumOff val="35000"/>
                  </a:prstClr>
                </a:solidFill>
                <a:latin typeface="Helvetica Neue Light" charset="0"/>
                <a:ea typeface="Helvetica Neue Light" charset="0"/>
                <a:cs typeface="Helvetica Neue Light" charset="0"/>
              </a:rPr>
              <a:t> </a:t>
            </a:r>
            <a:r>
              <a:rPr lang="fr-FR" sz="2400" dirty="0" err="1">
                <a:solidFill>
                  <a:prstClr val="black">
                    <a:lumMod val="65000"/>
                    <a:lumOff val="35000"/>
                  </a:prstClr>
                </a:solidFill>
                <a:latin typeface="Helvetica Neue Light" charset="0"/>
                <a:ea typeface="Helvetica Neue Light" charset="0"/>
                <a:cs typeface="Helvetica Neue Light" charset="0"/>
              </a:rPr>
              <a:t>even</a:t>
            </a:r>
            <a:r>
              <a:rPr lang="fr-FR" sz="2400" dirty="0">
                <a:solidFill>
                  <a:prstClr val="black">
                    <a:lumMod val="65000"/>
                    <a:lumOff val="35000"/>
                  </a:prstClr>
                </a:solidFill>
                <a:latin typeface="Helvetica Neue Light" charset="0"/>
                <a:ea typeface="Helvetica Neue Light" charset="0"/>
                <a:cs typeface="Helvetica Neue Light" charset="0"/>
              </a:rPr>
              <a:t> (N-1) </a:t>
            </a:r>
            <a:r>
              <a:rPr lang="fr-FR" sz="2400" dirty="0" err="1">
                <a:solidFill>
                  <a:prstClr val="black">
                    <a:lumMod val="65000"/>
                    <a:lumOff val="35000"/>
                  </a:prstClr>
                </a:solidFill>
                <a:latin typeface="Helvetica Neue Light" charset="0"/>
                <a:ea typeface="Helvetica Neue Light" charset="0"/>
                <a:cs typeface="Helvetica Neue Light" charset="0"/>
              </a:rPr>
              <a:t>replicas</a:t>
            </a:r>
            <a:r>
              <a:rPr lang="fr-FR" sz="2400" dirty="0">
                <a:solidFill>
                  <a:prstClr val="black">
                    <a:lumMod val="65000"/>
                    <a:lumOff val="35000"/>
                  </a:prstClr>
                </a:solidFill>
                <a:latin typeface="Helvetica Neue Light" charset="0"/>
                <a:ea typeface="Helvetica Neue Light" charset="0"/>
                <a:cs typeface="Helvetica Neue Light" charset="0"/>
              </a:rPr>
              <a:t> down</a:t>
            </a:r>
          </a:p>
          <a:p>
            <a:pPr lvl="0" algn="ctr">
              <a:buClr>
                <a:srgbClr val="4F81BD"/>
              </a:buClr>
            </a:pPr>
            <a:endParaRPr lang="fr-FR" sz="2400" dirty="0">
              <a:solidFill>
                <a:prstClr val="black">
                  <a:lumMod val="65000"/>
                  <a:lumOff val="35000"/>
                </a:prstClr>
              </a:solidFill>
              <a:latin typeface="Helvetica Neue Light" charset="0"/>
              <a:ea typeface="Helvetica Neue Light" charset="0"/>
              <a:cs typeface="Helvetica Neue Light" charset="0"/>
            </a:endParaRPr>
          </a:p>
          <a:p>
            <a:pPr lvl="0" algn="ctr">
              <a:buClr>
                <a:srgbClr val="4F81BD"/>
              </a:buClr>
            </a:pPr>
            <a:endParaRPr lang="fr-FR" sz="2400" dirty="0">
              <a:solidFill>
                <a:prstClr val="black">
                  <a:lumMod val="65000"/>
                  <a:lumOff val="35000"/>
                </a:prstClr>
              </a:solidFill>
              <a:latin typeface="Helvetica Neue Light" charset="0"/>
              <a:ea typeface="Helvetica Neue Light" charset="0"/>
              <a:cs typeface="Helvetica Neue Light" charset="0"/>
            </a:endParaRPr>
          </a:p>
          <a:p>
            <a:pPr algn="ctr"/>
            <a:r>
              <a:rPr lang="fr-FR" sz="4400" dirty="0" err="1">
                <a:solidFill>
                  <a:srgbClr val="FF6600"/>
                </a:solidFill>
                <a:latin typeface="Helvetica Neue Light" charset="0"/>
                <a:ea typeface="Helvetica Neue Light" charset="0"/>
                <a:cs typeface="Helvetica Neue Light" charset="0"/>
              </a:rPr>
              <a:t>QUORUM</a:t>
            </a:r>
            <a:r>
              <a:rPr lang="fr-FR" sz="4400" baseline="-25000" dirty="0" err="1">
                <a:latin typeface="Helvetica Neue Light" charset="0"/>
                <a:ea typeface="Helvetica Neue Light" charset="0"/>
                <a:cs typeface="Helvetica Neue Light" charset="0"/>
              </a:rPr>
              <a:t>Read</a:t>
            </a:r>
            <a:r>
              <a:rPr lang="fr-FR" sz="2000" dirty="0">
                <a:latin typeface="Helvetica Neue Light" charset="0"/>
                <a:ea typeface="Helvetica Neue Light" charset="0"/>
                <a:cs typeface="Helvetica Neue Light" charset="0"/>
              </a:rPr>
              <a:t> + </a:t>
            </a:r>
            <a:r>
              <a:rPr lang="fr-FR" sz="4400" dirty="0" err="1">
                <a:solidFill>
                  <a:srgbClr val="FF6600"/>
                </a:solidFill>
                <a:latin typeface="Helvetica Neue Light" charset="0"/>
                <a:ea typeface="Helvetica Neue Light" charset="0"/>
                <a:cs typeface="Helvetica Neue Light" charset="0"/>
              </a:rPr>
              <a:t>QUORUM</a:t>
            </a:r>
            <a:r>
              <a:rPr lang="fr-FR" sz="4400" baseline="-25000" dirty="0" err="1">
                <a:latin typeface="Helvetica Neue Light" charset="0"/>
                <a:ea typeface="Helvetica Neue Light" charset="0"/>
                <a:cs typeface="Helvetica Neue Light" charset="0"/>
              </a:rPr>
              <a:t>Write</a:t>
            </a:r>
            <a:endParaRPr lang="fr-FR" sz="2000" dirty="0">
              <a:solidFill>
                <a:prstClr val="black">
                  <a:lumMod val="65000"/>
                  <a:lumOff val="35000"/>
                </a:prstClr>
              </a:solidFill>
              <a:latin typeface="Helvetica Neue Light" charset="0"/>
              <a:ea typeface="Helvetica Neue Light" charset="0"/>
              <a:cs typeface="Helvetica Neue Light" charset="0"/>
            </a:endParaRPr>
          </a:p>
          <a:p>
            <a:pPr lvl="0" algn="ctr">
              <a:buClr>
                <a:srgbClr val="4F81BD"/>
              </a:buClr>
            </a:pPr>
            <a:r>
              <a:rPr lang="fr-FR" sz="2400" dirty="0">
                <a:solidFill>
                  <a:prstClr val="black">
                    <a:lumMod val="65000"/>
                    <a:lumOff val="35000"/>
                  </a:prstClr>
                </a:solidFill>
                <a:latin typeface="Helvetica Neue Light" charset="0"/>
                <a:ea typeface="Helvetica Neue Light" charset="0"/>
                <a:cs typeface="Helvetica Neue Light" charset="0"/>
              </a:rPr>
              <a:t>☞ </a:t>
            </a:r>
            <a:r>
              <a:rPr lang="fr-FR" sz="2400" dirty="0" err="1">
                <a:solidFill>
                  <a:prstClr val="black">
                    <a:lumMod val="65000"/>
                    <a:lumOff val="35000"/>
                  </a:prstClr>
                </a:solidFill>
                <a:latin typeface="Helvetica Neue Light" charset="0"/>
                <a:ea typeface="Helvetica Neue Light" charset="0"/>
                <a:cs typeface="Helvetica Neue Light" charset="0"/>
              </a:rPr>
              <a:t>available</a:t>
            </a:r>
            <a:r>
              <a:rPr lang="fr-FR" sz="2400" dirty="0">
                <a:solidFill>
                  <a:prstClr val="black">
                    <a:lumMod val="65000"/>
                    <a:lumOff val="35000"/>
                  </a:prstClr>
                </a:solidFill>
                <a:latin typeface="Helvetica Neue Light" charset="0"/>
                <a:ea typeface="Helvetica Neue Light" charset="0"/>
                <a:cs typeface="Helvetica Neue Light" charset="0"/>
              </a:rPr>
              <a:t> for </a:t>
            </a:r>
            <a:r>
              <a:rPr lang="fr-FR" sz="2400" dirty="0" err="1">
                <a:solidFill>
                  <a:prstClr val="black">
                    <a:lumMod val="65000"/>
                    <a:lumOff val="35000"/>
                  </a:prstClr>
                </a:solidFill>
                <a:latin typeface="Helvetica Neue Light" charset="0"/>
                <a:ea typeface="Helvetica Neue Light" charset="0"/>
                <a:cs typeface="Helvetica Neue Light" charset="0"/>
              </a:rPr>
              <a:t>read</a:t>
            </a:r>
            <a:r>
              <a:rPr lang="fr-FR" sz="2400" dirty="0">
                <a:solidFill>
                  <a:prstClr val="black">
                    <a:lumMod val="65000"/>
                    <a:lumOff val="35000"/>
                  </a:prstClr>
                </a:solidFill>
                <a:latin typeface="Helvetica Neue Light" charset="0"/>
                <a:ea typeface="Helvetica Neue Light" charset="0"/>
                <a:cs typeface="Helvetica Neue Light" charset="0"/>
              </a:rPr>
              <a:t>/</a:t>
            </a:r>
            <a:r>
              <a:rPr lang="fr-FR" sz="2400" dirty="0" err="1">
                <a:solidFill>
                  <a:prstClr val="black">
                    <a:lumMod val="65000"/>
                    <a:lumOff val="35000"/>
                  </a:prstClr>
                </a:solidFill>
                <a:latin typeface="Helvetica Neue Light" charset="0"/>
                <a:ea typeface="Helvetica Neue Light" charset="0"/>
                <a:cs typeface="Helvetica Neue Light" charset="0"/>
              </a:rPr>
              <a:t>write</a:t>
            </a:r>
            <a:r>
              <a:rPr lang="fr-FR" sz="2400" dirty="0">
                <a:solidFill>
                  <a:prstClr val="black">
                    <a:lumMod val="65000"/>
                    <a:lumOff val="35000"/>
                  </a:prstClr>
                </a:solidFill>
                <a:latin typeface="Helvetica Neue Light" charset="0"/>
                <a:ea typeface="Helvetica Neue Light" charset="0"/>
                <a:cs typeface="Helvetica Neue Light" charset="0"/>
              </a:rPr>
              <a:t> </a:t>
            </a:r>
            <a:r>
              <a:rPr lang="fr-FR" sz="2400" dirty="0" err="1">
                <a:solidFill>
                  <a:prstClr val="black">
                    <a:lumMod val="65000"/>
                    <a:lumOff val="35000"/>
                  </a:prstClr>
                </a:solidFill>
                <a:latin typeface="Helvetica Neue Light" charset="0"/>
                <a:ea typeface="Helvetica Neue Light" charset="0"/>
                <a:cs typeface="Helvetica Neue Light" charset="0"/>
              </a:rPr>
              <a:t>even</a:t>
            </a:r>
            <a:r>
              <a:rPr lang="fr-FR" sz="2400" dirty="0">
                <a:solidFill>
                  <a:prstClr val="black">
                    <a:lumMod val="65000"/>
                    <a:lumOff val="35000"/>
                  </a:prstClr>
                </a:solidFill>
                <a:latin typeface="Helvetica Neue Light" charset="0"/>
                <a:ea typeface="Helvetica Neue Light" charset="0"/>
                <a:cs typeface="Helvetica Neue Light" charset="0"/>
              </a:rPr>
              <a:t> 1+ </a:t>
            </a:r>
            <a:r>
              <a:rPr lang="fr-FR" sz="2400" dirty="0" err="1">
                <a:solidFill>
                  <a:prstClr val="black">
                    <a:lumMod val="65000"/>
                    <a:lumOff val="35000"/>
                  </a:prstClr>
                </a:solidFill>
                <a:latin typeface="Helvetica Neue Light" charset="0"/>
                <a:ea typeface="Helvetica Neue Light" charset="0"/>
                <a:cs typeface="Helvetica Neue Light" charset="0"/>
              </a:rPr>
              <a:t>replica</a:t>
            </a:r>
            <a:r>
              <a:rPr lang="fr-FR" sz="2400" dirty="0">
                <a:solidFill>
                  <a:prstClr val="black">
                    <a:lumMod val="65000"/>
                    <a:lumOff val="35000"/>
                  </a:prstClr>
                </a:solidFill>
                <a:latin typeface="Helvetica Neue Light" charset="0"/>
                <a:ea typeface="Helvetica Neue Light" charset="0"/>
                <a:cs typeface="Helvetica Neue Light" charset="0"/>
              </a:rPr>
              <a:t> down</a:t>
            </a:r>
          </a:p>
          <a:p>
            <a:pPr lvl="0" algn="ctr">
              <a:buClr>
                <a:srgbClr val="4F81BD"/>
              </a:buClr>
            </a:pPr>
            <a:endParaRPr lang="fr-FR" sz="2400" dirty="0">
              <a:solidFill>
                <a:prstClr val="black">
                  <a:lumMod val="65000"/>
                  <a:lumOff val="35000"/>
                </a:prstClr>
              </a:solidFill>
              <a:latin typeface="Helvetica Neue Light" charset="0"/>
              <a:ea typeface="Helvetica Neue Light" charset="0"/>
              <a:cs typeface="Helvetica Neue Light" charset="0"/>
            </a:endParaRPr>
          </a:p>
        </p:txBody>
      </p:sp>
      <p:sp>
        <p:nvSpPr>
          <p:cNvPr id="4" name="Fußzeilenplatzhalter 3"/>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5" name="Foliennummernplatzhalter 4"/>
          <p:cNvSpPr>
            <a:spLocks noGrp="1"/>
          </p:cNvSpPr>
          <p:nvPr>
            <p:ph type="sldNum" sz="quarter" idx="12"/>
          </p:nvPr>
        </p:nvSpPr>
        <p:spPr/>
        <p:txBody>
          <a:bodyPr/>
          <a:lstStyle/>
          <a:p>
            <a:fld id="{2066355A-084C-D24E-9AD2-7E4FC41EA627}" type="slidenum">
              <a:rPr lang="en-US" smtClean="0"/>
              <a:pPr/>
              <a:t>14</a:t>
            </a:fld>
            <a:endParaRPr lang="en-US" dirty="0"/>
          </a:p>
        </p:txBody>
      </p:sp>
    </p:spTree>
    <p:extLst>
      <p:ext uri="{BB962C8B-B14F-4D97-AF65-F5344CB8AC3E}">
        <p14:creationId xmlns:p14="http://schemas.microsoft.com/office/powerpoint/2010/main" val="13834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prstGeom prst="rect">
            <a:avLst/>
          </a:prstGeom>
        </p:spPr>
        <p:txBody>
          <a:bodyPr/>
          <a:lstStyle/>
          <a:p>
            <a:r>
              <a:rPr lang="en-US" smtClean="0"/>
              <a:t>DataStax is a registered trademark of DataStax, Inc. and its subsidiaries in the United States and/or other countries.</a:t>
            </a:r>
            <a:endParaRPr lang="en-US"/>
          </a:p>
        </p:txBody>
      </p:sp>
      <p:sp>
        <p:nvSpPr>
          <p:cNvPr id="5" name="Slide Number Placeholder 4"/>
          <p:cNvSpPr>
            <a:spLocks noGrp="1"/>
          </p:cNvSpPr>
          <p:nvPr>
            <p:ph type="sldNum" sz="quarter" idx="11"/>
          </p:nvPr>
        </p:nvSpPr>
        <p:spPr>
          <a:prstGeom prst="rect">
            <a:avLst/>
          </a:prstGeom>
        </p:spPr>
        <p:txBody>
          <a:bodyPr/>
          <a:lstStyle/>
          <a:p>
            <a:pPr algn="r">
              <a:buSzPct val="25000"/>
            </a:pPr>
            <a:fld id="{00000000-1234-1234-1234-123412341234}" type="slidenum">
              <a:rPr lang="en-US" sz="1200">
                <a:solidFill>
                  <a:srgbClr val="A5A5A5"/>
                </a:solidFill>
                <a:latin typeface="Arial"/>
                <a:ea typeface="Arial"/>
                <a:cs typeface="Arial"/>
                <a:sym typeface="Arial"/>
              </a:rPr>
              <a:pPr algn="r">
                <a:buSzPct val="25000"/>
              </a:pPr>
              <a:t>15</a:t>
            </a:fld>
            <a:endParaRPr lang="en-US" sz="1200">
              <a:solidFill>
                <a:srgbClr val="A5A5A5"/>
              </a:solidFill>
              <a:latin typeface="Arial"/>
              <a:ea typeface="Arial"/>
              <a:cs typeface="Arial"/>
              <a:sym typeface="Arial"/>
            </a:endParaRPr>
          </a:p>
        </p:txBody>
      </p:sp>
      <p:sp>
        <p:nvSpPr>
          <p:cNvPr id="2" name="Title 1"/>
          <p:cNvSpPr>
            <a:spLocks noGrp="1"/>
          </p:cNvSpPr>
          <p:nvPr>
            <p:ph type="title"/>
          </p:nvPr>
        </p:nvSpPr>
        <p:spPr/>
        <p:txBody>
          <a:bodyPr>
            <a:normAutofit fontScale="90000"/>
          </a:bodyPr>
          <a:lstStyle/>
          <a:p>
            <a:pPr algn="ctr"/>
            <a:r>
              <a:rPr lang="en-US" smtClean="0"/>
              <a:t>Lab 4 </a:t>
            </a:r>
            <a:r>
              <a:rPr lang="en-US" dirty="0" smtClean="0"/>
              <a:t>: Hands-on Consistency</a:t>
            </a:r>
            <a:endParaRPr lang="en-US" dirty="0"/>
          </a:p>
        </p:txBody>
      </p:sp>
    </p:spTree>
    <p:extLst>
      <p:ext uri="{BB962C8B-B14F-4D97-AF65-F5344CB8AC3E}">
        <p14:creationId xmlns:p14="http://schemas.microsoft.com/office/powerpoint/2010/main" val="1550292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idx="4294967295"/>
          </p:nvPr>
        </p:nvSpPr>
        <p:spPr>
          <a:xfrm>
            <a:off x="3048000" y="3175000"/>
            <a:ext cx="9144000" cy="990600"/>
          </a:xfrm>
        </p:spPr>
        <p:txBody>
          <a:bodyPr/>
          <a:lstStyle/>
          <a:p>
            <a:r>
              <a:rPr lang="en-GB" dirty="0" smtClean="0"/>
              <a:t>Thank You!</a:t>
            </a:r>
            <a:endParaRPr lang="en-GB" dirty="0"/>
          </a:p>
        </p:txBody>
      </p:sp>
      <p:sp>
        <p:nvSpPr>
          <p:cNvPr id="5" name="Fußzeilenplatzhalter 4"/>
          <p:cNvSpPr>
            <a:spLocks noGrp="1"/>
          </p:cNvSpPr>
          <p:nvPr>
            <p:ph type="ftr" sz="quarter" idx="11"/>
          </p:nvPr>
        </p:nvSpPr>
        <p:spPr/>
        <p:txBody>
          <a:bodyPr/>
          <a:lstStyle/>
          <a:p>
            <a:r>
              <a:rPr lang="en-US" smtClean="0"/>
              <a:t>© 2017 Datastax, All Rghts Reserved</a:t>
            </a:r>
            <a:endParaRPr lang="en-US" dirty="0"/>
          </a:p>
        </p:txBody>
      </p:sp>
      <p:sp>
        <p:nvSpPr>
          <p:cNvPr id="6" name="Foliennummernplatzhalter 5"/>
          <p:cNvSpPr>
            <a:spLocks noGrp="1"/>
          </p:cNvSpPr>
          <p:nvPr>
            <p:ph type="sldNum" sz="quarter" idx="12"/>
          </p:nvPr>
        </p:nvSpPr>
        <p:spPr/>
        <p:txBody>
          <a:bodyPr/>
          <a:lstStyle/>
          <a:p>
            <a:fld id="{B10D5614-B734-4280-8F57-1D4947433C97}" type="slidenum">
              <a:rPr lang="en-US" smtClean="0"/>
              <a:pPr/>
              <a:t>16</a:t>
            </a:fld>
            <a:endParaRPr lang="en-US" dirty="0"/>
          </a:p>
        </p:txBody>
      </p:sp>
    </p:spTree>
    <p:extLst>
      <p:ext uri="{BB962C8B-B14F-4D97-AF65-F5344CB8AC3E}">
        <p14:creationId xmlns:p14="http://schemas.microsoft.com/office/powerpoint/2010/main" val="548050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2141881859"/>
              </p:ext>
            </p:extLst>
          </p:nvPr>
        </p:nvGraphicFramePr>
        <p:xfrm>
          <a:off x="598310" y="1689101"/>
          <a:ext cx="10984090" cy="2580640"/>
        </p:xfrm>
        <a:graphic>
          <a:graphicData uri="http://schemas.openxmlformats.org/drawingml/2006/table">
            <a:tbl>
              <a:tblPr firstRow="1" bandRow="1">
                <a:tableStyleId>{2D5ABB26-0587-4C30-8999-92F81FD0307C}</a:tableStyleId>
              </a:tblPr>
              <a:tblGrid>
                <a:gridCol w="1104723">
                  <a:extLst>
                    <a:ext uri="{9D8B030D-6E8A-4147-A177-3AD203B41FA5}">
                      <a16:colId xmlns="" xmlns:a16="http://schemas.microsoft.com/office/drawing/2014/main" val="20000"/>
                    </a:ext>
                  </a:extLst>
                </a:gridCol>
                <a:gridCol w="9879367">
                  <a:extLst>
                    <a:ext uri="{9D8B030D-6E8A-4147-A177-3AD203B41FA5}">
                      <a16:colId xmlns="" xmlns:a16="http://schemas.microsoft.com/office/drawing/2014/main" val="20001"/>
                    </a:ext>
                  </a:extLst>
                </a:gridCol>
              </a:tblGrid>
              <a:tr h="959135">
                <a:tc>
                  <a:txBody>
                    <a:bodyPr/>
                    <a:lstStyle/>
                    <a:p>
                      <a:pPr algn="ctr"/>
                      <a:r>
                        <a:rPr lang="de-DE" sz="3700" b="0" i="0" kern="1200" noProof="0" dirty="0" smtClean="0">
                          <a:solidFill>
                            <a:schemeClr val="accent1"/>
                          </a:solidFill>
                          <a:latin typeface="Helvetica Neue Thin"/>
                          <a:ea typeface="+mj-ea"/>
                          <a:cs typeface="Helvetica Neue Thin"/>
                        </a:rPr>
                        <a:t>1</a:t>
                      </a:r>
                      <a:endParaRPr lang="de-DE" sz="3700" b="0" i="0" kern="1200" noProof="0" dirty="0">
                        <a:solidFill>
                          <a:schemeClr val="accent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3700" b="0" i="0" kern="1200" noProof="0" dirty="0" err="1" smtClean="0">
                          <a:solidFill>
                            <a:schemeClr val="accent1"/>
                          </a:solidFill>
                          <a:latin typeface="Helvetica Neue Thin"/>
                          <a:ea typeface="+mj-ea"/>
                          <a:cs typeface="Helvetica Neue Thin"/>
                        </a:rPr>
                        <a:t>Tuneable</a:t>
                      </a:r>
                      <a:r>
                        <a:rPr lang="de-DE" sz="3700" b="0" i="0" kern="1200" noProof="0" dirty="0" smtClean="0">
                          <a:solidFill>
                            <a:schemeClr val="accent1"/>
                          </a:solidFill>
                          <a:latin typeface="Helvetica Neue Thin"/>
                          <a:ea typeface="+mj-ea"/>
                          <a:cs typeface="Helvetica Neue Thin"/>
                        </a:rPr>
                        <a:t> </a:t>
                      </a:r>
                      <a:r>
                        <a:rPr lang="de-DE" sz="3700" b="0" i="0" kern="1200" noProof="0" dirty="0" err="1" smtClean="0">
                          <a:solidFill>
                            <a:schemeClr val="accent1"/>
                          </a:solidFill>
                          <a:latin typeface="Helvetica Neue Thin"/>
                          <a:ea typeface="+mj-ea"/>
                          <a:cs typeface="Helvetica Neue Thin"/>
                        </a:rPr>
                        <a:t>Consistency</a:t>
                      </a:r>
                      <a:endParaRPr lang="de-DE" sz="3700" b="0" i="0" kern="1200" noProof="0" dirty="0" smtClean="0">
                        <a:solidFill>
                          <a:schemeClr val="accent1"/>
                        </a:solidFill>
                        <a:latin typeface="Helvetica Neue Thin"/>
                        <a:ea typeface="+mj-ea"/>
                        <a:cs typeface="Helvetica Neue Thin"/>
                      </a:endParaRPr>
                    </a:p>
                    <a:p>
                      <a:endParaRPr lang="de-DE" sz="3700" b="0" i="0" kern="1200" dirty="0">
                        <a:solidFill>
                          <a:schemeClr val="accent1"/>
                        </a:solidFill>
                        <a:latin typeface="Helvetica Neue Thin"/>
                        <a:ea typeface="+mj-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959135">
                <a:tc>
                  <a:txBody>
                    <a:bodyPr/>
                    <a:lstStyle/>
                    <a:p>
                      <a:pPr algn="ctr"/>
                      <a:r>
                        <a:rPr lang="de-DE" sz="3700" b="0" i="0" kern="1200" noProof="0" dirty="0" smtClean="0">
                          <a:solidFill>
                            <a:schemeClr val="accent1"/>
                          </a:solidFill>
                          <a:latin typeface="Helvetica Neue Thin"/>
                          <a:ea typeface="+mj-ea"/>
                          <a:cs typeface="Helvetica Neue Thin"/>
                        </a:rPr>
                        <a:t>2</a:t>
                      </a:r>
                      <a:endParaRPr lang="de-DE" sz="3700" b="0" i="0" kern="1200" noProof="0" dirty="0">
                        <a:solidFill>
                          <a:schemeClr val="accent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de-DE" sz="3700" b="0" i="0" kern="1200" noProof="0" dirty="0" smtClean="0">
                          <a:solidFill>
                            <a:schemeClr val="accent1"/>
                          </a:solidFill>
                          <a:latin typeface="Helvetica Neue Thin"/>
                          <a:ea typeface="+mn-ea"/>
                          <a:cs typeface="Helvetica Neue Thin"/>
                        </a:rPr>
                        <a:t>Lab</a:t>
                      </a:r>
                      <a:r>
                        <a:rPr lang="de-DE" sz="3700" b="0" i="0" kern="1200" baseline="0" noProof="0" dirty="0" smtClean="0">
                          <a:solidFill>
                            <a:schemeClr val="accent1"/>
                          </a:solidFill>
                          <a:latin typeface="Helvetica Neue Thin"/>
                          <a:ea typeface="+mn-ea"/>
                          <a:cs typeface="Helvetica Neue Thin"/>
                        </a:rPr>
                        <a:t> 4 </a:t>
                      </a:r>
                      <a:r>
                        <a:rPr lang="de-DE" sz="3700" b="0" i="0" kern="1200" baseline="0" noProof="0" dirty="0" smtClean="0">
                          <a:solidFill>
                            <a:schemeClr val="accent1"/>
                          </a:solidFill>
                          <a:latin typeface="Helvetica Neue Thin"/>
                          <a:ea typeface="+mn-ea"/>
                          <a:cs typeface="Helvetica Neue Thin"/>
                        </a:rPr>
                        <a:t>: Hands-On </a:t>
                      </a:r>
                      <a:r>
                        <a:rPr lang="de-DE" sz="3700" b="0" i="0" kern="1200" baseline="0" noProof="0" dirty="0" err="1" smtClean="0">
                          <a:solidFill>
                            <a:schemeClr val="accent1"/>
                          </a:solidFill>
                          <a:latin typeface="Helvetica Neue Thin"/>
                          <a:ea typeface="+mn-ea"/>
                          <a:cs typeface="Helvetica Neue Thin"/>
                        </a:rPr>
                        <a:t>Consistency</a:t>
                      </a:r>
                      <a:endParaRPr lang="de-DE" sz="3700" b="0" i="0" kern="1200" noProof="0" dirty="0" smtClean="0">
                        <a:solidFill>
                          <a:schemeClr val="accent1"/>
                        </a:solidFill>
                        <a:latin typeface="Helvetica Neue Thin"/>
                        <a:ea typeface="+mn-ea"/>
                        <a:cs typeface="Helvetica Neue Thin"/>
                      </a:endParaRPr>
                    </a:p>
                    <a:p>
                      <a:pPr marL="0" marR="0" indent="0" algn="l" defTabSz="1219170" rtl="0" eaLnBrk="1" fontAlgn="auto" latinLnBrk="0" hangingPunct="1">
                        <a:lnSpc>
                          <a:spcPct val="100000"/>
                        </a:lnSpc>
                        <a:spcBef>
                          <a:spcPts val="0"/>
                        </a:spcBef>
                        <a:spcAft>
                          <a:spcPts val="0"/>
                        </a:spcAft>
                        <a:buClrTx/>
                        <a:buSzTx/>
                        <a:buFont typeface="+mj-lt"/>
                        <a:buNone/>
                        <a:tabLst/>
                        <a:defRPr/>
                      </a:pPr>
                      <a:endParaRPr lang="de-DE" sz="3700" b="0" i="0" kern="1200" noProof="0" dirty="0" smtClean="0">
                        <a:solidFill>
                          <a:schemeClr val="accent1"/>
                        </a:solidFill>
                        <a:latin typeface="Helvetica Neue Thin"/>
                        <a:ea typeface="+mj-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3" name="TextBox 2"/>
          <p:cNvSpPr txBox="1"/>
          <p:nvPr/>
        </p:nvSpPr>
        <p:spPr>
          <a:xfrm>
            <a:off x="2317898" y="6230679"/>
            <a:ext cx="184731" cy="369332"/>
          </a:xfrm>
          <a:prstGeom prst="rect">
            <a:avLst/>
          </a:prstGeom>
          <a:noFill/>
        </p:spPr>
        <p:txBody>
          <a:bodyPr wrap="none" rtlCol="0">
            <a:spAutoFit/>
          </a:bodyPr>
          <a:lstStyle/>
          <a:p>
            <a:endParaRPr lang="de-DE" dirty="0"/>
          </a:p>
        </p:txBody>
      </p:sp>
      <p:sp>
        <p:nvSpPr>
          <p:cNvPr id="7" name="Fußzeilenplatzhalter 6"/>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8" name="Foliennummernplatzhalter 7"/>
          <p:cNvSpPr>
            <a:spLocks noGrp="1"/>
          </p:cNvSpPr>
          <p:nvPr>
            <p:ph type="sldNum" sz="quarter" idx="12"/>
          </p:nvPr>
        </p:nvSpPr>
        <p:spPr/>
        <p:txBody>
          <a:bodyPr/>
          <a:lstStyle/>
          <a:p>
            <a:fld id="{2066355A-084C-D24E-9AD2-7E4FC41EA627}" type="slidenum">
              <a:rPr lang="en-US" smtClean="0"/>
              <a:pPr/>
              <a:t>2</a:t>
            </a:fld>
            <a:endParaRPr lang="en-US" dirty="0"/>
          </a:p>
        </p:txBody>
      </p:sp>
    </p:spTree>
    <p:extLst>
      <p:ext uri="{BB962C8B-B14F-4D97-AF65-F5344CB8AC3E}">
        <p14:creationId xmlns:p14="http://schemas.microsoft.com/office/powerpoint/2010/main" val="149069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Consistency</a:t>
            </a:r>
            <a:endParaRPr lang="de-DE" dirty="0"/>
          </a:p>
        </p:txBody>
      </p:sp>
    </p:spTree>
    <p:extLst>
      <p:ext uri="{BB962C8B-B14F-4D97-AF65-F5344CB8AC3E}">
        <p14:creationId xmlns:p14="http://schemas.microsoft.com/office/powerpoint/2010/main" val="1325909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p:txBody>
          <a:bodyPr>
            <a:normAutofit/>
          </a:bodyPr>
          <a:lstStyle/>
          <a:p>
            <a:r>
              <a:rPr lang="fr-FR" sz="2667" dirty="0" err="1">
                <a:latin typeface="Helvetica Neue Light" charset="0"/>
                <a:ea typeface="Helvetica Neue Light" charset="0"/>
                <a:cs typeface="Helvetica Neue Light" charset="0"/>
              </a:rPr>
              <a:t>Tunable</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at</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runtime</a:t>
            </a:r>
            <a:endParaRPr lang="fr-FR" sz="2667" dirty="0">
              <a:latin typeface="Helvetica Neue Light" charset="0"/>
              <a:ea typeface="Helvetica Neue Light" charset="0"/>
              <a:cs typeface="Helvetica Neue Light" charset="0"/>
            </a:endParaRPr>
          </a:p>
          <a:p>
            <a:pPr marL="457189" indent="-457189">
              <a:buFont typeface="Arial"/>
              <a:buChar char="•"/>
            </a:pPr>
            <a:r>
              <a:rPr lang="fr-FR" sz="2667" dirty="0">
                <a:solidFill>
                  <a:srgbClr val="008000"/>
                </a:solidFill>
                <a:latin typeface="Helvetica Neue Light" charset="0"/>
                <a:ea typeface="Helvetica Neue Light" charset="0"/>
                <a:cs typeface="Helvetica Neue Light" charset="0"/>
              </a:rPr>
              <a:t>ONE</a:t>
            </a:r>
          </a:p>
          <a:p>
            <a:pPr marL="457189" indent="-457189">
              <a:buFont typeface="Arial"/>
              <a:buChar char="•"/>
            </a:pPr>
            <a:r>
              <a:rPr lang="fr-FR" sz="2667" dirty="0">
                <a:solidFill>
                  <a:srgbClr val="FF6600"/>
                </a:solidFill>
                <a:latin typeface="Helvetica Neue Light" charset="0"/>
                <a:ea typeface="Helvetica Neue Light" charset="0"/>
                <a:cs typeface="Helvetica Neue Light" charset="0"/>
              </a:rPr>
              <a:t>QUORUM </a:t>
            </a:r>
            <a:r>
              <a:rPr lang="fr-FR" sz="2667" dirty="0">
                <a:latin typeface="Helvetica Neue Light" charset="0"/>
                <a:ea typeface="Helvetica Neue Light" charset="0"/>
                <a:cs typeface="Helvetica Neue Light" charset="0"/>
              </a:rPr>
              <a:t>(strict </a:t>
            </a:r>
            <a:r>
              <a:rPr lang="fr-FR" sz="2667" dirty="0" err="1">
                <a:latin typeface="Helvetica Neue Light" charset="0"/>
                <a:ea typeface="Helvetica Neue Light" charset="0"/>
                <a:cs typeface="Helvetica Neue Light" charset="0"/>
              </a:rPr>
              <a:t>majority</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w.r.t</a:t>
            </a:r>
            <a:r>
              <a:rPr lang="fr-FR" sz="2667" dirty="0">
                <a:latin typeface="Helvetica Neue Light" charset="0"/>
                <a:ea typeface="Helvetica Neue Light" charset="0"/>
                <a:cs typeface="Helvetica Neue Light" charset="0"/>
              </a:rPr>
              <a:t>. RF)</a:t>
            </a:r>
          </a:p>
          <a:p>
            <a:pPr marL="457189" indent="-457189">
              <a:buFont typeface="Arial"/>
              <a:buChar char="•"/>
            </a:pPr>
            <a:r>
              <a:rPr lang="fr-FR" sz="2667" dirty="0">
                <a:solidFill>
                  <a:srgbClr val="FF0000"/>
                </a:solidFill>
                <a:latin typeface="Helvetica Neue Light" charset="0"/>
                <a:ea typeface="Helvetica Neue Light" charset="0"/>
                <a:cs typeface="Helvetica Neue Light" charset="0"/>
              </a:rPr>
              <a:t>ALL</a:t>
            </a:r>
          </a:p>
          <a:p>
            <a:endParaRPr lang="fr-FR" sz="2667" dirty="0">
              <a:latin typeface="Helvetica Neue Light" charset="0"/>
              <a:ea typeface="Helvetica Neue Light" charset="0"/>
              <a:cs typeface="Helvetica Neue Light" charset="0"/>
            </a:endParaRPr>
          </a:p>
          <a:p>
            <a:r>
              <a:rPr lang="fr-FR" sz="2667" dirty="0" err="1">
                <a:latin typeface="Helvetica Neue Light" charset="0"/>
                <a:ea typeface="Helvetica Neue Light" charset="0"/>
                <a:cs typeface="Helvetica Neue Light" charset="0"/>
              </a:rPr>
              <a:t>Apply</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both</a:t>
            </a:r>
            <a:r>
              <a:rPr lang="fr-FR" sz="2667" dirty="0">
                <a:latin typeface="Helvetica Neue Light" charset="0"/>
                <a:ea typeface="Helvetica Neue Light" charset="0"/>
                <a:cs typeface="Helvetica Neue Light" charset="0"/>
              </a:rPr>
              <a:t> to </a:t>
            </a:r>
            <a:r>
              <a:rPr lang="fr-FR" sz="2667" dirty="0" err="1">
                <a:latin typeface="Helvetica Neue Light" charset="0"/>
                <a:ea typeface="Helvetica Neue Light" charset="0"/>
                <a:cs typeface="Helvetica Neue Light" charset="0"/>
              </a:rPr>
              <a:t>read</a:t>
            </a:r>
            <a:r>
              <a:rPr lang="fr-FR" sz="2667" dirty="0">
                <a:latin typeface="Helvetica Neue Light" charset="0"/>
                <a:ea typeface="Helvetica Neue Light" charset="0"/>
                <a:cs typeface="Helvetica Neue Light" charset="0"/>
              </a:rPr>
              <a:t> &amp; </a:t>
            </a:r>
            <a:r>
              <a:rPr lang="fr-FR" sz="2667" dirty="0" err="1">
                <a:latin typeface="Helvetica Neue Light" charset="0"/>
                <a:ea typeface="Helvetica Neue Light" charset="0"/>
                <a:cs typeface="Helvetica Neue Light" charset="0"/>
              </a:rPr>
              <a:t>write</a:t>
            </a:r>
            <a:endParaRPr lang="fr-FR" sz="2667" dirty="0">
              <a:latin typeface="Helvetica Neue Light" charset="0"/>
              <a:ea typeface="Helvetica Neue Light" charset="0"/>
              <a:cs typeface="Helvetica Neue Light" charset="0"/>
            </a:endParaRPr>
          </a:p>
          <a:p>
            <a:endParaRPr lang="fr-FR" sz="2667" dirty="0">
              <a:latin typeface="Helvetica Neue Light" charset="0"/>
              <a:ea typeface="Helvetica Neue Light" charset="0"/>
              <a:cs typeface="Helvetica Neue Light" charset="0"/>
            </a:endParaRPr>
          </a:p>
          <a:p>
            <a:endParaRPr lang="fr-FR" sz="2667" dirty="0">
              <a:latin typeface="Helvetica Neue Light" charset="0"/>
              <a:ea typeface="Helvetica Neue Light" charset="0"/>
              <a:cs typeface="Helvetica Neue Light" charset="0"/>
            </a:endParaRPr>
          </a:p>
        </p:txBody>
      </p:sp>
      <p:sp>
        <p:nvSpPr>
          <p:cNvPr id="5" name="Fußzeilenplatzhalt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Foliennummernplatzhalter 5"/>
          <p:cNvSpPr>
            <a:spLocks noGrp="1"/>
          </p:cNvSpPr>
          <p:nvPr>
            <p:ph type="sldNum" sz="quarter" idx="12"/>
          </p:nvPr>
        </p:nvSpPr>
        <p:spPr/>
        <p:txBody>
          <a:bodyPr/>
          <a:lstStyle/>
          <a:p>
            <a:fld id="{2066355A-084C-D24E-9AD2-7E4FC41EA627}" type="slidenum">
              <a:rPr lang="en-US" smtClean="0"/>
              <a:pPr/>
              <a:t>4</a:t>
            </a:fld>
            <a:endParaRPr lang="en-US" dirty="0"/>
          </a:p>
        </p:txBody>
      </p:sp>
    </p:spTree>
    <p:extLst>
      <p:ext uri="{BB962C8B-B14F-4D97-AF65-F5344CB8AC3E}">
        <p14:creationId xmlns:p14="http://schemas.microsoft.com/office/powerpoint/2010/main" val="724953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 in action</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a:xfrm>
            <a:off x="609600" y="1366251"/>
            <a:ext cx="10972800" cy="531895"/>
          </a:xfrm>
        </p:spPr>
        <p:txBody>
          <a:bodyPr>
            <a:normAutofit/>
          </a:bodyPr>
          <a:lstStyle/>
          <a:p>
            <a:r>
              <a:rPr lang="fr-FR" sz="2667" dirty="0">
                <a:latin typeface="Helvetica Neue Light" charset="0"/>
                <a:ea typeface="Helvetica Neue Light" charset="0"/>
                <a:cs typeface="Helvetica Neue Light" charset="0"/>
              </a:rPr>
              <a:t>RF = 3, </a:t>
            </a:r>
            <a:r>
              <a:rPr lang="fr-FR" sz="2667" dirty="0" err="1">
                <a:latin typeface="Helvetica Neue Light" charset="0"/>
                <a:ea typeface="Helvetica Neue Light" charset="0"/>
                <a:cs typeface="Helvetica Neue Light" charset="0"/>
              </a:rPr>
              <a:t>Write</a:t>
            </a:r>
            <a:r>
              <a:rPr lang="fr-FR" sz="2667" dirty="0">
                <a:latin typeface="Helvetica Neue Light" charset="0"/>
                <a:ea typeface="Helvetica Neue Light" charset="0"/>
                <a:cs typeface="Helvetica Neue Light" charset="0"/>
              </a:rPr>
              <a:t> </a:t>
            </a:r>
            <a:r>
              <a:rPr lang="fr-FR" sz="2667" dirty="0">
                <a:solidFill>
                  <a:srgbClr val="008000"/>
                </a:solidFill>
                <a:latin typeface="Helvetica Neue Light" charset="0"/>
                <a:ea typeface="Helvetica Neue Light" charset="0"/>
                <a:cs typeface="Helvetica Neue Light" charset="0"/>
              </a:rPr>
              <a:t>ONE</a:t>
            </a:r>
            <a:r>
              <a:rPr lang="fr-FR" sz="2667" dirty="0">
                <a:latin typeface="Helvetica Neue Light" charset="0"/>
                <a:ea typeface="Helvetica Neue Light" charset="0"/>
                <a:cs typeface="Helvetica Neue Light" charset="0"/>
              </a:rPr>
              <a:t>, Read </a:t>
            </a:r>
            <a:r>
              <a:rPr lang="fr-FR" sz="2667" dirty="0">
                <a:solidFill>
                  <a:srgbClr val="008000"/>
                </a:solidFill>
                <a:latin typeface="Helvetica Neue Light" charset="0"/>
                <a:ea typeface="Helvetica Neue Light" charset="0"/>
                <a:cs typeface="Helvetica Neue Light" charset="0"/>
              </a:rPr>
              <a:t>ONE</a:t>
            </a:r>
            <a:endParaRPr lang="fr-FR" sz="2667" baseline="-25000" dirty="0">
              <a:solidFill>
                <a:srgbClr val="008000"/>
              </a:solidFill>
              <a:latin typeface="Helvetica Neue Light" charset="0"/>
              <a:ea typeface="Helvetica Neue Light" charset="0"/>
              <a:cs typeface="Helvetica Neue Light" charset="0"/>
            </a:endParaRPr>
          </a:p>
        </p:txBody>
      </p:sp>
      <p:sp>
        <p:nvSpPr>
          <p:cNvPr id="8" name="Fußzeilenplatzhalter 7"/>
          <p:cNvSpPr>
            <a:spLocks noGrp="1"/>
          </p:cNvSpPr>
          <p:nvPr>
            <p:ph type="ftr" sz="quarter" idx="11"/>
          </p:nvPr>
        </p:nvSpPr>
        <p:spPr/>
        <p:txBody>
          <a:bodyPr/>
          <a:lstStyle/>
          <a:p>
            <a:pPr algn="l"/>
            <a:r>
              <a:rPr lang="en-US" smtClean="0">
                <a:latin typeface="Helvetica Neue Light" charset="0"/>
                <a:ea typeface="Helvetica Neue Light" charset="0"/>
                <a:cs typeface="Helvetica Neue Light" charset="0"/>
              </a:rPr>
              <a:t>© 2017 Datastax, All Rghts Reserved</a:t>
            </a:r>
            <a:endParaRPr lang="en-US" dirty="0">
              <a:latin typeface="Helvetica Neue Light" charset="0"/>
              <a:ea typeface="Helvetica Neue Light" charset="0"/>
              <a:cs typeface="Helvetica Neue Light" charset="0"/>
            </a:endParaRPr>
          </a:p>
        </p:txBody>
      </p:sp>
      <p:sp>
        <p:nvSpPr>
          <p:cNvPr id="12" name="Foliennummernplatzhalter 11"/>
          <p:cNvSpPr>
            <a:spLocks noGrp="1"/>
          </p:cNvSpPr>
          <p:nvPr>
            <p:ph type="sldNum" sz="quarter" idx="12"/>
          </p:nvPr>
        </p:nvSpPr>
        <p:spPr/>
        <p:txBody>
          <a:bodyPr/>
          <a:lstStyle/>
          <a:p>
            <a:fld id="{2066355A-084C-D24E-9AD2-7E4FC41EA627}" type="slidenum">
              <a:rPr lang="en-US" smtClean="0">
                <a:latin typeface="Helvetica Neue Light" charset="0"/>
                <a:ea typeface="Helvetica Neue Light" charset="0"/>
                <a:cs typeface="Helvetica Neue Light" charset="0"/>
              </a:rPr>
              <a:pPr/>
              <a:t>5</a:t>
            </a:fld>
            <a:endParaRPr lang="en-US" dirty="0">
              <a:latin typeface="Helvetica Neue Light" charset="0"/>
              <a:ea typeface="Helvetica Neue Light" charset="0"/>
              <a:cs typeface="Helvetica Neue Light" charset="0"/>
            </a:endParaRPr>
          </a:p>
        </p:txBody>
      </p:sp>
      <p:sp>
        <p:nvSpPr>
          <p:cNvPr id="3" name="Rectangle à coins arrondis 2"/>
          <p:cNvSpPr/>
          <p:nvPr/>
        </p:nvSpPr>
        <p:spPr>
          <a:xfrm>
            <a:off x="3022638"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6" name="Rectangle à coins arrondis 5"/>
          <p:cNvSpPr/>
          <p:nvPr/>
        </p:nvSpPr>
        <p:spPr>
          <a:xfrm>
            <a:off x="4995749"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7" name="Rectangle à coins arrondis 6"/>
          <p:cNvSpPr/>
          <p:nvPr/>
        </p:nvSpPr>
        <p:spPr>
          <a:xfrm>
            <a:off x="6954865"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cxnSp>
        <p:nvCxnSpPr>
          <p:cNvPr id="9" name="Connecteur en arc 8"/>
          <p:cNvCxnSpPr>
            <a:stCxn id="20" idx="3"/>
            <a:endCxn id="3" idx="0"/>
          </p:cNvCxnSpPr>
          <p:nvPr/>
        </p:nvCxnSpPr>
        <p:spPr>
          <a:xfrm>
            <a:off x="2322953" y="2136075"/>
            <a:ext cx="1504322"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à coins arrondis 16"/>
          <p:cNvSpPr/>
          <p:nvPr/>
        </p:nvSpPr>
        <p:spPr>
          <a:xfrm>
            <a:off x="3022638"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18" name="Rectangle à coins arrondis 17"/>
          <p:cNvSpPr/>
          <p:nvPr/>
        </p:nvSpPr>
        <p:spPr>
          <a:xfrm>
            <a:off x="4995749"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19" name="Rectangle à coins arrondis 18"/>
          <p:cNvSpPr/>
          <p:nvPr/>
        </p:nvSpPr>
        <p:spPr>
          <a:xfrm>
            <a:off x="6954865"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37" name="ZoneTexte 36"/>
          <p:cNvSpPr txBox="1"/>
          <p:nvPr/>
        </p:nvSpPr>
        <p:spPr>
          <a:xfrm>
            <a:off x="610066" y="5697154"/>
            <a:ext cx="1712885"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a:latin typeface="Helvetica Neue Light" charset="0"/>
                <a:ea typeface="Helvetica Neue Light" charset="0"/>
                <a:cs typeface="Helvetica Neue Light" charset="0"/>
              </a:rPr>
              <a:t>Read </a:t>
            </a:r>
            <a:r>
              <a:rPr lang="fr-FR" sz="1867" dirty="0">
                <a:solidFill>
                  <a:srgbClr val="008000"/>
                </a:solidFill>
                <a:latin typeface="Helvetica Neue Light" charset="0"/>
                <a:ea typeface="Helvetica Neue Light" charset="0"/>
                <a:cs typeface="Helvetica Neue Light" charset="0"/>
              </a:rPr>
              <a:t>ONE</a:t>
            </a:r>
            <a:r>
              <a:rPr lang="fr-FR" sz="1867" dirty="0">
                <a:latin typeface="Helvetica Neue Light" charset="0"/>
                <a:ea typeface="Helvetica Neue Light" charset="0"/>
                <a:cs typeface="Helvetica Neue Light" charset="0"/>
              </a:rPr>
              <a:t>: A</a:t>
            </a:r>
          </a:p>
        </p:txBody>
      </p:sp>
      <p:cxnSp>
        <p:nvCxnSpPr>
          <p:cNvPr id="38" name="Connecteur en arc 37"/>
          <p:cNvCxnSpPr>
            <a:stCxn id="37" idx="3"/>
            <a:endCxn id="19" idx="2"/>
          </p:cNvCxnSpPr>
          <p:nvPr/>
        </p:nvCxnSpPr>
        <p:spPr>
          <a:xfrm flipV="1">
            <a:off x="2322951" y="5248471"/>
            <a:ext cx="5436551" cy="638511"/>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2826726" y="3834882"/>
            <a:ext cx="5807380" cy="461665"/>
          </a:xfrm>
          <a:prstGeom prst="rect">
            <a:avLst/>
          </a:prstGeom>
          <a:noFill/>
        </p:spPr>
        <p:txBody>
          <a:bodyPr wrap="square" rtlCol="0">
            <a:spAutoFit/>
          </a:bodyPr>
          <a:lstStyle/>
          <a:p>
            <a:pPr algn="ctr"/>
            <a:r>
              <a:rPr lang="fr-FR" sz="2400" dirty="0">
                <a:latin typeface="Helvetica Neue Light" charset="0"/>
                <a:ea typeface="Helvetica Neue Light" charset="0"/>
                <a:cs typeface="Helvetica Neue Light" charset="0"/>
              </a:rPr>
              <a:t>data </a:t>
            </a:r>
            <a:r>
              <a:rPr lang="fr-FR" sz="2400" dirty="0" err="1">
                <a:latin typeface="Helvetica Neue Light" charset="0"/>
                <a:ea typeface="Helvetica Neue Light" charset="0"/>
                <a:cs typeface="Helvetica Neue Light" charset="0"/>
              </a:rPr>
              <a:t>replication</a:t>
            </a:r>
            <a:r>
              <a:rPr lang="fr-FR" sz="2400" dirty="0">
                <a:latin typeface="Helvetica Neue Light" charset="0"/>
                <a:ea typeface="Helvetica Neue Light" charset="0"/>
                <a:cs typeface="Helvetica Neue Light" charset="0"/>
              </a:rPr>
              <a:t> in </a:t>
            </a:r>
            <a:r>
              <a:rPr lang="fr-FR" sz="2400" dirty="0" err="1">
                <a:latin typeface="Helvetica Neue Light" charset="0"/>
                <a:ea typeface="Helvetica Neue Light" charset="0"/>
                <a:cs typeface="Helvetica Neue Light" charset="0"/>
              </a:rPr>
              <a:t>progress</a:t>
            </a:r>
            <a:r>
              <a:rPr lang="fr-FR" sz="2400" dirty="0">
                <a:latin typeface="Helvetica Neue Light" charset="0"/>
                <a:ea typeface="Helvetica Neue Light" charset="0"/>
                <a:cs typeface="Helvetica Neue Light" charset="0"/>
              </a:rPr>
              <a:t> …</a:t>
            </a:r>
          </a:p>
        </p:txBody>
      </p:sp>
      <p:sp>
        <p:nvSpPr>
          <p:cNvPr id="20" name="ZoneTexte 19"/>
          <p:cNvSpPr txBox="1"/>
          <p:nvPr/>
        </p:nvSpPr>
        <p:spPr>
          <a:xfrm>
            <a:off x="610068" y="1946247"/>
            <a:ext cx="1712885"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err="1">
                <a:latin typeface="Helvetica Neue Light" charset="0"/>
                <a:ea typeface="Helvetica Neue Light" charset="0"/>
                <a:cs typeface="Helvetica Neue Light" charset="0"/>
              </a:rPr>
              <a:t>Write</a:t>
            </a:r>
            <a:r>
              <a:rPr lang="fr-FR" sz="1867" dirty="0">
                <a:latin typeface="Helvetica Neue Light" charset="0"/>
                <a:ea typeface="Helvetica Neue Light" charset="0"/>
                <a:cs typeface="Helvetica Neue Light" charset="0"/>
              </a:rPr>
              <a:t> </a:t>
            </a:r>
            <a:r>
              <a:rPr lang="fr-FR" sz="1867" dirty="0">
                <a:solidFill>
                  <a:srgbClr val="008000"/>
                </a:solidFill>
                <a:latin typeface="Helvetica Neue Light" charset="0"/>
                <a:ea typeface="Helvetica Neue Light" charset="0"/>
                <a:cs typeface="Helvetica Neue Light" charset="0"/>
              </a:rPr>
              <a:t>ONE</a:t>
            </a:r>
            <a:r>
              <a:rPr lang="fr-FR" sz="1867" dirty="0">
                <a:latin typeface="Helvetica Neue Light" charset="0"/>
                <a:ea typeface="Helvetica Neue Light" charset="0"/>
                <a:cs typeface="Helvetica Neue Light" charset="0"/>
              </a:rPr>
              <a:t>: B</a:t>
            </a:r>
          </a:p>
        </p:txBody>
      </p:sp>
    </p:spTree>
    <p:extLst>
      <p:ext uri="{BB962C8B-B14F-4D97-AF65-F5344CB8AC3E}">
        <p14:creationId xmlns:p14="http://schemas.microsoft.com/office/powerpoint/2010/main" val="1548274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 in action</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a:xfrm>
            <a:off x="609600" y="1433945"/>
            <a:ext cx="10972800" cy="494544"/>
          </a:xfrm>
        </p:spPr>
        <p:txBody>
          <a:bodyPr>
            <a:normAutofit lnSpcReduction="10000"/>
          </a:bodyPr>
          <a:lstStyle/>
          <a:p>
            <a:r>
              <a:rPr lang="fr-FR" sz="2667" dirty="0">
                <a:latin typeface="Helvetica Neue Light" charset="0"/>
                <a:ea typeface="Helvetica Neue Light" charset="0"/>
                <a:cs typeface="Helvetica Neue Light" charset="0"/>
              </a:rPr>
              <a:t>RF = 3, </a:t>
            </a:r>
            <a:r>
              <a:rPr lang="fr-FR" sz="2667" dirty="0" err="1">
                <a:latin typeface="Helvetica Neue Light" charset="0"/>
                <a:ea typeface="Helvetica Neue Light" charset="0"/>
                <a:cs typeface="Helvetica Neue Light" charset="0"/>
              </a:rPr>
              <a:t>Write</a:t>
            </a:r>
            <a:r>
              <a:rPr lang="fr-FR" sz="2667" dirty="0">
                <a:latin typeface="Helvetica Neue Light" charset="0"/>
                <a:ea typeface="Helvetica Neue Light" charset="0"/>
                <a:cs typeface="Helvetica Neue Light" charset="0"/>
              </a:rPr>
              <a:t> </a:t>
            </a:r>
            <a:r>
              <a:rPr lang="fr-FR" sz="2667" dirty="0">
                <a:solidFill>
                  <a:srgbClr val="008000"/>
                </a:solidFill>
                <a:latin typeface="Helvetica Neue Light" charset="0"/>
                <a:ea typeface="Helvetica Neue Light" charset="0"/>
                <a:cs typeface="Helvetica Neue Light" charset="0"/>
              </a:rPr>
              <a:t>ONE</a:t>
            </a:r>
            <a:r>
              <a:rPr lang="fr-FR" sz="2667" dirty="0">
                <a:latin typeface="Helvetica Neue Light" charset="0"/>
                <a:ea typeface="Helvetica Neue Light" charset="0"/>
                <a:cs typeface="Helvetica Neue Light" charset="0"/>
              </a:rPr>
              <a:t>, Read </a:t>
            </a:r>
            <a:r>
              <a:rPr lang="fr-FR" sz="2667" dirty="0">
                <a:solidFill>
                  <a:srgbClr val="FF6600"/>
                </a:solidFill>
                <a:latin typeface="Helvetica Neue Light" charset="0"/>
                <a:ea typeface="Helvetica Neue Light" charset="0"/>
                <a:cs typeface="Helvetica Neue Light" charset="0"/>
              </a:rPr>
              <a:t>QUORUM</a:t>
            </a:r>
            <a:endParaRPr lang="fr-FR" sz="2667" dirty="0">
              <a:latin typeface="Helvetica Neue Light" charset="0"/>
              <a:ea typeface="Helvetica Neue Light" charset="0"/>
              <a:cs typeface="Helvetica Neue Light" charset="0"/>
            </a:endParaRPr>
          </a:p>
        </p:txBody>
      </p:sp>
      <p:sp>
        <p:nvSpPr>
          <p:cNvPr id="12" name="Fußzeilenplatzhalter 11"/>
          <p:cNvSpPr>
            <a:spLocks noGrp="1"/>
          </p:cNvSpPr>
          <p:nvPr>
            <p:ph type="ftr" sz="quarter" idx="11"/>
          </p:nvPr>
        </p:nvSpPr>
        <p:spPr/>
        <p:txBody>
          <a:bodyPr/>
          <a:lstStyle/>
          <a:p>
            <a:pPr algn="l"/>
            <a:r>
              <a:rPr lang="en-US" smtClean="0">
                <a:latin typeface="Helvetica Neue Light" charset="0"/>
                <a:ea typeface="Helvetica Neue Light" charset="0"/>
                <a:cs typeface="Helvetica Neue Light" charset="0"/>
              </a:rPr>
              <a:t>© 2017 Datastax, All Rghts Reserved</a:t>
            </a:r>
            <a:endParaRPr lang="en-US" dirty="0">
              <a:latin typeface="Helvetica Neue Light" charset="0"/>
              <a:ea typeface="Helvetica Neue Light" charset="0"/>
              <a:cs typeface="Helvetica Neue Light" charset="0"/>
            </a:endParaRPr>
          </a:p>
        </p:txBody>
      </p:sp>
      <p:sp>
        <p:nvSpPr>
          <p:cNvPr id="13" name="Foliennummernplatzhalter 12"/>
          <p:cNvSpPr>
            <a:spLocks noGrp="1"/>
          </p:cNvSpPr>
          <p:nvPr>
            <p:ph type="sldNum" sz="quarter" idx="12"/>
          </p:nvPr>
        </p:nvSpPr>
        <p:spPr/>
        <p:txBody>
          <a:bodyPr/>
          <a:lstStyle/>
          <a:p>
            <a:fld id="{2066355A-084C-D24E-9AD2-7E4FC41EA627}" type="slidenum">
              <a:rPr lang="en-US" smtClean="0">
                <a:latin typeface="Helvetica Neue Light" charset="0"/>
                <a:ea typeface="Helvetica Neue Light" charset="0"/>
                <a:cs typeface="Helvetica Neue Light" charset="0"/>
              </a:rPr>
              <a:pPr/>
              <a:t>6</a:t>
            </a:fld>
            <a:endParaRPr lang="en-US" dirty="0">
              <a:latin typeface="Helvetica Neue Light" charset="0"/>
              <a:ea typeface="Helvetica Neue Light" charset="0"/>
              <a:cs typeface="Helvetica Neue Light" charset="0"/>
            </a:endParaRPr>
          </a:p>
        </p:txBody>
      </p:sp>
      <p:sp>
        <p:nvSpPr>
          <p:cNvPr id="3" name="Rectangle à coins arrondis 2"/>
          <p:cNvSpPr/>
          <p:nvPr/>
        </p:nvSpPr>
        <p:spPr>
          <a:xfrm>
            <a:off x="3022638"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6" name="Rectangle à coins arrondis 5"/>
          <p:cNvSpPr/>
          <p:nvPr/>
        </p:nvSpPr>
        <p:spPr>
          <a:xfrm>
            <a:off x="4995749"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7" name="Rectangle à coins arrondis 6"/>
          <p:cNvSpPr/>
          <p:nvPr/>
        </p:nvSpPr>
        <p:spPr>
          <a:xfrm>
            <a:off x="6954865"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8" name="ZoneTexte 7"/>
          <p:cNvSpPr txBox="1"/>
          <p:nvPr/>
        </p:nvSpPr>
        <p:spPr>
          <a:xfrm>
            <a:off x="610068" y="1946247"/>
            <a:ext cx="1712885"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err="1">
                <a:latin typeface="Helvetica Neue Light" charset="0"/>
                <a:ea typeface="Helvetica Neue Light" charset="0"/>
                <a:cs typeface="Helvetica Neue Light" charset="0"/>
              </a:rPr>
              <a:t>Write</a:t>
            </a:r>
            <a:r>
              <a:rPr lang="fr-FR" sz="1867" dirty="0">
                <a:latin typeface="Helvetica Neue Light" charset="0"/>
                <a:ea typeface="Helvetica Neue Light" charset="0"/>
                <a:cs typeface="Helvetica Neue Light" charset="0"/>
              </a:rPr>
              <a:t> </a:t>
            </a:r>
            <a:r>
              <a:rPr lang="fr-FR" sz="1867" dirty="0">
                <a:solidFill>
                  <a:srgbClr val="008000"/>
                </a:solidFill>
                <a:latin typeface="Helvetica Neue Light" charset="0"/>
                <a:ea typeface="Helvetica Neue Light" charset="0"/>
                <a:cs typeface="Helvetica Neue Light" charset="0"/>
              </a:rPr>
              <a:t>ONE</a:t>
            </a:r>
            <a:r>
              <a:rPr lang="fr-FR" sz="1867" dirty="0">
                <a:latin typeface="Helvetica Neue Light" charset="0"/>
                <a:ea typeface="Helvetica Neue Light" charset="0"/>
                <a:cs typeface="Helvetica Neue Light" charset="0"/>
              </a:rPr>
              <a:t>: B</a:t>
            </a:r>
          </a:p>
        </p:txBody>
      </p:sp>
      <p:cxnSp>
        <p:nvCxnSpPr>
          <p:cNvPr id="9" name="Connecteur en arc 8"/>
          <p:cNvCxnSpPr>
            <a:stCxn id="8" idx="3"/>
            <a:endCxn id="3" idx="0"/>
          </p:cNvCxnSpPr>
          <p:nvPr/>
        </p:nvCxnSpPr>
        <p:spPr>
          <a:xfrm>
            <a:off x="2322953" y="2136075"/>
            <a:ext cx="1504322"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615723" y="5711150"/>
            <a:ext cx="2127039"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a:latin typeface="Helvetica Neue Light" charset="0"/>
                <a:ea typeface="Helvetica Neue Light" charset="0"/>
                <a:cs typeface="Helvetica Neue Light" charset="0"/>
              </a:rPr>
              <a:t>Read </a:t>
            </a:r>
            <a:r>
              <a:rPr lang="fr-FR" sz="1867" dirty="0">
                <a:solidFill>
                  <a:srgbClr val="FF6600"/>
                </a:solidFill>
                <a:latin typeface="Helvetica Neue Light" charset="0"/>
                <a:ea typeface="Helvetica Neue Light" charset="0"/>
                <a:cs typeface="Helvetica Neue Light" charset="0"/>
              </a:rPr>
              <a:t>QUORUM</a:t>
            </a:r>
            <a:r>
              <a:rPr lang="fr-FR" sz="1867" dirty="0">
                <a:latin typeface="Helvetica Neue Light" charset="0"/>
                <a:ea typeface="Helvetica Neue Light" charset="0"/>
                <a:cs typeface="Helvetica Neue Light" charset="0"/>
              </a:rPr>
              <a:t>: A</a:t>
            </a:r>
          </a:p>
        </p:txBody>
      </p:sp>
      <p:cxnSp>
        <p:nvCxnSpPr>
          <p:cNvPr id="38" name="Connecteur en arc 37"/>
          <p:cNvCxnSpPr>
            <a:stCxn id="37" idx="3"/>
            <a:endCxn id="25" idx="2"/>
          </p:cNvCxnSpPr>
          <p:nvPr/>
        </p:nvCxnSpPr>
        <p:spPr>
          <a:xfrm flipV="1">
            <a:off x="2742762" y="5248471"/>
            <a:ext cx="5016740"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Connecteur en arc 19"/>
          <p:cNvCxnSpPr>
            <a:stCxn id="37" idx="3"/>
            <a:endCxn id="24" idx="2"/>
          </p:cNvCxnSpPr>
          <p:nvPr/>
        </p:nvCxnSpPr>
        <p:spPr>
          <a:xfrm flipV="1">
            <a:off x="2742762" y="5248471"/>
            <a:ext cx="3057624"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à coins arrondis 22"/>
          <p:cNvSpPr/>
          <p:nvPr/>
        </p:nvSpPr>
        <p:spPr>
          <a:xfrm>
            <a:off x="3022638"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4" name="Rectangle à coins arrondis 23"/>
          <p:cNvSpPr/>
          <p:nvPr/>
        </p:nvSpPr>
        <p:spPr>
          <a:xfrm>
            <a:off x="4995749"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5" name="Rectangle à coins arrondis 24"/>
          <p:cNvSpPr/>
          <p:nvPr/>
        </p:nvSpPr>
        <p:spPr>
          <a:xfrm>
            <a:off x="6954865"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7" name="ZoneTexte 26"/>
          <p:cNvSpPr txBox="1"/>
          <p:nvPr/>
        </p:nvSpPr>
        <p:spPr>
          <a:xfrm>
            <a:off x="2826726" y="3834882"/>
            <a:ext cx="5807380" cy="461665"/>
          </a:xfrm>
          <a:prstGeom prst="rect">
            <a:avLst/>
          </a:prstGeom>
          <a:noFill/>
        </p:spPr>
        <p:txBody>
          <a:bodyPr wrap="square" rtlCol="0">
            <a:spAutoFit/>
          </a:bodyPr>
          <a:lstStyle/>
          <a:p>
            <a:pPr algn="ctr"/>
            <a:r>
              <a:rPr lang="fr-FR" sz="2400" dirty="0">
                <a:latin typeface="Helvetica Neue Light" charset="0"/>
                <a:ea typeface="Helvetica Neue Light" charset="0"/>
                <a:cs typeface="Helvetica Neue Light" charset="0"/>
              </a:rPr>
              <a:t>data </a:t>
            </a:r>
            <a:r>
              <a:rPr lang="fr-FR" sz="2400" dirty="0" err="1">
                <a:latin typeface="Helvetica Neue Light" charset="0"/>
                <a:ea typeface="Helvetica Neue Light" charset="0"/>
                <a:cs typeface="Helvetica Neue Light" charset="0"/>
              </a:rPr>
              <a:t>replication</a:t>
            </a:r>
            <a:r>
              <a:rPr lang="fr-FR" sz="2400" dirty="0">
                <a:latin typeface="Helvetica Neue Light" charset="0"/>
                <a:ea typeface="Helvetica Neue Light" charset="0"/>
                <a:cs typeface="Helvetica Neue Light" charset="0"/>
              </a:rPr>
              <a:t> in </a:t>
            </a:r>
            <a:r>
              <a:rPr lang="fr-FR" sz="2400" dirty="0" err="1">
                <a:latin typeface="Helvetica Neue Light" charset="0"/>
                <a:ea typeface="Helvetica Neue Light" charset="0"/>
                <a:cs typeface="Helvetica Neue Light" charset="0"/>
              </a:rPr>
              <a:t>progress</a:t>
            </a:r>
            <a:r>
              <a:rPr lang="fr-FR" sz="2400" dirty="0">
                <a:latin typeface="Helvetica Neue Light" charset="0"/>
                <a:ea typeface="Helvetica Neue Light" charset="0"/>
                <a:cs typeface="Helvetica Neue Light" charset="0"/>
              </a:rPr>
              <a:t> …</a:t>
            </a:r>
          </a:p>
        </p:txBody>
      </p:sp>
    </p:spTree>
    <p:extLst>
      <p:ext uri="{BB962C8B-B14F-4D97-AF65-F5344CB8AC3E}">
        <p14:creationId xmlns:p14="http://schemas.microsoft.com/office/powerpoint/2010/main" val="784725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à coins arrondis 32"/>
          <p:cNvSpPr/>
          <p:nvPr/>
        </p:nvSpPr>
        <p:spPr>
          <a:xfrm>
            <a:off x="2882701" y="2561253"/>
            <a:ext cx="1917135" cy="303711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a:latin typeface="Helvetica Neue Light" charset="0"/>
              <a:ea typeface="Helvetica Neue Light" charset="0"/>
              <a:cs typeface="Helvetica Neue Light" charset="0"/>
            </a:endParaRPr>
          </a:p>
        </p:txBody>
      </p:sp>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 in action</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a:xfrm>
            <a:off x="609600" y="1419179"/>
            <a:ext cx="10972800" cy="489567"/>
          </a:xfrm>
        </p:spPr>
        <p:txBody>
          <a:bodyPr>
            <a:normAutofit lnSpcReduction="10000"/>
          </a:bodyPr>
          <a:lstStyle/>
          <a:p>
            <a:r>
              <a:rPr lang="fr-FR" sz="2667" dirty="0">
                <a:latin typeface="Helvetica Neue Light" charset="0"/>
                <a:ea typeface="Helvetica Neue Light" charset="0"/>
                <a:cs typeface="Helvetica Neue Light" charset="0"/>
              </a:rPr>
              <a:t>RF = 3, </a:t>
            </a:r>
            <a:r>
              <a:rPr lang="fr-FR" sz="2667" dirty="0" err="1">
                <a:latin typeface="Helvetica Neue Light" charset="0"/>
                <a:ea typeface="Helvetica Neue Light" charset="0"/>
                <a:cs typeface="Helvetica Neue Light" charset="0"/>
              </a:rPr>
              <a:t>Write</a:t>
            </a:r>
            <a:r>
              <a:rPr lang="fr-FR" sz="2667" dirty="0">
                <a:latin typeface="Helvetica Neue Light" charset="0"/>
                <a:ea typeface="Helvetica Neue Light" charset="0"/>
                <a:cs typeface="Helvetica Neue Light" charset="0"/>
              </a:rPr>
              <a:t> </a:t>
            </a:r>
            <a:r>
              <a:rPr lang="fr-FR" sz="2667" dirty="0">
                <a:solidFill>
                  <a:srgbClr val="008000"/>
                </a:solidFill>
                <a:latin typeface="Helvetica Neue Light" charset="0"/>
                <a:ea typeface="Helvetica Neue Light" charset="0"/>
                <a:cs typeface="Helvetica Neue Light" charset="0"/>
              </a:rPr>
              <a:t>ONE</a:t>
            </a:r>
            <a:r>
              <a:rPr lang="fr-FR" sz="2667" dirty="0">
                <a:latin typeface="Helvetica Neue Light" charset="0"/>
                <a:ea typeface="Helvetica Neue Light" charset="0"/>
                <a:cs typeface="Helvetica Neue Light" charset="0"/>
              </a:rPr>
              <a:t>, Read </a:t>
            </a:r>
            <a:r>
              <a:rPr lang="fr-FR" sz="2667" dirty="0">
                <a:solidFill>
                  <a:srgbClr val="FF0000"/>
                </a:solidFill>
                <a:latin typeface="Helvetica Neue Light" charset="0"/>
                <a:ea typeface="Helvetica Neue Light" charset="0"/>
                <a:cs typeface="Helvetica Neue Light" charset="0"/>
              </a:rPr>
              <a:t>ALL</a:t>
            </a:r>
            <a:endParaRPr lang="fr-FR" sz="2667" dirty="0">
              <a:latin typeface="Helvetica Neue Light" charset="0"/>
              <a:ea typeface="Helvetica Neue Light" charset="0"/>
              <a:cs typeface="Helvetica Neue Light" charset="0"/>
            </a:endParaRPr>
          </a:p>
        </p:txBody>
      </p:sp>
      <p:sp>
        <p:nvSpPr>
          <p:cNvPr id="8" name="Fußzeilenplatzhalter 7"/>
          <p:cNvSpPr>
            <a:spLocks noGrp="1"/>
          </p:cNvSpPr>
          <p:nvPr>
            <p:ph type="ftr" sz="quarter" idx="11"/>
          </p:nvPr>
        </p:nvSpPr>
        <p:spPr/>
        <p:txBody>
          <a:bodyPr/>
          <a:lstStyle/>
          <a:p>
            <a:pPr algn="l"/>
            <a:r>
              <a:rPr lang="en-US" smtClean="0">
                <a:latin typeface="Helvetica Neue Light" charset="0"/>
                <a:ea typeface="Helvetica Neue Light" charset="0"/>
                <a:cs typeface="Helvetica Neue Light" charset="0"/>
              </a:rPr>
              <a:t>© 2017 Datastax, All Rghts Reserved</a:t>
            </a:r>
            <a:endParaRPr lang="en-US" dirty="0">
              <a:latin typeface="Helvetica Neue Light" charset="0"/>
              <a:ea typeface="Helvetica Neue Light" charset="0"/>
              <a:cs typeface="Helvetica Neue Light" charset="0"/>
            </a:endParaRPr>
          </a:p>
        </p:txBody>
      </p:sp>
      <p:sp>
        <p:nvSpPr>
          <p:cNvPr id="12" name="Foliennummernplatzhalter 11"/>
          <p:cNvSpPr>
            <a:spLocks noGrp="1"/>
          </p:cNvSpPr>
          <p:nvPr>
            <p:ph type="sldNum" sz="quarter" idx="12"/>
          </p:nvPr>
        </p:nvSpPr>
        <p:spPr/>
        <p:txBody>
          <a:bodyPr/>
          <a:lstStyle/>
          <a:p>
            <a:fld id="{2066355A-084C-D24E-9AD2-7E4FC41EA627}" type="slidenum">
              <a:rPr lang="en-US" smtClean="0">
                <a:latin typeface="Helvetica Neue Light" charset="0"/>
                <a:ea typeface="Helvetica Neue Light" charset="0"/>
                <a:cs typeface="Helvetica Neue Light" charset="0"/>
              </a:rPr>
              <a:pPr/>
              <a:t>7</a:t>
            </a:fld>
            <a:endParaRPr lang="en-US" dirty="0">
              <a:latin typeface="Helvetica Neue Light" charset="0"/>
              <a:ea typeface="Helvetica Neue Light" charset="0"/>
              <a:cs typeface="Helvetica Neue Light" charset="0"/>
            </a:endParaRPr>
          </a:p>
        </p:txBody>
      </p:sp>
      <p:sp>
        <p:nvSpPr>
          <p:cNvPr id="3" name="Rectangle à coins arrondis 2"/>
          <p:cNvSpPr/>
          <p:nvPr/>
        </p:nvSpPr>
        <p:spPr>
          <a:xfrm>
            <a:off x="3022638" y="2813181"/>
            <a:ext cx="1609273" cy="783772"/>
          </a:xfrm>
          <a:prstGeom prst="roundRect">
            <a:avLst/>
          </a:prstGeom>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6" name="Rectangle à coins arrondis 5"/>
          <p:cNvSpPr/>
          <p:nvPr/>
        </p:nvSpPr>
        <p:spPr>
          <a:xfrm>
            <a:off x="4995749"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7" name="Rectangle à coins arrondis 6"/>
          <p:cNvSpPr/>
          <p:nvPr/>
        </p:nvSpPr>
        <p:spPr>
          <a:xfrm>
            <a:off x="6954865"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cxnSp>
        <p:nvCxnSpPr>
          <p:cNvPr id="9" name="Connecteur en arc 8"/>
          <p:cNvCxnSpPr>
            <a:stCxn id="18" idx="3"/>
            <a:endCxn id="3" idx="0"/>
          </p:cNvCxnSpPr>
          <p:nvPr/>
        </p:nvCxnSpPr>
        <p:spPr>
          <a:xfrm>
            <a:off x="2322953" y="2136075"/>
            <a:ext cx="1504322"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615724" y="5711150"/>
            <a:ext cx="1623267"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a:latin typeface="Helvetica Neue Light" charset="0"/>
                <a:ea typeface="Helvetica Neue Light" charset="0"/>
                <a:cs typeface="Helvetica Neue Light" charset="0"/>
              </a:rPr>
              <a:t>Read </a:t>
            </a:r>
            <a:r>
              <a:rPr lang="fr-FR" sz="1867" dirty="0">
                <a:solidFill>
                  <a:srgbClr val="FF0000"/>
                </a:solidFill>
                <a:latin typeface="Helvetica Neue Light" charset="0"/>
                <a:ea typeface="Helvetica Neue Light" charset="0"/>
                <a:cs typeface="Helvetica Neue Light" charset="0"/>
              </a:rPr>
              <a:t>ALL</a:t>
            </a:r>
            <a:r>
              <a:rPr lang="fr-FR" sz="1867" dirty="0">
                <a:latin typeface="Helvetica Neue Light" charset="0"/>
                <a:ea typeface="Helvetica Neue Light" charset="0"/>
                <a:cs typeface="Helvetica Neue Light" charset="0"/>
              </a:rPr>
              <a:t>: B</a:t>
            </a:r>
          </a:p>
        </p:txBody>
      </p:sp>
      <p:cxnSp>
        <p:nvCxnSpPr>
          <p:cNvPr id="38" name="Connecteur en arc 37"/>
          <p:cNvCxnSpPr>
            <a:stCxn id="37" idx="3"/>
            <a:endCxn id="24" idx="2"/>
          </p:cNvCxnSpPr>
          <p:nvPr/>
        </p:nvCxnSpPr>
        <p:spPr>
          <a:xfrm flipV="1">
            <a:off x="2238991" y="5248471"/>
            <a:ext cx="5520511"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Connecteur en arc 19"/>
          <p:cNvCxnSpPr>
            <a:stCxn id="37" idx="3"/>
            <a:endCxn id="23" idx="2"/>
          </p:cNvCxnSpPr>
          <p:nvPr/>
        </p:nvCxnSpPr>
        <p:spPr>
          <a:xfrm flipV="1">
            <a:off x="2238991" y="5248471"/>
            <a:ext cx="3561395"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Connecteur en arc 20"/>
          <p:cNvCxnSpPr>
            <a:stCxn id="37" idx="3"/>
            <a:endCxn id="22" idx="2"/>
          </p:cNvCxnSpPr>
          <p:nvPr/>
        </p:nvCxnSpPr>
        <p:spPr>
          <a:xfrm flipV="1">
            <a:off x="2238991" y="5248471"/>
            <a:ext cx="1588284"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à coins arrondis 21"/>
          <p:cNvSpPr/>
          <p:nvPr/>
        </p:nvSpPr>
        <p:spPr>
          <a:xfrm>
            <a:off x="3022638" y="4464699"/>
            <a:ext cx="1609273" cy="783772"/>
          </a:xfrm>
          <a:prstGeom prst="roundRect">
            <a:avLst/>
          </a:prstGeom>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3" name="Rectangle à coins arrondis 22"/>
          <p:cNvSpPr/>
          <p:nvPr/>
        </p:nvSpPr>
        <p:spPr>
          <a:xfrm>
            <a:off x="4995749"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4" name="Rectangle à coins arrondis 23"/>
          <p:cNvSpPr/>
          <p:nvPr/>
        </p:nvSpPr>
        <p:spPr>
          <a:xfrm>
            <a:off x="6954865"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5" name="ZoneTexte 24"/>
          <p:cNvSpPr txBox="1"/>
          <p:nvPr/>
        </p:nvSpPr>
        <p:spPr>
          <a:xfrm>
            <a:off x="2826726" y="3834882"/>
            <a:ext cx="5807380" cy="461665"/>
          </a:xfrm>
          <a:prstGeom prst="rect">
            <a:avLst/>
          </a:prstGeom>
          <a:noFill/>
        </p:spPr>
        <p:txBody>
          <a:bodyPr wrap="square" rtlCol="0">
            <a:spAutoFit/>
          </a:bodyPr>
          <a:lstStyle/>
          <a:p>
            <a:pPr algn="ctr"/>
            <a:r>
              <a:rPr lang="fr-FR" sz="2400" dirty="0">
                <a:latin typeface="Helvetica Neue Light" charset="0"/>
                <a:ea typeface="Helvetica Neue Light" charset="0"/>
                <a:cs typeface="Helvetica Neue Light" charset="0"/>
              </a:rPr>
              <a:t>data </a:t>
            </a:r>
            <a:r>
              <a:rPr lang="fr-FR" sz="2400" dirty="0" err="1">
                <a:latin typeface="Helvetica Neue Light" charset="0"/>
                <a:ea typeface="Helvetica Neue Light" charset="0"/>
                <a:cs typeface="Helvetica Neue Light" charset="0"/>
              </a:rPr>
              <a:t>replication</a:t>
            </a:r>
            <a:r>
              <a:rPr lang="fr-FR" sz="2400" dirty="0">
                <a:latin typeface="Helvetica Neue Light" charset="0"/>
                <a:ea typeface="Helvetica Neue Light" charset="0"/>
                <a:cs typeface="Helvetica Neue Light" charset="0"/>
              </a:rPr>
              <a:t> in </a:t>
            </a:r>
            <a:r>
              <a:rPr lang="fr-FR" sz="2400" dirty="0" err="1">
                <a:latin typeface="Helvetica Neue Light" charset="0"/>
                <a:ea typeface="Helvetica Neue Light" charset="0"/>
                <a:cs typeface="Helvetica Neue Light" charset="0"/>
              </a:rPr>
              <a:t>progress</a:t>
            </a:r>
            <a:r>
              <a:rPr lang="fr-FR" sz="2400" dirty="0">
                <a:latin typeface="Helvetica Neue Light" charset="0"/>
                <a:ea typeface="Helvetica Neue Light" charset="0"/>
                <a:cs typeface="Helvetica Neue Light" charset="0"/>
              </a:rPr>
              <a:t> …</a:t>
            </a:r>
          </a:p>
        </p:txBody>
      </p:sp>
      <p:sp>
        <p:nvSpPr>
          <p:cNvPr id="18" name="ZoneTexte 17"/>
          <p:cNvSpPr txBox="1"/>
          <p:nvPr/>
        </p:nvSpPr>
        <p:spPr>
          <a:xfrm>
            <a:off x="610068" y="1946247"/>
            <a:ext cx="1712885"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err="1">
                <a:latin typeface="Helvetica Neue Light" charset="0"/>
                <a:ea typeface="Helvetica Neue Light" charset="0"/>
                <a:cs typeface="Helvetica Neue Light" charset="0"/>
              </a:rPr>
              <a:t>Write</a:t>
            </a:r>
            <a:r>
              <a:rPr lang="fr-FR" sz="1867" dirty="0">
                <a:latin typeface="Helvetica Neue Light" charset="0"/>
                <a:ea typeface="Helvetica Neue Light" charset="0"/>
                <a:cs typeface="Helvetica Neue Light" charset="0"/>
              </a:rPr>
              <a:t> </a:t>
            </a:r>
            <a:r>
              <a:rPr lang="fr-FR" sz="1867" dirty="0">
                <a:solidFill>
                  <a:srgbClr val="008000"/>
                </a:solidFill>
                <a:latin typeface="Helvetica Neue Light" charset="0"/>
                <a:ea typeface="Helvetica Neue Light" charset="0"/>
                <a:cs typeface="Helvetica Neue Light" charset="0"/>
              </a:rPr>
              <a:t>ONE</a:t>
            </a:r>
            <a:r>
              <a:rPr lang="fr-FR" sz="1867" dirty="0">
                <a:latin typeface="Helvetica Neue Light" charset="0"/>
                <a:ea typeface="Helvetica Neue Light" charset="0"/>
                <a:cs typeface="Helvetica Neue Light" charset="0"/>
              </a:rPr>
              <a:t>: B</a:t>
            </a:r>
          </a:p>
        </p:txBody>
      </p:sp>
    </p:spTree>
    <p:extLst>
      <p:ext uri="{BB962C8B-B14F-4D97-AF65-F5344CB8AC3E}">
        <p14:creationId xmlns:p14="http://schemas.microsoft.com/office/powerpoint/2010/main" val="1181595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 in action</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a:xfrm>
            <a:off x="609600" y="1315527"/>
            <a:ext cx="10972800" cy="601210"/>
          </a:xfrm>
        </p:spPr>
        <p:txBody>
          <a:bodyPr>
            <a:normAutofit/>
          </a:bodyPr>
          <a:lstStyle/>
          <a:p>
            <a:r>
              <a:rPr lang="fr-FR" sz="2667" dirty="0">
                <a:latin typeface="Helvetica Neue Light" charset="0"/>
                <a:ea typeface="Helvetica Neue Light" charset="0"/>
                <a:cs typeface="Helvetica Neue Light" charset="0"/>
              </a:rPr>
              <a:t>RF = 3, </a:t>
            </a:r>
            <a:r>
              <a:rPr lang="fr-FR" sz="2667" dirty="0" err="1">
                <a:latin typeface="Helvetica Neue Light" charset="0"/>
                <a:ea typeface="Helvetica Neue Light" charset="0"/>
                <a:cs typeface="Helvetica Neue Light" charset="0"/>
              </a:rPr>
              <a:t>Write</a:t>
            </a:r>
            <a:r>
              <a:rPr lang="fr-FR" sz="2667" dirty="0">
                <a:latin typeface="Helvetica Neue Light" charset="0"/>
                <a:ea typeface="Helvetica Neue Light" charset="0"/>
                <a:cs typeface="Helvetica Neue Light" charset="0"/>
              </a:rPr>
              <a:t> </a:t>
            </a:r>
            <a:r>
              <a:rPr lang="fr-FR" sz="2667" dirty="0">
                <a:solidFill>
                  <a:srgbClr val="FF6600"/>
                </a:solidFill>
                <a:latin typeface="Helvetica Neue Light" charset="0"/>
                <a:ea typeface="Helvetica Neue Light" charset="0"/>
                <a:cs typeface="Helvetica Neue Light" charset="0"/>
              </a:rPr>
              <a:t>QUORUM</a:t>
            </a:r>
            <a:r>
              <a:rPr lang="fr-FR" sz="2667" dirty="0">
                <a:latin typeface="Helvetica Neue Light" charset="0"/>
                <a:ea typeface="Helvetica Neue Light" charset="0"/>
                <a:cs typeface="Helvetica Neue Light" charset="0"/>
              </a:rPr>
              <a:t>, Read </a:t>
            </a:r>
            <a:r>
              <a:rPr lang="fr-FR" sz="2667" dirty="0">
                <a:solidFill>
                  <a:srgbClr val="008000"/>
                </a:solidFill>
                <a:latin typeface="Helvetica Neue Light" charset="0"/>
                <a:ea typeface="Helvetica Neue Light" charset="0"/>
                <a:cs typeface="Helvetica Neue Light" charset="0"/>
              </a:rPr>
              <a:t>ONE</a:t>
            </a:r>
          </a:p>
          <a:p>
            <a:endParaRPr lang="fr-FR" sz="2667" dirty="0">
              <a:latin typeface="Helvetica Neue Light" charset="0"/>
              <a:ea typeface="Helvetica Neue Light" charset="0"/>
              <a:cs typeface="Helvetica Neue Light" charset="0"/>
            </a:endParaRPr>
          </a:p>
        </p:txBody>
      </p:sp>
      <p:sp>
        <p:nvSpPr>
          <p:cNvPr id="13" name="Fußzeilenplatzhalter 12"/>
          <p:cNvSpPr>
            <a:spLocks noGrp="1"/>
          </p:cNvSpPr>
          <p:nvPr>
            <p:ph type="ftr" sz="quarter" idx="11"/>
          </p:nvPr>
        </p:nvSpPr>
        <p:spPr/>
        <p:txBody>
          <a:bodyPr/>
          <a:lstStyle/>
          <a:p>
            <a:pPr algn="l"/>
            <a:r>
              <a:rPr lang="en-US" smtClean="0">
                <a:latin typeface="Helvetica Neue Light" charset="0"/>
                <a:ea typeface="Helvetica Neue Light" charset="0"/>
                <a:cs typeface="Helvetica Neue Light" charset="0"/>
              </a:rPr>
              <a:t>© 2017 Datastax, All Rghts Reserved</a:t>
            </a:r>
            <a:endParaRPr lang="en-US" dirty="0">
              <a:latin typeface="Helvetica Neue Light" charset="0"/>
              <a:ea typeface="Helvetica Neue Light" charset="0"/>
              <a:cs typeface="Helvetica Neue Light" charset="0"/>
            </a:endParaRPr>
          </a:p>
        </p:txBody>
      </p:sp>
      <p:sp>
        <p:nvSpPr>
          <p:cNvPr id="14" name="Foliennummernplatzhalter 13"/>
          <p:cNvSpPr>
            <a:spLocks noGrp="1"/>
          </p:cNvSpPr>
          <p:nvPr>
            <p:ph type="sldNum" sz="quarter" idx="12"/>
          </p:nvPr>
        </p:nvSpPr>
        <p:spPr/>
        <p:txBody>
          <a:bodyPr/>
          <a:lstStyle/>
          <a:p>
            <a:fld id="{2066355A-084C-D24E-9AD2-7E4FC41EA627}" type="slidenum">
              <a:rPr lang="en-US" smtClean="0">
                <a:latin typeface="Helvetica Neue Light" charset="0"/>
                <a:ea typeface="Helvetica Neue Light" charset="0"/>
                <a:cs typeface="Helvetica Neue Light" charset="0"/>
              </a:rPr>
              <a:pPr/>
              <a:t>8</a:t>
            </a:fld>
            <a:endParaRPr lang="en-US" dirty="0">
              <a:latin typeface="Helvetica Neue Light" charset="0"/>
              <a:ea typeface="Helvetica Neue Light" charset="0"/>
              <a:cs typeface="Helvetica Neue Light" charset="0"/>
            </a:endParaRPr>
          </a:p>
        </p:txBody>
      </p:sp>
      <p:sp>
        <p:nvSpPr>
          <p:cNvPr id="3" name="Rectangle à coins arrondis 2"/>
          <p:cNvSpPr/>
          <p:nvPr/>
        </p:nvSpPr>
        <p:spPr>
          <a:xfrm>
            <a:off x="3022638"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6" name="Rectangle à coins arrondis 5"/>
          <p:cNvSpPr/>
          <p:nvPr/>
        </p:nvSpPr>
        <p:spPr>
          <a:xfrm>
            <a:off x="4995749"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7" name="Rectangle à coins arrondis 6"/>
          <p:cNvSpPr/>
          <p:nvPr/>
        </p:nvSpPr>
        <p:spPr>
          <a:xfrm>
            <a:off x="6954865"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8" name="ZoneTexte 7"/>
          <p:cNvSpPr txBox="1"/>
          <p:nvPr/>
        </p:nvSpPr>
        <p:spPr>
          <a:xfrm>
            <a:off x="615723" y="1946247"/>
            <a:ext cx="2211003"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err="1">
                <a:latin typeface="Helvetica Neue Light" charset="0"/>
                <a:ea typeface="Helvetica Neue Light" charset="0"/>
                <a:cs typeface="Helvetica Neue Light" charset="0"/>
              </a:rPr>
              <a:t>Write</a:t>
            </a:r>
            <a:r>
              <a:rPr lang="fr-FR" sz="1867" dirty="0">
                <a:latin typeface="Helvetica Neue Light" charset="0"/>
                <a:ea typeface="Helvetica Neue Light" charset="0"/>
                <a:cs typeface="Helvetica Neue Light" charset="0"/>
              </a:rPr>
              <a:t> </a:t>
            </a:r>
            <a:r>
              <a:rPr lang="fr-FR" sz="1867" dirty="0">
                <a:solidFill>
                  <a:srgbClr val="FF6600"/>
                </a:solidFill>
                <a:latin typeface="Helvetica Neue Light" charset="0"/>
                <a:ea typeface="Helvetica Neue Light" charset="0"/>
                <a:cs typeface="Helvetica Neue Light" charset="0"/>
              </a:rPr>
              <a:t>QUORUM</a:t>
            </a:r>
            <a:r>
              <a:rPr lang="fr-FR" sz="1867" dirty="0">
                <a:latin typeface="Helvetica Neue Light" charset="0"/>
                <a:ea typeface="Helvetica Neue Light" charset="0"/>
                <a:cs typeface="Helvetica Neue Light" charset="0"/>
              </a:rPr>
              <a:t>: B</a:t>
            </a:r>
          </a:p>
        </p:txBody>
      </p:sp>
      <p:cxnSp>
        <p:nvCxnSpPr>
          <p:cNvPr id="9" name="Connecteur en arc 8"/>
          <p:cNvCxnSpPr>
            <a:stCxn id="8" idx="3"/>
            <a:endCxn id="3" idx="0"/>
          </p:cNvCxnSpPr>
          <p:nvPr/>
        </p:nvCxnSpPr>
        <p:spPr>
          <a:xfrm>
            <a:off x="2826726" y="2136075"/>
            <a:ext cx="1000549"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Connecteur en arc 11"/>
          <p:cNvCxnSpPr>
            <a:stCxn id="8" idx="3"/>
            <a:endCxn id="6" idx="0"/>
          </p:cNvCxnSpPr>
          <p:nvPr/>
        </p:nvCxnSpPr>
        <p:spPr>
          <a:xfrm>
            <a:off x="2826726" y="2136075"/>
            <a:ext cx="2973660"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615725" y="5711150"/>
            <a:ext cx="1609272"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a:latin typeface="Helvetica Neue Light" charset="0"/>
                <a:ea typeface="Helvetica Neue Light" charset="0"/>
                <a:cs typeface="Helvetica Neue Light" charset="0"/>
              </a:rPr>
              <a:t>Read </a:t>
            </a:r>
            <a:r>
              <a:rPr lang="fr-FR" sz="1867" dirty="0">
                <a:solidFill>
                  <a:srgbClr val="008000"/>
                </a:solidFill>
                <a:latin typeface="Helvetica Neue Light" charset="0"/>
                <a:ea typeface="Helvetica Neue Light" charset="0"/>
                <a:cs typeface="Helvetica Neue Light" charset="0"/>
              </a:rPr>
              <a:t>ONE</a:t>
            </a:r>
            <a:r>
              <a:rPr lang="fr-FR" sz="1867" dirty="0">
                <a:latin typeface="Helvetica Neue Light" charset="0"/>
                <a:ea typeface="Helvetica Neue Light" charset="0"/>
                <a:cs typeface="Helvetica Neue Light" charset="0"/>
              </a:rPr>
              <a:t>: A</a:t>
            </a:r>
          </a:p>
        </p:txBody>
      </p:sp>
      <p:cxnSp>
        <p:nvCxnSpPr>
          <p:cNvPr id="38" name="Connecteur en arc 37"/>
          <p:cNvCxnSpPr>
            <a:stCxn id="37" idx="3"/>
            <a:endCxn id="24" idx="2"/>
          </p:cNvCxnSpPr>
          <p:nvPr/>
        </p:nvCxnSpPr>
        <p:spPr>
          <a:xfrm flipV="1">
            <a:off x="2224997" y="5248471"/>
            <a:ext cx="5534505"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à coins arrondis 21"/>
          <p:cNvSpPr/>
          <p:nvPr/>
        </p:nvSpPr>
        <p:spPr>
          <a:xfrm>
            <a:off x="3022638"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3" name="Rectangle à coins arrondis 22"/>
          <p:cNvSpPr/>
          <p:nvPr/>
        </p:nvSpPr>
        <p:spPr>
          <a:xfrm>
            <a:off x="4995749"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4" name="Rectangle à coins arrondis 23"/>
          <p:cNvSpPr/>
          <p:nvPr/>
        </p:nvSpPr>
        <p:spPr>
          <a:xfrm>
            <a:off x="6954865"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5" name="ZoneTexte 24"/>
          <p:cNvSpPr txBox="1"/>
          <p:nvPr/>
        </p:nvSpPr>
        <p:spPr>
          <a:xfrm>
            <a:off x="2826726" y="3834882"/>
            <a:ext cx="5807380" cy="461665"/>
          </a:xfrm>
          <a:prstGeom prst="rect">
            <a:avLst/>
          </a:prstGeom>
          <a:noFill/>
        </p:spPr>
        <p:txBody>
          <a:bodyPr wrap="square" rtlCol="0">
            <a:spAutoFit/>
          </a:bodyPr>
          <a:lstStyle/>
          <a:p>
            <a:pPr algn="ctr"/>
            <a:r>
              <a:rPr lang="fr-FR" sz="2400" dirty="0">
                <a:latin typeface="Helvetica Neue Light" charset="0"/>
                <a:ea typeface="Helvetica Neue Light" charset="0"/>
                <a:cs typeface="Helvetica Neue Light" charset="0"/>
              </a:rPr>
              <a:t>data </a:t>
            </a:r>
            <a:r>
              <a:rPr lang="fr-FR" sz="2400" dirty="0" err="1">
                <a:latin typeface="Helvetica Neue Light" charset="0"/>
                <a:ea typeface="Helvetica Neue Light" charset="0"/>
                <a:cs typeface="Helvetica Neue Light" charset="0"/>
              </a:rPr>
              <a:t>replication</a:t>
            </a:r>
            <a:r>
              <a:rPr lang="fr-FR" sz="2400" dirty="0">
                <a:latin typeface="Helvetica Neue Light" charset="0"/>
                <a:ea typeface="Helvetica Neue Light" charset="0"/>
                <a:cs typeface="Helvetica Neue Light" charset="0"/>
              </a:rPr>
              <a:t> in </a:t>
            </a:r>
            <a:r>
              <a:rPr lang="fr-FR" sz="2400" dirty="0" err="1">
                <a:latin typeface="Helvetica Neue Light" charset="0"/>
                <a:ea typeface="Helvetica Neue Light" charset="0"/>
                <a:cs typeface="Helvetica Neue Light" charset="0"/>
              </a:rPr>
              <a:t>progress</a:t>
            </a:r>
            <a:r>
              <a:rPr lang="fr-FR" sz="2400" dirty="0">
                <a:latin typeface="Helvetica Neue Light" charset="0"/>
                <a:ea typeface="Helvetica Neue Light" charset="0"/>
                <a:cs typeface="Helvetica Neue Light" charset="0"/>
              </a:rPr>
              <a:t> …</a:t>
            </a:r>
          </a:p>
        </p:txBody>
      </p:sp>
    </p:spTree>
    <p:extLst>
      <p:ext uri="{BB962C8B-B14F-4D97-AF65-F5344CB8AC3E}">
        <p14:creationId xmlns:p14="http://schemas.microsoft.com/office/powerpoint/2010/main" val="1294351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 in action</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a:xfrm>
            <a:off x="609600" y="1364554"/>
            <a:ext cx="10972800" cy="601210"/>
          </a:xfrm>
        </p:spPr>
        <p:txBody>
          <a:bodyPr>
            <a:normAutofit/>
          </a:bodyPr>
          <a:lstStyle/>
          <a:p>
            <a:r>
              <a:rPr lang="fr-FR" sz="2667" dirty="0">
                <a:latin typeface="Helvetica Neue Light" charset="0"/>
                <a:ea typeface="Helvetica Neue Light" charset="0"/>
                <a:cs typeface="Helvetica Neue Light" charset="0"/>
              </a:rPr>
              <a:t>RF = 3, </a:t>
            </a:r>
            <a:r>
              <a:rPr lang="fr-FR" sz="2667" dirty="0" err="1">
                <a:latin typeface="Helvetica Neue Light" charset="0"/>
                <a:ea typeface="Helvetica Neue Light" charset="0"/>
                <a:cs typeface="Helvetica Neue Light" charset="0"/>
              </a:rPr>
              <a:t>Write</a:t>
            </a:r>
            <a:r>
              <a:rPr lang="fr-FR" sz="2667" dirty="0">
                <a:latin typeface="Helvetica Neue Light" charset="0"/>
                <a:ea typeface="Helvetica Neue Light" charset="0"/>
                <a:cs typeface="Helvetica Neue Light" charset="0"/>
              </a:rPr>
              <a:t> </a:t>
            </a:r>
            <a:r>
              <a:rPr lang="fr-FR" sz="2667" dirty="0">
                <a:solidFill>
                  <a:srgbClr val="FF6600"/>
                </a:solidFill>
                <a:latin typeface="Helvetica Neue Light" charset="0"/>
                <a:ea typeface="Helvetica Neue Light" charset="0"/>
                <a:cs typeface="Helvetica Neue Light" charset="0"/>
              </a:rPr>
              <a:t>QUORUM</a:t>
            </a:r>
            <a:r>
              <a:rPr lang="fr-FR" sz="2667" dirty="0">
                <a:latin typeface="Helvetica Neue Light" charset="0"/>
                <a:ea typeface="Helvetica Neue Light" charset="0"/>
                <a:cs typeface="Helvetica Neue Light" charset="0"/>
              </a:rPr>
              <a:t>, Read </a:t>
            </a:r>
            <a:r>
              <a:rPr lang="fr-FR" sz="2667" dirty="0">
                <a:solidFill>
                  <a:srgbClr val="FF6600"/>
                </a:solidFill>
                <a:latin typeface="Helvetica Neue Light" charset="0"/>
                <a:ea typeface="Helvetica Neue Light" charset="0"/>
                <a:cs typeface="Helvetica Neue Light" charset="0"/>
              </a:rPr>
              <a:t>QUORUM</a:t>
            </a:r>
            <a:endParaRPr lang="fr-FR" sz="2667" dirty="0">
              <a:latin typeface="Helvetica Neue Light" charset="0"/>
              <a:ea typeface="Helvetica Neue Light" charset="0"/>
              <a:cs typeface="Helvetica Neue Light" charset="0"/>
            </a:endParaRPr>
          </a:p>
        </p:txBody>
      </p:sp>
      <p:sp>
        <p:nvSpPr>
          <p:cNvPr id="8" name="Fußzeilenplatzhalter 7"/>
          <p:cNvSpPr>
            <a:spLocks noGrp="1"/>
          </p:cNvSpPr>
          <p:nvPr>
            <p:ph type="ftr" sz="quarter" idx="11"/>
          </p:nvPr>
        </p:nvSpPr>
        <p:spPr/>
        <p:txBody>
          <a:bodyPr/>
          <a:lstStyle/>
          <a:p>
            <a:pPr algn="l"/>
            <a:r>
              <a:rPr lang="en-US" smtClean="0">
                <a:latin typeface="Helvetica Neue Light" charset="0"/>
                <a:ea typeface="Helvetica Neue Light" charset="0"/>
                <a:cs typeface="Helvetica Neue Light" charset="0"/>
              </a:rPr>
              <a:t>© 2017 Datastax, All Rghts Reserved</a:t>
            </a:r>
            <a:endParaRPr lang="en-US" dirty="0">
              <a:latin typeface="Helvetica Neue Light" charset="0"/>
              <a:ea typeface="Helvetica Neue Light" charset="0"/>
              <a:cs typeface="Helvetica Neue Light" charset="0"/>
            </a:endParaRPr>
          </a:p>
        </p:txBody>
      </p:sp>
      <p:sp>
        <p:nvSpPr>
          <p:cNvPr id="13" name="Foliennummernplatzhalter 12"/>
          <p:cNvSpPr>
            <a:spLocks noGrp="1"/>
          </p:cNvSpPr>
          <p:nvPr>
            <p:ph type="sldNum" sz="quarter" idx="12"/>
          </p:nvPr>
        </p:nvSpPr>
        <p:spPr/>
        <p:txBody>
          <a:bodyPr/>
          <a:lstStyle/>
          <a:p>
            <a:fld id="{2066355A-084C-D24E-9AD2-7E4FC41EA627}" type="slidenum">
              <a:rPr lang="en-US" smtClean="0">
                <a:latin typeface="Helvetica Neue Light" charset="0"/>
                <a:ea typeface="Helvetica Neue Light" charset="0"/>
                <a:cs typeface="Helvetica Neue Light" charset="0"/>
              </a:rPr>
              <a:pPr/>
              <a:t>9</a:t>
            </a:fld>
            <a:endParaRPr lang="en-US" dirty="0">
              <a:latin typeface="Helvetica Neue Light" charset="0"/>
              <a:ea typeface="Helvetica Neue Light" charset="0"/>
              <a:cs typeface="Helvetica Neue Light" charset="0"/>
            </a:endParaRPr>
          </a:p>
        </p:txBody>
      </p:sp>
      <p:sp>
        <p:nvSpPr>
          <p:cNvPr id="3" name="Rectangle à coins arrondis 2"/>
          <p:cNvSpPr/>
          <p:nvPr/>
        </p:nvSpPr>
        <p:spPr>
          <a:xfrm>
            <a:off x="3022638"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6" name="Rectangle à coins arrondis 5"/>
          <p:cNvSpPr/>
          <p:nvPr/>
        </p:nvSpPr>
        <p:spPr>
          <a:xfrm>
            <a:off x="4995749" y="2813181"/>
            <a:ext cx="1609273" cy="783772"/>
          </a:xfrm>
          <a:prstGeom prst="roundRect">
            <a:avLst/>
          </a:prstGeom>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7" name="Rectangle à coins arrondis 6"/>
          <p:cNvSpPr/>
          <p:nvPr/>
        </p:nvSpPr>
        <p:spPr>
          <a:xfrm>
            <a:off x="6954865"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cxnSp>
        <p:nvCxnSpPr>
          <p:cNvPr id="9" name="Connecteur en arc 8"/>
          <p:cNvCxnSpPr>
            <a:stCxn id="18" idx="3"/>
            <a:endCxn id="3" idx="0"/>
          </p:cNvCxnSpPr>
          <p:nvPr/>
        </p:nvCxnSpPr>
        <p:spPr>
          <a:xfrm>
            <a:off x="2826726" y="2136075"/>
            <a:ext cx="1000549"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Connecteur en arc 11"/>
          <p:cNvCxnSpPr>
            <a:stCxn id="18" idx="3"/>
            <a:endCxn id="6" idx="0"/>
          </p:cNvCxnSpPr>
          <p:nvPr/>
        </p:nvCxnSpPr>
        <p:spPr>
          <a:xfrm>
            <a:off x="2826726" y="2136075"/>
            <a:ext cx="2973660"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615724" y="5711150"/>
            <a:ext cx="2141032"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a:latin typeface="Helvetica Neue Light" charset="0"/>
                <a:ea typeface="Helvetica Neue Light" charset="0"/>
                <a:cs typeface="Helvetica Neue Light" charset="0"/>
              </a:rPr>
              <a:t>Read </a:t>
            </a:r>
            <a:r>
              <a:rPr lang="fr-FR" sz="1867" dirty="0">
                <a:solidFill>
                  <a:srgbClr val="FF6600"/>
                </a:solidFill>
                <a:latin typeface="Helvetica Neue Light" charset="0"/>
                <a:ea typeface="Helvetica Neue Light" charset="0"/>
                <a:cs typeface="Helvetica Neue Light" charset="0"/>
              </a:rPr>
              <a:t>QUORUM</a:t>
            </a:r>
            <a:r>
              <a:rPr lang="fr-FR" sz="1867" dirty="0">
                <a:latin typeface="Helvetica Neue Light" charset="0"/>
                <a:ea typeface="Helvetica Neue Light" charset="0"/>
                <a:cs typeface="Helvetica Neue Light" charset="0"/>
              </a:rPr>
              <a:t>: B</a:t>
            </a:r>
          </a:p>
        </p:txBody>
      </p:sp>
      <p:cxnSp>
        <p:nvCxnSpPr>
          <p:cNvPr id="38" name="Connecteur en arc 37"/>
          <p:cNvCxnSpPr>
            <a:stCxn id="37" idx="3"/>
            <a:endCxn id="24" idx="2"/>
          </p:cNvCxnSpPr>
          <p:nvPr/>
        </p:nvCxnSpPr>
        <p:spPr>
          <a:xfrm flipV="1">
            <a:off x="2756756" y="5248471"/>
            <a:ext cx="5002746"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à coins arrondis 21"/>
          <p:cNvSpPr/>
          <p:nvPr/>
        </p:nvSpPr>
        <p:spPr>
          <a:xfrm>
            <a:off x="3022638"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3" name="Rectangle à coins arrondis 22"/>
          <p:cNvSpPr/>
          <p:nvPr/>
        </p:nvSpPr>
        <p:spPr>
          <a:xfrm>
            <a:off x="4995749" y="4464699"/>
            <a:ext cx="1609273" cy="783772"/>
          </a:xfrm>
          <a:prstGeom prst="roundRect">
            <a:avLst/>
          </a:prstGeom>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4" name="Rectangle à coins arrondis 23"/>
          <p:cNvSpPr/>
          <p:nvPr/>
        </p:nvSpPr>
        <p:spPr>
          <a:xfrm>
            <a:off x="6954865"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5" name="ZoneTexte 24"/>
          <p:cNvSpPr txBox="1"/>
          <p:nvPr/>
        </p:nvSpPr>
        <p:spPr>
          <a:xfrm>
            <a:off x="2826726" y="3834882"/>
            <a:ext cx="5807380" cy="461665"/>
          </a:xfrm>
          <a:prstGeom prst="rect">
            <a:avLst/>
          </a:prstGeom>
          <a:noFill/>
        </p:spPr>
        <p:txBody>
          <a:bodyPr wrap="square" rtlCol="0">
            <a:spAutoFit/>
          </a:bodyPr>
          <a:lstStyle/>
          <a:p>
            <a:pPr algn="ctr"/>
            <a:r>
              <a:rPr lang="fr-FR" sz="2400" dirty="0">
                <a:latin typeface="Helvetica Neue Light" charset="0"/>
                <a:ea typeface="Helvetica Neue Light" charset="0"/>
                <a:cs typeface="Helvetica Neue Light" charset="0"/>
              </a:rPr>
              <a:t>data </a:t>
            </a:r>
            <a:r>
              <a:rPr lang="fr-FR" sz="2400" dirty="0" err="1">
                <a:latin typeface="Helvetica Neue Light" charset="0"/>
                <a:ea typeface="Helvetica Neue Light" charset="0"/>
                <a:cs typeface="Helvetica Neue Light" charset="0"/>
              </a:rPr>
              <a:t>replication</a:t>
            </a:r>
            <a:r>
              <a:rPr lang="fr-FR" sz="2400" dirty="0">
                <a:latin typeface="Helvetica Neue Light" charset="0"/>
                <a:ea typeface="Helvetica Neue Light" charset="0"/>
                <a:cs typeface="Helvetica Neue Light" charset="0"/>
              </a:rPr>
              <a:t> in </a:t>
            </a:r>
            <a:r>
              <a:rPr lang="fr-FR" sz="2400" dirty="0" err="1">
                <a:latin typeface="Helvetica Neue Light" charset="0"/>
                <a:ea typeface="Helvetica Neue Light" charset="0"/>
                <a:cs typeface="Helvetica Neue Light" charset="0"/>
              </a:rPr>
              <a:t>progress</a:t>
            </a:r>
            <a:r>
              <a:rPr lang="fr-FR" sz="2400" dirty="0">
                <a:latin typeface="Helvetica Neue Light" charset="0"/>
                <a:ea typeface="Helvetica Neue Light" charset="0"/>
                <a:cs typeface="Helvetica Neue Light" charset="0"/>
              </a:rPr>
              <a:t> …</a:t>
            </a:r>
          </a:p>
        </p:txBody>
      </p:sp>
      <p:cxnSp>
        <p:nvCxnSpPr>
          <p:cNvPr id="20" name="Connecteur en arc 19"/>
          <p:cNvCxnSpPr>
            <a:stCxn id="37" idx="3"/>
            <a:endCxn id="23" idx="2"/>
          </p:cNvCxnSpPr>
          <p:nvPr/>
        </p:nvCxnSpPr>
        <p:spPr>
          <a:xfrm flipV="1">
            <a:off x="2756756" y="5248471"/>
            <a:ext cx="3043630"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ZoneTexte 17"/>
          <p:cNvSpPr txBox="1"/>
          <p:nvPr/>
        </p:nvSpPr>
        <p:spPr>
          <a:xfrm>
            <a:off x="615723" y="1946247"/>
            <a:ext cx="2211003"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err="1">
                <a:latin typeface="Helvetica Neue Light" charset="0"/>
                <a:ea typeface="Helvetica Neue Light" charset="0"/>
                <a:cs typeface="Helvetica Neue Light" charset="0"/>
              </a:rPr>
              <a:t>Write</a:t>
            </a:r>
            <a:r>
              <a:rPr lang="fr-FR" sz="1867" dirty="0">
                <a:latin typeface="Helvetica Neue Light" charset="0"/>
                <a:ea typeface="Helvetica Neue Light" charset="0"/>
                <a:cs typeface="Helvetica Neue Light" charset="0"/>
              </a:rPr>
              <a:t> </a:t>
            </a:r>
            <a:r>
              <a:rPr lang="fr-FR" sz="1867" dirty="0">
                <a:solidFill>
                  <a:srgbClr val="FF6600"/>
                </a:solidFill>
                <a:latin typeface="Helvetica Neue Light" charset="0"/>
                <a:ea typeface="Helvetica Neue Light" charset="0"/>
                <a:cs typeface="Helvetica Neue Light" charset="0"/>
              </a:rPr>
              <a:t>QUORUM</a:t>
            </a:r>
            <a:r>
              <a:rPr lang="fr-FR" sz="1867" dirty="0">
                <a:latin typeface="Helvetica Neue Light" charset="0"/>
                <a:ea typeface="Helvetica Neue Light" charset="0"/>
                <a:cs typeface="Helvetica Neue Light" charset="0"/>
              </a:rPr>
              <a:t>: B</a:t>
            </a:r>
          </a:p>
        </p:txBody>
      </p:sp>
      <p:sp>
        <p:nvSpPr>
          <p:cNvPr id="29" name="Rectangle à coins arrondis 28"/>
          <p:cNvSpPr/>
          <p:nvPr/>
        </p:nvSpPr>
        <p:spPr>
          <a:xfrm>
            <a:off x="4841817" y="2561253"/>
            <a:ext cx="1917135" cy="303711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163358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Master">
  <a:themeElements>
    <a:clrScheme name="DataStax">
      <a:dk1>
        <a:sysClr val="windowText" lastClr="000000"/>
      </a:dk1>
      <a:lt1>
        <a:sysClr val="window" lastClr="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CA5F14"/>
      </a:hlink>
      <a:folHlink>
        <a:srgbClr val="374C51"/>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Master" id="{1B8D6E79-0476-5142-9978-04590D3FB0A3}" vid="{5C19785A-0E3B-1D45-965F-53ADE71795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TemplateMaster</Template>
  <TotalTime>1148</TotalTime>
  <Words>411</Words>
  <Application>Microsoft Macintosh PowerPoint</Application>
  <PresentationFormat>Widescreen</PresentationFormat>
  <Paragraphs>146</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Helvetica Neue Thin</vt:lpstr>
      <vt:lpstr>ＭＳ Ｐゴシック</vt:lpstr>
      <vt:lpstr>Arial</vt:lpstr>
      <vt:lpstr>Helvetica Neue</vt:lpstr>
      <vt:lpstr>Helvetica Neue Light</vt:lpstr>
      <vt:lpstr>TemplateMaster</vt:lpstr>
      <vt:lpstr>DataStax Enterprise Consistency</vt:lpstr>
      <vt:lpstr>Agenda</vt:lpstr>
      <vt:lpstr>Consistency</vt:lpstr>
      <vt:lpstr>Consistency</vt:lpstr>
      <vt:lpstr>Consistency in action</vt:lpstr>
      <vt:lpstr>Consistency in action</vt:lpstr>
      <vt:lpstr>Consistency in action</vt:lpstr>
      <vt:lpstr>Consistency in action</vt:lpstr>
      <vt:lpstr>Consistency in action</vt:lpstr>
      <vt:lpstr>Consistency trade-off</vt:lpstr>
      <vt:lpstr>Consistency level</vt:lpstr>
      <vt:lpstr>Consistency level</vt:lpstr>
      <vt:lpstr>Consistency level</vt:lpstr>
      <vt:lpstr>Consistency summary</vt:lpstr>
      <vt:lpstr>Lab 4 : Hands-on Consistency</vt:lpstr>
      <vt:lpstr>Thank You!</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Aaron Regis</cp:lastModifiedBy>
  <cp:revision>1113</cp:revision>
  <dcterms:created xsi:type="dcterms:W3CDTF">2010-04-12T23:12:02Z</dcterms:created>
  <dcterms:modified xsi:type="dcterms:W3CDTF">2018-01-09T12:23:45Z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