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637" r:id="rId4"/>
  </p:sldMasterIdLst>
  <p:notesMasterIdLst>
    <p:notesMasterId r:id="rId18"/>
  </p:notesMasterIdLst>
  <p:handoutMasterIdLst>
    <p:handoutMasterId r:id="rId19"/>
  </p:handoutMasterIdLst>
  <p:sldIdLst>
    <p:sldId id="1094" r:id="rId5"/>
    <p:sldId id="1180" r:id="rId6"/>
    <p:sldId id="1168" r:id="rId7"/>
    <p:sldId id="1169" r:id="rId8"/>
    <p:sldId id="1175" r:id="rId9"/>
    <p:sldId id="1170" r:id="rId10"/>
    <p:sldId id="1176" r:id="rId11"/>
    <p:sldId id="1174" r:id="rId12"/>
    <p:sldId id="1177" r:id="rId13"/>
    <p:sldId id="1179" r:id="rId14"/>
    <p:sldId id="1178" r:id="rId15"/>
    <p:sldId id="1167" r:id="rId16"/>
    <p:sldId id="11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7A97"/>
    <a:srgbClr val="FFFFFF"/>
    <a:srgbClr val="F8F9F7"/>
    <a:srgbClr val="B65B32"/>
    <a:srgbClr val="202020"/>
    <a:srgbClr val="929292"/>
    <a:srgbClr val="BF5017"/>
    <a:srgbClr val="666666"/>
    <a:srgbClr val="B84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 autoAdjust="0"/>
    <p:restoredTop sz="92857" autoAdjust="0"/>
  </p:normalViewPr>
  <p:slideViewPr>
    <p:cSldViewPr snapToGrid="0" snapToObjects="1">
      <p:cViewPr>
        <p:scale>
          <a:sx n="120" d="100"/>
          <a:sy n="120" d="100"/>
        </p:scale>
        <p:origin x="592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51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7B07-66C3-714E-9196-D7FA79B071AA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2BDD-3F37-6649-B137-141AE331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8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66DA-B6C2-6847-B822-1131722D14BE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8A9E-BB36-0C46-9FC2-F9442BF8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7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4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Fast, distributed, scalable and fault tolerant cluster compute system </a:t>
            </a:r>
            <a:endParaRPr lang="en-US" dirty="0" smtClean="0">
              <a:effectLst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Alle</a:t>
            </a:r>
            <a:r>
              <a:rPr lang="de-DE" sz="2000" dirty="0" smtClean="0">
                <a:solidFill>
                  <a:schemeClr val="accent1"/>
                </a:solidFill>
                <a:sym typeface="Roboto Light"/>
              </a:rPr>
              <a:t> </a:t>
            </a:r>
            <a:r>
              <a:rPr lang="de-DE" sz="2000" dirty="0" smtClean="0">
                <a:sym typeface="Roboto Light"/>
              </a:rPr>
              <a:t>Knoten sind Apache Spark™ </a:t>
            </a:r>
            <a:r>
              <a:rPr lang="de-DE" sz="2000" dirty="0" err="1" smtClean="0">
                <a:sym typeface="Roboto Light"/>
              </a:rPr>
              <a:t>Workers</a:t>
            </a: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err="1" smtClean="0">
                <a:sym typeface="Roboto Light"/>
              </a:rPr>
              <a:t>Workser</a:t>
            </a:r>
            <a:r>
              <a:rPr lang="de-DE" sz="2000" dirty="0" smtClean="0">
                <a:sym typeface="Roboto Light"/>
              </a:rPr>
              <a:t> sind standardmäßig ausfallsicher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Der erste Apache Spark™ Knoten wird zum Apache Spark™ </a:t>
            </a:r>
            <a:r>
              <a:rPr lang="de-DE" sz="20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Master ernannt</a:t>
            </a:r>
            <a:endParaRPr lang="de-DE" sz="2400" dirty="0" smtClean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  <a:sym typeface="Roboto Light"/>
            </a:endParaRPr>
          </a:p>
          <a:p>
            <a:pPr marL="990526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Status ist in DSE C* gespeichert, Kein SPOF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Im Fehlerfall wird ein Neuer Spark Master ernannt</a:t>
            </a:r>
          </a:p>
          <a:p>
            <a:pPr marL="990526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/>
              <a:t>Neuer Apache Spark™ Master verbindet sich mit </a:t>
            </a:r>
            <a:r>
              <a:rPr lang="de-DE" sz="2000" dirty="0" err="1" smtClean="0"/>
              <a:t>Workers</a:t>
            </a:r>
            <a:r>
              <a:rPr lang="de-DE" sz="2000" dirty="0" smtClean="0"/>
              <a:t> und dem Treiber um weiter zu </a:t>
            </a:r>
            <a:r>
              <a:rPr lang="de-DE" sz="2000" dirty="0" err="1" smtClean="0"/>
              <a:t>arbeit</a:t>
            </a:r>
            <a:endParaRPr lang="de-DE" sz="2000" dirty="0" smtClean="0">
              <a:sym typeface="Roboto Light"/>
            </a:endParaRPr>
          </a:p>
          <a:p>
            <a:pPr marL="457153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4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Kein Drittsoftware notwendig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de-DE" dirty="0" smtClean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RDD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Partitions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with</a:t>
            </a:r>
            <a:r>
              <a:rPr lang="de-DE" sz="2000" baseline="0" dirty="0" smtClean="0">
                <a:sym typeface="Roboto Light"/>
              </a:rPr>
              <a:t> Spark PK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baseline="0" dirty="0" smtClean="0">
                <a:sym typeface="Roboto Light"/>
              </a:rPr>
              <a:t>Cassandra </a:t>
            </a:r>
            <a:r>
              <a:rPr lang="de-DE" sz="2000" baseline="0" dirty="0" err="1" smtClean="0">
                <a:sym typeface="Roboto Light"/>
              </a:rPr>
              <a:t>Partions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with</a:t>
            </a:r>
            <a:r>
              <a:rPr lang="de-DE" sz="2000" baseline="0" dirty="0" smtClean="0">
                <a:sym typeface="Roboto Light"/>
              </a:rPr>
              <a:t> C* PK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endParaRPr lang="de-DE" sz="2000" baseline="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baseline="0" dirty="0" smtClean="0">
                <a:sym typeface="Roboto Light"/>
              </a:rPr>
              <a:t>Spark </a:t>
            </a:r>
            <a:r>
              <a:rPr lang="de-DE" sz="2000" baseline="0" dirty="0" err="1" smtClean="0">
                <a:sym typeface="Roboto Light"/>
              </a:rPr>
              <a:t>Loader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select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data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from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the</a:t>
            </a:r>
            <a:r>
              <a:rPr lang="de-DE" sz="2000" baseline="0" dirty="0" smtClean="0">
                <a:sym typeface="Roboto Light"/>
              </a:rPr>
              <a:t> C* </a:t>
            </a:r>
            <a:r>
              <a:rPr lang="de-DE" sz="2000" baseline="0" dirty="0" err="1" smtClean="0">
                <a:sym typeface="Roboto Light"/>
              </a:rPr>
              <a:t>node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based</a:t>
            </a:r>
            <a:r>
              <a:rPr lang="de-DE" sz="2000" baseline="0" dirty="0" smtClean="0">
                <a:sym typeface="Roboto Light"/>
              </a:rPr>
              <a:t> on </a:t>
            </a:r>
            <a:r>
              <a:rPr lang="de-DE" sz="2000" baseline="0" dirty="0" err="1" smtClean="0">
                <a:sym typeface="Roboto Light"/>
              </a:rPr>
              <a:t>the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TokenRanges</a:t>
            </a: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Alle</a:t>
            </a:r>
            <a:r>
              <a:rPr lang="de-DE" sz="2000" dirty="0" smtClean="0">
                <a:solidFill>
                  <a:schemeClr val="accent1"/>
                </a:solidFill>
                <a:sym typeface="Roboto Light"/>
              </a:rPr>
              <a:t> </a:t>
            </a:r>
            <a:r>
              <a:rPr lang="de-DE" sz="2000" dirty="0" smtClean="0">
                <a:sym typeface="Roboto Light"/>
              </a:rPr>
              <a:t>Knoten sind Apache Spark™ </a:t>
            </a:r>
            <a:r>
              <a:rPr lang="de-DE" sz="2000" dirty="0" err="1" smtClean="0">
                <a:sym typeface="Roboto Light"/>
              </a:rPr>
              <a:t>Workers</a:t>
            </a: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err="1" smtClean="0">
                <a:sym typeface="Roboto Light"/>
              </a:rPr>
              <a:t>Workser</a:t>
            </a:r>
            <a:r>
              <a:rPr lang="de-DE" sz="2000" dirty="0" smtClean="0">
                <a:sym typeface="Roboto Light"/>
              </a:rPr>
              <a:t> sind standardmäßig ausfallsicher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Der erste Apache Spark™ Knoten wird zum Apache Spark™ </a:t>
            </a:r>
            <a:r>
              <a:rPr lang="de-DE" sz="20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Master ernannt</a:t>
            </a:r>
            <a:endParaRPr lang="de-DE" sz="2400" dirty="0" smtClean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  <a:sym typeface="Roboto Light"/>
            </a:endParaRPr>
          </a:p>
          <a:p>
            <a:pPr marL="990526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Status ist in DSE C* gespeichert, Kein SPOF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Im Fehlerfall wird ein Neuer Spark Master ernannt</a:t>
            </a:r>
          </a:p>
          <a:p>
            <a:pPr marL="990526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/>
              <a:t>Neuer Apache Spark™ Master verbindet sich mit </a:t>
            </a:r>
            <a:r>
              <a:rPr lang="de-DE" sz="2000" dirty="0" err="1" smtClean="0"/>
              <a:t>Workers</a:t>
            </a:r>
            <a:r>
              <a:rPr lang="de-DE" sz="2000" dirty="0" smtClean="0"/>
              <a:t> und dem Treiber um weiter zu </a:t>
            </a:r>
            <a:r>
              <a:rPr lang="de-DE" sz="2000" dirty="0" err="1" smtClean="0"/>
              <a:t>arbeit</a:t>
            </a:r>
            <a:endParaRPr lang="de-DE" sz="2000" dirty="0" smtClean="0">
              <a:sym typeface="Roboto Light"/>
            </a:endParaRPr>
          </a:p>
          <a:p>
            <a:pPr marL="457153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4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Kein Drittsoftware notwendig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de-DE" dirty="0" smtClean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sc.cassandraTable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sqlContext.load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org.apache.spark.sql.cassandra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spark.cassandra.input.split.size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(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C*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Spark Partition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sc.cassandraTable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sqlContext.load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org.apache.spark.sql.cassandra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spark.cassandra.input.split.size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(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C*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Spark Partition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might be asking how it works, let’s get into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29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4957"/>
            <a:ext cx="10972800" cy="1143000"/>
          </a:xfrm>
        </p:spPr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datastax_logo_larg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03" y="2084851"/>
            <a:ext cx="2825736" cy="5833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4389107"/>
            <a:ext cx="10972800" cy="76835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Helvetica Neue Thin"/>
                <a:cs typeface="Helvetica Neue Thin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line-dot-pattern@2x.png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85"/>
            <a:ext cx="8331200" cy="69312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905000"/>
            <a:ext cx="12192000" cy="2438400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621" y="6404256"/>
            <a:ext cx="3045769" cy="294185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© </a:t>
            </a:r>
            <a:r>
              <a:rPr lang="en-US" smtClean="0"/>
              <a:t>DataStax, All Rights Reserved.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FB346-E907-314D-8DE1-ECD2B2B6A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69752"/>
            <a:ext cx="109728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6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15803" y="88345"/>
            <a:ext cx="11620500" cy="1000125"/>
          </a:xfrm>
          <a:prstGeom prst="rect">
            <a:avLst/>
          </a:prstGeom>
        </p:spPr>
        <p:txBody>
          <a:bodyPr/>
          <a:lstStyle>
            <a:lvl1pPr>
              <a:defRPr sz="2025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81004" indent="-81004">
              <a:defRPr sz="1125" spc="6"/>
            </a:lvl1pPr>
            <a:lvl2pPr marL="159244" indent="-79204">
              <a:defRPr sz="956" spc="5"/>
            </a:lvl2pPr>
            <a:lvl3pPr marL="231440" indent="-72326">
              <a:defRPr sz="900" spc="5"/>
            </a:lvl3pPr>
            <a:lvl4pPr marL="278211" indent="-69432">
              <a:defRPr sz="900" spc="6"/>
            </a:lvl4pPr>
            <a:lvl5pPr marL="376091" indent="-57860">
              <a:lnSpc>
                <a:spcPts val="528"/>
              </a:lnSpc>
              <a:buClr>
                <a:srgbClr val="CC5700"/>
              </a:buClr>
              <a:buFontTx/>
              <a:defRPr sz="900" spc="5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171151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Bulleted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Numbered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Quote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 sz="2667" b="0" i="0"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“Contrary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—Source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73379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3717528"/>
            <a:ext cx="10967369" cy="8636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</a:t>
            </a:r>
            <a:r>
              <a:rPr lang="en-US" dirty="0" err="1" smtClean="0"/>
              <a:t>Datastax</a:t>
            </a:r>
            <a:r>
              <a:rPr lang="en-US" dirty="0" smtClean="0"/>
              <a:t>, All </a:t>
            </a:r>
            <a:r>
              <a:rPr lang="en-US" dirty="0" err="1" smtClean="0"/>
              <a:t>Rghts</a:t>
            </a:r>
            <a:r>
              <a:rPr lang="en-US" dirty="0" smtClean="0"/>
              <a:t>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43221" y="64491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9103"/>
            <a:ext cx="212602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152" y="6449103"/>
            <a:ext cx="540544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470" y="6405332"/>
            <a:ext cx="1267409" cy="261649"/>
          </a:xfrm>
          <a:prstGeom prst="rect">
            <a:avLst/>
          </a:prstGeom>
        </p:spPr>
      </p:pic>
      <p:sp>
        <p:nvSpPr>
          <p:cNvPr id="8" name="TextBox 4"/>
          <p:cNvSpPr txBox="1"/>
          <p:nvPr userDrawn="1"/>
        </p:nvSpPr>
        <p:spPr>
          <a:xfrm>
            <a:off x="7789334" y="-17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extBox 5"/>
          <p:cNvSpPr txBox="1"/>
          <p:nvPr userDrawn="1"/>
        </p:nvSpPr>
        <p:spPr>
          <a:xfrm>
            <a:off x="4998720" y="-436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5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8" r:id="rId1"/>
    <p:sldLayoutId id="2147493639" r:id="rId2"/>
    <p:sldLayoutId id="2147493640" r:id="rId3"/>
    <p:sldLayoutId id="2147493641" r:id="rId4"/>
    <p:sldLayoutId id="2147493642" r:id="rId5"/>
    <p:sldLayoutId id="2147493643" r:id="rId6"/>
    <p:sldLayoutId id="2147493644" r:id="rId7"/>
    <p:sldLayoutId id="2147493645" r:id="rId8"/>
    <p:sldLayoutId id="2147493650" r:id="rId9"/>
    <p:sldLayoutId id="2147493651" r:id="rId10"/>
    <p:sldLayoutId id="2147493652" r:id="rId11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9170" rtl="0" eaLnBrk="1" latinLnBrk="0" hangingPunct="1">
        <a:spcBef>
          <a:spcPct val="0"/>
        </a:spcBef>
        <a:buNone/>
        <a:defRPr sz="4267" b="0" i="0" kern="1200">
          <a:solidFill>
            <a:schemeClr val="accent1"/>
          </a:solidFill>
          <a:latin typeface="Helvetica Neue Thin"/>
          <a:ea typeface="+mj-ea"/>
          <a:cs typeface="Helvetica Neue Thin"/>
        </a:defRPr>
      </a:lvl1pPr>
    </p:titleStyle>
    <p:bodyStyle>
      <a:lvl1pPr marL="457189" indent="-457189" algn="l" defTabSz="1219170" rtl="0" eaLnBrk="1" latinLnBrk="0" hangingPunct="1">
        <a:spcBef>
          <a:spcPts val="800"/>
        </a:spcBef>
        <a:buFont typeface="Arial" pitchFamily="34" charset="0"/>
        <a:buChar char="•"/>
        <a:defRPr sz="18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1pPr>
      <a:lvl2pPr marL="990575" indent="-380990" algn="l" defTabSz="1219170" rtl="0" eaLnBrk="1" latinLnBrk="0" hangingPunct="1">
        <a:spcBef>
          <a:spcPts val="800"/>
        </a:spcBef>
        <a:buFont typeface="Arial" pitchFamily="34" charset="0"/>
        <a:buChar char="–"/>
        <a:defRPr sz="16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523962" indent="-304792" algn="l" defTabSz="1219170" rtl="0" eaLnBrk="1" latinLnBrk="0" hangingPunct="1">
        <a:spcBef>
          <a:spcPts val="800"/>
        </a:spcBef>
        <a:buFont typeface="Arial" pitchFamily="34" charset="0"/>
        <a:buChar char="•"/>
        <a:defRPr sz="14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3pPr>
      <a:lvl4pPr marL="2133547" indent="-304792" algn="l" defTabSz="1219170" rtl="0" eaLnBrk="1" latinLnBrk="0" hangingPunct="1">
        <a:spcBef>
          <a:spcPts val="800"/>
        </a:spcBef>
        <a:buFont typeface="Arial" pitchFamily="34" charset="0"/>
        <a:buChar char="–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4pPr>
      <a:lvl5pPr marL="2743131" indent="-304792" algn="l" defTabSz="1219170" rtl="0" eaLnBrk="1" latinLnBrk="0" hangingPunct="1">
        <a:spcBef>
          <a:spcPts val="800"/>
        </a:spcBef>
        <a:buFont typeface="Arial" pitchFamily="34" charset="0"/>
        <a:buChar char="»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de-DE" sz="3700" dirty="0" err="1"/>
              <a:t>DataStax</a:t>
            </a:r>
            <a:r>
              <a:rPr lang="de-DE" sz="3700" dirty="0"/>
              <a:t> </a:t>
            </a:r>
            <a:r>
              <a:rPr lang="de-DE" sz="3700"/>
              <a:t>Enterprise </a:t>
            </a:r>
            <a:r>
              <a:rPr lang="de-DE" sz="3700" smtClean="0"/>
              <a:t>Analytics</a:t>
            </a:r>
            <a:endParaRPr lang="de-DE" sz="3700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Aaron Regis &amp; Richard Henderson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de-DE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14th June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3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DSE Analytics - Spark 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Save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to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DSE</a:t>
            </a:r>
            <a:endParaRPr lang="de-DE" sz="18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sc.parallelize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Seq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(A,B,C)).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saveToCassandra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(“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demo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”, “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collections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Spark RDD JOIN </a:t>
            </a:r>
            <a:r>
              <a:rPr lang="de-DE" sz="1800" dirty="0" err="1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with</a:t>
            </a:r>
            <a:r>
              <a:rPr lang="de-DE" sz="18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NOSQL!</a:t>
            </a:r>
          </a:p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churnRateRdd.join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custJourney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).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saveToCassandra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(“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customerESxty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",“churns")</a:t>
            </a:r>
          </a:p>
          <a:p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Use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Spark SQL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to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select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the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database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endParaRPr lang="de-DE" sz="18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  <a:p>
            <a:pPr>
              <a:defRPr/>
            </a:pPr>
            <a:r>
              <a:rPr lang="en-US" alt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track_count_by_year</a:t>
            </a:r>
            <a:r>
              <a:rPr lang="en-US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alt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sqlContext.sql</a:t>
            </a:r>
            <a:r>
              <a:rPr lang="en-US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("</a:t>
            </a:r>
            <a:r>
              <a:rPr lang="en-US" altLang="fr-FR" sz="14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select 'dummy' as dummy, </a:t>
            </a:r>
            <a:r>
              <a:rPr lang="en-US" altLang="fr-FR" sz="14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album_year</a:t>
            </a:r>
            <a:r>
              <a:rPr lang="en-US" altLang="fr-FR" sz="14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as year, count(*) as </a:t>
            </a:r>
            <a:r>
              <a:rPr lang="en-US" altLang="fr-FR" sz="14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track_count</a:t>
            </a:r>
            <a:r>
              <a:rPr lang="en-US" altLang="fr-FR" sz="14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from </a:t>
            </a:r>
            <a:r>
              <a:rPr lang="en-US" altLang="fr-FR" sz="14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tmp_tracks_by_album</a:t>
            </a:r>
            <a:r>
              <a:rPr lang="en-US" altLang="fr-FR" sz="14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group by </a:t>
            </a:r>
            <a:r>
              <a:rPr lang="en-US" altLang="fr-FR" sz="14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album_year</a:t>
            </a:r>
            <a:r>
              <a:rPr lang="en-US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pPr>
              <a:defRPr/>
            </a:pPr>
            <a:r>
              <a:rPr lang="en-US" altLang="fr-FR" sz="18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DSE Analytics Features</a:t>
            </a:r>
            <a:endParaRPr lang="de-DE" sz="36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844750"/>
            <a:ext cx="10972800" cy="4525963"/>
          </a:xfrm>
        </p:spPr>
        <p:txBody>
          <a:bodyPr vert="horz" lIns="91440" tIns="45720" rIns="91440" bIns="45720" rtlCol="0">
            <a:noAutofit/>
          </a:bodyPr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Easy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setup and 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config</a:t>
            </a:r>
          </a:p>
          <a:p>
            <a:pPr marL="914358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No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need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</a:rPr>
              <a:t> to setup a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separate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</a:rPr>
              <a:t> Apache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Spark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</a:rPr>
              <a:t>™ </a:t>
            </a:r>
            <a:r>
              <a:rPr lang="fr-FR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cluster </a:t>
            </a:r>
          </a:p>
          <a:p>
            <a:pPr marL="914358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No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need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</a:rPr>
              <a:t> to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tweak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classpaths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</a:rPr>
              <a:t> or config files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High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availability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of 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DSE </a:t>
            </a: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Analytics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Master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Enterprise </a:t>
            </a: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security</a:t>
            </a:r>
            <a:endParaRPr lang="fr-FR" sz="24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358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Password</a:t>
            </a:r>
            <a:r>
              <a:rPr lang="fr-FR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</a:rPr>
              <a:t>/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</a:rPr>
              <a:t>Kerberos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</a:rPr>
              <a:t> / LDAP </a:t>
            </a:r>
            <a:r>
              <a:rPr lang="fr-FR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authentication</a:t>
            </a:r>
            <a:endParaRPr lang="fr-FR" sz="2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358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SSL 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</a:rPr>
              <a:t>for all </a:t>
            </a:r>
            <a:r>
              <a:rPr lang="fr-FR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DSE </a:t>
            </a:r>
            <a:r>
              <a:rPr lang="fr-FR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Analytics</a:t>
            </a:r>
            <a:r>
              <a:rPr lang="fr-FR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</a:t>
            </a:r>
            <a:r>
              <a:rPr lang="fr-FR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DSE </a:t>
            </a:r>
            <a:r>
              <a:rPr lang="fr-FR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C* connections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981200" y="243643"/>
            <a:ext cx="84233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5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869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DataStax is a registered trademark of DataStax, Inc. and its subsidiaries in the United States and/or other countries.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algn="r">
                <a:buSzPct val="25000"/>
              </a:pPr>
              <a:t>12</a:t>
            </a:fld>
            <a:endParaRPr lang="en-US"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Lab 6 : Hands-on DSE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81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048000" y="3175000"/>
            <a:ext cx="9144000" cy="9906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77779"/>
              </p:ext>
            </p:extLst>
          </p:nvPr>
        </p:nvGraphicFramePr>
        <p:xfrm>
          <a:off x="598310" y="1689101"/>
          <a:ext cx="10984090" cy="191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79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1</a:t>
                      </a:r>
                      <a:endParaRPr lang="de-DE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3700" b="0" i="0" kern="120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Intro</a:t>
                      </a:r>
                      <a:r>
                        <a:rPr lang="de-DE" sz="3700" b="0" i="0" kern="1200" baseline="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duction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 DSE 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Analytics</a:t>
                      </a:r>
                      <a:endParaRPr lang="de-DE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2</a:t>
                      </a:r>
                      <a:endParaRPr lang="de-DE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Lab </a:t>
                      </a:r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6: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 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Hands-on DSE 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Analytics</a:t>
                      </a:r>
                      <a:endParaRPr lang="de-DE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8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DSE Analytics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Data extraction, transformation and load (ETL)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Cross-table operations, JOIN, UNION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Ad-Hoc queries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Complex analytics e.g. machine learning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Streaming processing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62" y="5015669"/>
            <a:ext cx="1894405" cy="94221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449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HA for Spark Master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All nodes are worker nodes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No extra software needed</a:t>
            </a:r>
            <a:br>
              <a:rPr lang="en-US" sz="2800" dirty="0" smtClean="0">
                <a:sym typeface="Roboto Light"/>
              </a:rPr>
            </a:br>
            <a:r>
              <a:rPr lang="en-US" sz="2800" dirty="0" smtClean="0">
                <a:sym typeface="Roboto Light"/>
              </a:rPr>
              <a:t>e.g. Zookeeper, Yarn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endParaRPr lang="en-US" sz="2800" dirty="0">
              <a:sym typeface="Robot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9525" y="1311348"/>
            <a:ext cx="5120382" cy="5178264"/>
            <a:chOff x="6881101" y="1225458"/>
            <a:chExt cx="5120382" cy="5178264"/>
          </a:xfrm>
        </p:grpSpPr>
        <p:sp>
          <p:nvSpPr>
            <p:cNvPr id="22" name="Dreieck 4"/>
            <p:cNvSpPr/>
            <p:nvPr/>
          </p:nvSpPr>
          <p:spPr>
            <a:xfrm rot="14229330">
              <a:off x="9674535" y="2072232"/>
              <a:ext cx="589919" cy="1209330"/>
            </a:xfrm>
            <a:prstGeom prst="triangle">
              <a:avLst>
                <a:gd name="adj" fmla="val 47903"/>
              </a:avLst>
            </a:prstGeom>
            <a:gradFill>
              <a:gsLst>
                <a:gs pos="0">
                  <a:schemeClr val="tx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Shape 178"/>
            <p:cNvSpPr/>
            <p:nvPr/>
          </p:nvSpPr>
          <p:spPr>
            <a:xfrm>
              <a:off x="8005293" y="3165303"/>
              <a:ext cx="2808054" cy="2867386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algn="ctr">
                <a:spcBef>
                  <a:spcPts val="800"/>
                </a:spcBef>
                <a:defRPr sz="2000" cap="all" spc="1500">
                  <a:solidFill>
                    <a:srgbClr val="4C5958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800"/>
            </a:p>
          </p:txBody>
        </p:sp>
        <p:sp>
          <p:nvSpPr>
            <p:cNvPr id="7" name="Shape 179"/>
            <p:cNvSpPr/>
            <p:nvPr/>
          </p:nvSpPr>
          <p:spPr>
            <a:xfrm>
              <a:off x="8978406" y="2574729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</a:t>
              </a:r>
              <a:r>
                <a:rPr lang="de-DE" sz="12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1</a:t>
              </a:r>
              <a:endPara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8" name="Shape 180"/>
            <p:cNvSpPr/>
            <p:nvPr/>
          </p:nvSpPr>
          <p:spPr>
            <a:xfrm>
              <a:off x="10319161" y="3626643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2</a:t>
              </a:r>
            </a:p>
          </p:txBody>
        </p:sp>
        <p:sp>
          <p:nvSpPr>
            <p:cNvPr id="9" name="Shape 181"/>
            <p:cNvSpPr/>
            <p:nvPr/>
          </p:nvSpPr>
          <p:spPr>
            <a:xfrm>
              <a:off x="8146171" y="5186242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4</a:t>
              </a:r>
              <a:endParaRPr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0" name="Shape 182"/>
            <p:cNvSpPr/>
            <p:nvPr/>
          </p:nvSpPr>
          <p:spPr>
            <a:xfrm>
              <a:off x="7586664" y="3644810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5</a:t>
              </a:r>
              <a:endParaRPr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1" name="Shape 183"/>
            <p:cNvSpPr/>
            <p:nvPr/>
          </p:nvSpPr>
          <p:spPr>
            <a:xfrm>
              <a:off x="9810652" y="5186244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3</a:t>
              </a:r>
              <a:endParaRPr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270990" y="1225458"/>
              <a:ext cx="1497852" cy="1348840"/>
              <a:chOff x="9797732" y="1113170"/>
              <a:chExt cx="1269272" cy="1143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9797732" y="1113170"/>
                <a:ext cx="1269272" cy="6734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smtClean="0"/>
                  <a:t>JVM</a:t>
                </a:r>
                <a:r>
                  <a:rPr lang="de-DE" sz="1200" dirty="0" smtClean="0"/>
                  <a:t/>
                </a:r>
                <a:br>
                  <a:rPr lang="de-DE" sz="1200" dirty="0" smtClean="0"/>
                </a:br>
                <a:r>
                  <a:rPr lang="de-DE" sz="1400" dirty="0" smtClean="0"/>
                  <a:t>Spark Master</a:t>
                </a:r>
              </a:p>
              <a:p>
                <a:pPr algn="ctr"/>
                <a:r>
                  <a:rPr lang="de-DE" sz="1400" dirty="0" smtClean="0"/>
                  <a:t>C* </a:t>
                </a:r>
                <a:r>
                  <a:rPr lang="de-DE" sz="1400" dirty="0" err="1" smtClean="0"/>
                  <a:t>Node</a:t>
                </a:r>
                <a:endParaRPr lang="de-DE" sz="14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9797732" y="1819440"/>
                <a:ext cx="1269272" cy="436730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smtClean="0"/>
                  <a:t>JVM</a:t>
                </a:r>
                <a:r>
                  <a:rPr lang="de-DE" sz="1200" smtClean="0"/>
                  <a:t/>
                </a:r>
                <a:br>
                  <a:rPr lang="de-DE" sz="1200" smtClean="0"/>
                </a:br>
                <a:r>
                  <a:rPr lang="de-DE" sz="1400" smtClean="0"/>
                  <a:t>Spark Worker</a:t>
                </a:r>
                <a:endParaRPr lang="de-DE" sz="1400" dirty="0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11138537" y="3859748"/>
              <a:ext cx="862946" cy="51538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50" b="1" dirty="0" smtClean="0"/>
                <a:t>JVM</a:t>
              </a:r>
              <a:r>
                <a:rPr lang="de-DE" sz="1050" smtClean="0"/>
                <a:t/>
              </a:r>
              <a:br>
                <a:rPr lang="de-DE" sz="1050" smtClean="0"/>
              </a:br>
              <a:r>
                <a:rPr lang="de-DE" sz="1050" smtClean="0"/>
                <a:t>Spark Worker</a:t>
              </a:r>
              <a:endParaRPr lang="de-DE" sz="105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428756" y="5793339"/>
              <a:ext cx="862946" cy="51538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50" b="1" dirty="0" smtClean="0"/>
                <a:t>JVM</a:t>
              </a:r>
              <a:r>
                <a:rPr lang="de-DE" sz="1050" smtClean="0"/>
                <a:t/>
              </a:r>
              <a:br>
                <a:rPr lang="de-DE" sz="1050" smtClean="0"/>
              </a:br>
              <a:r>
                <a:rPr lang="de-DE" sz="1050" smtClean="0"/>
                <a:t>Spark Worker</a:t>
              </a:r>
              <a:endParaRPr lang="de-DE" sz="105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667816" y="5888342"/>
              <a:ext cx="862946" cy="51538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50" b="1" dirty="0" smtClean="0"/>
                <a:t>JVM</a:t>
              </a:r>
              <a:r>
                <a:rPr lang="de-DE" sz="1050" smtClean="0"/>
                <a:t/>
              </a:r>
              <a:br>
                <a:rPr lang="de-DE" sz="1050" smtClean="0"/>
              </a:br>
              <a:r>
                <a:rPr lang="de-DE" sz="1050" smtClean="0"/>
                <a:t>Spark Worker</a:t>
              </a:r>
              <a:endParaRPr lang="de-DE" sz="105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5462" y="1225458"/>
              <a:ext cx="2159312" cy="107397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1" name="Rounded Rectangle 20"/>
            <p:cNvSpPr/>
            <p:nvPr/>
          </p:nvSpPr>
          <p:spPr>
            <a:xfrm>
              <a:off x="6881101" y="4014587"/>
              <a:ext cx="863958" cy="43673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50" b="1" dirty="0" smtClean="0"/>
                <a:t>JVM</a:t>
              </a:r>
              <a:r>
                <a:rPr lang="de-DE" sz="1050" smtClean="0"/>
                <a:t/>
              </a:r>
              <a:br>
                <a:rPr lang="de-DE" sz="1050" smtClean="0"/>
              </a:br>
              <a:r>
                <a:rPr lang="de-DE" sz="1050" smtClean="0"/>
                <a:t>Spark Worker</a:t>
              </a:r>
              <a:endParaRPr lang="de-DE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3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 = Resilient Distributed Dataset</a:t>
            </a:r>
          </a:p>
          <a:p>
            <a:r>
              <a:rPr lang="en-US" dirty="0" smtClean="0"/>
              <a:t>A collection with following qualities: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immutable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iterable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serializable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distributed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parallel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lazy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data model RDD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59839"/>
              </p:ext>
            </p:extLst>
          </p:nvPr>
        </p:nvGraphicFramePr>
        <p:xfrm>
          <a:off x="5945228" y="2681759"/>
          <a:ext cx="44451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15"/>
                <a:gridCol w="444515"/>
                <a:gridCol w="444515"/>
                <a:gridCol w="444515"/>
                <a:gridCol w="444515"/>
                <a:gridCol w="444515"/>
                <a:gridCol w="444515"/>
                <a:gridCol w="444515"/>
                <a:gridCol w="444515"/>
                <a:gridCol w="4445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325"/>
              </p:ext>
            </p:extLst>
          </p:nvPr>
        </p:nvGraphicFramePr>
        <p:xfrm>
          <a:off x="6834258" y="3256160"/>
          <a:ext cx="26670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15"/>
                <a:gridCol w="444515"/>
                <a:gridCol w="444515"/>
                <a:gridCol w="444515"/>
                <a:gridCol w="444515"/>
                <a:gridCol w="4445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6640"/>
              </p:ext>
            </p:extLst>
          </p:nvPr>
        </p:nvGraphicFramePr>
        <p:xfrm>
          <a:off x="7501030" y="3849876"/>
          <a:ext cx="13335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15"/>
                <a:gridCol w="444515"/>
                <a:gridCol w="4445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991"/>
              </p:ext>
            </p:extLst>
          </p:nvPr>
        </p:nvGraphicFramePr>
        <p:xfrm>
          <a:off x="7945544" y="4429320"/>
          <a:ext cx="44451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 marL="14400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5845846" y="2080671"/>
            <a:ext cx="197682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Partitioned</a:t>
            </a:r>
            <a:r>
              <a:rPr lang="en-US" dirty="0" smtClean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RDD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0118632" y="2918038"/>
            <a:ext cx="674088" cy="542925"/>
          </a:xfrm>
          <a:custGeom>
            <a:avLst/>
            <a:gdLst>
              <a:gd name="connsiteX0" fmla="*/ 514350 w 674088"/>
              <a:gd name="connsiteY0" fmla="*/ 0 h 542925"/>
              <a:gd name="connsiteX1" fmla="*/ 642937 w 674088"/>
              <a:gd name="connsiteY1" fmla="*/ 442912 h 542925"/>
              <a:gd name="connsiteX2" fmla="*/ 0 w 674088"/>
              <a:gd name="connsiteY2" fmla="*/ 542925 h 542925"/>
              <a:gd name="connsiteX3" fmla="*/ 0 w 674088"/>
              <a:gd name="connsiteY3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088" h="542925">
                <a:moveTo>
                  <a:pt x="514350" y="0"/>
                </a:moveTo>
                <a:cubicBezTo>
                  <a:pt x="621506" y="176212"/>
                  <a:pt x="728662" y="352425"/>
                  <a:pt x="642937" y="442912"/>
                </a:cubicBezTo>
                <a:cubicBezTo>
                  <a:pt x="557212" y="533400"/>
                  <a:pt x="0" y="542925"/>
                  <a:pt x="0" y="542925"/>
                </a:cubicBezTo>
                <a:lnTo>
                  <a:pt x="0" y="542925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0855311" y="3105104"/>
            <a:ext cx="6463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map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3" name="Freihandform 12"/>
          <p:cNvSpPr/>
          <p:nvPr/>
        </p:nvSpPr>
        <p:spPr>
          <a:xfrm>
            <a:off x="9164304" y="3559098"/>
            <a:ext cx="674088" cy="542925"/>
          </a:xfrm>
          <a:custGeom>
            <a:avLst/>
            <a:gdLst>
              <a:gd name="connsiteX0" fmla="*/ 514350 w 674088"/>
              <a:gd name="connsiteY0" fmla="*/ 0 h 542925"/>
              <a:gd name="connsiteX1" fmla="*/ 642937 w 674088"/>
              <a:gd name="connsiteY1" fmla="*/ 442912 h 542925"/>
              <a:gd name="connsiteX2" fmla="*/ 0 w 674088"/>
              <a:gd name="connsiteY2" fmla="*/ 542925 h 542925"/>
              <a:gd name="connsiteX3" fmla="*/ 0 w 674088"/>
              <a:gd name="connsiteY3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088" h="542925">
                <a:moveTo>
                  <a:pt x="514350" y="0"/>
                </a:moveTo>
                <a:cubicBezTo>
                  <a:pt x="621506" y="176212"/>
                  <a:pt x="728662" y="352425"/>
                  <a:pt x="642937" y="442912"/>
                </a:cubicBezTo>
                <a:cubicBezTo>
                  <a:pt x="557212" y="533400"/>
                  <a:pt x="0" y="542925"/>
                  <a:pt x="0" y="542925"/>
                </a:cubicBezTo>
                <a:lnTo>
                  <a:pt x="0" y="542925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9875617" y="3757864"/>
            <a:ext cx="6078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filter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17" name="Gruppierung 16"/>
          <p:cNvGrpSpPr/>
          <p:nvPr/>
        </p:nvGrpSpPr>
        <p:grpSpPr>
          <a:xfrm>
            <a:off x="8494845" y="4224569"/>
            <a:ext cx="1669825" cy="542925"/>
            <a:chOff x="8436066" y="3687313"/>
            <a:chExt cx="1669825" cy="542925"/>
          </a:xfrm>
        </p:grpSpPr>
        <p:sp>
          <p:nvSpPr>
            <p:cNvPr id="15" name="Freihandform 14"/>
            <p:cNvSpPr/>
            <p:nvPr/>
          </p:nvSpPr>
          <p:spPr>
            <a:xfrm>
              <a:off x="8436066" y="3687313"/>
              <a:ext cx="674088" cy="542925"/>
            </a:xfrm>
            <a:custGeom>
              <a:avLst/>
              <a:gdLst>
                <a:gd name="connsiteX0" fmla="*/ 514350 w 674088"/>
                <a:gd name="connsiteY0" fmla="*/ 0 h 542925"/>
                <a:gd name="connsiteX1" fmla="*/ 642937 w 674088"/>
                <a:gd name="connsiteY1" fmla="*/ 442912 h 542925"/>
                <a:gd name="connsiteX2" fmla="*/ 0 w 674088"/>
                <a:gd name="connsiteY2" fmla="*/ 542925 h 542925"/>
                <a:gd name="connsiteX3" fmla="*/ 0 w 674088"/>
                <a:gd name="connsiteY3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088" h="542925">
                  <a:moveTo>
                    <a:pt x="514350" y="0"/>
                  </a:moveTo>
                  <a:cubicBezTo>
                    <a:pt x="621506" y="176212"/>
                    <a:pt x="728662" y="352425"/>
                    <a:pt x="642937" y="442912"/>
                  </a:cubicBezTo>
                  <a:cubicBezTo>
                    <a:pt x="557212" y="533400"/>
                    <a:pt x="0" y="542925"/>
                    <a:pt x="0" y="542925"/>
                  </a:cubicBezTo>
                  <a:lnTo>
                    <a:pt x="0" y="542925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9208979" y="3839513"/>
              <a:ext cx="896912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 smtClean="0">
                  <a:solidFill>
                    <a:schemeClr val="tx2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reduce</a:t>
              </a:r>
              <a:endParaRPr lang="en-US" sz="1867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945228" y="5723099"/>
            <a:ext cx="445487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Transformations are state less</a:t>
            </a:r>
          </a:p>
        </p:txBody>
      </p:sp>
      <p:sp>
        <p:nvSpPr>
          <p:cNvPr id="20" name="Textfeld 11"/>
          <p:cNvSpPr txBox="1"/>
          <p:nvPr/>
        </p:nvSpPr>
        <p:spPr>
          <a:xfrm>
            <a:off x="3347278" y="3568036"/>
            <a:ext cx="286969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Immutable In and Outputs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3515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8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Token Ranges Aware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Simple provisioning and deployment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Data locality: less network hops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Pushdown Predicates 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Caching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096029" y="2395761"/>
            <a:ext cx="5260084" cy="4147914"/>
            <a:chOff x="2385741" y="2336742"/>
            <a:chExt cx="5960220" cy="4700016"/>
          </a:xfrm>
        </p:grpSpPr>
        <p:sp>
          <p:nvSpPr>
            <p:cNvPr id="12" name="TextBox 11"/>
            <p:cNvSpPr txBox="1"/>
            <p:nvPr/>
          </p:nvSpPr>
          <p:spPr>
            <a:xfrm>
              <a:off x="6700955" y="3503120"/>
              <a:ext cx="1645006" cy="732360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DSE Analytics</a:t>
              </a:r>
            </a:p>
            <a:p>
              <a:r>
                <a:rPr lang="de-DE" dirty="0" smtClean="0"/>
                <a:t>Cluster</a:t>
              </a:r>
              <a:endParaRPr lang="de-D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25718" y="5067093"/>
              <a:ext cx="1418688" cy="7323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DSE C*</a:t>
              </a:r>
            </a:p>
            <a:p>
              <a:r>
                <a:rPr lang="de-DE" dirty="0" smtClean="0"/>
                <a:t>Cluster</a:t>
              </a:r>
              <a:endParaRPr lang="de-DE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7077" y="3939990"/>
              <a:ext cx="4078224" cy="3096768"/>
            </a:xfrm>
            <a:prstGeom prst="rect">
              <a:avLst/>
            </a:prstGeom>
            <a:scene3d>
              <a:camera prst="orthographicFront">
                <a:rot lat="3600000" lon="0" rev="0"/>
              </a:camera>
              <a:lightRig rig="threePt" dir="t"/>
            </a:scene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5741" y="2336742"/>
              <a:ext cx="4120896" cy="3206496"/>
            </a:xfrm>
            <a:prstGeom prst="rect">
              <a:avLst/>
            </a:prstGeom>
            <a:scene3d>
              <a:camera prst="orthographicFront">
                <a:rot lat="3600000" lon="0" rev="0"/>
              </a:camera>
              <a:lightRig rig="threePt" dir="t"/>
            </a:scene3d>
          </p:spPr>
        </p:pic>
        <p:cxnSp>
          <p:nvCxnSpPr>
            <p:cNvPr id="57" name="Straight Arrow Connector 56"/>
            <p:cNvCxnSpPr/>
            <p:nvPr/>
          </p:nvCxnSpPr>
          <p:spPr>
            <a:xfrm flipH="1" flipV="1">
              <a:off x="3600450" y="4557713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2961264" y="3807619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4462055" y="3408254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5948558" y="3861704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5358612" y="4557712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7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Submit</a:t>
            </a:r>
            <a:r>
              <a:rPr lang="de-DE" dirty="0" smtClean="0"/>
              <a:t> Spark Jobs </a:t>
            </a:r>
            <a:r>
              <a:rPr lang="de-DE" dirty="0" err="1" smtClean="0"/>
              <a:t>to</a:t>
            </a:r>
            <a:r>
              <a:rPr lang="de-DE" dirty="0" smtClean="0"/>
              <a:t> DSE Analytics</a:t>
            </a:r>
            <a:endParaRPr lang="de-DE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609599" y="1592616"/>
            <a:ext cx="6077062" cy="1745927"/>
          </a:xfrm>
        </p:spPr>
        <p:txBody>
          <a:bodyPr/>
          <a:lstStyle/>
          <a:p>
            <a:r>
              <a:rPr lang="en-US" b="1" dirty="0"/>
              <a:t>Spark Master:</a:t>
            </a:r>
            <a:r>
              <a:rPr lang="en-US" dirty="0"/>
              <a:t> </a:t>
            </a:r>
            <a:r>
              <a:rPr lang="en-US" dirty="0" smtClean="0"/>
              <a:t>Allocate resources for app</a:t>
            </a:r>
          </a:p>
          <a:p>
            <a:r>
              <a:rPr lang="en-US" b="1" dirty="0" smtClean="0"/>
              <a:t>Spark </a:t>
            </a:r>
            <a:r>
              <a:rPr lang="en-US" b="1" dirty="0"/>
              <a:t>Worker</a:t>
            </a:r>
            <a:r>
              <a:rPr lang="en-US" dirty="0"/>
              <a:t>: </a:t>
            </a:r>
            <a:r>
              <a:rPr lang="en-US" dirty="0" smtClean="0"/>
              <a:t>Starts and manages the executers</a:t>
            </a:r>
          </a:p>
          <a:p>
            <a:r>
              <a:rPr lang="en-US" b="1" dirty="0"/>
              <a:t>Spark Executor: </a:t>
            </a:r>
            <a:r>
              <a:rPr lang="en-US" dirty="0" smtClean="0"/>
              <a:t>Covers all main tasks of the Spark App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reieck 4"/>
          <p:cNvSpPr/>
          <p:nvPr/>
        </p:nvSpPr>
        <p:spPr>
          <a:xfrm rot="14229330">
            <a:off x="8502959" y="2158122"/>
            <a:ext cx="589919" cy="1209330"/>
          </a:xfrm>
          <a:prstGeom prst="triangle">
            <a:avLst>
              <a:gd name="adj" fmla="val 47903"/>
            </a:avLst>
          </a:prstGeom>
          <a:gradFill>
            <a:gsLst>
              <a:gs pos="0">
                <a:schemeClr val="tx2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hape 178"/>
          <p:cNvSpPr/>
          <p:nvPr/>
        </p:nvSpPr>
        <p:spPr>
          <a:xfrm>
            <a:off x="6833717" y="3251193"/>
            <a:ext cx="2808054" cy="2867386"/>
          </a:xfrm>
          <a:prstGeom prst="ellipse">
            <a:avLst/>
          </a:prstGeom>
          <a:noFill/>
          <a:ln w="762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60960" tIns="60960" rIns="60960" bIns="60960" numCol="1" anchor="ctr">
            <a:noAutofit/>
          </a:bodyPr>
          <a:lstStyle/>
          <a:p>
            <a:pPr algn="ctr">
              <a:spcBef>
                <a:spcPts val="800"/>
              </a:spcBef>
              <a:defRPr sz="2000" cap="all" spc="1500">
                <a:solidFill>
                  <a:srgbClr val="4C5958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800"/>
          </a:p>
        </p:txBody>
      </p:sp>
      <p:sp>
        <p:nvSpPr>
          <p:cNvPr id="8" name="Shape 179"/>
          <p:cNvSpPr/>
          <p:nvPr/>
        </p:nvSpPr>
        <p:spPr>
          <a:xfrm>
            <a:off x="7806830" y="2660619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1200" b="1" dirty="0" smtClean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</a:t>
            </a:r>
            <a:endParaRPr lang="de-DE" sz="1200" b="1" dirty="0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9" name="Shape 180"/>
          <p:cNvSpPr/>
          <p:nvPr/>
        </p:nvSpPr>
        <p:spPr>
          <a:xfrm>
            <a:off x="9147585" y="3712533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2</a:t>
            </a:r>
          </a:p>
        </p:txBody>
      </p:sp>
      <p:sp>
        <p:nvSpPr>
          <p:cNvPr id="10" name="Shape 181"/>
          <p:cNvSpPr/>
          <p:nvPr/>
        </p:nvSpPr>
        <p:spPr>
          <a:xfrm>
            <a:off x="6974595" y="5272132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4</a:t>
            </a:r>
            <a:endParaRPr sz="1200" b="1" dirty="0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1" name="Shape 182"/>
          <p:cNvSpPr/>
          <p:nvPr/>
        </p:nvSpPr>
        <p:spPr>
          <a:xfrm>
            <a:off x="6415088" y="3730700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5</a:t>
            </a:r>
            <a:endParaRPr sz="1200" b="1" dirty="0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2" name="Shape 183"/>
          <p:cNvSpPr/>
          <p:nvPr/>
        </p:nvSpPr>
        <p:spPr>
          <a:xfrm>
            <a:off x="8639076" y="5272134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3</a:t>
            </a:r>
            <a:endParaRPr sz="1200" b="1" dirty="0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99414" y="1311348"/>
            <a:ext cx="1497852" cy="7947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JVM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400" dirty="0" smtClean="0"/>
              <a:t>Spark Master</a:t>
            </a:r>
          </a:p>
          <a:p>
            <a:pPr algn="ctr"/>
            <a:r>
              <a:rPr lang="de-DE" sz="1400" dirty="0" smtClean="0"/>
              <a:t>C* </a:t>
            </a:r>
            <a:r>
              <a:rPr lang="de-DE" sz="1400" dirty="0" err="1" smtClean="0"/>
              <a:t>Node</a:t>
            </a:r>
            <a:endParaRPr lang="de-DE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9099414" y="2144808"/>
            <a:ext cx="1497852" cy="51538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JVM</a:t>
            </a:r>
            <a:r>
              <a:rPr lang="de-DE" sz="1200" smtClean="0"/>
              <a:t/>
            </a:r>
            <a:br>
              <a:rPr lang="de-DE" sz="1200" smtClean="0"/>
            </a:br>
            <a:r>
              <a:rPr lang="de-DE" sz="1400" smtClean="0"/>
              <a:t>Spark Worker</a:t>
            </a:r>
            <a:endParaRPr lang="de-DE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9966961" y="3945638"/>
            <a:ext cx="862946" cy="51538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050" b="1" dirty="0" smtClean="0"/>
              <a:t>JVM</a:t>
            </a:r>
            <a:r>
              <a:rPr lang="de-DE" sz="1050" smtClean="0"/>
              <a:t/>
            </a:r>
            <a:br>
              <a:rPr lang="de-DE" sz="1050" smtClean="0"/>
            </a:br>
            <a:r>
              <a:rPr lang="de-DE" sz="1050" smtClean="0"/>
              <a:t>Spark Worker</a:t>
            </a:r>
            <a:endParaRPr lang="de-DE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9257180" y="5879229"/>
            <a:ext cx="862946" cy="51538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050" b="1" dirty="0" smtClean="0"/>
              <a:t>JVM</a:t>
            </a:r>
            <a:r>
              <a:rPr lang="de-DE" sz="1050" smtClean="0"/>
              <a:t/>
            </a:r>
            <a:br>
              <a:rPr lang="de-DE" sz="1050" smtClean="0"/>
            </a:br>
            <a:r>
              <a:rPr lang="de-DE" sz="1050" smtClean="0"/>
              <a:t>Spark Worker</a:t>
            </a:r>
            <a:endParaRPr lang="de-DE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6496240" y="5974232"/>
            <a:ext cx="862946" cy="51538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050" b="1" dirty="0" smtClean="0"/>
              <a:t>JVM</a:t>
            </a:r>
            <a:r>
              <a:rPr lang="de-DE" sz="1050" smtClean="0"/>
              <a:t/>
            </a:r>
            <a:br>
              <a:rPr lang="de-DE" sz="1050" smtClean="0"/>
            </a:br>
            <a:r>
              <a:rPr lang="de-DE" sz="1050" smtClean="0"/>
              <a:t>Spark Worker</a:t>
            </a:r>
            <a:endParaRPr lang="de-DE" sz="1050" dirty="0"/>
          </a:p>
        </p:txBody>
      </p:sp>
      <p:sp>
        <p:nvSpPr>
          <p:cNvPr id="18" name="Rounded Rectangle 17"/>
          <p:cNvSpPr/>
          <p:nvPr/>
        </p:nvSpPr>
        <p:spPr>
          <a:xfrm>
            <a:off x="5709525" y="4100477"/>
            <a:ext cx="863958" cy="43673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050" b="1" dirty="0" smtClean="0"/>
              <a:t>JVM</a:t>
            </a:r>
            <a:r>
              <a:rPr lang="de-DE" sz="1050" smtClean="0"/>
              <a:t/>
            </a:r>
            <a:br>
              <a:rPr lang="de-DE" sz="1050" smtClean="0"/>
            </a:br>
            <a:r>
              <a:rPr lang="de-DE" sz="1050" smtClean="0"/>
              <a:t>Spark Worker</a:t>
            </a:r>
            <a:endParaRPr lang="de-DE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1467293" y="5018567"/>
            <a:ext cx="2115879" cy="860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dse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spark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submit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583172" y="2990630"/>
            <a:ext cx="4221126" cy="2431975"/>
          </a:xfrm>
          <a:custGeom>
            <a:avLst/>
            <a:gdLst>
              <a:gd name="connsiteX0" fmla="*/ 0 w 4104168"/>
              <a:gd name="connsiteY0" fmla="*/ 2368179 h 2368179"/>
              <a:gd name="connsiteX1" fmla="*/ 2317898 w 4104168"/>
              <a:gd name="connsiteY1" fmla="*/ 316096 h 2368179"/>
              <a:gd name="connsiteX2" fmla="*/ 4104168 w 4104168"/>
              <a:gd name="connsiteY2" fmla="*/ 7751 h 23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4168" h="2368179">
                <a:moveTo>
                  <a:pt x="0" y="2368179"/>
                </a:moveTo>
                <a:cubicBezTo>
                  <a:pt x="816935" y="1538840"/>
                  <a:pt x="1633870" y="709501"/>
                  <a:pt x="2317898" y="316096"/>
                </a:cubicBezTo>
                <a:cubicBezTo>
                  <a:pt x="3001926" y="-77309"/>
                  <a:pt x="4104168" y="7751"/>
                  <a:pt x="4104168" y="7751"/>
                </a:cubicBezTo>
              </a:path>
            </a:pathLst>
          </a:custGeom>
          <a:noFill/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3252843" y="4889360"/>
            <a:ext cx="616881" cy="38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JAR</a:t>
            </a:r>
            <a:endParaRPr lang="de-DE"/>
          </a:p>
        </p:txBody>
      </p: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913501" y="3151414"/>
            <a:ext cx="3893329" cy="18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13501" y="5188131"/>
            <a:ext cx="2479009" cy="97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7275" y="4469123"/>
            <a:ext cx="5250180" cy="6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45799" y="4485437"/>
            <a:ext cx="1657640" cy="56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2" idx="1"/>
          </p:cNvCxnSpPr>
          <p:nvPr/>
        </p:nvCxnSpPr>
        <p:spPr>
          <a:xfrm>
            <a:off x="3918117" y="5188131"/>
            <a:ext cx="4864002" cy="22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63436" y="5945668"/>
            <a:ext cx="6178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spark-submit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--class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MainClass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MeineJarDatei.jar</a:t>
            </a:r>
            <a:endParaRPr lang="de-DE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</a:t>
            </a:r>
            <a:r>
              <a:rPr lang="de-DE" dirty="0" err="1" smtClean="0"/>
              <a:t>of</a:t>
            </a:r>
            <a:r>
              <a:rPr lang="de-DE" dirty="0" smtClean="0"/>
              <a:t> DSE Analytics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 smtClean="0"/>
              <a:t>DSE Cassandra </a:t>
            </a:r>
            <a:r>
              <a:rPr lang="en-US" sz="1400" dirty="0"/>
              <a:t>tables exposed as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 Apache Spark™ RDDs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 Apache Spark™ </a:t>
            </a:r>
            <a:r>
              <a:rPr lang="en-US" sz="1400" dirty="0" err="1"/>
              <a:t>DataFrames</a:t>
            </a:r>
            <a:endParaRPr lang="en-US" sz="1400" dirty="0"/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Load data from </a:t>
            </a:r>
            <a:r>
              <a:rPr lang="en-US" sz="1400" dirty="0" smtClean="0"/>
              <a:t>DSE C* to DSE Analytics</a:t>
            </a:r>
            <a:endParaRPr lang="en-US" sz="1400" dirty="0"/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Write data from </a:t>
            </a:r>
            <a:r>
              <a:rPr lang="en-US" sz="1400" dirty="0" smtClean="0"/>
              <a:t>DSE Analytics to DSE C*</a:t>
            </a:r>
            <a:endParaRPr lang="en-US" sz="1400" dirty="0"/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Object mapper : Mapping of C* tables and rows to Scala / Java objects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 smtClean="0"/>
              <a:t> All DSE C* types </a:t>
            </a:r>
            <a:r>
              <a:rPr lang="en-US" sz="1400" dirty="0"/>
              <a:t>supported and converted to Scala / Java types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Server side data selection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Virtual Nodes support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Data Locality awareness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Scala, Python and Java APIs</a:t>
            </a:r>
          </a:p>
          <a:p>
            <a:endParaRPr lang="de-DE" sz="1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DSE Analytics - REPL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" sz="1600" dirty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$</a:t>
            </a:r>
            <a:r>
              <a:rPr lang="en" sz="1600" b="1" dirty="0"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en" sz="1600" b="1" dirty="0" err="1">
                <a:latin typeface="Andale Mono" charset="0"/>
                <a:ea typeface="Andale Mono" charset="0"/>
                <a:cs typeface="Andale Mono" charset="0"/>
                <a:sym typeface="Consolas"/>
              </a:rPr>
              <a:t>dse</a:t>
            </a:r>
            <a:r>
              <a:rPr lang="en" sz="1600" b="1" dirty="0"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en" sz="1600" b="1" dirty="0" smtClean="0">
                <a:latin typeface="Andale Mono" charset="0"/>
                <a:ea typeface="Andale Mono" charset="0"/>
                <a:cs typeface="Andale Mono" charset="0"/>
                <a:sym typeface="Consolas"/>
              </a:rPr>
              <a:t>spark</a:t>
            </a:r>
            <a:endParaRPr lang="en" sz="1600" dirty="0">
              <a:solidFill>
                <a:srgbClr val="B45F06"/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lnSpc>
                <a:spcPct val="115000"/>
              </a:lnSpc>
              <a:defRPr/>
            </a:pPr>
            <a:r>
              <a:rPr lang="en" sz="1400" dirty="0" err="1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scala</a:t>
            </a:r>
            <a:r>
              <a:rPr lang="en" sz="1400" dirty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&gt; </a:t>
            </a:r>
            <a:r>
              <a:rPr lang="e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val</a:t>
            </a: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table = </a:t>
            </a:r>
            <a:r>
              <a:rPr lang="e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sc.cassandraTable</a:t>
            </a: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[</a:t>
            </a:r>
            <a:r>
              <a:rPr lang="en" sz="1400" dirty="0" err="1">
                <a:solidFill>
                  <a:srgbClr val="65007E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CassandraRow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](</a:t>
            </a:r>
            <a:r>
              <a:rPr lang="de-DE" sz="1400" dirty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retailer</a:t>
            </a:r>
            <a:r>
              <a:rPr lang="de-DE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‘</a:t>
            </a:r>
            <a:r>
              <a:rPr lang="en" sz="14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,</a:t>
            </a:r>
            <a:r>
              <a:rPr lang="de-DE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'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sales</a:t>
            </a:r>
            <a:r>
              <a:rPr lang="de-DE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‘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).select(</a:t>
            </a:r>
            <a:r>
              <a:rPr lang="de-DE" sz="1400" dirty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"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name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"</a:t>
            </a:r>
            <a:r>
              <a:rPr lang="en" sz="14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,</a:t>
            </a:r>
            <a:r>
              <a:rPr lang="de-DE" sz="14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“</a:t>
            </a:r>
            <a:r>
              <a:rPr lang="de-DE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item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"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).</a:t>
            </a:r>
            <a:r>
              <a:rPr lang="en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where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(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“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name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= </a:t>
            </a:r>
            <a:r>
              <a:rPr lang="en" sz="1400" dirty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?"</a:t>
            </a:r>
            <a:r>
              <a:rPr lang="en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, 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“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gregg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"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)</a:t>
            </a:r>
            <a:endParaRPr lang="de-DE" sz="1400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lnSpc>
                <a:spcPct val="115000"/>
              </a:lnSpc>
              <a:defRPr/>
            </a:pP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table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com.datastax.spark.connector.rdd.CassandraTableScanRDD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 [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com.datastax.spark.connector.CassandraRow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] = 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CassandraTableScanRDD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[5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] at RDD at 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CassandraRDD.scala:15</a:t>
            </a:r>
          </a:p>
          <a:p>
            <a:pPr>
              <a:defRPr/>
            </a:pPr>
            <a:endParaRPr lang="de-DE" sz="1600" dirty="0">
              <a:solidFill>
                <a:srgbClr val="B45F06"/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defRPr/>
            </a:pP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//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With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collect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the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data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gets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read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from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Cassandra</a:t>
            </a:r>
            <a:endParaRPr lang="en" sz="1600" dirty="0">
              <a:solidFill>
                <a:srgbClr val="B45F06"/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defRPr/>
            </a:pPr>
            <a:r>
              <a:rPr lang="en" sz="1400" dirty="0" err="1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scala</a:t>
            </a:r>
            <a:r>
              <a:rPr lang="en" sz="1400" dirty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&gt; </a:t>
            </a: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table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.</a:t>
            </a: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collect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()</a:t>
            </a:r>
            <a:endParaRPr lang="en" sz="14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defRPr/>
            </a:pP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res1: Array[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com.datastax.spark.connector.CassandraRow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] = Array(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PlayStation 4},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iMac},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Microsoft Xbox})</a:t>
            </a:r>
          </a:p>
          <a:p>
            <a:endParaRPr lang="de-DE" sz="1200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defRPr/>
            </a:pPr>
            <a:r>
              <a:rPr lang="de-DE" sz="1400" dirty="0" err="1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</a:rPr>
              <a:t>scala</a:t>
            </a:r>
            <a:r>
              <a:rPr lang="de-DE" sz="1400" dirty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table.collect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().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foreach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println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, item: PlayStation 4}</a:t>
            </a:r>
          </a:p>
          <a:p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iMac}</a:t>
            </a:r>
          </a:p>
          <a:p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Microsoft Xbox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de-DE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Master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Master" id="{1B8D6E79-0476-5142-9978-04590D3FB0A3}" vid="{5C19785A-0E3B-1D45-965F-53ADE71795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TemplateMaster</Template>
  <TotalTime>2425</TotalTime>
  <Words>844</Words>
  <Application>Microsoft Macintosh PowerPoint</Application>
  <PresentationFormat>Widescreen</PresentationFormat>
  <Paragraphs>193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Andale Mono</vt:lpstr>
      <vt:lpstr>Calibri</vt:lpstr>
      <vt:lpstr>Consolas</vt:lpstr>
      <vt:lpstr>Courier New</vt:lpstr>
      <vt:lpstr>Helvetica</vt:lpstr>
      <vt:lpstr>Helvetica Neue Medium</vt:lpstr>
      <vt:lpstr>Helvetica Neue Thin</vt:lpstr>
      <vt:lpstr>ＭＳ Ｐゴシック</vt:lpstr>
      <vt:lpstr>Roboto Light</vt:lpstr>
      <vt:lpstr>Arial</vt:lpstr>
      <vt:lpstr>Helvetica Neue</vt:lpstr>
      <vt:lpstr>Helvetica Neue Light</vt:lpstr>
      <vt:lpstr>TemplateMaster</vt:lpstr>
      <vt:lpstr>DataStax Enterprise Analytics</vt:lpstr>
      <vt:lpstr>Agenda</vt:lpstr>
      <vt:lpstr>DSE Analytics</vt:lpstr>
      <vt:lpstr>Architecture overview</vt:lpstr>
      <vt:lpstr>Spark data model RDD</vt:lpstr>
      <vt:lpstr>Token Ranges Aware</vt:lpstr>
      <vt:lpstr>Submit Spark Jobs to DSE Analytics</vt:lpstr>
      <vt:lpstr>Features of DSE Analytics</vt:lpstr>
      <vt:lpstr>DSE Analytics - REPL</vt:lpstr>
      <vt:lpstr>DSE Analytics - Spark SQL</vt:lpstr>
      <vt:lpstr>DSE Analytics Features</vt:lpstr>
      <vt:lpstr>Lab 6 : Hands-on DSE Analytics</vt:lpstr>
      <vt:lpstr>Thank You!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Aaron Regis</cp:lastModifiedBy>
  <cp:revision>1134</cp:revision>
  <cp:lastPrinted>2017-06-13T15:18:19Z</cp:lastPrinted>
  <dcterms:created xsi:type="dcterms:W3CDTF">2010-04-12T23:12:02Z</dcterms:created>
  <dcterms:modified xsi:type="dcterms:W3CDTF">2018-01-09T12:28:39Z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