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Canva Sans Bold" panose="020B0604020202020204" charset="0"/>
      <p:regular r:id="rId23"/>
    </p:embeddedFont>
    <p:embeddedFont>
      <p:font typeface="Open Sauce" panose="020B0604020202020204" charset="0"/>
      <p:regular r:id="rId24"/>
    </p:embeddedFont>
    <p:embeddedFont>
      <p:font typeface="Open Sauce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9.sv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11536572" y="70698"/>
            <a:ext cx="5105219" cy="4571340"/>
          </a:xfrm>
          <a:custGeom>
            <a:avLst/>
            <a:gdLst/>
            <a:ahLst/>
            <a:cxnLst/>
            <a:rect l="l" t="t" r="r" b="b"/>
            <a:pathLst>
              <a:path w="5105219" h="4571340">
                <a:moveTo>
                  <a:pt x="0" y="0"/>
                </a:moveTo>
                <a:lnTo>
                  <a:pt x="5105219" y="0"/>
                </a:lnTo>
                <a:lnTo>
                  <a:pt x="5105219" y="4571340"/>
                </a:lnTo>
                <a:lnTo>
                  <a:pt x="0" y="4571340"/>
                </a:lnTo>
                <a:lnTo>
                  <a:pt x="0" y="0"/>
                </a:lnTo>
                <a:close/>
              </a:path>
            </a:pathLst>
          </a:custGeom>
          <a:blipFill>
            <a:blip r:embed="rId2"/>
            <a:stretch>
              <a:fillRect/>
            </a:stretch>
          </a:blipFill>
        </p:spPr>
      </p:sp>
      <p:sp>
        <p:nvSpPr>
          <p:cNvPr id="3" name="Freeform 3"/>
          <p:cNvSpPr/>
          <p:nvPr/>
        </p:nvSpPr>
        <p:spPr>
          <a:xfrm>
            <a:off x="10500819" y="4305300"/>
            <a:ext cx="7195776" cy="5644962"/>
          </a:xfrm>
          <a:custGeom>
            <a:avLst/>
            <a:gdLst/>
            <a:ahLst/>
            <a:cxnLst/>
            <a:rect l="l" t="t" r="r" b="b"/>
            <a:pathLst>
              <a:path w="7195776" h="5644962">
                <a:moveTo>
                  <a:pt x="0" y="0"/>
                </a:moveTo>
                <a:lnTo>
                  <a:pt x="7195776" y="0"/>
                </a:lnTo>
                <a:lnTo>
                  <a:pt x="7195776" y="5644962"/>
                </a:lnTo>
                <a:lnTo>
                  <a:pt x="0" y="5644962"/>
                </a:lnTo>
                <a:lnTo>
                  <a:pt x="0" y="0"/>
                </a:lnTo>
                <a:close/>
              </a:path>
            </a:pathLst>
          </a:custGeom>
          <a:blipFill>
            <a:blip r:embed="rId3"/>
            <a:stretch>
              <a:fillRect/>
            </a:stretch>
          </a:blipFill>
        </p:spPr>
      </p:sp>
      <p:sp>
        <p:nvSpPr>
          <p:cNvPr id="4" name="TextBox 4"/>
          <p:cNvSpPr txBox="1"/>
          <p:nvPr/>
        </p:nvSpPr>
        <p:spPr>
          <a:xfrm>
            <a:off x="421242" y="175319"/>
            <a:ext cx="10079577" cy="853381"/>
          </a:xfrm>
          <a:prstGeom prst="rect">
            <a:avLst/>
          </a:prstGeom>
        </p:spPr>
        <p:txBody>
          <a:bodyPr lIns="0" tIns="0" rIns="0" bIns="0" rtlCol="0" anchor="t">
            <a:spAutoFit/>
          </a:bodyPr>
          <a:lstStyle/>
          <a:p>
            <a:pPr algn="l">
              <a:lnSpc>
                <a:spcPts val="7038"/>
              </a:lnSpc>
            </a:pPr>
            <a:r>
              <a:rPr lang="en-US" sz="5027" b="1" spc="-100">
                <a:solidFill>
                  <a:srgbClr val="191919"/>
                </a:solidFill>
                <a:latin typeface="Open Sauce Bold"/>
                <a:ea typeface="Open Sauce Bold"/>
                <a:cs typeface="Open Sauce Bold"/>
                <a:sym typeface="Open Sauce Bold"/>
              </a:rPr>
              <a:t>Distribution of transaction types</a:t>
            </a:r>
          </a:p>
        </p:txBody>
      </p:sp>
      <p:sp>
        <p:nvSpPr>
          <p:cNvPr id="5" name="TextBox 5"/>
          <p:cNvSpPr txBox="1"/>
          <p:nvPr/>
        </p:nvSpPr>
        <p:spPr>
          <a:xfrm>
            <a:off x="158165" y="1380299"/>
            <a:ext cx="10342654" cy="7953724"/>
          </a:xfrm>
          <a:prstGeom prst="rect">
            <a:avLst/>
          </a:prstGeom>
        </p:spPr>
        <p:txBody>
          <a:bodyPr lIns="0" tIns="0" rIns="0" bIns="0" rtlCol="0" anchor="t">
            <a:spAutoFit/>
          </a:bodyPr>
          <a:lstStyle/>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two visualizations displays the distribution of transaction types in a dataset.</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Count Plot: This bar chart illustrates the frequency of each transaction type. CASH-OUT and PAYMENT are the most common occurrences . CASH-IN is less frequent, followed by TRANSFER. DEBIT is the least common, showing minimal activity.</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Pie Chart: This pie chart represents the percentage distribution of transaction types. PAYMENT has the highest proportion at 49.5%, with CASH_IN close behind at 17.5%. CASH-OUT represents 16.8%, while TRANSFER is 13.1%. DEBIT is the smallest slice, comprising just 3.1% of transactions.</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These plots give a comprehensive overview of transaction distribution, revealing the relative prominence of each type and helping identify potential areas for further analysis, such as identifying trends or spotting anomalies related to fraud detection.</a:t>
            </a:r>
          </a:p>
        </p:txBody>
      </p:sp>
      <p:pic>
        <p:nvPicPr>
          <p:cNvPr id="6" name="Picture 5">
            <a:extLst>
              <a:ext uri="{FF2B5EF4-FFF2-40B4-BE49-F238E27FC236}">
                <a16:creationId xmlns:a16="http://schemas.microsoft.com/office/drawing/2014/main" id="{9BFA9CF7-3914-4550-8A90-31951B038FD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8221590" y="1486636"/>
            <a:ext cx="9037710" cy="7771664"/>
          </a:xfrm>
          <a:custGeom>
            <a:avLst/>
            <a:gdLst/>
            <a:ahLst/>
            <a:cxnLst/>
            <a:rect l="l" t="t" r="r" b="b"/>
            <a:pathLst>
              <a:path w="9037710" h="7771664">
                <a:moveTo>
                  <a:pt x="0" y="0"/>
                </a:moveTo>
                <a:lnTo>
                  <a:pt x="9037710" y="0"/>
                </a:lnTo>
                <a:lnTo>
                  <a:pt x="9037710" y="7771664"/>
                </a:lnTo>
                <a:lnTo>
                  <a:pt x="0" y="7771664"/>
                </a:lnTo>
                <a:lnTo>
                  <a:pt x="0" y="0"/>
                </a:lnTo>
                <a:close/>
              </a:path>
            </a:pathLst>
          </a:custGeom>
          <a:blipFill>
            <a:blip r:embed="rId2"/>
            <a:stretch>
              <a:fillRect l="-281" r="-281"/>
            </a:stretch>
          </a:blipFill>
        </p:spPr>
      </p:sp>
      <p:sp>
        <p:nvSpPr>
          <p:cNvPr id="3" name="TextBox 3"/>
          <p:cNvSpPr txBox="1"/>
          <p:nvPr/>
        </p:nvSpPr>
        <p:spPr>
          <a:xfrm>
            <a:off x="1273260" y="1493523"/>
            <a:ext cx="5773170" cy="853381"/>
          </a:xfrm>
          <a:prstGeom prst="rect">
            <a:avLst/>
          </a:prstGeom>
        </p:spPr>
        <p:txBody>
          <a:bodyPr lIns="0" tIns="0" rIns="0" bIns="0" rtlCol="0" anchor="t">
            <a:spAutoFit/>
          </a:bodyPr>
          <a:lstStyle/>
          <a:p>
            <a:pPr algn="l">
              <a:lnSpc>
                <a:spcPts val="7038"/>
              </a:lnSpc>
            </a:pPr>
            <a:r>
              <a:rPr lang="en-US" sz="5027" b="1" spc="-100">
                <a:solidFill>
                  <a:srgbClr val="191919"/>
                </a:solidFill>
                <a:latin typeface="Open Sauce Bold"/>
                <a:ea typeface="Open Sauce Bold"/>
                <a:cs typeface="Open Sauce Bold"/>
                <a:sym typeface="Open Sauce Bold"/>
              </a:rPr>
              <a:t>Correlation Matrix</a:t>
            </a:r>
          </a:p>
        </p:txBody>
      </p:sp>
      <p:sp>
        <p:nvSpPr>
          <p:cNvPr id="4" name="TextBox 4"/>
          <p:cNvSpPr txBox="1"/>
          <p:nvPr/>
        </p:nvSpPr>
        <p:spPr>
          <a:xfrm>
            <a:off x="428026" y="3673892"/>
            <a:ext cx="6618404" cy="4402721"/>
          </a:xfrm>
          <a:prstGeom prst="rect">
            <a:avLst/>
          </a:prstGeom>
        </p:spPr>
        <p:txBody>
          <a:bodyPr lIns="0" tIns="0" rIns="0" bIns="0" rtlCol="0" anchor="t">
            <a:spAutoFit/>
          </a:bodyPr>
          <a:lstStyle/>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Positive correlation were observed between the target variables and “Step”, “Oldbalancedest” and “Newbalancedest”.</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“Newbalancedest” has no relation with target variable.</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“Newbalanceorig” and “oldbalanceorg” have negative correlation with “Type”.</a:t>
            </a:r>
          </a:p>
          <a:p>
            <a:pPr algn="l">
              <a:lnSpc>
                <a:spcPts val="3534"/>
              </a:lnSpc>
            </a:pPr>
            <a:endParaRPr lang="en-US" sz="2209">
              <a:solidFill>
                <a:srgbClr val="191919"/>
              </a:solidFill>
              <a:latin typeface="Open Sauce"/>
              <a:ea typeface="Open Sauce"/>
              <a:cs typeface="Open Sauce"/>
              <a:sym typeface="Open Sauce"/>
            </a:endParaRPr>
          </a:p>
        </p:txBody>
      </p:sp>
      <p:sp>
        <p:nvSpPr>
          <p:cNvPr id="5" name="Freeform 5"/>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3">
              <a:extLst>
                <a:ext uri="{96DAC541-7B7A-43D3-8B79-37D633B846F1}">
                  <asvg:svgBlip xmlns:asvg="http://schemas.microsoft.com/office/drawing/2016/SVG/main" r:embed="rId4"/>
                </a:ext>
              </a:extLst>
            </a:blip>
            <a:stretch>
              <a:fillRect r="-16407" b="-199792"/>
            </a:stretch>
          </a:blipFill>
          <a:ln cap="sq">
            <a:noFill/>
            <a:prstDash val="solid"/>
            <a:miter/>
          </a:ln>
        </p:spPr>
      </p:sp>
      <p:pic>
        <p:nvPicPr>
          <p:cNvPr id="6" name="Picture 5">
            <a:extLst>
              <a:ext uri="{FF2B5EF4-FFF2-40B4-BE49-F238E27FC236}">
                <a16:creationId xmlns:a16="http://schemas.microsoft.com/office/drawing/2014/main" id="{21642F22-C45F-4179-B04C-7FA0D8173B6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2">
              <a:extLst>
                <a:ext uri="{96DAC541-7B7A-43D3-8B79-37D633B846F1}">
                  <asvg:svgBlip xmlns:asvg="http://schemas.microsoft.com/office/drawing/2016/SVG/main" r:embed="rId3"/>
                </a:ext>
              </a:extLst>
            </a:blip>
            <a:stretch>
              <a:fillRect r="-16407" b="-199792"/>
            </a:stretch>
          </a:blipFill>
          <a:ln cap="sq">
            <a:noFill/>
            <a:prstDash val="solid"/>
            <a:miter/>
          </a:ln>
        </p:spPr>
      </p:sp>
      <p:grpSp>
        <p:nvGrpSpPr>
          <p:cNvPr id="3" name="Group 3"/>
          <p:cNvGrpSpPr/>
          <p:nvPr/>
        </p:nvGrpSpPr>
        <p:grpSpPr>
          <a:xfrm>
            <a:off x="9960743" y="2497534"/>
            <a:ext cx="6386777" cy="6386777"/>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alphaModFix amt="85000"/>
              </a:blip>
              <a:stretch>
                <a:fillRect l="-31967" r="-31967"/>
              </a:stretch>
            </a:blipFill>
          </p:spPr>
        </p:sp>
      </p:grpSp>
      <p:sp>
        <p:nvSpPr>
          <p:cNvPr id="5" name="TextBox 5"/>
          <p:cNvSpPr txBox="1"/>
          <p:nvPr/>
        </p:nvSpPr>
        <p:spPr>
          <a:xfrm>
            <a:off x="1273260" y="3149964"/>
            <a:ext cx="6618404" cy="5734347"/>
          </a:xfrm>
          <a:prstGeom prst="rect">
            <a:avLst/>
          </a:prstGeom>
        </p:spPr>
        <p:txBody>
          <a:bodyPr lIns="0" tIns="0" rIns="0" bIns="0" rtlCol="0" anchor="t">
            <a:spAutoFit/>
          </a:bodyPr>
          <a:lstStyle/>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dataset has no missing values, so there's no need for data imputation or removal due to null entries.</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Converts categorical variables into numerical representations through labelencoding, facilitating their use in machine learning algorithms that require numerical input for processing.</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Dropped irrelevant features nameorig and namedest</a:t>
            </a:r>
          </a:p>
          <a:p>
            <a:pPr algn="l">
              <a:lnSpc>
                <a:spcPts val="3534"/>
              </a:lnSpc>
            </a:pPr>
            <a:endParaRPr lang="en-US" sz="2209">
              <a:solidFill>
                <a:srgbClr val="191919"/>
              </a:solidFill>
              <a:latin typeface="Open Sauce"/>
              <a:ea typeface="Open Sauce"/>
              <a:cs typeface="Open Sauce"/>
              <a:sym typeface="Open Sauce"/>
            </a:endParaRPr>
          </a:p>
        </p:txBody>
      </p:sp>
      <p:sp>
        <p:nvSpPr>
          <p:cNvPr id="6" name="TextBox 6"/>
          <p:cNvSpPr txBox="1"/>
          <p:nvPr/>
        </p:nvSpPr>
        <p:spPr>
          <a:xfrm>
            <a:off x="5380408" y="431512"/>
            <a:ext cx="7527184" cy="1070552"/>
          </a:xfrm>
          <a:prstGeom prst="rect">
            <a:avLst/>
          </a:prstGeom>
        </p:spPr>
        <p:txBody>
          <a:bodyPr lIns="0" tIns="0" rIns="0" bIns="0" rtlCol="0" anchor="t">
            <a:spAutoFit/>
          </a:bodyPr>
          <a:lstStyle/>
          <a:p>
            <a:pPr algn="l">
              <a:lnSpc>
                <a:spcPts val="8718"/>
              </a:lnSpc>
            </a:pPr>
            <a:r>
              <a:rPr lang="en-US" sz="6227" b="1" spc="-124">
                <a:solidFill>
                  <a:srgbClr val="191919"/>
                </a:solidFill>
                <a:latin typeface="Open Sauce Bold"/>
                <a:ea typeface="Open Sauce Bold"/>
                <a:cs typeface="Open Sauce Bold"/>
                <a:sym typeface="Open Sauce Bold"/>
              </a:rPr>
              <a:t>Data Preprocessing</a:t>
            </a:r>
          </a:p>
        </p:txBody>
      </p:sp>
      <p:pic>
        <p:nvPicPr>
          <p:cNvPr id="7" name="Picture 6">
            <a:extLst>
              <a:ext uri="{FF2B5EF4-FFF2-40B4-BE49-F238E27FC236}">
                <a16:creationId xmlns:a16="http://schemas.microsoft.com/office/drawing/2014/main" id="{AAF0C0A0-E4FD-4CBB-B65E-151B2533272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rot="2105214">
            <a:off x="10590497" y="2057400"/>
            <a:ext cx="6172200" cy="6172200"/>
          </a:xfrm>
          <a:prstGeom prst="rect">
            <a:avLst/>
          </a:prstGeom>
        </p:spPr>
      </p:pic>
      <p:sp>
        <p:nvSpPr>
          <p:cNvPr id="3" name="TextBox 3"/>
          <p:cNvSpPr txBox="1"/>
          <p:nvPr/>
        </p:nvSpPr>
        <p:spPr>
          <a:xfrm>
            <a:off x="12117176" y="7745938"/>
            <a:ext cx="3118842" cy="564163"/>
          </a:xfrm>
          <a:prstGeom prst="rect">
            <a:avLst/>
          </a:prstGeom>
        </p:spPr>
        <p:txBody>
          <a:bodyPr lIns="0" tIns="0" rIns="0" bIns="0" rtlCol="0" anchor="t">
            <a:spAutoFit/>
          </a:bodyPr>
          <a:lstStyle/>
          <a:p>
            <a:pPr algn="ctr">
              <a:lnSpc>
                <a:spcPts val="4604"/>
              </a:lnSpc>
            </a:pPr>
            <a:r>
              <a:rPr lang="en-US" sz="3288" b="1">
                <a:solidFill>
                  <a:srgbClr val="41B8D5"/>
                </a:solidFill>
                <a:latin typeface="Canva Sans Bold"/>
                <a:ea typeface="Canva Sans Bold"/>
                <a:cs typeface="Canva Sans Bold"/>
                <a:sym typeface="Canva Sans Bold"/>
              </a:rPr>
              <a:t>80% Train Data</a:t>
            </a:r>
          </a:p>
        </p:txBody>
      </p:sp>
      <p:sp>
        <p:nvSpPr>
          <p:cNvPr id="4" name="TextBox 4"/>
          <p:cNvSpPr txBox="1"/>
          <p:nvPr/>
        </p:nvSpPr>
        <p:spPr>
          <a:xfrm>
            <a:off x="12214450" y="1888286"/>
            <a:ext cx="2924294" cy="564163"/>
          </a:xfrm>
          <a:prstGeom prst="rect">
            <a:avLst/>
          </a:prstGeom>
        </p:spPr>
        <p:txBody>
          <a:bodyPr lIns="0" tIns="0" rIns="0" bIns="0" rtlCol="0" anchor="t">
            <a:spAutoFit/>
          </a:bodyPr>
          <a:lstStyle/>
          <a:p>
            <a:pPr algn="ctr">
              <a:lnSpc>
                <a:spcPts val="4604"/>
              </a:lnSpc>
            </a:pPr>
            <a:r>
              <a:rPr lang="en-US" sz="3288" b="1">
                <a:solidFill>
                  <a:srgbClr val="6CE5E8"/>
                </a:solidFill>
                <a:latin typeface="Canva Sans Bold"/>
                <a:ea typeface="Canva Sans Bold"/>
                <a:cs typeface="Canva Sans Bold"/>
                <a:sym typeface="Canva Sans Bold"/>
              </a:rPr>
              <a:t>20% Test Data</a:t>
            </a:r>
          </a:p>
        </p:txBody>
      </p:sp>
      <p:sp>
        <p:nvSpPr>
          <p:cNvPr id="5" name="TextBox 5"/>
          <p:cNvSpPr txBox="1"/>
          <p:nvPr/>
        </p:nvSpPr>
        <p:spPr>
          <a:xfrm>
            <a:off x="1763430" y="2933135"/>
            <a:ext cx="6846214" cy="2627220"/>
          </a:xfrm>
          <a:prstGeom prst="rect">
            <a:avLst/>
          </a:prstGeom>
        </p:spPr>
        <p:txBody>
          <a:bodyPr lIns="0" tIns="0" rIns="0" bIns="0" rtlCol="0" anchor="t">
            <a:spAutoFit/>
          </a:bodyPr>
          <a:lstStyle/>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Divided the dataset into two parts: X and y.</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"X"  represents the independent Variables, and "y" represents the Dependent (target variable) that we want to predict or understand.</a:t>
            </a:r>
          </a:p>
          <a:p>
            <a:pPr algn="l">
              <a:lnSpc>
                <a:spcPts val="3534"/>
              </a:lnSpc>
            </a:pPr>
            <a:endParaRPr lang="en-US" sz="2209">
              <a:solidFill>
                <a:srgbClr val="191919"/>
              </a:solidFill>
              <a:latin typeface="Open Sauce"/>
              <a:ea typeface="Open Sauce"/>
              <a:cs typeface="Open Sauce"/>
              <a:sym typeface="Open Sauce"/>
            </a:endParaRPr>
          </a:p>
        </p:txBody>
      </p:sp>
      <p:sp>
        <p:nvSpPr>
          <p:cNvPr id="6" name="TextBox 6"/>
          <p:cNvSpPr txBox="1"/>
          <p:nvPr/>
        </p:nvSpPr>
        <p:spPr>
          <a:xfrm>
            <a:off x="1381893" y="2060830"/>
            <a:ext cx="7762107" cy="727617"/>
          </a:xfrm>
          <a:prstGeom prst="rect">
            <a:avLst/>
          </a:prstGeom>
        </p:spPr>
        <p:txBody>
          <a:bodyPr lIns="0" tIns="0" rIns="0" bIns="0" rtlCol="0" anchor="t">
            <a:spAutoFit/>
          </a:bodyPr>
          <a:lstStyle/>
          <a:p>
            <a:pPr algn="l">
              <a:lnSpc>
                <a:spcPts val="6182"/>
              </a:lnSpc>
            </a:pPr>
            <a:r>
              <a:rPr lang="en-US" sz="3864" b="1">
                <a:solidFill>
                  <a:srgbClr val="191919"/>
                </a:solidFill>
                <a:latin typeface="Open Sauce Bold"/>
                <a:ea typeface="Open Sauce Bold"/>
                <a:cs typeface="Open Sauce Bold"/>
                <a:sym typeface="Open Sauce Bold"/>
              </a:rPr>
              <a:t>SPLITING THE DATA INTO X &amp; Y</a:t>
            </a:r>
          </a:p>
        </p:txBody>
      </p:sp>
      <p:sp>
        <p:nvSpPr>
          <p:cNvPr id="7" name="TextBox 7"/>
          <p:cNvSpPr txBox="1"/>
          <p:nvPr/>
        </p:nvSpPr>
        <p:spPr>
          <a:xfrm>
            <a:off x="1381893" y="5858187"/>
            <a:ext cx="7762107" cy="1508667"/>
          </a:xfrm>
          <a:prstGeom prst="rect">
            <a:avLst/>
          </a:prstGeom>
        </p:spPr>
        <p:txBody>
          <a:bodyPr lIns="0" tIns="0" rIns="0" bIns="0" rtlCol="0" anchor="t">
            <a:spAutoFit/>
          </a:bodyPr>
          <a:lstStyle/>
          <a:p>
            <a:pPr algn="l">
              <a:lnSpc>
                <a:spcPts val="6182"/>
              </a:lnSpc>
            </a:pPr>
            <a:r>
              <a:rPr lang="en-US" sz="3864" b="1">
                <a:solidFill>
                  <a:srgbClr val="191919"/>
                </a:solidFill>
                <a:latin typeface="Open Sauce Bold"/>
                <a:ea typeface="Open Sauce Bold"/>
                <a:cs typeface="Open Sauce Bold"/>
                <a:sym typeface="Open Sauce Bold"/>
              </a:rPr>
              <a:t>TRAIN TEST SPLIT</a:t>
            </a:r>
          </a:p>
          <a:p>
            <a:pPr algn="l">
              <a:lnSpc>
                <a:spcPts val="6182"/>
              </a:lnSpc>
            </a:pPr>
            <a:endParaRPr lang="en-US" sz="3864" b="1">
              <a:solidFill>
                <a:srgbClr val="191919"/>
              </a:solidFill>
              <a:latin typeface="Open Sauce Bold"/>
              <a:ea typeface="Open Sauce Bold"/>
              <a:cs typeface="Open Sauce Bold"/>
              <a:sym typeface="Open Sauce Bold"/>
            </a:endParaRPr>
          </a:p>
        </p:txBody>
      </p:sp>
      <p:sp>
        <p:nvSpPr>
          <p:cNvPr id="8" name="TextBox 8"/>
          <p:cNvSpPr txBox="1"/>
          <p:nvPr/>
        </p:nvSpPr>
        <p:spPr>
          <a:xfrm>
            <a:off x="1763430" y="6732428"/>
            <a:ext cx="6846214" cy="3071096"/>
          </a:xfrm>
          <a:prstGeom prst="rect">
            <a:avLst/>
          </a:prstGeom>
        </p:spPr>
        <p:txBody>
          <a:bodyPr lIns="0" tIns="0" rIns="0" bIns="0" rtlCol="0" anchor="t">
            <a:spAutoFit/>
          </a:bodyPr>
          <a:lstStyle/>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Divided the data into training (80%) and testing (20%) sets.</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Setting a random state ensures consistent results and maintains a proportional distribution of the target variable in both sets.</a:t>
            </a:r>
          </a:p>
          <a:p>
            <a:pPr algn="l">
              <a:lnSpc>
                <a:spcPts val="3534"/>
              </a:lnSpc>
            </a:pPr>
            <a:endParaRPr lang="en-US" sz="2209">
              <a:solidFill>
                <a:srgbClr val="191919"/>
              </a:solidFill>
              <a:latin typeface="Open Sauce"/>
              <a:ea typeface="Open Sauce"/>
              <a:cs typeface="Open Sauce"/>
              <a:sym typeface="Open Sauce"/>
            </a:endParaRPr>
          </a:p>
        </p:txBody>
      </p:sp>
      <p:sp>
        <p:nvSpPr>
          <p:cNvPr id="9" name="Freeform 9"/>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3">
              <a:extLst>
                <a:ext uri="{96DAC541-7B7A-43D3-8B79-37D633B846F1}">
                  <asvg:svgBlip xmlns:asvg="http://schemas.microsoft.com/office/drawing/2016/SVG/main" r:embed="rId4"/>
                </a:ext>
              </a:extLst>
            </a:blip>
            <a:stretch>
              <a:fillRect r="-16407" b="-199792"/>
            </a:stretch>
          </a:blipFill>
          <a:ln cap="sq">
            <a:noFill/>
            <a:prstDash val="solid"/>
            <a:miter/>
          </a:ln>
        </p:spPr>
      </p:sp>
      <p:pic>
        <p:nvPicPr>
          <p:cNvPr id="10" name="Picture 9">
            <a:extLst>
              <a:ext uri="{FF2B5EF4-FFF2-40B4-BE49-F238E27FC236}">
                <a16:creationId xmlns:a16="http://schemas.microsoft.com/office/drawing/2014/main" id="{06FAB780-1D56-4BEF-8D8B-79A075FA2CA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4479330" y="431512"/>
            <a:ext cx="6433697" cy="1070552"/>
          </a:xfrm>
          <a:prstGeom prst="rect">
            <a:avLst/>
          </a:prstGeom>
        </p:spPr>
        <p:txBody>
          <a:bodyPr lIns="0" tIns="0" rIns="0" bIns="0" rtlCol="0" anchor="t">
            <a:spAutoFit/>
          </a:bodyPr>
          <a:lstStyle/>
          <a:p>
            <a:pPr algn="l">
              <a:lnSpc>
                <a:spcPts val="8718"/>
              </a:lnSpc>
            </a:pPr>
            <a:r>
              <a:rPr lang="en-US" sz="6227" b="1" spc="-124">
                <a:solidFill>
                  <a:srgbClr val="191919"/>
                </a:solidFill>
                <a:latin typeface="Open Sauce Bold"/>
                <a:ea typeface="Open Sauce Bold"/>
                <a:cs typeface="Open Sauce Bold"/>
                <a:sym typeface="Open Sauce Bold"/>
              </a:rPr>
              <a:t>Model Selection</a:t>
            </a:r>
          </a:p>
        </p:txBody>
      </p:sp>
      <p:sp>
        <p:nvSpPr>
          <p:cNvPr id="3" name="TextBox 3"/>
          <p:cNvSpPr txBox="1"/>
          <p:nvPr/>
        </p:nvSpPr>
        <p:spPr>
          <a:xfrm>
            <a:off x="3031508" y="2064003"/>
            <a:ext cx="11106257" cy="2202343"/>
          </a:xfrm>
          <a:prstGeom prst="rect">
            <a:avLst/>
          </a:prstGeom>
        </p:spPr>
        <p:txBody>
          <a:bodyPr lIns="0" tIns="0" rIns="0" bIns="0" rtlCol="0" anchor="t">
            <a:spAutoFit/>
          </a:bodyPr>
          <a:lstStyle/>
          <a:p>
            <a:pPr marL="476986" lvl="1" indent="-238493" algn="l">
              <a:lnSpc>
                <a:spcPts val="3534"/>
              </a:lnSpc>
              <a:buFont typeface="Arial"/>
              <a:buChar char="•"/>
            </a:pPr>
            <a:r>
              <a:rPr lang="en-US" sz="2209" b="1">
                <a:solidFill>
                  <a:srgbClr val="191919"/>
                </a:solidFill>
                <a:latin typeface="Open Sauce Bold"/>
                <a:ea typeface="Open Sauce Bold"/>
                <a:cs typeface="Open Sauce Bold"/>
                <a:sym typeface="Open Sauce Bold"/>
              </a:rPr>
              <a:t>Logistic Regression</a:t>
            </a:r>
            <a:r>
              <a:rPr lang="en-US" sz="2209">
                <a:solidFill>
                  <a:srgbClr val="191919"/>
                </a:solidFill>
                <a:latin typeface="Open Sauce"/>
                <a:ea typeface="Open Sauce"/>
                <a:cs typeface="Open Sauce"/>
                <a:sym typeface="Open Sauce"/>
              </a:rPr>
              <a:t>: logistic Regression is commonly used for binary classification problems. it's preferred because it provides a simple an efficient way to model the relationship between the independent variables and the probability of a certain outcome.</a:t>
            </a:r>
          </a:p>
          <a:p>
            <a:pPr algn="l">
              <a:lnSpc>
                <a:spcPts val="3534"/>
              </a:lnSpc>
            </a:pPr>
            <a:endParaRPr lang="en-US" sz="2209">
              <a:solidFill>
                <a:srgbClr val="191919"/>
              </a:solidFill>
              <a:latin typeface="Open Sauce"/>
              <a:ea typeface="Open Sauce"/>
              <a:cs typeface="Open Sauce"/>
              <a:sym typeface="Open Sauce"/>
            </a:endParaRPr>
          </a:p>
        </p:txBody>
      </p:sp>
      <p:sp>
        <p:nvSpPr>
          <p:cNvPr id="4" name="TextBox 4"/>
          <p:cNvSpPr txBox="1"/>
          <p:nvPr/>
        </p:nvSpPr>
        <p:spPr>
          <a:xfrm>
            <a:off x="3031508" y="5420939"/>
            <a:ext cx="10809025" cy="1754668"/>
          </a:xfrm>
          <a:prstGeom prst="rect">
            <a:avLst/>
          </a:prstGeom>
        </p:spPr>
        <p:txBody>
          <a:bodyPr lIns="0" tIns="0" rIns="0" bIns="0" rtlCol="0" anchor="t">
            <a:spAutoFit/>
          </a:bodyPr>
          <a:lstStyle/>
          <a:p>
            <a:pPr marL="476986" lvl="1" indent="-238493" algn="l">
              <a:lnSpc>
                <a:spcPts val="3534"/>
              </a:lnSpc>
              <a:buFont typeface="Arial"/>
              <a:buChar char="•"/>
            </a:pPr>
            <a:r>
              <a:rPr lang="en-US" sz="2209" b="1">
                <a:solidFill>
                  <a:srgbClr val="191919"/>
                </a:solidFill>
                <a:latin typeface="Open Sauce Bold"/>
                <a:ea typeface="Open Sauce Bold"/>
                <a:cs typeface="Open Sauce Bold"/>
                <a:sym typeface="Open Sauce Bold"/>
              </a:rPr>
              <a:t>Decision Tree</a:t>
            </a:r>
            <a:r>
              <a:rPr lang="en-US" sz="2209">
                <a:solidFill>
                  <a:srgbClr val="191919"/>
                </a:solidFill>
                <a:latin typeface="Open Sauce"/>
                <a:ea typeface="Open Sauce"/>
                <a:cs typeface="Open Sauce"/>
                <a:sym typeface="Open Sauce"/>
              </a:rPr>
              <a:t>: Decision Tree algorithms are used for classification because they are simple, computationally efficient, and effective in handling high-dimensional data. Works best for categorical independent columns.</a:t>
            </a:r>
          </a:p>
          <a:p>
            <a:pPr algn="l">
              <a:lnSpc>
                <a:spcPts val="3534"/>
              </a:lnSpc>
            </a:pPr>
            <a:endParaRPr lang="en-US" sz="2209">
              <a:solidFill>
                <a:srgbClr val="191919"/>
              </a:solidFill>
              <a:latin typeface="Open Sauce"/>
              <a:ea typeface="Open Sauce"/>
              <a:cs typeface="Open Sauce"/>
              <a:sym typeface="Open Sauce"/>
            </a:endParaRPr>
          </a:p>
        </p:txBody>
      </p:sp>
      <p:sp>
        <p:nvSpPr>
          <p:cNvPr id="5" name="TextBox 5"/>
          <p:cNvSpPr txBox="1"/>
          <p:nvPr/>
        </p:nvSpPr>
        <p:spPr>
          <a:xfrm>
            <a:off x="3031508" y="4190146"/>
            <a:ext cx="10908102" cy="1306993"/>
          </a:xfrm>
          <a:prstGeom prst="rect">
            <a:avLst/>
          </a:prstGeom>
        </p:spPr>
        <p:txBody>
          <a:bodyPr lIns="0" tIns="0" rIns="0" bIns="0" rtlCol="0" anchor="t">
            <a:spAutoFit/>
          </a:bodyPr>
          <a:lstStyle/>
          <a:p>
            <a:pPr marL="476986" lvl="1" indent="-238493" algn="l">
              <a:lnSpc>
                <a:spcPts val="3534"/>
              </a:lnSpc>
              <a:buFont typeface="Arial"/>
              <a:buChar char="•"/>
            </a:pPr>
            <a:r>
              <a:rPr lang="en-US" sz="2209" b="1">
                <a:solidFill>
                  <a:srgbClr val="191919"/>
                </a:solidFill>
                <a:latin typeface="Open Sauce Bold"/>
                <a:ea typeface="Open Sauce Bold"/>
                <a:cs typeface="Open Sauce Bold"/>
                <a:sym typeface="Open Sauce Bold"/>
              </a:rPr>
              <a:t>Random Forest Algorithm</a:t>
            </a:r>
            <a:r>
              <a:rPr lang="en-US" sz="2209">
                <a:solidFill>
                  <a:srgbClr val="191919"/>
                </a:solidFill>
                <a:latin typeface="Open Sauce"/>
                <a:ea typeface="Open Sauce"/>
                <a:cs typeface="Open Sauce"/>
                <a:sym typeface="Open Sauce"/>
              </a:rPr>
              <a:t>: Random Forest: Random Forest is a robust supervised algorithm suitable for both regression and classification tasks.</a:t>
            </a:r>
          </a:p>
          <a:p>
            <a:pPr algn="l">
              <a:lnSpc>
                <a:spcPts val="3534"/>
              </a:lnSpc>
            </a:pPr>
            <a:endParaRPr lang="en-US" sz="2209">
              <a:solidFill>
                <a:srgbClr val="191919"/>
              </a:solidFill>
              <a:latin typeface="Open Sauce"/>
              <a:ea typeface="Open Sauce"/>
              <a:cs typeface="Open Sauce"/>
              <a:sym typeface="Open Sauce"/>
            </a:endParaRPr>
          </a:p>
        </p:txBody>
      </p:sp>
      <p:sp>
        <p:nvSpPr>
          <p:cNvPr id="6" name="TextBox 6"/>
          <p:cNvSpPr txBox="1"/>
          <p:nvPr/>
        </p:nvSpPr>
        <p:spPr>
          <a:xfrm>
            <a:off x="3031508" y="7099407"/>
            <a:ext cx="10709948" cy="1754668"/>
          </a:xfrm>
          <a:prstGeom prst="rect">
            <a:avLst/>
          </a:prstGeom>
        </p:spPr>
        <p:txBody>
          <a:bodyPr lIns="0" tIns="0" rIns="0" bIns="0" rtlCol="0" anchor="t">
            <a:spAutoFit/>
          </a:bodyPr>
          <a:lstStyle/>
          <a:p>
            <a:pPr marL="476986" lvl="1" indent="-238493" algn="l">
              <a:lnSpc>
                <a:spcPts val="3534"/>
              </a:lnSpc>
              <a:buFont typeface="Arial"/>
              <a:buChar char="•"/>
            </a:pPr>
            <a:r>
              <a:rPr lang="en-US" sz="2209" b="1" dirty="0">
                <a:solidFill>
                  <a:srgbClr val="191919"/>
                </a:solidFill>
                <a:latin typeface="Open Sauce Bold"/>
                <a:ea typeface="Open Sauce Bold"/>
                <a:cs typeface="Open Sauce Bold"/>
                <a:sym typeface="Open Sauce Bold"/>
              </a:rPr>
              <a:t>Gradient Boosting Classifier:</a:t>
            </a:r>
            <a:r>
              <a:rPr lang="en-US" sz="2209" dirty="0">
                <a:solidFill>
                  <a:srgbClr val="191919"/>
                </a:solidFill>
                <a:latin typeface="Open Sauce"/>
                <a:ea typeface="Open Sauce"/>
                <a:cs typeface="Open Sauce"/>
                <a:sym typeface="Open Sauce"/>
              </a:rPr>
              <a:t> It is one kind of ensemble learning method which trains the model sequentially and each new model tries to correct the previous model. It combines several weak learners into strong learners. There is two most popular boosting algorithm</a:t>
            </a:r>
          </a:p>
        </p:txBody>
      </p:sp>
      <p:sp>
        <p:nvSpPr>
          <p:cNvPr id="7" name="Freeform 7"/>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2">
              <a:extLst>
                <a:ext uri="{96DAC541-7B7A-43D3-8B79-37D633B846F1}">
                  <asvg:svgBlip xmlns:asvg="http://schemas.microsoft.com/office/drawing/2016/SVG/main" r:embed="rId3"/>
                </a:ext>
              </a:extLst>
            </a:blip>
            <a:stretch>
              <a:fillRect r="-16407" b="-199792"/>
            </a:stretch>
          </a:blipFill>
          <a:ln cap="sq">
            <a:noFill/>
            <a:prstDash val="solid"/>
            <a:miter/>
          </a:ln>
        </p:spPr>
      </p:sp>
      <p:pic>
        <p:nvPicPr>
          <p:cNvPr id="8" name="Picture 7">
            <a:extLst>
              <a:ext uri="{FF2B5EF4-FFF2-40B4-BE49-F238E27FC236}">
                <a16:creationId xmlns:a16="http://schemas.microsoft.com/office/drawing/2014/main" id="{CBEF1D17-7243-42D1-A973-1705606B3DF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5448300" y="2907986"/>
          <a:ext cx="11620500" cy="4000896"/>
        </p:xfrm>
        <a:graphic>
          <a:graphicData uri="http://schemas.openxmlformats.org/drawingml/2006/table">
            <a:tbl>
              <a:tblPr/>
              <a:tblGrid>
                <a:gridCol w="2324100">
                  <a:extLst>
                    <a:ext uri="{9D8B030D-6E8A-4147-A177-3AD203B41FA5}">
                      <a16:colId xmlns:a16="http://schemas.microsoft.com/office/drawing/2014/main" val="20000"/>
                    </a:ext>
                  </a:extLst>
                </a:gridCol>
                <a:gridCol w="2324100">
                  <a:extLst>
                    <a:ext uri="{9D8B030D-6E8A-4147-A177-3AD203B41FA5}">
                      <a16:colId xmlns:a16="http://schemas.microsoft.com/office/drawing/2014/main" val="20001"/>
                    </a:ext>
                  </a:extLst>
                </a:gridCol>
                <a:gridCol w="2324100">
                  <a:extLst>
                    <a:ext uri="{9D8B030D-6E8A-4147-A177-3AD203B41FA5}">
                      <a16:colId xmlns:a16="http://schemas.microsoft.com/office/drawing/2014/main" val="20002"/>
                    </a:ext>
                  </a:extLst>
                </a:gridCol>
                <a:gridCol w="2324100">
                  <a:extLst>
                    <a:ext uri="{9D8B030D-6E8A-4147-A177-3AD203B41FA5}">
                      <a16:colId xmlns:a16="http://schemas.microsoft.com/office/drawing/2014/main" val="20003"/>
                    </a:ext>
                  </a:extLst>
                </a:gridCol>
                <a:gridCol w="2324100">
                  <a:extLst>
                    <a:ext uri="{9D8B030D-6E8A-4147-A177-3AD203B41FA5}">
                      <a16:colId xmlns:a16="http://schemas.microsoft.com/office/drawing/2014/main" val="20004"/>
                    </a:ext>
                  </a:extLst>
                </a:gridCol>
              </a:tblGrid>
              <a:tr h="1000224">
                <a:tc>
                  <a:txBody>
                    <a:bodyPr/>
                    <a:lstStyle/>
                    <a:p>
                      <a:pPr marL="0" lvl="0" indent="0" algn="ctr">
                        <a:lnSpc>
                          <a:spcPts val="3198"/>
                        </a:lnSpc>
                        <a:spcBef>
                          <a:spcPct val="0"/>
                        </a:spcBef>
                        <a:defRPr/>
                      </a:pPr>
                      <a:r>
                        <a:rPr lang="en-US" sz="2284" b="1" u="none" strike="noStrike">
                          <a:solidFill>
                            <a:srgbClr val="000000">
                              <a:alpha val="54902"/>
                            </a:srgbClr>
                          </a:solidFill>
                          <a:latin typeface="Open Sauce Bold"/>
                          <a:ea typeface="Open Sauce Bold"/>
                          <a:cs typeface="Open Sauce Bold"/>
                          <a:sym typeface="Open Sauce Bold"/>
                        </a:rPr>
                        <a:t>96</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83</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80</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82</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92</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extLst>
                  <a:ext uri="{0D108BD9-81ED-4DB2-BD59-A6C34878D82A}">
                    <a16:rowId xmlns:a16="http://schemas.microsoft.com/office/drawing/2014/main" val="10000"/>
                  </a:ext>
                </a:extLst>
              </a:tr>
              <a:tr h="1000224">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99.4</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99</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96</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97</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99.1</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extLst>
                  <a:ext uri="{0D108BD9-81ED-4DB2-BD59-A6C34878D82A}">
                    <a16:rowId xmlns:a16="http://schemas.microsoft.com/office/drawing/2014/main" val="10001"/>
                  </a:ext>
                </a:extLst>
              </a:tr>
              <a:tr h="1000224">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99.5</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99</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96</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98</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99.9</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extLst>
                  <a:ext uri="{0D108BD9-81ED-4DB2-BD59-A6C34878D82A}">
                    <a16:rowId xmlns:a16="http://schemas.microsoft.com/office/drawing/2014/main" val="10002"/>
                  </a:ext>
                </a:extLst>
              </a:tr>
              <a:tr h="1000224">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99.5</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99</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97</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98</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tc>
                  <a:txBody>
                    <a:bodyPr/>
                    <a:lstStyle/>
                    <a:p>
                      <a:pPr marL="0" lvl="0" indent="0" algn="ctr">
                        <a:lnSpc>
                          <a:spcPts val="3198"/>
                        </a:lnSpc>
                        <a:spcBef>
                          <a:spcPct val="0"/>
                        </a:spcBef>
                        <a:defRPr/>
                      </a:pPr>
                      <a:r>
                        <a:rPr lang="en-US" sz="2284" b="1">
                          <a:solidFill>
                            <a:srgbClr val="000000">
                              <a:alpha val="54902"/>
                            </a:srgbClr>
                          </a:solidFill>
                          <a:latin typeface="Open Sauce Bold"/>
                          <a:ea typeface="Open Sauce Bold"/>
                          <a:cs typeface="Open Sauce Bold"/>
                          <a:sym typeface="Open Sauce Bold"/>
                        </a:rPr>
                        <a:t>98</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D2D1CD">
                        <a:alpha val="54902"/>
                      </a:srgbClr>
                    </a:solidFill>
                  </a:tcPr>
                </a:tc>
                <a:extLst>
                  <a:ext uri="{0D108BD9-81ED-4DB2-BD59-A6C34878D82A}">
                    <a16:rowId xmlns:a16="http://schemas.microsoft.com/office/drawing/2014/main" val="10003"/>
                  </a:ext>
                </a:extLst>
              </a:tr>
            </a:tbl>
          </a:graphicData>
        </a:graphic>
      </p:graphicFrame>
      <p:grpSp>
        <p:nvGrpSpPr>
          <p:cNvPr id="3" name="Group 3"/>
          <p:cNvGrpSpPr/>
          <p:nvPr/>
        </p:nvGrpSpPr>
        <p:grpSpPr>
          <a:xfrm rot="-896691">
            <a:off x="5168003" y="1489083"/>
            <a:ext cx="2570442" cy="1387238"/>
            <a:chOff x="0" y="0"/>
            <a:chExt cx="497327" cy="268402"/>
          </a:xfrm>
        </p:grpSpPr>
        <p:sp>
          <p:nvSpPr>
            <p:cNvPr id="4" name="Freeform 4"/>
            <p:cNvSpPr/>
            <p:nvPr/>
          </p:nvSpPr>
          <p:spPr>
            <a:xfrm>
              <a:off x="0" y="0"/>
              <a:ext cx="497327" cy="268402"/>
            </a:xfrm>
            <a:custGeom>
              <a:avLst/>
              <a:gdLst/>
              <a:ahLst/>
              <a:cxnLst/>
              <a:rect l="l" t="t" r="r" b="b"/>
              <a:pathLst>
                <a:path w="497327" h="268402">
                  <a:moveTo>
                    <a:pt x="294127" y="0"/>
                  </a:moveTo>
                  <a:cubicBezTo>
                    <a:pt x="406351" y="0"/>
                    <a:pt x="497327" y="60084"/>
                    <a:pt x="497327" y="134201"/>
                  </a:cubicBezTo>
                  <a:cubicBezTo>
                    <a:pt x="497327" y="208318"/>
                    <a:pt x="406351" y="268402"/>
                    <a:pt x="294127" y="268402"/>
                  </a:cubicBezTo>
                  <a:lnTo>
                    <a:pt x="203200" y="268402"/>
                  </a:lnTo>
                  <a:cubicBezTo>
                    <a:pt x="90976" y="268402"/>
                    <a:pt x="0" y="208318"/>
                    <a:pt x="0" y="134201"/>
                  </a:cubicBezTo>
                  <a:cubicBezTo>
                    <a:pt x="0" y="60084"/>
                    <a:pt x="90976" y="0"/>
                    <a:pt x="203200" y="0"/>
                  </a:cubicBezTo>
                  <a:close/>
                </a:path>
              </a:pathLst>
            </a:custGeom>
            <a:solidFill>
              <a:srgbClr val="106861"/>
            </a:solidFill>
          </p:spPr>
        </p:sp>
        <p:sp>
          <p:nvSpPr>
            <p:cNvPr id="5" name="TextBox 5"/>
            <p:cNvSpPr txBox="1"/>
            <p:nvPr/>
          </p:nvSpPr>
          <p:spPr>
            <a:xfrm>
              <a:off x="0" y="-76200"/>
              <a:ext cx="497327" cy="344602"/>
            </a:xfrm>
            <a:prstGeom prst="rect">
              <a:avLst/>
            </a:prstGeom>
          </p:spPr>
          <p:txBody>
            <a:bodyPr lIns="50800" tIns="50800" rIns="50800" bIns="50800" rtlCol="0" anchor="ctr"/>
            <a:lstStyle/>
            <a:p>
              <a:pPr algn="ctr">
                <a:lnSpc>
                  <a:spcPts val="3727"/>
                </a:lnSpc>
              </a:pPr>
              <a:r>
                <a:rPr lang="en-US" sz="2484">
                  <a:solidFill>
                    <a:srgbClr val="FFFFFF"/>
                  </a:solidFill>
                  <a:latin typeface="Open Sauce"/>
                  <a:ea typeface="Open Sauce"/>
                  <a:cs typeface="Open Sauce"/>
                  <a:sym typeface="Open Sauce"/>
                </a:rPr>
                <a:t>Accuracy</a:t>
              </a:r>
            </a:p>
            <a:p>
              <a:pPr algn="ctr">
                <a:lnSpc>
                  <a:spcPts val="3727"/>
                </a:lnSpc>
              </a:pPr>
              <a:r>
                <a:rPr lang="en-US" sz="2484">
                  <a:solidFill>
                    <a:srgbClr val="FFFFFF"/>
                  </a:solidFill>
                  <a:latin typeface="Open Sauce"/>
                  <a:ea typeface="Open Sauce"/>
                  <a:cs typeface="Open Sauce"/>
                  <a:sym typeface="Open Sauce"/>
                </a:rPr>
                <a:t>%</a:t>
              </a:r>
            </a:p>
          </p:txBody>
        </p:sp>
      </p:grpSp>
      <p:sp>
        <p:nvSpPr>
          <p:cNvPr id="6" name="TextBox 6"/>
          <p:cNvSpPr txBox="1"/>
          <p:nvPr/>
        </p:nvSpPr>
        <p:spPr>
          <a:xfrm>
            <a:off x="1589240" y="3079529"/>
            <a:ext cx="3762987" cy="511048"/>
          </a:xfrm>
          <a:prstGeom prst="rect">
            <a:avLst/>
          </a:prstGeom>
        </p:spPr>
        <p:txBody>
          <a:bodyPr lIns="0" tIns="0" rIns="0" bIns="0" rtlCol="0" anchor="t">
            <a:spAutoFit/>
          </a:bodyPr>
          <a:lstStyle/>
          <a:p>
            <a:pPr algn="l">
              <a:lnSpc>
                <a:spcPts val="4304"/>
              </a:lnSpc>
            </a:pPr>
            <a:r>
              <a:rPr lang="en-US" sz="2690" b="1">
                <a:solidFill>
                  <a:srgbClr val="191919"/>
                </a:solidFill>
                <a:latin typeface="Open Sauce Bold"/>
                <a:ea typeface="Open Sauce Bold"/>
                <a:cs typeface="Open Sauce Bold"/>
                <a:sym typeface="Open Sauce Bold"/>
              </a:rPr>
              <a:t>Logistic Regression</a:t>
            </a:r>
          </a:p>
        </p:txBody>
      </p:sp>
      <p:sp>
        <p:nvSpPr>
          <p:cNvPr id="7" name="TextBox 7"/>
          <p:cNvSpPr txBox="1"/>
          <p:nvPr/>
        </p:nvSpPr>
        <p:spPr>
          <a:xfrm>
            <a:off x="1589240" y="4114452"/>
            <a:ext cx="2998013" cy="501688"/>
          </a:xfrm>
          <a:prstGeom prst="rect">
            <a:avLst/>
          </a:prstGeom>
        </p:spPr>
        <p:txBody>
          <a:bodyPr lIns="0" tIns="0" rIns="0" bIns="0" rtlCol="0" anchor="t">
            <a:spAutoFit/>
          </a:bodyPr>
          <a:lstStyle/>
          <a:p>
            <a:pPr algn="l">
              <a:lnSpc>
                <a:spcPts val="4298"/>
              </a:lnSpc>
            </a:pPr>
            <a:r>
              <a:rPr lang="en-US" sz="2686" b="1">
                <a:solidFill>
                  <a:srgbClr val="191919"/>
                </a:solidFill>
                <a:latin typeface="Open Sauce Bold"/>
                <a:ea typeface="Open Sauce Bold"/>
                <a:cs typeface="Open Sauce Bold"/>
                <a:sym typeface="Open Sauce Bold"/>
              </a:rPr>
              <a:t>Random Forest</a:t>
            </a:r>
          </a:p>
        </p:txBody>
      </p:sp>
      <p:sp>
        <p:nvSpPr>
          <p:cNvPr id="8" name="TextBox 8"/>
          <p:cNvSpPr txBox="1"/>
          <p:nvPr/>
        </p:nvSpPr>
        <p:spPr>
          <a:xfrm>
            <a:off x="1599566" y="5111440"/>
            <a:ext cx="3260192" cy="501688"/>
          </a:xfrm>
          <a:prstGeom prst="rect">
            <a:avLst/>
          </a:prstGeom>
        </p:spPr>
        <p:txBody>
          <a:bodyPr lIns="0" tIns="0" rIns="0" bIns="0" rtlCol="0" anchor="t">
            <a:spAutoFit/>
          </a:bodyPr>
          <a:lstStyle/>
          <a:p>
            <a:pPr algn="l">
              <a:lnSpc>
                <a:spcPts val="4298"/>
              </a:lnSpc>
            </a:pPr>
            <a:r>
              <a:rPr lang="en-US" sz="2686" b="1">
                <a:solidFill>
                  <a:srgbClr val="191919"/>
                </a:solidFill>
                <a:latin typeface="Open Sauce Bold"/>
                <a:ea typeface="Open Sauce Bold"/>
                <a:cs typeface="Open Sauce Bold"/>
                <a:sym typeface="Open Sauce Bold"/>
              </a:rPr>
              <a:t>Gradient boosting</a:t>
            </a:r>
          </a:p>
        </p:txBody>
      </p:sp>
      <p:sp>
        <p:nvSpPr>
          <p:cNvPr id="9" name="TextBox 9"/>
          <p:cNvSpPr txBox="1"/>
          <p:nvPr/>
        </p:nvSpPr>
        <p:spPr>
          <a:xfrm>
            <a:off x="1599566" y="6137003"/>
            <a:ext cx="2527684" cy="501688"/>
          </a:xfrm>
          <a:prstGeom prst="rect">
            <a:avLst/>
          </a:prstGeom>
        </p:spPr>
        <p:txBody>
          <a:bodyPr lIns="0" tIns="0" rIns="0" bIns="0" rtlCol="0" anchor="t">
            <a:spAutoFit/>
          </a:bodyPr>
          <a:lstStyle/>
          <a:p>
            <a:pPr algn="l">
              <a:lnSpc>
                <a:spcPts val="4298"/>
              </a:lnSpc>
            </a:pPr>
            <a:r>
              <a:rPr lang="en-US" sz="2686" b="1">
                <a:solidFill>
                  <a:srgbClr val="191919"/>
                </a:solidFill>
                <a:latin typeface="Open Sauce Bold"/>
                <a:ea typeface="Open Sauce Bold"/>
                <a:cs typeface="Open Sauce Bold"/>
                <a:sym typeface="Open Sauce Bold"/>
              </a:rPr>
              <a:t>Decision Tree</a:t>
            </a:r>
          </a:p>
        </p:txBody>
      </p:sp>
      <p:grpSp>
        <p:nvGrpSpPr>
          <p:cNvPr id="10" name="Group 10"/>
          <p:cNvGrpSpPr/>
          <p:nvPr/>
        </p:nvGrpSpPr>
        <p:grpSpPr>
          <a:xfrm rot="-896691">
            <a:off x="7585407" y="1489083"/>
            <a:ext cx="2570442" cy="1387238"/>
            <a:chOff x="0" y="0"/>
            <a:chExt cx="497327" cy="268402"/>
          </a:xfrm>
        </p:grpSpPr>
        <p:sp>
          <p:nvSpPr>
            <p:cNvPr id="11" name="Freeform 11"/>
            <p:cNvSpPr/>
            <p:nvPr/>
          </p:nvSpPr>
          <p:spPr>
            <a:xfrm>
              <a:off x="0" y="0"/>
              <a:ext cx="497327" cy="268402"/>
            </a:xfrm>
            <a:custGeom>
              <a:avLst/>
              <a:gdLst/>
              <a:ahLst/>
              <a:cxnLst/>
              <a:rect l="l" t="t" r="r" b="b"/>
              <a:pathLst>
                <a:path w="497327" h="268402">
                  <a:moveTo>
                    <a:pt x="294127" y="0"/>
                  </a:moveTo>
                  <a:cubicBezTo>
                    <a:pt x="406351" y="0"/>
                    <a:pt x="497327" y="60084"/>
                    <a:pt x="497327" y="134201"/>
                  </a:cubicBezTo>
                  <a:cubicBezTo>
                    <a:pt x="497327" y="208318"/>
                    <a:pt x="406351" y="268402"/>
                    <a:pt x="294127" y="268402"/>
                  </a:cubicBezTo>
                  <a:lnTo>
                    <a:pt x="203200" y="268402"/>
                  </a:lnTo>
                  <a:cubicBezTo>
                    <a:pt x="90976" y="268402"/>
                    <a:pt x="0" y="208318"/>
                    <a:pt x="0" y="134201"/>
                  </a:cubicBezTo>
                  <a:cubicBezTo>
                    <a:pt x="0" y="60084"/>
                    <a:pt x="90976" y="0"/>
                    <a:pt x="203200" y="0"/>
                  </a:cubicBezTo>
                  <a:close/>
                </a:path>
              </a:pathLst>
            </a:custGeom>
            <a:solidFill>
              <a:srgbClr val="106861"/>
            </a:solidFill>
          </p:spPr>
        </p:sp>
        <p:sp>
          <p:nvSpPr>
            <p:cNvPr id="12" name="TextBox 12"/>
            <p:cNvSpPr txBox="1"/>
            <p:nvPr/>
          </p:nvSpPr>
          <p:spPr>
            <a:xfrm>
              <a:off x="0" y="-66675"/>
              <a:ext cx="497327" cy="335077"/>
            </a:xfrm>
            <a:prstGeom prst="rect">
              <a:avLst/>
            </a:prstGeom>
          </p:spPr>
          <p:txBody>
            <a:bodyPr lIns="50800" tIns="50800" rIns="50800" bIns="50800" rtlCol="0" anchor="ctr"/>
            <a:lstStyle/>
            <a:p>
              <a:pPr algn="ctr">
                <a:lnSpc>
                  <a:spcPts val="3427"/>
                </a:lnSpc>
              </a:pPr>
              <a:r>
                <a:rPr lang="en-US" sz="2284">
                  <a:solidFill>
                    <a:srgbClr val="FFFFFF"/>
                  </a:solidFill>
                  <a:latin typeface="Open Sauce"/>
                  <a:ea typeface="Open Sauce"/>
                  <a:cs typeface="Open Sauce"/>
                  <a:sym typeface="Open Sauce"/>
                </a:rPr>
                <a:t>Precision</a:t>
              </a:r>
            </a:p>
            <a:p>
              <a:pPr algn="ctr">
                <a:lnSpc>
                  <a:spcPts val="3427"/>
                </a:lnSpc>
              </a:pPr>
              <a:r>
                <a:rPr lang="en-US" sz="2284">
                  <a:solidFill>
                    <a:srgbClr val="FFFFFF"/>
                  </a:solidFill>
                  <a:latin typeface="Open Sauce"/>
                  <a:ea typeface="Open Sauce"/>
                  <a:cs typeface="Open Sauce"/>
                  <a:sym typeface="Open Sauce"/>
                </a:rPr>
                <a:t>%</a:t>
              </a:r>
            </a:p>
          </p:txBody>
        </p:sp>
      </p:grpSp>
      <p:grpSp>
        <p:nvGrpSpPr>
          <p:cNvPr id="13" name="Group 13"/>
          <p:cNvGrpSpPr/>
          <p:nvPr/>
        </p:nvGrpSpPr>
        <p:grpSpPr>
          <a:xfrm rot="-896691">
            <a:off x="9973329" y="1489083"/>
            <a:ext cx="2570442" cy="1387238"/>
            <a:chOff x="0" y="0"/>
            <a:chExt cx="497327" cy="268402"/>
          </a:xfrm>
        </p:grpSpPr>
        <p:sp>
          <p:nvSpPr>
            <p:cNvPr id="14" name="Freeform 14"/>
            <p:cNvSpPr/>
            <p:nvPr/>
          </p:nvSpPr>
          <p:spPr>
            <a:xfrm>
              <a:off x="0" y="0"/>
              <a:ext cx="497327" cy="268402"/>
            </a:xfrm>
            <a:custGeom>
              <a:avLst/>
              <a:gdLst/>
              <a:ahLst/>
              <a:cxnLst/>
              <a:rect l="l" t="t" r="r" b="b"/>
              <a:pathLst>
                <a:path w="497327" h="268402">
                  <a:moveTo>
                    <a:pt x="294127" y="0"/>
                  </a:moveTo>
                  <a:cubicBezTo>
                    <a:pt x="406351" y="0"/>
                    <a:pt x="497327" y="60084"/>
                    <a:pt x="497327" y="134201"/>
                  </a:cubicBezTo>
                  <a:cubicBezTo>
                    <a:pt x="497327" y="208318"/>
                    <a:pt x="406351" y="268402"/>
                    <a:pt x="294127" y="268402"/>
                  </a:cubicBezTo>
                  <a:lnTo>
                    <a:pt x="203200" y="268402"/>
                  </a:lnTo>
                  <a:cubicBezTo>
                    <a:pt x="90976" y="268402"/>
                    <a:pt x="0" y="208318"/>
                    <a:pt x="0" y="134201"/>
                  </a:cubicBezTo>
                  <a:cubicBezTo>
                    <a:pt x="0" y="60084"/>
                    <a:pt x="90976" y="0"/>
                    <a:pt x="203200" y="0"/>
                  </a:cubicBezTo>
                  <a:close/>
                </a:path>
              </a:pathLst>
            </a:custGeom>
            <a:solidFill>
              <a:srgbClr val="106861"/>
            </a:solidFill>
          </p:spPr>
        </p:sp>
        <p:sp>
          <p:nvSpPr>
            <p:cNvPr id="15" name="TextBox 15"/>
            <p:cNvSpPr txBox="1"/>
            <p:nvPr/>
          </p:nvSpPr>
          <p:spPr>
            <a:xfrm>
              <a:off x="0" y="-66675"/>
              <a:ext cx="497327" cy="335077"/>
            </a:xfrm>
            <a:prstGeom prst="rect">
              <a:avLst/>
            </a:prstGeom>
          </p:spPr>
          <p:txBody>
            <a:bodyPr lIns="50800" tIns="50800" rIns="50800" bIns="50800" rtlCol="0" anchor="ctr"/>
            <a:lstStyle/>
            <a:p>
              <a:pPr algn="ctr">
                <a:lnSpc>
                  <a:spcPts val="3427"/>
                </a:lnSpc>
              </a:pPr>
              <a:r>
                <a:rPr lang="en-US" sz="2284">
                  <a:solidFill>
                    <a:srgbClr val="FFFFFF"/>
                  </a:solidFill>
                  <a:latin typeface="Open Sauce"/>
                  <a:ea typeface="Open Sauce"/>
                  <a:cs typeface="Open Sauce"/>
                  <a:sym typeface="Open Sauce"/>
                </a:rPr>
                <a:t>Recall</a:t>
              </a:r>
            </a:p>
            <a:p>
              <a:pPr algn="ctr">
                <a:lnSpc>
                  <a:spcPts val="3427"/>
                </a:lnSpc>
              </a:pPr>
              <a:r>
                <a:rPr lang="en-US" sz="2284">
                  <a:solidFill>
                    <a:srgbClr val="FFFFFF"/>
                  </a:solidFill>
                  <a:latin typeface="Open Sauce"/>
                  <a:ea typeface="Open Sauce"/>
                  <a:cs typeface="Open Sauce"/>
                  <a:sym typeface="Open Sauce"/>
                </a:rPr>
                <a:t>%</a:t>
              </a:r>
            </a:p>
          </p:txBody>
        </p:sp>
      </p:grpSp>
      <p:grpSp>
        <p:nvGrpSpPr>
          <p:cNvPr id="16" name="Group 16"/>
          <p:cNvGrpSpPr/>
          <p:nvPr/>
        </p:nvGrpSpPr>
        <p:grpSpPr>
          <a:xfrm rot="-896691">
            <a:off x="12381046" y="1489083"/>
            <a:ext cx="2570442" cy="1387238"/>
            <a:chOff x="0" y="0"/>
            <a:chExt cx="497327" cy="268402"/>
          </a:xfrm>
        </p:grpSpPr>
        <p:sp>
          <p:nvSpPr>
            <p:cNvPr id="17" name="Freeform 17"/>
            <p:cNvSpPr/>
            <p:nvPr/>
          </p:nvSpPr>
          <p:spPr>
            <a:xfrm>
              <a:off x="0" y="0"/>
              <a:ext cx="497327" cy="268402"/>
            </a:xfrm>
            <a:custGeom>
              <a:avLst/>
              <a:gdLst/>
              <a:ahLst/>
              <a:cxnLst/>
              <a:rect l="l" t="t" r="r" b="b"/>
              <a:pathLst>
                <a:path w="497327" h="268402">
                  <a:moveTo>
                    <a:pt x="294127" y="0"/>
                  </a:moveTo>
                  <a:cubicBezTo>
                    <a:pt x="406351" y="0"/>
                    <a:pt x="497327" y="60084"/>
                    <a:pt x="497327" y="134201"/>
                  </a:cubicBezTo>
                  <a:cubicBezTo>
                    <a:pt x="497327" y="208318"/>
                    <a:pt x="406351" y="268402"/>
                    <a:pt x="294127" y="268402"/>
                  </a:cubicBezTo>
                  <a:lnTo>
                    <a:pt x="203200" y="268402"/>
                  </a:lnTo>
                  <a:cubicBezTo>
                    <a:pt x="90976" y="268402"/>
                    <a:pt x="0" y="208318"/>
                    <a:pt x="0" y="134201"/>
                  </a:cubicBezTo>
                  <a:cubicBezTo>
                    <a:pt x="0" y="60084"/>
                    <a:pt x="90976" y="0"/>
                    <a:pt x="203200" y="0"/>
                  </a:cubicBezTo>
                  <a:close/>
                </a:path>
              </a:pathLst>
            </a:custGeom>
            <a:solidFill>
              <a:srgbClr val="106861"/>
            </a:solidFill>
          </p:spPr>
        </p:sp>
        <p:sp>
          <p:nvSpPr>
            <p:cNvPr id="18" name="TextBox 18"/>
            <p:cNvSpPr txBox="1"/>
            <p:nvPr/>
          </p:nvSpPr>
          <p:spPr>
            <a:xfrm>
              <a:off x="0" y="-66675"/>
              <a:ext cx="497327" cy="335077"/>
            </a:xfrm>
            <a:prstGeom prst="rect">
              <a:avLst/>
            </a:prstGeom>
          </p:spPr>
          <p:txBody>
            <a:bodyPr lIns="50800" tIns="50800" rIns="50800" bIns="50800" rtlCol="0" anchor="ctr"/>
            <a:lstStyle/>
            <a:p>
              <a:pPr algn="ctr">
                <a:lnSpc>
                  <a:spcPts val="3427"/>
                </a:lnSpc>
              </a:pPr>
              <a:r>
                <a:rPr lang="en-US" sz="2284">
                  <a:solidFill>
                    <a:srgbClr val="FFFFFF"/>
                  </a:solidFill>
                  <a:latin typeface="Open Sauce"/>
                  <a:ea typeface="Open Sauce"/>
                  <a:cs typeface="Open Sauce"/>
                  <a:sym typeface="Open Sauce"/>
                </a:rPr>
                <a:t>F1 Score</a:t>
              </a:r>
            </a:p>
            <a:p>
              <a:pPr algn="ctr">
                <a:lnSpc>
                  <a:spcPts val="3427"/>
                </a:lnSpc>
              </a:pPr>
              <a:r>
                <a:rPr lang="en-US" sz="2284">
                  <a:solidFill>
                    <a:srgbClr val="FFFFFF"/>
                  </a:solidFill>
                  <a:latin typeface="Open Sauce"/>
                  <a:ea typeface="Open Sauce"/>
                  <a:cs typeface="Open Sauce"/>
                  <a:sym typeface="Open Sauce"/>
                </a:rPr>
                <a:t>%</a:t>
              </a:r>
            </a:p>
          </p:txBody>
        </p:sp>
      </p:grpSp>
      <p:grpSp>
        <p:nvGrpSpPr>
          <p:cNvPr id="19" name="Group 19"/>
          <p:cNvGrpSpPr/>
          <p:nvPr/>
        </p:nvGrpSpPr>
        <p:grpSpPr>
          <a:xfrm rot="-896691">
            <a:off x="14776728" y="1489083"/>
            <a:ext cx="2570442" cy="1387238"/>
            <a:chOff x="0" y="0"/>
            <a:chExt cx="497327" cy="268402"/>
          </a:xfrm>
        </p:grpSpPr>
        <p:sp>
          <p:nvSpPr>
            <p:cNvPr id="20" name="Freeform 20"/>
            <p:cNvSpPr/>
            <p:nvPr/>
          </p:nvSpPr>
          <p:spPr>
            <a:xfrm>
              <a:off x="0" y="0"/>
              <a:ext cx="497327" cy="268402"/>
            </a:xfrm>
            <a:custGeom>
              <a:avLst/>
              <a:gdLst/>
              <a:ahLst/>
              <a:cxnLst/>
              <a:rect l="l" t="t" r="r" b="b"/>
              <a:pathLst>
                <a:path w="497327" h="268402">
                  <a:moveTo>
                    <a:pt x="294127" y="0"/>
                  </a:moveTo>
                  <a:cubicBezTo>
                    <a:pt x="406351" y="0"/>
                    <a:pt x="497327" y="60084"/>
                    <a:pt x="497327" y="134201"/>
                  </a:cubicBezTo>
                  <a:cubicBezTo>
                    <a:pt x="497327" y="208318"/>
                    <a:pt x="406351" y="268402"/>
                    <a:pt x="294127" y="268402"/>
                  </a:cubicBezTo>
                  <a:lnTo>
                    <a:pt x="203200" y="268402"/>
                  </a:lnTo>
                  <a:cubicBezTo>
                    <a:pt x="90976" y="268402"/>
                    <a:pt x="0" y="208318"/>
                    <a:pt x="0" y="134201"/>
                  </a:cubicBezTo>
                  <a:cubicBezTo>
                    <a:pt x="0" y="60084"/>
                    <a:pt x="90976" y="0"/>
                    <a:pt x="203200" y="0"/>
                  </a:cubicBezTo>
                  <a:close/>
                </a:path>
              </a:pathLst>
            </a:custGeom>
            <a:solidFill>
              <a:srgbClr val="106861"/>
            </a:solidFill>
          </p:spPr>
        </p:sp>
        <p:sp>
          <p:nvSpPr>
            <p:cNvPr id="21" name="TextBox 21"/>
            <p:cNvSpPr txBox="1"/>
            <p:nvPr/>
          </p:nvSpPr>
          <p:spPr>
            <a:xfrm>
              <a:off x="0" y="-66675"/>
              <a:ext cx="497327" cy="335077"/>
            </a:xfrm>
            <a:prstGeom prst="rect">
              <a:avLst/>
            </a:prstGeom>
          </p:spPr>
          <p:txBody>
            <a:bodyPr lIns="50800" tIns="50800" rIns="50800" bIns="50800" rtlCol="0" anchor="ctr"/>
            <a:lstStyle/>
            <a:p>
              <a:pPr algn="ctr">
                <a:lnSpc>
                  <a:spcPts val="3427"/>
                </a:lnSpc>
              </a:pPr>
              <a:r>
                <a:rPr lang="en-US" sz="2284">
                  <a:solidFill>
                    <a:srgbClr val="FFFFFF"/>
                  </a:solidFill>
                  <a:latin typeface="Open Sauce"/>
                  <a:ea typeface="Open Sauce"/>
                  <a:cs typeface="Open Sauce"/>
                  <a:sym typeface="Open Sauce"/>
                </a:rPr>
                <a:t>AUC Score</a:t>
              </a:r>
            </a:p>
            <a:p>
              <a:pPr algn="ctr">
                <a:lnSpc>
                  <a:spcPts val="3427"/>
                </a:lnSpc>
              </a:pPr>
              <a:r>
                <a:rPr lang="en-US" sz="2284">
                  <a:solidFill>
                    <a:srgbClr val="FFFFFF"/>
                  </a:solidFill>
                  <a:latin typeface="Open Sauce"/>
                  <a:ea typeface="Open Sauce"/>
                  <a:cs typeface="Open Sauce"/>
                  <a:sym typeface="Open Sauce"/>
                </a:rPr>
                <a:t>%</a:t>
              </a:r>
            </a:p>
          </p:txBody>
        </p:sp>
      </p:grpSp>
      <p:sp>
        <p:nvSpPr>
          <p:cNvPr id="22" name="TextBox 22"/>
          <p:cNvSpPr txBox="1"/>
          <p:nvPr/>
        </p:nvSpPr>
        <p:spPr>
          <a:xfrm>
            <a:off x="1589240" y="7375606"/>
            <a:ext cx="13436791" cy="3097693"/>
          </a:xfrm>
          <a:prstGeom prst="rect">
            <a:avLst/>
          </a:prstGeom>
        </p:spPr>
        <p:txBody>
          <a:bodyPr lIns="0" tIns="0" rIns="0" bIns="0" rtlCol="0" anchor="t">
            <a:spAutoFit/>
          </a:bodyPr>
          <a:lstStyle/>
          <a:p>
            <a:pPr marL="476986" lvl="1" indent="-238493" algn="l">
              <a:lnSpc>
                <a:spcPts val="3534"/>
              </a:lnSpc>
              <a:buFont typeface="Arial"/>
              <a:buChar char="•"/>
            </a:pPr>
            <a:r>
              <a:rPr lang="en-US" sz="2209" b="1">
                <a:solidFill>
                  <a:srgbClr val="191919"/>
                </a:solidFill>
                <a:latin typeface="Open Sauce Bold"/>
                <a:ea typeface="Open Sauce Bold"/>
                <a:cs typeface="Open Sauce Bold"/>
                <a:sym typeface="Open Sauce Bold"/>
              </a:rPr>
              <a:t>Precision:</a:t>
            </a:r>
            <a:r>
              <a:rPr lang="en-US" sz="2209">
                <a:solidFill>
                  <a:srgbClr val="191919"/>
                </a:solidFill>
                <a:latin typeface="Open Sauce"/>
                <a:ea typeface="Open Sauce"/>
                <a:cs typeface="Open Sauce"/>
                <a:sym typeface="Open Sauce"/>
              </a:rPr>
              <a:t> The accuracy of the model when it claims to have found something.</a:t>
            </a:r>
          </a:p>
          <a:p>
            <a:pPr marL="476986" lvl="1" indent="-238493" algn="l">
              <a:lnSpc>
                <a:spcPts val="3534"/>
              </a:lnSpc>
              <a:buFont typeface="Arial"/>
              <a:buChar char="•"/>
            </a:pPr>
            <a:r>
              <a:rPr lang="en-US" sz="2209" b="1">
                <a:solidFill>
                  <a:srgbClr val="191919"/>
                </a:solidFill>
                <a:latin typeface="Open Sauce Bold"/>
                <a:ea typeface="Open Sauce Bold"/>
                <a:cs typeface="Open Sauce Bold"/>
                <a:sym typeface="Open Sauce Bold"/>
              </a:rPr>
              <a:t>F1 Score</a:t>
            </a:r>
            <a:r>
              <a:rPr lang="en-US" sz="2209">
                <a:solidFill>
                  <a:srgbClr val="191919"/>
                </a:solidFill>
                <a:latin typeface="Open Sauce"/>
                <a:ea typeface="Open Sauce"/>
                <a:cs typeface="Open Sauce"/>
                <a:sym typeface="Open Sauce"/>
              </a:rPr>
              <a:t>: A balance between recall and precision, useful when both false positives and false negatives need to be minimized.</a:t>
            </a:r>
          </a:p>
          <a:p>
            <a:pPr marL="476986" lvl="1" indent="-238493" algn="l">
              <a:lnSpc>
                <a:spcPts val="3534"/>
              </a:lnSpc>
              <a:buFont typeface="Arial"/>
              <a:buChar char="•"/>
            </a:pPr>
            <a:r>
              <a:rPr lang="en-US" sz="2209" b="1">
                <a:solidFill>
                  <a:srgbClr val="191919"/>
                </a:solidFill>
                <a:latin typeface="Open Sauce Bold"/>
                <a:ea typeface="Open Sauce Bold"/>
                <a:cs typeface="Open Sauce Bold"/>
                <a:sym typeface="Open Sauce Bold"/>
              </a:rPr>
              <a:t>Recall: </a:t>
            </a:r>
            <a:r>
              <a:rPr lang="en-US" sz="2209">
                <a:solidFill>
                  <a:srgbClr val="191919"/>
                </a:solidFill>
                <a:latin typeface="Open Sauce"/>
                <a:ea typeface="Open Sauce"/>
                <a:cs typeface="Open Sauce"/>
                <a:sym typeface="Open Sauce"/>
              </a:rPr>
              <a:t>Recall: The ability of a model to find all the relevant cases</a:t>
            </a:r>
          </a:p>
          <a:p>
            <a:pPr marL="476986" lvl="1" indent="-238493" algn="l">
              <a:lnSpc>
                <a:spcPts val="3534"/>
              </a:lnSpc>
              <a:buFont typeface="Arial"/>
              <a:buChar char="•"/>
            </a:pPr>
            <a:r>
              <a:rPr lang="en-US" sz="2209" b="1">
                <a:solidFill>
                  <a:srgbClr val="191919"/>
                </a:solidFill>
                <a:latin typeface="Open Sauce Bold"/>
                <a:ea typeface="Open Sauce Bold"/>
                <a:cs typeface="Open Sauce Bold"/>
                <a:sym typeface="Open Sauce Bold"/>
              </a:rPr>
              <a:t>AUC score</a:t>
            </a:r>
            <a:r>
              <a:rPr lang="en-US" sz="2209">
                <a:solidFill>
                  <a:srgbClr val="191919"/>
                </a:solidFill>
                <a:latin typeface="Open Sauce"/>
                <a:ea typeface="Open Sauce"/>
                <a:cs typeface="Open Sauce"/>
                <a:sym typeface="Open Sauce"/>
              </a:rPr>
              <a:t>: a metric that measures how well a classifier can distinguish between positive and negative classes</a:t>
            </a:r>
          </a:p>
          <a:p>
            <a:pPr algn="l">
              <a:lnSpc>
                <a:spcPts val="3534"/>
              </a:lnSpc>
            </a:pPr>
            <a:endParaRPr lang="en-US" sz="2209">
              <a:solidFill>
                <a:srgbClr val="191919"/>
              </a:solidFill>
              <a:latin typeface="Open Sauce"/>
              <a:ea typeface="Open Sauce"/>
              <a:cs typeface="Open Sauce"/>
              <a:sym typeface="Open Sauce"/>
            </a:endParaRPr>
          </a:p>
        </p:txBody>
      </p:sp>
      <p:sp>
        <p:nvSpPr>
          <p:cNvPr id="23" name="TextBox 23"/>
          <p:cNvSpPr txBox="1"/>
          <p:nvPr/>
        </p:nvSpPr>
        <p:spPr>
          <a:xfrm>
            <a:off x="5943926" y="109279"/>
            <a:ext cx="6400147" cy="919421"/>
          </a:xfrm>
          <a:prstGeom prst="rect">
            <a:avLst/>
          </a:prstGeom>
        </p:spPr>
        <p:txBody>
          <a:bodyPr lIns="0" tIns="0" rIns="0" bIns="0" rtlCol="0" anchor="t">
            <a:spAutoFit/>
          </a:bodyPr>
          <a:lstStyle/>
          <a:p>
            <a:pPr algn="l">
              <a:lnSpc>
                <a:spcPts val="7598"/>
              </a:lnSpc>
            </a:pPr>
            <a:r>
              <a:rPr lang="en-US" sz="5427" b="1" spc="-108">
                <a:solidFill>
                  <a:srgbClr val="191919"/>
                </a:solidFill>
                <a:latin typeface="Open Sauce Bold"/>
                <a:ea typeface="Open Sauce Bold"/>
                <a:cs typeface="Open Sauce Bold"/>
                <a:sym typeface="Open Sauce Bold"/>
              </a:rPr>
              <a:t>Model Comparison</a:t>
            </a:r>
          </a:p>
        </p:txBody>
      </p:sp>
      <p:sp>
        <p:nvSpPr>
          <p:cNvPr id="24" name="Freeform 24"/>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2">
              <a:extLst>
                <a:ext uri="{96DAC541-7B7A-43D3-8B79-37D633B846F1}">
                  <asvg:svgBlip xmlns:asvg="http://schemas.microsoft.com/office/drawing/2016/SVG/main" r:embed="rId3"/>
                </a:ext>
              </a:extLst>
            </a:blip>
            <a:stretch>
              <a:fillRect r="-16407" b="-199792"/>
            </a:stretch>
          </a:blipFill>
          <a:ln cap="sq">
            <a:noFill/>
            <a:prstDash val="solid"/>
            <a:miter/>
          </a:ln>
        </p:spPr>
      </p:sp>
      <p:pic>
        <p:nvPicPr>
          <p:cNvPr id="25" name="Picture 24">
            <a:extLst>
              <a:ext uri="{FF2B5EF4-FFF2-40B4-BE49-F238E27FC236}">
                <a16:creationId xmlns:a16="http://schemas.microsoft.com/office/drawing/2014/main" id="{B263004B-34C8-47C0-A64C-B5E1FB019FE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7026023" y="914400"/>
            <a:ext cx="4053707" cy="978476"/>
          </a:xfrm>
          <a:prstGeom prst="rect">
            <a:avLst/>
          </a:prstGeom>
        </p:spPr>
        <p:txBody>
          <a:bodyPr lIns="0" tIns="0" rIns="0" bIns="0" rtlCol="0" anchor="t">
            <a:spAutoFit/>
          </a:bodyPr>
          <a:lstStyle/>
          <a:p>
            <a:pPr algn="l">
              <a:lnSpc>
                <a:spcPts val="8018"/>
              </a:lnSpc>
            </a:pPr>
            <a:r>
              <a:rPr lang="en-US" sz="5727" b="1" spc="-114">
                <a:solidFill>
                  <a:srgbClr val="191919"/>
                </a:solidFill>
                <a:latin typeface="Open Sauce Bold"/>
                <a:ea typeface="Open Sauce Bold"/>
                <a:cs typeface="Open Sauce Bold"/>
                <a:sym typeface="Open Sauce Bold"/>
              </a:rPr>
              <a:t>Conclusion</a:t>
            </a:r>
          </a:p>
        </p:txBody>
      </p:sp>
      <p:sp>
        <p:nvSpPr>
          <p:cNvPr id="3" name="TextBox 3"/>
          <p:cNvSpPr txBox="1"/>
          <p:nvPr/>
        </p:nvSpPr>
        <p:spPr>
          <a:xfrm>
            <a:off x="2113202" y="2621093"/>
            <a:ext cx="14513497" cy="6236281"/>
          </a:xfrm>
          <a:prstGeom prst="rect">
            <a:avLst/>
          </a:prstGeom>
        </p:spPr>
        <p:txBody>
          <a:bodyPr lIns="0" tIns="0" rIns="0" bIns="0" rtlCol="0" anchor="t">
            <a:spAutoFit/>
          </a:bodyPr>
          <a:lstStyle/>
          <a:p>
            <a:pPr marL="515206" lvl="1" indent="-257603" algn="l">
              <a:lnSpc>
                <a:spcPts val="4534"/>
              </a:lnSpc>
              <a:buFont typeface="Arial"/>
              <a:buChar char="•"/>
            </a:pPr>
            <a:r>
              <a:rPr lang="en-US" sz="2386" b="1" spc="38">
                <a:solidFill>
                  <a:srgbClr val="191919"/>
                </a:solidFill>
                <a:latin typeface="Open Sauce Bold"/>
                <a:ea typeface="Open Sauce Bold"/>
                <a:cs typeface="Open Sauce Bold"/>
                <a:sym typeface="Open Sauce Bold"/>
              </a:rPr>
              <a:t>CASH-OUT and TRANSFER transactions are the primary methods used for fraudulent </a:t>
            </a:r>
          </a:p>
          <a:p>
            <a:pPr marL="515206" lvl="1" indent="-257603" algn="l">
              <a:lnSpc>
                <a:spcPts val="4534"/>
              </a:lnSpc>
              <a:buFont typeface="Arial"/>
              <a:buChar char="•"/>
            </a:pPr>
            <a:r>
              <a:rPr lang="en-US" sz="2386" b="1" spc="38">
                <a:solidFill>
                  <a:srgbClr val="191919"/>
                </a:solidFill>
                <a:latin typeface="Open Sauce Bold"/>
                <a:ea typeface="Open Sauce Bold"/>
                <a:cs typeface="Open Sauce Bold"/>
                <a:sym typeface="Open Sauce Bold"/>
              </a:rPr>
              <a:t>A significant class imbalance exists in the dataset, with the majority of transactions being legitimate. </a:t>
            </a:r>
          </a:p>
          <a:p>
            <a:pPr marL="515206" lvl="1" indent="-257603" algn="l">
              <a:lnSpc>
                <a:spcPts val="4534"/>
              </a:lnSpc>
              <a:buFont typeface="Arial"/>
              <a:buChar char="•"/>
            </a:pPr>
            <a:r>
              <a:rPr lang="en-US" sz="2386" b="1" spc="38">
                <a:solidFill>
                  <a:srgbClr val="191919"/>
                </a:solidFill>
                <a:latin typeface="Open Sauce Bold"/>
                <a:ea typeface="Open Sauce Bold"/>
                <a:cs typeface="Open Sauce Bold"/>
                <a:sym typeface="Open Sauce Bold"/>
              </a:rPr>
              <a:t>Several features, including transaction amount, time step, and account balances, exhibit strong correlations with fraudulent transactions.</a:t>
            </a:r>
          </a:p>
          <a:p>
            <a:pPr marL="515206" lvl="1" indent="-257603" algn="l">
              <a:lnSpc>
                <a:spcPts val="4534"/>
              </a:lnSpc>
              <a:buFont typeface="Arial"/>
              <a:buChar char="•"/>
            </a:pPr>
            <a:r>
              <a:rPr lang="en-US" sz="2386" b="1" spc="38">
                <a:solidFill>
                  <a:srgbClr val="191919"/>
                </a:solidFill>
                <a:latin typeface="Open Sauce Bold"/>
                <a:ea typeface="Open Sauce Bold"/>
                <a:cs typeface="Open Sauce Bold"/>
                <a:sym typeface="Open Sauce Bold"/>
              </a:rPr>
              <a:t>Decision Trees and Random Forests emerged as the top-performing models, achieving accuracy exceeding 99%.</a:t>
            </a:r>
          </a:p>
          <a:p>
            <a:pPr marL="515206" lvl="1" indent="-257603" algn="l">
              <a:lnSpc>
                <a:spcPts val="4534"/>
              </a:lnSpc>
              <a:buFont typeface="Arial"/>
              <a:buChar char="•"/>
            </a:pPr>
            <a:r>
              <a:rPr lang="en-US" sz="2386" b="1" spc="38">
                <a:solidFill>
                  <a:srgbClr val="191919"/>
                </a:solidFill>
                <a:latin typeface="Open Sauce Bold"/>
                <a:ea typeface="Open Sauce Bold"/>
                <a:cs typeface="Open Sauce Bold"/>
                <a:sym typeface="Open Sauce Bold"/>
              </a:rPr>
              <a:t>Logistic Regression, while less accurate than the other two models, still demonstrated good performance with an accuracy of 96.3%.</a:t>
            </a:r>
          </a:p>
          <a:p>
            <a:pPr marL="515206" lvl="1" indent="-257603" algn="l">
              <a:lnSpc>
                <a:spcPts val="4534"/>
              </a:lnSpc>
              <a:buFont typeface="Arial"/>
              <a:buChar char="•"/>
            </a:pPr>
            <a:r>
              <a:rPr lang="en-US" sz="2386" b="1" spc="38">
                <a:solidFill>
                  <a:srgbClr val="191919"/>
                </a:solidFill>
                <a:latin typeface="Open Sauce Bold"/>
                <a:ea typeface="Open Sauce Bold"/>
                <a:cs typeface="Open Sauce Bold"/>
                <a:sym typeface="Open Sauce Bold"/>
              </a:rPr>
              <a:t>The project successfully validated the potential of machine learning to enhance fraud detection capabilities in mobile money systems.</a:t>
            </a:r>
          </a:p>
        </p:txBody>
      </p:sp>
      <p:sp>
        <p:nvSpPr>
          <p:cNvPr id="4" name="Freeform 4"/>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2">
              <a:extLst>
                <a:ext uri="{96DAC541-7B7A-43D3-8B79-37D633B846F1}">
                  <asvg:svgBlip xmlns:asvg="http://schemas.microsoft.com/office/drawing/2016/SVG/main" r:embed="rId3"/>
                </a:ext>
              </a:extLst>
            </a:blip>
            <a:stretch>
              <a:fillRect r="-16407" b="-199792"/>
            </a:stretch>
          </a:blipFill>
          <a:ln cap="sq">
            <a:noFill/>
            <a:prstDash val="solid"/>
            <a:miter/>
          </a:ln>
        </p:spPr>
      </p:sp>
      <p:pic>
        <p:nvPicPr>
          <p:cNvPr id="5" name="Picture 4">
            <a:extLst>
              <a:ext uri="{FF2B5EF4-FFF2-40B4-BE49-F238E27FC236}">
                <a16:creationId xmlns:a16="http://schemas.microsoft.com/office/drawing/2014/main" id="{6C882D62-4484-4F36-9FC3-51385E5E872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7670" y="2471589"/>
            <a:ext cx="8892659" cy="4924128"/>
            <a:chOff x="0" y="0"/>
            <a:chExt cx="2785608" cy="1542473"/>
          </a:xfrm>
        </p:grpSpPr>
        <p:sp>
          <p:nvSpPr>
            <p:cNvPr id="3" name="Freeform 3"/>
            <p:cNvSpPr/>
            <p:nvPr/>
          </p:nvSpPr>
          <p:spPr>
            <a:xfrm>
              <a:off x="0" y="0"/>
              <a:ext cx="2785608" cy="1542473"/>
            </a:xfrm>
            <a:custGeom>
              <a:avLst/>
              <a:gdLst/>
              <a:ahLst/>
              <a:cxnLst/>
              <a:rect l="l" t="t" r="r" b="b"/>
              <a:pathLst>
                <a:path w="2785608" h="1542473">
                  <a:moveTo>
                    <a:pt x="39177" y="0"/>
                  </a:moveTo>
                  <a:lnTo>
                    <a:pt x="2746431" y="0"/>
                  </a:lnTo>
                  <a:cubicBezTo>
                    <a:pt x="2768068" y="0"/>
                    <a:pt x="2785608" y="17540"/>
                    <a:pt x="2785608" y="39177"/>
                  </a:cubicBezTo>
                  <a:lnTo>
                    <a:pt x="2785608" y="1503296"/>
                  </a:lnTo>
                  <a:cubicBezTo>
                    <a:pt x="2785608" y="1524933"/>
                    <a:pt x="2768068" y="1542473"/>
                    <a:pt x="2746431" y="1542473"/>
                  </a:cubicBezTo>
                  <a:lnTo>
                    <a:pt x="39177" y="1542473"/>
                  </a:lnTo>
                  <a:cubicBezTo>
                    <a:pt x="17540" y="1542473"/>
                    <a:pt x="0" y="1524933"/>
                    <a:pt x="0" y="1503296"/>
                  </a:cubicBezTo>
                  <a:lnTo>
                    <a:pt x="0" y="39177"/>
                  </a:lnTo>
                  <a:cubicBezTo>
                    <a:pt x="0" y="17540"/>
                    <a:pt x="17540" y="0"/>
                    <a:pt x="39177" y="0"/>
                  </a:cubicBezTo>
                  <a:close/>
                </a:path>
              </a:pathLst>
            </a:custGeom>
            <a:solidFill>
              <a:srgbClr val="106861"/>
            </a:solidFill>
            <a:ln cap="rnd">
              <a:noFill/>
              <a:prstDash val="solid"/>
              <a:round/>
            </a:ln>
          </p:spPr>
        </p:sp>
        <p:sp>
          <p:nvSpPr>
            <p:cNvPr id="4" name="TextBox 4"/>
            <p:cNvSpPr txBox="1"/>
            <p:nvPr/>
          </p:nvSpPr>
          <p:spPr>
            <a:xfrm>
              <a:off x="0" y="-38100"/>
              <a:ext cx="2785608" cy="1580573"/>
            </a:xfrm>
            <a:prstGeom prst="rect">
              <a:avLst/>
            </a:prstGeom>
          </p:spPr>
          <p:txBody>
            <a:bodyPr lIns="50800" tIns="50800" rIns="50800" bIns="50800" rtlCol="0" anchor="ctr"/>
            <a:lstStyle/>
            <a:p>
              <a:pPr marL="0" lvl="0" indent="0" algn="ctr">
                <a:lnSpc>
                  <a:spcPts val="3035"/>
                </a:lnSpc>
                <a:spcBef>
                  <a:spcPct val="0"/>
                </a:spcBef>
              </a:pPr>
              <a:endParaRPr/>
            </a:p>
          </p:txBody>
        </p:sp>
      </p:grpSp>
      <p:sp>
        <p:nvSpPr>
          <p:cNvPr id="5" name="Freeform 5"/>
          <p:cNvSpPr/>
          <p:nvPr/>
        </p:nvSpPr>
        <p:spPr>
          <a:xfrm>
            <a:off x="15796794" y="1028700"/>
            <a:ext cx="1033238" cy="826591"/>
          </a:xfrm>
          <a:custGeom>
            <a:avLst/>
            <a:gdLst/>
            <a:ahLst/>
            <a:cxnLst/>
            <a:rect l="l" t="t" r="r" b="b"/>
            <a:pathLst>
              <a:path w="1033238" h="826591">
                <a:moveTo>
                  <a:pt x="0" y="0"/>
                </a:moveTo>
                <a:lnTo>
                  <a:pt x="1033238" y="0"/>
                </a:lnTo>
                <a:lnTo>
                  <a:pt x="1033238" y="826591"/>
                </a:lnTo>
                <a:lnTo>
                  <a:pt x="0" y="8265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148912" y="4300672"/>
            <a:ext cx="5990176" cy="1142137"/>
          </a:xfrm>
          <a:prstGeom prst="rect">
            <a:avLst/>
          </a:prstGeom>
        </p:spPr>
        <p:txBody>
          <a:bodyPr lIns="0" tIns="0" rIns="0" bIns="0" rtlCol="0" anchor="t">
            <a:spAutoFit/>
          </a:bodyPr>
          <a:lstStyle/>
          <a:p>
            <a:pPr marL="0" lvl="0" indent="0" algn="l">
              <a:lnSpc>
                <a:spcPts val="9391"/>
              </a:lnSpc>
              <a:spcBef>
                <a:spcPct val="0"/>
              </a:spcBef>
            </a:pPr>
            <a:r>
              <a:rPr lang="en-US" sz="6708" b="1" spc="630">
                <a:solidFill>
                  <a:srgbClr val="FFFFFF"/>
                </a:solidFill>
                <a:latin typeface="Open Sauce Bold"/>
                <a:ea typeface="Open Sauce Bold"/>
                <a:cs typeface="Open Sauce Bold"/>
                <a:sym typeface="Open Sauce Bold"/>
              </a:rPr>
              <a:t>THANK YOU</a:t>
            </a:r>
          </a:p>
        </p:txBody>
      </p:sp>
      <p:grpSp>
        <p:nvGrpSpPr>
          <p:cNvPr id="7" name="Group 7"/>
          <p:cNvGrpSpPr/>
          <p:nvPr/>
        </p:nvGrpSpPr>
        <p:grpSpPr>
          <a:xfrm>
            <a:off x="14589264" y="6588264"/>
            <a:ext cx="2670036" cy="267003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0" name="Group 10"/>
          <p:cNvGrpSpPr/>
          <p:nvPr/>
        </p:nvGrpSpPr>
        <p:grpSpPr>
          <a:xfrm>
            <a:off x="-575233" y="9258300"/>
            <a:ext cx="1614906" cy="161490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cap="sq">
              <a:noFill/>
              <a:prstDash val="solid"/>
              <a:miter/>
            </a:ln>
          </p:spPr>
        </p:sp>
        <p:sp>
          <p:nvSpPr>
            <p:cNvPr id="12" name="TextBox 12"/>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3" name="Freeform 13"/>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4">
              <a:extLst>
                <a:ext uri="{96DAC541-7B7A-43D3-8B79-37D633B846F1}">
                  <asvg:svgBlip xmlns:asvg="http://schemas.microsoft.com/office/drawing/2016/SVG/main" r:embed="rId5"/>
                </a:ext>
              </a:extLst>
            </a:blip>
            <a:stretch>
              <a:fillRect r="-16407" b="-199792"/>
            </a:stretch>
          </a:blipFill>
          <a:ln cap="sq">
            <a:noFill/>
            <a:prstDash val="solid"/>
            <a:miter/>
          </a:ln>
        </p:spPr>
      </p:sp>
      <p:pic>
        <p:nvPicPr>
          <p:cNvPr id="14" name="Picture 13">
            <a:extLst>
              <a:ext uri="{FF2B5EF4-FFF2-40B4-BE49-F238E27FC236}">
                <a16:creationId xmlns:a16="http://schemas.microsoft.com/office/drawing/2014/main" id="{E195B759-25DE-4FAB-9F19-A3701CF1C2B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11710892" y="0"/>
            <a:ext cx="6648057" cy="10287000"/>
            <a:chOff x="0" y="0"/>
            <a:chExt cx="1750928" cy="2709333"/>
          </a:xfrm>
        </p:grpSpPr>
        <p:sp>
          <p:nvSpPr>
            <p:cNvPr id="3" name="Freeform 3"/>
            <p:cNvSpPr/>
            <p:nvPr/>
          </p:nvSpPr>
          <p:spPr>
            <a:xfrm>
              <a:off x="0" y="0"/>
              <a:ext cx="1750928" cy="2709333"/>
            </a:xfrm>
            <a:custGeom>
              <a:avLst/>
              <a:gdLst/>
              <a:ahLst/>
              <a:cxnLst/>
              <a:rect l="l" t="t" r="r" b="b"/>
              <a:pathLst>
                <a:path w="1750928" h="2709333">
                  <a:moveTo>
                    <a:pt x="0" y="0"/>
                  </a:moveTo>
                  <a:lnTo>
                    <a:pt x="1750928" y="0"/>
                  </a:lnTo>
                  <a:lnTo>
                    <a:pt x="1750928" y="2709333"/>
                  </a:lnTo>
                  <a:lnTo>
                    <a:pt x="0" y="2709333"/>
                  </a:lnTo>
                  <a:close/>
                </a:path>
              </a:pathLst>
            </a:custGeom>
            <a:solidFill>
              <a:srgbClr val="106861"/>
            </a:solidFill>
            <a:ln cap="sq">
              <a:noFill/>
              <a:prstDash val="solid"/>
              <a:miter/>
            </a:ln>
          </p:spPr>
        </p:sp>
        <p:sp>
          <p:nvSpPr>
            <p:cNvPr id="4" name="TextBox 4"/>
            <p:cNvSpPr txBox="1"/>
            <p:nvPr/>
          </p:nvSpPr>
          <p:spPr>
            <a:xfrm>
              <a:off x="0" y="-19050"/>
              <a:ext cx="1750928" cy="2728383"/>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314479" y="8567821"/>
            <a:ext cx="1428441" cy="14284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cap="sq">
              <a:noFill/>
              <a:prstDash val="solid"/>
              <a:miter/>
            </a:ln>
          </p:spPr>
        </p:sp>
        <p:sp>
          <p:nvSpPr>
            <p:cNvPr id="7" name="TextBox 7"/>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8" name="Group 8"/>
          <p:cNvGrpSpPr/>
          <p:nvPr/>
        </p:nvGrpSpPr>
        <p:grpSpPr>
          <a:xfrm>
            <a:off x="10206536" y="3314080"/>
            <a:ext cx="654889" cy="65488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id="10" name="TextBox 10"/>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1" name="Freeform 11"/>
          <p:cNvSpPr/>
          <p:nvPr/>
        </p:nvSpPr>
        <p:spPr>
          <a:xfrm>
            <a:off x="11794874" y="2301241"/>
            <a:ext cx="6266580" cy="6266580"/>
          </a:xfrm>
          <a:custGeom>
            <a:avLst/>
            <a:gdLst/>
            <a:ahLst/>
            <a:cxnLst/>
            <a:rect l="l" t="t" r="r" b="b"/>
            <a:pathLst>
              <a:path w="6266580" h="6266580">
                <a:moveTo>
                  <a:pt x="0" y="0"/>
                </a:moveTo>
                <a:lnTo>
                  <a:pt x="6266580" y="0"/>
                </a:lnTo>
                <a:lnTo>
                  <a:pt x="6266580" y="6266580"/>
                </a:lnTo>
                <a:lnTo>
                  <a:pt x="0" y="6266580"/>
                </a:lnTo>
                <a:lnTo>
                  <a:pt x="0" y="0"/>
                </a:lnTo>
                <a:close/>
              </a:path>
            </a:pathLst>
          </a:custGeom>
          <a:blipFill>
            <a:blip r:embed="rId2"/>
            <a:stretch>
              <a:fillRect/>
            </a:stretch>
          </a:blipFill>
        </p:spPr>
      </p:sp>
      <p:sp>
        <p:nvSpPr>
          <p:cNvPr id="12" name="TextBox 12"/>
          <p:cNvSpPr txBox="1"/>
          <p:nvPr/>
        </p:nvSpPr>
        <p:spPr>
          <a:xfrm>
            <a:off x="1428441" y="1255620"/>
            <a:ext cx="5624266" cy="1971135"/>
          </a:xfrm>
          <a:prstGeom prst="rect">
            <a:avLst/>
          </a:prstGeom>
        </p:spPr>
        <p:txBody>
          <a:bodyPr lIns="0" tIns="0" rIns="0" bIns="0" rtlCol="0" anchor="t">
            <a:spAutoFit/>
          </a:bodyPr>
          <a:lstStyle/>
          <a:p>
            <a:pPr algn="l">
              <a:lnSpc>
                <a:spcPts val="7904"/>
              </a:lnSpc>
            </a:pPr>
            <a:r>
              <a:rPr lang="en-US" sz="5646" b="1" spc="-112">
                <a:solidFill>
                  <a:srgbClr val="191919"/>
                </a:solidFill>
                <a:latin typeface="Open Sauce Bold"/>
                <a:ea typeface="Open Sauce Bold"/>
                <a:cs typeface="Open Sauce Bold"/>
                <a:sym typeface="Open Sauce Bold"/>
              </a:rPr>
              <a:t>Fraud Detection</a:t>
            </a:r>
          </a:p>
          <a:p>
            <a:pPr marL="0" lvl="0" indent="0" algn="l">
              <a:lnSpc>
                <a:spcPts val="7904"/>
              </a:lnSpc>
              <a:spcBef>
                <a:spcPct val="0"/>
              </a:spcBef>
            </a:pPr>
            <a:endParaRPr lang="en-US" sz="5646" b="1" spc="-112">
              <a:solidFill>
                <a:srgbClr val="191919"/>
              </a:solidFill>
              <a:latin typeface="Open Sauce Bold"/>
              <a:ea typeface="Open Sauce Bold"/>
              <a:cs typeface="Open Sauce Bold"/>
              <a:sym typeface="Open Sauce Bold"/>
            </a:endParaRPr>
          </a:p>
        </p:txBody>
      </p:sp>
      <p:sp>
        <p:nvSpPr>
          <p:cNvPr id="13" name="TextBox 13"/>
          <p:cNvSpPr txBox="1"/>
          <p:nvPr/>
        </p:nvSpPr>
        <p:spPr>
          <a:xfrm>
            <a:off x="2086260" y="3096108"/>
            <a:ext cx="7186826" cy="6466928"/>
          </a:xfrm>
          <a:prstGeom prst="rect">
            <a:avLst/>
          </a:prstGeom>
        </p:spPr>
        <p:txBody>
          <a:bodyPr lIns="0" tIns="0" rIns="0" bIns="0" rtlCol="0" anchor="t">
            <a:spAutoFit/>
          </a:bodyPr>
          <a:lstStyle/>
          <a:p>
            <a:pPr algn="l">
              <a:lnSpc>
                <a:spcPts val="4345"/>
              </a:lnSpc>
            </a:pPr>
            <a:r>
              <a:rPr lang="en-US" sz="2618">
                <a:solidFill>
                  <a:srgbClr val="191919"/>
                </a:solidFill>
                <a:latin typeface="Open Sauce"/>
                <a:ea typeface="Open Sauce"/>
                <a:cs typeface="Open Sauce"/>
                <a:sym typeface="Open Sauce"/>
              </a:rPr>
              <a:t>This project aims to enhance the accuracy of detecting fraud in mobile financial transactions. By leveraging machine learning, the project seeks to predict fraudulent transactions with high precision. The goal is to develop a robust machine learning model to accurately identify fraudulent transactions in real-time , enabling the company to improve security, reduce financial losses, and gain insights into factors contributing to transaction fraud.</a:t>
            </a:r>
          </a:p>
          <a:p>
            <a:pPr algn="l">
              <a:lnSpc>
                <a:spcPts val="4345"/>
              </a:lnSpc>
            </a:pPr>
            <a:endParaRPr lang="en-US" sz="2618">
              <a:solidFill>
                <a:srgbClr val="191919"/>
              </a:solidFill>
              <a:latin typeface="Open Sauce"/>
              <a:ea typeface="Open Sauce"/>
              <a:cs typeface="Open Sauce"/>
              <a:sym typeface="Open Sauce"/>
            </a:endParaRPr>
          </a:p>
        </p:txBody>
      </p:sp>
      <p:pic>
        <p:nvPicPr>
          <p:cNvPr id="14" name="Picture 13">
            <a:extLst>
              <a:ext uri="{FF2B5EF4-FFF2-40B4-BE49-F238E27FC236}">
                <a16:creationId xmlns:a16="http://schemas.microsoft.com/office/drawing/2014/main" id="{3591F889-200C-42D5-9BD0-6D4DBF1DAAF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
        <p:nvSpPr>
          <p:cNvPr id="15" name="TextBox 16">
            <a:extLst>
              <a:ext uri="{FF2B5EF4-FFF2-40B4-BE49-F238E27FC236}">
                <a16:creationId xmlns:a16="http://schemas.microsoft.com/office/drawing/2014/main" id="{2ED25EFB-96BE-4F17-A343-8172CC180F6E}"/>
              </a:ext>
            </a:extLst>
          </p:cNvPr>
          <p:cNvSpPr txBox="1"/>
          <p:nvPr/>
        </p:nvSpPr>
        <p:spPr>
          <a:xfrm>
            <a:off x="12964740" y="8796625"/>
            <a:ext cx="4797711" cy="1047531"/>
          </a:xfrm>
          <a:prstGeom prst="rect">
            <a:avLst/>
          </a:prstGeom>
        </p:spPr>
        <p:txBody>
          <a:bodyPr wrap="square" lIns="0" tIns="0" rIns="0" bIns="0" rtlCol="0" anchor="t">
            <a:spAutoFit/>
          </a:bodyPr>
          <a:lstStyle/>
          <a:p>
            <a:pPr algn="l">
              <a:lnSpc>
                <a:spcPts val="4345"/>
              </a:lnSpc>
            </a:pPr>
            <a:r>
              <a:rPr lang="en-US" sz="2400" b="1" dirty="0">
                <a:solidFill>
                  <a:srgbClr val="002060"/>
                </a:solidFill>
                <a:latin typeface="Open Sauce"/>
                <a:ea typeface="Open Sauce"/>
                <a:cs typeface="Open Sauce"/>
                <a:sym typeface="Open Sauce"/>
              </a:rPr>
              <a:t>Presented by : Nishar Badi</a:t>
            </a:r>
          </a:p>
          <a:p>
            <a:pPr algn="l">
              <a:lnSpc>
                <a:spcPts val="4345"/>
              </a:lnSpc>
            </a:pPr>
            <a:endParaRPr lang="en-US" sz="2800" dirty="0">
              <a:solidFill>
                <a:srgbClr val="191919"/>
              </a:solidFill>
              <a:latin typeface="Open Sauce"/>
              <a:ea typeface="Open Sauce"/>
              <a:cs typeface="Open Sauce"/>
              <a:sym typeface="Open Sau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rot="-10800000">
            <a:off x="1567436" y="7417124"/>
            <a:ext cx="12710840" cy="1184047"/>
          </a:xfrm>
          <a:custGeom>
            <a:avLst/>
            <a:gdLst/>
            <a:ahLst/>
            <a:cxnLst/>
            <a:rect l="l" t="t" r="r" b="b"/>
            <a:pathLst>
              <a:path w="12710840" h="1184047">
                <a:moveTo>
                  <a:pt x="0" y="0"/>
                </a:moveTo>
                <a:lnTo>
                  <a:pt x="12710840" y="0"/>
                </a:lnTo>
                <a:lnTo>
                  <a:pt x="12710840" y="1184046"/>
                </a:lnTo>
                <a:lnTo>
                  <a:pt x="0" y="1184046"/>
                </a:lnTo>
                <a:lnTo>
                  <a:pt x="0" y="0"/>
                </a:lnTo>
                <a:close/>
              </a:path>
            </a:pathLst>
          </a:custGeom>
          <a:blipFill>
            <a:blip r:embed="rId2">
              <a:alphaModFix amt="72000"/>
            </a:blip>
            <a:stretch>
              <a:fillRect b="-208633"/>
            </a:stretch>
          </a:blipFill>
        </p:spPr>
      </p:sp>
      <p:grpSp>
        <p:nvGrpSpPr>
          <p:cNvPr id="3" name="Group 3"/>
          <p:cNvGrpSpPr/>
          <p:nvPr/>
        </p:nvGrpSpPr>
        <p:grpSpPr>
          <a:xfrm>
            <a:off x="817928" y="211923"/>
            <a:ext cx="11782224" cy="10075077"/>
            <a:chOff x="0" y="0"/>
            <a:chExt cx="670742" cy="573557"/>
          </a:xfrm>
        </p:grpSpPr>
        <p:sp>
          <p:nvSpPr>
            <p:cNvPr id="4" name="Freeform 4"/>
            <p:cNvSpPr/>
            <p:nvPr/>
          </p:nvSpPr>
          <p:spPr>
            <a:xfrm>
              <a:off x="0" y="0"/>
              <a:ext cx="670742" cy="573557"/>
            </a:xfrm>
            <a:custGeom>
              <a:avLst/>
              <a:gdLst/>
              <a:ahLst/>
              <a:cxnLst/>
              <a:rect l="l" t="t" r="r" b="b"/>
              <a:pathLst>
                <a:path w="670742" h="573557">
                  <a:moveTo>
                    <a:pt x="223702" y="19070"/>
                  </a:moveTo>
                  <a:cubicBezTo>
                    <a:pt x="257978" y="7556"/>
                    <a:pt x="297183" y="0"/>
                    <a:pt x="335552" y="0"/>
                  </a:cubicBezTo>
                  <a:cubicBezTo>
                    <a:pt x="373922" y="0"/>
                    <a:pt x="410844" y="6476"/>
                    <a:pt x="444868" y="17990"/>
                  </a:cubicBezTo>
                  <a:cubicBezTo>
                    <a:pt x="445593" y="18350"/>
                    <a:pt x="446317" y="18350"/>
                    <a:pt x="447041" y="18710"/>
                  </a:cubicBezTo>
                  <a:cubicBezTo>
                    <a:pt x="574818" y="64765"/>
                    <a:pt x="668932" y="186379"/>
                    <a:pt x="670742" y="323188"/>
                  </a:cubicBezTo>
                  <a:lnTo>
                    <a:pt x="670742" y="573557"/>
                  </a:lnTo>
                  <a:lnTo>
                    <a:pt x="0" y="573557"/>
                  </a:lnTo>
                  <a:lnTo>
                    <a:pt x="0" y="323374"/>
                  </a:lnTo>
                  <a:cubicBezTo>
                    <a:pt x="1810" y="185660"/>
                    <a:pt x="94476" y="64045"/>
                    <a:pt x="223702" y="19070"/>
                  </a:cubicBezTo>
                  <a:close/>
                </a:path>
              </a:pathLst>
            </a:custGeom>
            <a:solidFill>
              <a:srgbClr val="106861"/>
            </a:solidFill>
            <a:ln cap="sq">
              <a:noFill/>
              <a:prstDash val="solid"/>
              <a:miter/>
            </a:ln>
          </p:spPr>
        </p:sp>
        <p:sp>
          <p:nvSpPr>
            <p:cNvPr id="5" name="TextBox 5"/>
            <p:cNvSpPr txBox="1"/>
            <p:nvPr/>
          </p:nvSpPr>
          <p:spPr>
            <a:xfrm>
              <a:off x="0" y="107950"/>
              <a:ext cx="670742" cy="465607"/>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6" name="Group 6"/>
          <p:cNvGrpSpPr/>
          <p:nvPr/>
        </p:nvGrpSpPr>
        <p:grpSpPr>
          <a:xfrm>
            <a:off x="13095030" y="1355134"/>
            <a:ext cx="4788273" cy="4405576"/>
            <a:chOff x="0" y="0"/>
            <a:chExt cx="620471" cy="570881"/>
          </a:xfrm>
        </p:grpSpPr>
        <p:sp>
          <p:nvSpPr>
            <p:cNvPr id="7" name="Freeform 7"/>
            <p:cNvSpPr/>
            <p:nvPr/>
          </p:nvSpPr>
          <p:spPr>
            <a:xfrm>
              <a:off x="0" y="0"/>
              <a:ext cx="620471" cy="570881"/>
            </a:xfrm>
            <a:custGeom>
              <a:avLst/>
              <a:gdLst/>
              <a:ahLst/>
              <a:cxnLst/>
              <a:rect l="l" t="t" r="r" b="b"/>
              <a:pathLst>
                <a:path w="620471" h="570881">
                  <a:moveTo>
                    <a:pt x="310236" y="0"/>
                  </a:moveTo>
                  <a:cubicBezTo>
                    <a:pt x="138897" y="0"/>
                    <a:pt x="0" y="127796"/>
                    <a:pt x="0" y="285440"/>
                  </a:cubicBezTo>
                  <a:cubicBezTo>
                    <a:pt x="0" y="443085"/>
                    <a:pt x="138897" y="570881"/>
                    <a:pt x="310236" y="570881"/>
                  </a:cubicBezTo>
                  <a:cubicBezTo>
                    <a:pt x="481574" y="570881"/>
                    <a:pt x="620471" y="443085"/>
                    <a:pt x="620471" y="285440"/>
                  </a:cubicBezTo>
                  <a:cubicBezTo>
                    <a:pt x="620471" y="127796"/>
                    <a:pt x="481574" y="0"/>
                    <a:pt x="310236" y="0"/>
                  </a:cubicBezTo>
                  <a:close/>
                </a:path>
              </a:pathLst>
            </a:custGeom>
            <a:solidFill>
              <a:srgbClr val="106861"/>
            </a:solidFill>
            <a:ln cap="sq">
              <a:noFill/>
              <a:prstDash val="solid"/>
              <a:miter/>
            </a:ln>
          </p:spPr>
        </p:sp>
        <p:sp>
          <p:nvSpPr>
            <p:cNvPr id="8" name="TextBox 8"/>
            <p:cNvSpPr txBox="1"/>
            <p:nvPr/>
          </p:nvSpPr>
          <p:spPr>
            <a:xfrm>
              <a:off x="58169" y="34470"/>
              <a:ext cx="504133" cy="482891"/>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3292508" y="1537283"/>
            <a:ext cx="4393318" cy="4041277"/>
            <a:chOff x="0" y="0"/>
            <a:chExt cx="812800" cy="747669"/>
          </a:xfrm>
        </p:grpSpPr>
        <p:sp>
          <p:nvSpPr>
            <p:cNvPr id="10" name="Freeform 10"/>
            <p:cNvSpPr/>
            <p:nvPr/>
          </p:nvSpPr>
          <p:spPr>
            <a:xfrm>
              <a:off x="0" y="0"/>
              <a:ext cx="812800" cy="747669"/>
            </a:xfrm>
            <a:custGeom>
              <a:avLst/>
              <a:gdLst/>
              <a:ahLst/>
              <a:cxnLst/>
              <a:rect l="l" t="t" r="r" b="b"/>
              <a:pathLst>
                <a:path w="812800" h="747669">
                  <a:moveTo>
                    <a:pt x="406400" y="0"/>
                  </a:moveTo>
                  <a:cubicBezTo>
                    <a:pt x="181951" y="0"/>
                    <a:pt x="0" y="167372"/>
                    <a:pt x="0" y="373835"/>
                  </a:cubicBezTo>
                  <a:cubicBezTo>
                    <a:pt x="0" y="580298"/>
                    <a:pt x="181951" y="747669"/>
                    <a:pt x="406400" y="747669"/>
                  </a:cubicBezTo>
                  <a:cubicBezTo>
                    <a:pt x="630849" y="747669"/>
                    <a:pt x="812800" y="580298"/>
                    <a:pt x="812800" y="373835"/>
                  </a:cubicBezTo>
                  <a:cubicBezTo>
                    <a:pt x="812800" y="167372"/>
                    <a:pt x="630849" y="0"/>
                    <a:pt x="406400" y="0"/>
                  </a:cubicBezTo>
                  <a:close/>
                </a:path>
              </a:pathLst>
            </a:custGeom>
            <a:blipFill>
              <a:blip r:embed="rId3"/>
              <a:stretch>
                <a:fillRect l="-18990" r="-18990"/>
              </a:stretch>
            </a:blipFill>
          </p:spPr>
        </p:sp>
      </p:grpSp>
      <p:grpSp>
        <p:nvGrpSpPr>
          <p:cNvPr id="11" name="Group 11"/>
          <p:cNvGrpSpPr/>
          <p:nvPr/>
        </p:nvGrpSpPr>
        <p:grpSpPr>
          <a:xfrm>
            <a:off x="13250520" y="7612882"/>
            <a:ext cx="4795175" cy="2700338"/>
            <a:chOff x="0" y="0"/>
            <a:chExt cx="1262927" cy="711200"/>
          </a:xfrm>
        </p:grpSpPr>
        <p:sp>
          <p:nvSpPr>
            <p:cNvPr id="12" name="Freeform 12"/>
            <p:cNvSpPr/>
            <p:nvPr/>
          </p:nvSpPr>
          <p:spPr>
            <a:xfrm>
              <a:off x="0" y="0"/>
              <a:ext cx="1262938" cy="711200"/>
            </a:xfrm>
            <a:custGeom>
              <a:avLst/>
              <a:gdLst/>
              <a:ahLst/>
              <a:cxnLst/>
              <a:rect l="l" t="t" r="r" b="b"/>
              <a:pathLst>
                <a:path w="1262938" h="711200">
                  <a:moveTo>
                    <a:pt x="972830" y="0"/>
                  </a:moveTo>
                  <a:lnTo>
                    <a:pt x="282407" y="0"/>
                  </a:lnTo>
                  <a:cubicBezTo>
                    <a:pt x="126426" y="0"/>
                    <a:pt x="0" y="123512"/>
                    <a:pt x="0" y="275871"/>
                  </a:cubicBezTo>
                  <a:cubicBezTo>
                    <a:pt x="0" y="386169"/>
                    <a:pt x="66279" y="481310"/>
                    <a:pt x="162037" y="525451"/>
                  </a:cubicBezTo>
                  <a:lnTo>
                    <a:pt x="162037" y="711200"/>
                  </a:lnTo>
                  <a:lnTo>
                    <a:pt x="353844" y="551732"/>
                  </a:lnTo>
                  <a:lnTo>
                    <a:pt x="972830" y="551732"/>
                  </a:lnTo>
                  <a:cubicBezTo>
                    <a:pt x="1136489" y="551732"/>
                    <a:pt x="1262927" y="428220"/>
                    <a:pt x="1262927" y="275861"/>
                  </a:cubicBezTo>
                  <a:cubicBezTo>
                    <a:pt x="1262938" y="123512"/>
                    <a:pt x="1136489" y="0"/>
                    <a:pt x="972830" y="0"/>
                  </a:cubicBezTo>
                  <a:close/>
                </a:path>
              </a:pathLst>
            </a:custGeom>
            <a:solidFill>
              <a:srgbClr val="106861"/>
            </a:solidFill>
            <a:ln cap="sq">
              <a:noFill/>
              <a:prstDash val="solid"/>
              <a:miter/>
            </a:ln>
          </p:spPr>
        </p:sp>
        <p:sp>
          <p:nvSpPr>
            <p:cNvPr id="13" name="TextBox 13"/>
            <p:cNvSpPr txBox="1"/>
            <p:nvPr/>
          </p:nvSpPr>
          <p:spPr>
            <a:xfrm>
              <a:off x="0" y="19050"/>
              <a:ext cx="1262927" cy="501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4" name="TextBox 14"/>
          <p:cNvSpPr txBox="1"/>
          <p:nvPr/>
        </p:nvSpPr>
        <p:spPr>
          <a:xfrm>
            <a:off x="1028700" y="4461861"/>
            <a:ext cx="11203913" cy="5417526"/>
          </a:xfrm>
          <a:prstGeom prst="rect">
            <a:avLst/>
          </a:prstGeom>
        </p:spPr>
        <p:txBody>
          <a:bodyPr lIns="0" tIns="0" rIns="0" bIns="0" rtlCol="0" anchor="t">
            <a:spAutoFit/>
          </a:bodyPr>
          <a:lstStyle/>
          <a:p>
            <a:pPr marL="535601" lvl="1" indent="-267800" algn="l">
              <a:lnSpc>
                <a:spcPts val="3969"/>
              </a:lnSpc>
              <a:buFont typeface="Arial"/>
              <a:buChar char="•"/>
            </a:pPr>
            <a:r>
              <a:rPr lang="en-US" sz="2480">
                <a:solidFill>
                  <a:srgbClr val="FFFFFF"/>
                </a:solidFill>
                <a:latin typeface="Open Sauce"/>
                <a:ea typeface="Open Sauce"/>
                <a:cs typeface="Open Sauce"/>
                <a:sym typeface="Open Sauce"/>
              </a:rPr>
              <a:t>The rapid growth of mobile money platforms has increased the risk of fraudulent activities.</a:t>
            </a:r>
          </a:p>
          <a:p>
            <a:pPr marL="535601" lvl="1" indent="-267800" algn="l">
              <a:lnSpc>
                <a:spcPts val="3969"/>
              </a:lnSpc>
              <a:buFont typeface="Arial"/>
              <a:buChar char="•"/>
            </a:pPr>
            <a:r>
              <a:rPr lang="en-US" sz="2480">
                <a:solidFill>
                  <a:srgbClr val="FFFFFF"/>
                </a:solidFill>
                <a:latin typeface="Open Sauce"/>
                <a:ea typeface="Open Sauce"/>
                <a:cs typeface="Open Sauce"/>
                <a:sym typeface="Open Sauce"/>
              </a:rPr>
              <a:t>Traditional fraud detection methods often struggle to keep up with evolving fraud techniques.</a:t>
            </a:r>
          </a:p>
          <a:p>
            <a:pPr marL="535601" lvl="1" indent="-267800" algn="l">
              <a:lnSpc>
                <a:spcPts val="3969"/>
              </a:lnSpc>
              <a:buFont typeface="Arial"/>
              <a:buChar char="•"/>
            </a:pPr>
            <a:r>
              <a:rPr lang="en-US" sz="2480">
                <a:solidFill>
                  <a:srgbClr val="FFFFFF"/>
                </a:solidFill>
                <a:latin typeface="Open Sauce"/>
                <a:ea typeface="Open Sauce"/>
                <a:cs typeface="Open Sauce"/>
                <a:sym typeface="Open Sauce"/>
              </a:rPr>
              <a:t>Machine learning algorithms can analyze large datasets to identify complex patterns and anomalies indicative of fraud.</a:t>
            </a:r>
          </a:p>
          <a:p>
            <a:pPr marL="535601" lvl="1" indent="-267800" algn="l">
              <a:lnSpc>
                <a:spcPts val="3969"/>
              </a:lnSpc>
              <a:buFont typeface="Arial"/>
              <a:buChar char="•"/>
            </a:pPr>
            <a:r>
              <a:rPr lang="en-US" sz="2480">
                <a:solidFill>
                  <a:srgbClr val="FFFFFF"/>
                </a:solidFill>
                <a:latin typeface="Open Sauce"/>
                <a:ea typeface="Open Sauce"/>
                <a:cs typeface="Open Sauce"/>
                <a:sym typeface="Open Sauce"/>
              </a:rPr>
              <a:t>Real-time fraud detection is essential to prevent financial losses and maintain user trust in mobile money platforms.</a:t>
            </a:r>
          </a:p>
          <a:p>
            <a:pPr marL="535601" lvl="1" indent="-267800" algn="l">
              <a:lnSpc>
                <a:spcPts val="3969"/>
              </a:lnSpc>
              <a:buFont typeface="Arial"/>
              <a:buChar char="•"/>
            </a:pPr>
            <a:r>
              <a:rPr lang="en-US" sz="2480">
                <a:solidFill>
                  <a:srgbClr val="FFFFFF"/>
                </a:solidFill>
                <a:latin typeface="Open Sauce"/>
                <a:ea typeface="Open Sauce"/>
                <a:cs typeface="Open Sauce"/>
                <a:sym typeface="Open Sauce"/>
              </a:rPr>
              <a:t>This project showcases the potential of machine learning to address a critical challenge in the financial technology industry.</a:t>
            </a:r>
          </a:p>
          <a:p>
            <a:pPr algn="l">
              <a:lnSpc>
                <a:spcPts val="3969"/>
              </a:lnSpc>
            </a:pPr>
            <a:endParaRPr lang="en-US" sz="2480">
              <a:solidFill>
                <a:srgbClr val="FFFFFF"/>
              </a:solidFill>
              <a:latin typeface="Open Sauce"/>
              <a:ea typeface="Open Sauce"/>
              <a:cs typeface="Open Sauce"/>
              <a:sym typeface="Open Sauce"/>
            </a:endParaRPr>
          </a:p>
        </p:txBody>
      </p:sp>
      <p:sp>
        <p:nvSpPr>
          <p:cNvPr id="15" name="TextBox 15"/>
          <p:cNvSpPr txBox="1"/>
          <p:nvPr/>
        </p:nvSpPr>
        <p:spPr>
          <a:xfrm>
            <a:off x="3424233" y="2230498"/>
            <a:ext cx="6928538" cy="1158738"/>
          </a:xfrm>
          <a:prstGeom prst="rect">
            <a:avLst/>
          </a:prstGeom>
        </p:spPr>
        <p:txBody>
          <a:bodyPr lIns="0" tIns="0" rIns="0" bIns="0" rtlCol="0" anchor="t">
            <a:spAutoFit/>
          </a:bodyPr>
          <a:lstStyle/>
          <a:p>
            <a:pPr marL="0" lvl="0" indent="0" algn="ctr">
              <a:lnSpc>
                <a:spcPts val="9582"/>
              </a:lnSpc>
              <a:spcBef>
                <a:spcPct val="0"/>
              </a:spcBef>
            </a:pPr>
            <a:r>
              <a:rPr lang="en-US" sz="6844" b="1" spc="-136">
                <a:solidFill>
                  <a:srgbClr val="FDFBFB"/>
                </a:solidFill>
                <a:latin typeface="Open Sauce Bold"/>
                <a:ea typeface="Open Sauce Bold"/>
                <a:cs typeface="Open Sauce Bold"/>
                <a:sym typeface="Open Sauce Bold"/>
              </a:rPr>
              <a:t>Introduction</a:t>
            </a:r>
          </a:p>
        </p:txBody>
      </p:sp>
      <p:sp>
        <p:nvSpPr>
          <p:cNvPr id="16" name="TextBox 16"/>
          <p:cNvSpPr txBox="1"/>
          <p:nvPr/>
        </p:nvSpPr>
        <p:spPr>
          <a:xfrm>
            <a:off x="13250520" y="8151996"/>
            <a:ext cx="4795175" cy="1020579"/>
          </a:xfrm>
          <a:prstGeom prst="rect">
            <a:avLst/>
          </a:prstGeom>
        </p:spPr>
        <p:txBody>
          <a:bodyPr lIns="0" tIns="0" rIns="0" bIns="0" rtlCol="0" anchor="t">
            <a:spAutoFit/>
          </a:bodyPr>
          <a:lstStyle/>
          <a:p>
            <a:pPr marL="0" lvl="0" indent="0" algn="ctr">
              <a:lnSpc>
                <a:spcPts val="4122"/>
              </a:lnSpc>
              <a:spcBef>
                <a:spcPct val="0"/>
              </a:spcBef>
            </a:pPr>
            <a:r>
              <a:rPr lang="en-US" sz="2944" b="1" u="none" strike="noStrike" spc="-58">
                <a:solidFill>
                  <a:srgbClr val="FDFBFB"/>
                </a:solidFill>
                <a:latin typeface="Open Sauce Bold"/>
                <a:ea typeface="Open Sauce Bold"/>
                <a:cs typeface="Open Sauce Bold"/>
                <a:sym typeface="Open Sauce Bold"/>
              </a:rPr>
              <a:t>In 2023 2.6million fraud report was recorded </a:t>
            </a:r>
          </a:p>
        </p:txBody>
      </p:sp>
      <p:pic>
        <p:nvPicPr>
          <p:cNvPr id="18" name="Picture 17">
            <a:extLst>
              <a:ext uri="{FF2B5EF4-FFF2-40B4-BE49-F238E27FC236}">
                <a16:creationId xmlns:a16="http://schemas.microsoft.com/office/drawing/2014/main" id="{DD21279B-8516-442F-97AC-9207DD865A8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313712" y="2030780"/>
            <a:ext cx="3128394" cy="3751948"/>
            <a:chOff x="0" y="0"/>
            <a:chExt cx="2041606" cy="2448541"/>
          </a:xfrm>
        </p:grpSpPr>
        <p:sp>
          <p:nvSpPr>
            <p:cNvPr id="3" name="Freeform 3"/>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106861"/>
              </a:solidFill>
              <a:prstDash val="solid"/>
              <a:round/>
            </a:ln>
          </p:spPr>
        </p:sp>
        <p:sp>
          <p:nvSpPr>
            <p:cNvPr id="4" name="TextBox 4"/>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5" name="Freeform 5"/>
          <p:cNvSpPr/>
          <p:nvPr/>
        </p:nvSpPr>
        <p:spPr>
          <a:xfrm>
            <a:off x="2804719" y="2030780"/>
            <a:ext cx="2146380" cy="1000429"/>
          </a:xfrm>
          <a:custGeom>
            <a:avLst/>
            <a:gdLst/>
            <a:ahLst/>
            <a:cxnLst/>
            <a:rect l="l" t="t" r="r" b="b"/>
            <a:pathLst>
              <a:path w="2146380" h="1000429">
                <a:moveTo>
                  <a:pt x="0" y="0"/>
                </a:moveTo>
                <a:lnTo>
                  <a:pt x="2146379" y="0"/>
                </a:lnTo>
                <a:lnTo>
                  <a:pt x="2146379"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6" name="Freeform 6"/>
          <p:cNvSpPr/>
          <p:nvPr/>
        </p:nvSpPr>
        <p:spPr>
          <a:xfrm>
            <a:off x="3493647" y="3106841"/>
            <a:ext cx="723747" cy="838023"/>
          </a:xfrm>
          <a:custGeom>
            <a:avLst/>
            <a:gdLst/>
            <a:ahLst/>
            <a:cxnLst/>
            <a:rect l="l" t="t" r="r" b="b"/>
            <a:pathLst>
              <a:path w="723747" h="838023">
                <a:moveTo>
                  <a:pt x="0" y="0"/>
                </a:moveTo>
                <a:lnTo>
                  <a:pt x="723747" y="0"/>
                </a:lnTo>
                <a:lnTo>
                  <a:pt x="723747" y="838023"/>
                </a:lnTo>
                <a:lnTo>
                  <a:pt x="0" y="83802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grpSp>
        <p:nvGrpSpPr>
          <p:cNvPr id="7" name="Group 7"/>
          <p:cNvGrpSpPr/>
          <p:nvPr/>
        </p:nvGrpSpPr>
        <p:grpSpPr>
          <a:xfrm rot="-10800000">
            <a:off x="5825106" y="2030780"/>
            <a:ext cx="3128394" cy="3751948"/>
            <a:chOff x="0" y="0"/>
            <a:chExt cx="2041606" cy="2448541"/>
          </a:xfrm>
        </p:grpSpPr>
        <p:sp>
          <p:nvSpPr>
            <p:cNvPr id="8" name="Freeform 8"/>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106861"/>
              </a:solidFill>
              <a:prstDash val="solid"/>
              <a:round/>
            </a:ln>
          </p:spPr>
        </p:sp>
        <p:sp>
          <p:nvSpPr>
            <p:cNvPr id="9" name="TextBox 9"/>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0" name="Freeform 10"/>
          <p:cNvSpPr/>
          <p:nvPr/>
        </p:nvSpPr>
        <p:spPr>
          <a:xfrm>
            <a:off x="6316113" y="2030780"/>
            <a:ext cx="2146380" cy="1000429"/>
          </a:xfrm>
          <a:custGeom>
            <a:avLst/>
            <a:gdLst/>
            <a:ahLst/>
            <a:cxnLst/>
            <a:rect l="l" t="t" r="r" b="b"/>
            <a:pathLst>
              <a:path w="2146380" h="1000429">
                <a:moveTo>
                  <a:pt x="0" y="0"/>
                </a:moveTo>
                <a:lnTo>
                  <a:pt x="2146380" y="0"/>
                </a:lnTo>
                <a:lnTo>
                  <a:pt x="2146380"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grpSp>
        <p:nvGrpSpPr>
          <p:cNvPr id="11" name="Group 11"/>
          <p:cNvGrpSpPr/>
          <p:nvPr/>
        </p:nvGrpSpPr>
        <p:grpSpPr>
          <a:xfrm rot="-10800000">
            <a:off x="9334500" y="2030780"/>
            <a:ext cx="3128394" cy="3751948"/>
            <a:chOff x="0" y="0"/>
            <a:chExt cx="2041606" cy="2448541"/>
          </a:xfrm>
        </p:grpSpPr>
        <p:sp>
          <p:nvSpPr>
            <p:cNvPr id="12" name="Freeform 12"/>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106861"/>
              </a:solidFill>
              <a:prstDash val="solid"/>
              <a:round/>
            </a:ln>
          </p:spPr>
        </p:sp>
        <p:sp>
          <p:nvSpPr>
            <p:cNvPr id="13" name="TextBox 13"/>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4" name="Freeform 14"/>
          <p:cNvSpPr/>
          <p:nvPr/>
        </p:nvSpPr>
        <p:spPr>
          <a:xfrm>
            <a:off x="9825507" y="2030780"/>
            <a:ext cx="2146380" cy="1000429"/>
          </a:xfrm>
          <a:custGeom>
            <a:avLst/>
            <a:gdLst/>
            <a:ahLst/>
            <a:cxnLst/>
            <a:rect l="l" t="t" r="r" b="b"/>
            <a:pathLst>
              <a:path w="2146380" h="1000429">
                <a:moveTo>
                  <a:pt x="0" y="0"/>
                </a:moveTo>
                <a:lnTo>
                  <a:pt x="2146380" y="0"/>
                </a:lnTo>
                <a:lnTo>
                  <a:pt x="2146380"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15" name="Freeform 15"/>
          <p:cNvSpPr/>
          <p:nvPr/>
        </p:nvSpPr>
        <p:spPr>
          <a:xfrm>
            <a:off x="14592460" y="2868946"/>
            <a:ext cx="3695540" cy="7418054"/>
          </a:xfrm>
          <a:custGeom>
            <a:avLst/>
            <a:gdLst/>
            <a:ahLst/>
            <a:cxnLst/>
            <a:rect l="l" t="t" r="r" b="b"/>
            <a:pathLst>
              <a:path w="3695540" h="7418054">
                <a:moveTo>
                  <a:pt x="0" y="0"/>
                </a:moveTo>
                <a:lnTo>
                  <a:pt x="3695540" y="0"/>
                </a:lnTo>
                <a:lnTo>
                  <a:pt x="3695540" y="7418054"/>
                </a:lnTo>
                <a:lnTo>
                  <a:pt x="0" y="741805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grpSp>
        <p:nvGrpSpPr>
          <p:cNvPr id="16" name="Group 16"/>
          <p:cNvGrpSpPr/>
          <p:nvPr/>
        </p:nvGrpSpPr>
        <p:grpSpPr>
          <a:xfrm rot="-10800000">
            <a:off x="12845895" y="2030780"/>
            <a:ext cx="3128394" cy="3751948"/>
            <a:chOff x="0" y="0"/>
            <a:chExt cx="2041606" cy="2448541"/>
          </a:xfrm>
        </p:grpSpPr>
        <p:sp>
          <p:nvSpPr>
            <p:cNvPr id="17" name="Freeform 17"/>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106861"/>
              </a:solidFill>
              <a:prstDash val="solid"/>
              <a:round/>
            </a:ln>
          </p:spPr>
        </p:sp>
        <p:sp>
          <p:nvSpPr>
            <p:cNvPr id="18" name="TextBox 18"/>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9" name="Freeform 19"/>
          <p:cNvSpPr/>
          <p:nvPr/>
        </p:nvSpPr>
        <p:spPr>
          <a:xfrm>
            <a:off x="13336902" y="2030780"/>
            <a:ext cx="2146380" cy="1000429"/>
          </a:xfrm>
          <a:custGeom>
            <a:avLst/>
            <a:gdLst/>
            <a:ahLst/>
            <a:cxnLst/>
            <a:rect l="l" t="t" r="r" b="b"/>
            <a:pathLst>
              <a:path w="2146380" h="1000429">
                <a:moveTo>
                  <a:pt x="0" y="0"/>
                </a:moveTo>
                <a:lnTo>
                  <a:pt x="2146379" y="0"/>
                </a:lnTo>
                <a:lnTo>
                  <a:pt x="2146379"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20" name="Freeform 20"/>
          <p:cNvSpPr/>
          <p:nvPr/>
        </p:nvSpPr>
        <p:spPr>
          <a:xfrm>
            <a:off x="7012506" y="3106841"/>
            <a:ext cx="763553" cy="799913"/>
          </a:xfrm>
          <a:custGeom>
            <a:avLst/>
            <a:gdLst/>
            <a:ahLst/>
            <a:cxnLst/>
            <a:rect l="l" t="t" r="r" b="b"/>
            <a:pathLst>
              <a:path w="763553" h="799913">
                <a:moveTo>
                  <a:pt x="0" y="0"/>
                </a:moveTo>
                <a:lnTo>
                  <a:pt x="763554" y="0"/>
                </a:lnTo>
                <a:lnTo>
                  <a:pt x="763554" y="799913"/>
                </a:lnTo>
                <a:lnTo>
                  <a:pt x="0" y="79991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21" name="Freeform 21"/>
          <p:cNvSpPr/>
          <p:nvPr/>
        </p:nvSpPr>
        <p:spPr>
          <a:xfrm>
            <a:off x="10407567" y="3163927"/>
            <a:ext cx="937482" cy="724418"/>
          </a:xfrm>
          <a:custGeom>
            <a:avLst/>
            <a:gdLst/>
            <a:ahLst/>
            <a:cxnLst/>
            <a:rect l="l" t="t" r="r" b="b"/>
            <a:pathLst>
              <a:path w="937482" h="724418">
                <a:moveTo>
                  <a:pt x="0" y="0"/>
                </a:moveTo>
                <a:lnTo>
                  <a:pt x="937483" y="0"/>
                </a:lnTo>
                <a:lnTo>
                  <a:pt x="937483" y="724419"/>
                </a:lnTo>
                <a:lnTo>
                  <a:pt x="0" y="724419"/>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22" name="Freeform 22"/>
          <p:cNvSpPr/>
          <p:nvPr/>
        </p:nvSpPr>
        <p:spPr>
          <a:xfrm>
            <a:off x="14072619" y="2962468"/>
            <a:ext cx="722660" cy="794926"/>
          </a:xfrm>
          <a:custGeom>
            <a:avLst/>
            <a:gdLst/>
            <a:ahLst/>
            <a:cxnLst/>
            <a:rect l="l" t="t" r="r" b="b"/>
            <a:pathLst>
              <a:path w="722660" h="794926">
                <a:moveTo>
                  <a:pt x="0" y="0"/>
                </a:moveTo>
                <a:lnTo>
                  <a:pt x="722659" y="0"/>
                </a:lnTo>
                <a:lnTo>
                  <a:pt x="722659" y="794925"/>
                </a:lnTo>
                <a:lnTo>
                  <a:pt x="0" y="794925"/>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23" name="TextBox 23"/>
          <p:cNvSpPr txBox="1"/>
          <p:nvPr/>
        </p:nvSpPr>
        <p:spPr>
          <a:xfrm>
            <a:off x="5710128" y="377885"/>
            <a:ext cx="7362789" cy="1070552"/>
          </a:xfrm>
          <a:prstGeom prst="rect">
            <a:avLst/>
          </a:prstGeom>
        </p:spPr>
        <p:txBody>
          <a:bodyPr lIns="0" tIns="0" rIns="0" bIns="0" rtlCol="0" anchor="t">
            <a:spAutoFit/>
          </a:bodyPr>
          <a:lstStyle/>
          <a:p>
            <a:pPr algn="l">
              <a:lnSpc>
                <a:spcPts val="8718"/>
              </a:lnSpc>
            </a:pPr>
            <a:r>
              <a:rPr lang="en-US" sz="6227" b="1" spc="-124">
                <a:solidFill>
                  <a:srgbClr val="191919"/>
                </a:solidFill>
                <a:latin typeface="Open Sauce Bold"/>
                <a:ea typeface="Open Sauce Bold"/>
                <a:cs typeface="Open Sauce Bold"/>
                <a:sym typeface="Open Sauce Bold"/>
              </a:rPr>
              <a:t>Project workflow</a:t>
            </a:r>
          </a:p>
        </p:txBody>
      </p:sp>
      <p:sp>
        <p:nvSpPr>
          <p:cNvPr id="24" name="TextBox 24"/>
          <p:cNvSpPr txBox="1"/>
          <p:nvPr/>
        </p:nvSpPr>
        <p:spPr>
          <a:xfrm>
            <a:off x="2486374" y="4346656"/>
            <a:ext cx="2738293" cy="1168348"/>
          </a:xfrm>
          <a:prstGeom prst="rect">
            <a:avLst/>
          </a:prstGeom>
        </p:spPr>
        <p:txBody>
          <a:bodyPr lIns="0" tIns="0" rIns="0" bIns="0" rtlCol="0" anchor="t">
            <a:spAutoFit/>
          </a:bodyPr>
          <a:lstStyle/>
          <a:p>
            <a:pPr algn="ctr">
              <a:lnSpc>
                <a:spcPts val="2377"/>
              </a:lnSpc>
            </a:pPr>
            <a:r>
              <a:rPr lang="en-US" sz="1584">
                <a:solidFill>
                  <a:srgbClr val="343432"/>
                </a:solidFill>
                <a:latin typeface="Open Sauce"/>
                <a:ea typeface="Open Sauce"/>
                <a:cs typeface="Open Sauce"/>
                <a:sym typeface="Open Sauce"/>
              </a:rPr>
              <a:t>Collecting and organizing data to train machine learning models.</a:t>
            </a:r>
          </a:p>
          <a:p>
            <a:pPr marL="0" lvl="0" indent="0" algn="ctr">
              <a:lnSpc>
                <a:spcPts val="2377"/>
              </a:lnSpc>
            </a:pPr>
            <a:endParaRPr lang="en-US" sz="1584">
              <a:solidFill>
                <a:srgbClr val="343432"/>
              </a:solidFill>
              <a:latin typeface="Open Sauce"/>
              <a:ea typeface="Open Sauce"/>
              <a:cs typeface="Open Sauce"/>
              <a:sym typeface="Open Sauce"/>
            </a:endParaRPr>
          </a:p>
        </p:txBody>
      </p:sp>
      <p:sp>
        <p:nvSpPr>
          <p:cNvPr id="25" name="TextBox 25"/>
          <p:cNvSpPr txBox="1"/>
          <p:nvPr/>
        </p:nvSpPr>
        <p:spPr>
          <a:xfrm>
            <a:off x="2805857" y="4011539"/>
            <a:ext cx="2099327" cy="564492"/>
          </a:xfrm>
          <a:prstGeom prst="rect">
            <a:avLst/>
          </a:prstGeom>
        </p:spPr>
        <p:txBody>
          <a:bodyPr lIns="0" tIns="0" rIns="0" bIns="0" rtlCol="0" anchor="t">
            <a:spAutoFit/>
          </a:bodyPr>
          <a:lstStyle/>
          <a:p>
            <a:pPr algn="ctr">
              <a:lnSpc>
                <a:spcPts val="2278"/>
              </a:lnSpc>
            </a:pPr>
            <a:r>
              <a:rPr lang="en-US" sz="1779" b="1">
                <a:solidFill>
                  <a:srgbClr val="343432"/>
                </a:solidFill>
                <a:latin typeface="Open Sauce Bold"/>
                <a:ea typeface="Open Sauce Bold"/>
                <a:cs typeface="Open Sauce Bold"/>
                <a:sym typeface="Open Sauce Bold"/>
              </a:rPr>
              <a:t>Data Collection</a:t>
            </a:r>
          </a:p>
          <a:p>
            <a:pPr marL="0" lvl="0" indent="0" algn="ctr">
              <a:lnSpc>
                <a:spcPts val="2278"/>
              </a:lnSpc>
              <a:spcBef>
                <a:spcPct val="0"/>
              </a:spcBef>
            </a:pPr>
            <a:endParaRPr lang="en-US" sz="1779" b="1">
              <a:solidFill>
                <a:srgbClr val="343432"/>
              </a:solidFill>
              <a:latin typeface="Open Sauce Bold"/>
              <a:ea typeface="Open Sauce Bold"/>
              <a:cs typeface="Open Sauce Bold"/>
              <a:sym typeface="Open Sauce Bold"/>
            </a:endParaRPr>
          </a:p>
        </p:txBody>
      </p:sp>
      <p:sp>
        <p:nvSpPr>
          <p:cNvPr id="26" name="TextBox 26"/>
          <p:cNvSpPr txBox="1"/>
          <p:nvPr/>
        </p:nvSpPr>
        <p:spPr>
          <a:xfrm>
            <a:off x="3386779" y="2102889"/>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b="1">
                <a:solidFill>
                  <a:srgbClr val="F8F8F8"/>
                </a:solidFill>
                <a:latin typeface="Open Sauce Bold"/>
                <a:ea typeface="Open Sauce Bold"/>
                <a:cs typeface="Open Sauce Bold"/>
                <a:sym typeface="Open Sauce Bold"/>
              </a:rPr>
              <a:t>01</a:t>
            </a:r>
          </a:p>
        </p:txBody>
      </p:sp>
      <p:sp>
        <p:nvSpPr>
          <p:cNvPr id="27" name="TextBox 27"/>
          <p:cNvSpPr txBox="1"/>
          <p:nvPr/>
        </p:nvSpPr>
        <p:spPr>
          <a:xfrm>
            <a:off x="5996132" y="4634759"/>
            <a:ext cx="2738293" cy="873073"/>
          </a:xfrm>
          <a:prstGeom prst="rect">
            <a:avLst/>
          </a:prstGeom>
        </p:spPr>
        <p:txBody>
          <a:bodyPr lIns="0" tIns="0" rIns="0" bIns="0" rtlCol="0" anchor="t">
            <a:spAutoFit/>
          </a:bodyPr>
          <a:lstStyle/>
          <a:p>
            <a:pPr algn="ctr">
              <a:lnSpc>
                <a:spcPts val="2377"/>
              </a:lnSpc>
            </a:pPr>
            <a:r>
              <a:rPr lang="en-US" sz="1584">
                <a:solidFill>
                  <a:srgbClr val="343432"/>
                </a:solidFill>
                <a:latin typeface="Open Sauce"/>
                <a:ea typeface="Open Sauce"/>
                <a:cs typeface="Open Sauce"/>
                <a:sym typeface="Open Sauce"/>
              </a:rPr>
              <a:t>Analyze and visualize data to understand its behaviour</a:t>
            </a:r>
          </a:p>
          <a:p>
            <a:pPr marL="0" lvl="0" indent="0" algn="ctr">
              <a:lnSpc>
                <a:spcPts val="2377"/>
              </a:lnSpc>
            </a:pPr>
            <a:endParaRPr lang="en-US" sz="1584">
              <a:solidFill>
                <a:srgbClr val="343432"/>
              </a:solidFill>
              <a:latin typeface="Open Sauce"/>
              <a:ea typeface="Open Sauce"/>
              <a:cs typeface="Open Sauce"/>
              <a:sym typeface="Open Sauce"/>
            </a:endParaRPr>
          </a:p>
        </p:txBody>
      </p:sp>
      <p:sp>
        <p:nvSpPr>
          <p:cNvPr id="28" name="TextBox 28"/>
          <p:cNvSpPr txBox="1"/>
          <p:nvPr/>
        </p:nvSpPr>
        <p:spPr>
          <a:xfrm>
            <a:off x="6317251" y="4011539"/>
            <a:ext cx="2099327" cy="851018"/>
          </a:xfrm>
          <a:prstGeom prst="rect">
            <a:avLst/>
          </a:prstGeom>
        </p:spPr>
        <p:txBody>
          <a:bodyPr lIns="0" tIns="0" rIns="0" bIns="0" rtlCol="0" anchor="t">
            <a:spAutoFit/>
          </a:bodyPr>
          <a:lstStyle/>
          <a:p>
            <a:pPr algn="ctr">
              <a:lnSpc>
                <a:spcPts val="2278"/>
              </a:lnSpc>
            </a:pPr>
            <a:r>
              <a:rPr lang="en-US" sz="1779" b="1">
                <a:solidFill>
                  <a:srgbClr val="343432"/>
                </a:solidFill>
                <a:latin typeface="Open Sauce Bold"/>
                <a:ea typeface="Open Sauce Bold"/>
                <a:cs typeface="Open Sauce Bold"/>
                <a:sym typeface="Open Sauce Bold"/>
              </a:rPr>
              <a:t>Exploratory Data Analysis</a:t>
            </a:r>
          </a:p>
          <a:p>
            <a:pPr marL="0" lvl="0" indent="0" algn="ctr">
              <a:lnSpc>
                <a:spcPts val="2278"/>
              </a:lnSpc>
              <a:spcBef>
                <a:spcPct val="0"/>
              </a:spcBef>
            </a:pPr>
            <a:endParaRPr lang="en-US" sz="1779" b="1">
              <a:solidFill>
                <a:srgbClr val="343432"/>
              </a:solidFill>
              <a:latin typeface="Open Sauce Bold"/>
              <a:ea typeface="Open Sauce Bold"/>
              <a:cs typeface="Open Sauce Bold"/>
              <a:sym typeface="Open Sauce Bold"/>
            </a:endParaRPr>
          </a:p>
        </p:txBody>
      </p:sp>
      <p:sp>
        <p:nvSpPr>
          <p:cNvPr id="29" name="TextBox 29"/>
          <p:cNvSpPr txBox="1"/>
          <p:nvPr/>
        </p:nvSpPr>
        <p:spPr>
          <a:xfrm>
            <a:off x="6898174" y="2102889"/>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b="1">
                <a:solidFill>
                  <a:srgbClr val="F8F8F8"/>
                </a:solidFill>
                <a:latin typeface="Open Sauce Bold"/>
                <a:ea typeface="Open Sauce Bold"/>
                <a:cs typeface="Open Sauce Bold"/>
                <a:sym typeface="Open Sauce Bold"/>
              </a:rPr>
              <a:t>02</a:t>
            </a:r>
          </a:p>
        </p:txBody>
      </p:sp>
      <p:sp>
        <p:nvSpPr>
          <p:cNvPr id="30" name="TextBox 30"/>
          <p:cNvSpPr txBox="1"/>
          <p:nvPr/>
        </p:nvSpPr>
        <p:spPr>
          <a:xfrm>
            <a:off x="9507162" y="4394185"/>
            <a:ext cx="2738293" cy="1219783"/>
          </a:xfrm>
          <a:prstGeom prst="rect">
            <a:avLst/>
          </a:prstGeom>
        </p:spPr>
        <p:txBody>
          <a:bodyPr lIns="0" tIns="0" rIns="0" bIns="0" rtlCol="0" anchor="t">
            <a:spAutoFit/>
          </a:bodyPr>
          <a:lstStyle/>
          <a:p>
            <a:pPr algn="ctr">
              <a:lnSpc>
                <a:spcPts val="2377"/>
              </a:lnSpc>
            </a:pPr>
            <a:r>
              <a:rPr lang="en-US" sz="1584">
                <a:solidFill>
                  <a:srgbClr val="343432"/>
                </a:solidFill>
                <a:latin typeface="Open Sauce"/>
                <a:ea typeface="Open Sauce"/>
                <a:cs typeface="Open Sauce"/>
                <a:sym typeface="Open Sauce"/>
              </a:rPr>
              <a:t>cleaning and preparing data to improve its quality and suitability</a:t>
            </a:r>
          </a:p>
          <a:p>
            <a:pPr marL="0" lvl="0" indent="0" algn="ctr">
              <a:lnSpc>
                <a:spcPts val="2827"/>
              </a:lnSpc>
            </a:pPr>
            <a:endParaRPr lang="en-US" sz="1584">
              <a:solidFill>
                <a:srgbClr val="343432"/>
              </a:solidFill>
              <a:latin typeface="Open Sauce"/>
              <a:ea typeface="Open Sauce"/>
              <a:cs typeface="Open Sauce"/>
              <a:sym typeface="Open Sauce"/>
            </a:endParaRPr>
          </a:p>
        </p:txBody>
      </p:sp>
      <p:sp>
        <p:nvSpPr>
          <p:cNvPr id="31" name="TextBox 31"/>
          <p:cNvSpPr txBox="1"/>
          <p:nvPr/>
        </p:nvSpPr>
        <p:spPr>
          <a:xfrm>
            <a:off x="9826645" y="4011539"/>
            <a:ext cx="2099327" cy="564492"/>
          </a:xfrm>
          <a:prstGeom prst="rect">
            <a:avLst/>
          </a:prstGeom>
        </p:spPr>
        <p:txBody>
          <a:bodyPr lIns="0" tIns="0" rIns="0" bIns="0" rtlCol="0" anchor="t">
            <a:spAutoFit/>
          </a:bodyPr>
          <a:lstStyle/>
          <a:p>
            <a:pPr algn="ctr">
              <a:lnSpc>
                <a:spcPts val="2278"/>
              </a:lnSpc>
            </a:pPr>
            <a:r>
              <a:rPr lang="en-US" sz="1779" b="1">
                <a:solidFill>
                  <a:srgbClr val="343432"/>
                </a:solidFill>
                <a:latin typeface="Open Sauce Bold"/>
                <a:ea typeface="Open Sauce Bold"/>
                <a:cs typeface="Open Sauce Bold"/>
                <a:sym typeface="Open Sauce Bold"/>
              </a:rPr>
              <a:t>PREPROCESSING</a:t>
            </a:r>
          </a:p>
          <a:p>
            <a:pPr marL="0" lvl="0" indent="0" algn="ctr">
              <a:lnSpc>
                <a:spcPts val="2278"/>
              </a:lnSpc>
              <a:spcBef>
                <a:spcPct val="0"/>
              </a:spcBef>
            </a:pPr>
            <a:endParaRPr lang="en-US" sz="1779" b="1">
              <a:solidFill>
                <a:srgbClr val="343432"/>
              </a:solidFill>
              <a:latin typeface="Open Sauce Bold"/>
              <a:ea typeface="Open Sauce Bold"/>
              <a:cs typeface="Open Sauce Bold"/>
              <a:sym typeface="Open Sauce Bold"/>
            </a:endParaRPr>
          </a:p>
        </p:txBody>
      </p:sp>
      <p:sp>
        <p:nvSpPr>
          <p:cNvPr id="32" name="TextBox 32"/>
          <p:cNvSpPr txBox="1"/>
          <p:nvPr/>
        </p:nvSpPr>
        <p:spPr>
          <a:xfrm>
            <a:off x="10407567" y="2102889"/>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b="1">
                <a:solidFill>
                  <a:srgbClr val="F8F8F8"/>
                </a:solidFill>
                <a:latin typeface="Open Sauce Bold"/>
                <a:ea typeface="Open Sauce Bold"/>
                <a:cs typeface="Open Sauce Bold"/>
                <a:sym typeface="Open Sauce Bold"/>
              </a:rPr>
              <a:t>03</a:t>
            </a:r>
          </a:p>
        </p:txBody>
      </p:sp>
      <p:sp>
        <p:nvSpPr>
          <p:cNvPr id="33" name="TextBox 33"/>
          <p:cNvSpPr txBox="1"/>
          <p:nvPr/>
        </p:nvSpPr>
        <p:spPr>
          <a:xfrm>
            <a:off x="13018557" y="4601926"/>
            <a:ext cx="2738293" cy="1168348"/>
          </a:xfrm>
          <a:prstGeom prst="rect">
            <a:avLst/>
          </a:prstGeom>
        </p:spPr>
        <p:txBody>
          <a:bodyPr lIns="0" tIns="0" rIns="0" bIns="0" rtlCol="0" anchor="t">
            <a:spAutoFit/>
          </a:bodyPr>
          <a:lstStyle/>
          <a:p>
            <a:pPr algn="ctr">
              <a:lnSpc>
                <a:spcPts val="2377"/>
              </a:lnSpc>
            </a:pPr>
            <a:r>
              <a:rPr lang="en-US" sz="1584">
                <a:solidFill>
                  <a:srgbClr val="343432"/>
                </a:solidFill>
                <a:latin typeface="Open Sauce"/>
                <a:ea typeface="Open Sauce"/>
                <a:cs typeface="Open Sauce"/>
                <a:sym typeface="Open Sauce"/>
              </a:rPr>
              <a:t>Split the dataset into training and testing sets to further proceed</a:t>
            </a:r>
          </a:p>
          <a:p>
            <a:pPr marL="0" lvl="0" indent="0" algn="ctr">
              <a:lnSpc>
                <a:spcPts val="2377"/>
              </a:lnSpc>
            </a:pPr>
            <a:endParaRPr lang="en-US" sz="1584">
              <a:solidFill>
                <a:srgbClr val="343432"/>
              </a:solidFill>
              <a:latin typeface="Open Sauce"/>
              <a:ea typeface="Open Sauce"/>
              <a:cs typeface="Open Sauce"/>
              <a:sym typeface="Open Sauce"/>
            </a:endParaRPr>
          </a:p>
        </p:txBody>
      </p:sp>
      <p:sp>
        <p:nvSpPr>
          <p:cNvPr id="34" name="TextBox 34"/>
          <p:cNvSpPr txBox="1"/>
          <p:nvPr/>
        </p:nvSpPr>
        <p:spPr>
          <a:xfrm>
            <a:off x="13336902" y="3897229"/>
            <a:ext cx="2099327" cy="851018"/>
          </a:xfrm>
          <a:prstGeom prst="rect">
            <a:avLst/>
          </a:prstGeom>
        </p:spPr>
        <p:txBody>
          <a:bodyPr lIns="0" tIns="0" rIns="0" bIns="0" rtlCol="0" anchor="t">
            <a:spAutoFit/>
          </a:bodyPr>
          <a:lstStyle/>
          <a:p>
            <a:pPr algn="ctr">
              <a:lnSpc>
                <a:spcPts val="2278"/>
              </a:lnSpc>
            </a:pPr>
            <a:r>
              <a:rPr lang="en-US" sz="1779" b="1">
                <a:solidFill>
                  <a:srgbClr val="343432"/>
                </a:solidFill>
                <a:latin typeface="Open Sauce Bold"/>
                <a:ea typeface="Open Sauce Bold"/>
                <a:cs typeface="Open Sauce Bold"/>
                <a:sym typeface="Open Sauce Bold"/>
              </a:rPr>
              <a:t>Split Train And Test Data</a:t>
            </a:r>
          </a:p>
          <a:p>
            <a:pPr marL="0" lvl="0" indent="0" algn="ctr">
              <a:lnSpc>
                <a:spcPts val="2278"/>
              </a:lnSpc>
              <a:spcBef>
                <a:spcPct val="0"/>
              </a:spcBef>
            </a:pPr>
            <a:endParaRPr lang="en-US" sz="1779" b="1">
              <a:solidFill>
                <a:srgbClr val="343432"/>
              </a:solidFill>
              <a:latin typeface="Open Sauce Bold"/>
              <a:ea typeface="Open Sauce Bold"/>
              <a:cs typeface="Open Sauce Bold"/>
              <a:sym typeface="Open Sauce Bold"/>
            </a:endParaRPr>
          </a:p>
        </p:txBody>
      </p:sp>
      <p:sp>
        <p:nvSpPr>
          <p:cNvPr id="35" name="TextBox 35"/>
          <p:cNvSpPr txBox="1"/>
          <p:nvPr/>
        </p:nvSpPr>
        <p:spPr>
          <a:xfrm>
            <a:off x="13918962" y="2102889"/>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b="1">
                <a:solidFill>
                  <a:srgbClr val="F8F8F8"/>
                </a:solidFill>
                <a:latin typeface="Open Sauce Bold"/>
                <a:ea typeface="Open Sauce Bold"/>
                <a:cs typeface="Open Sauce Bold"/>
                <a:sym typeface="Open Sauce Bold"/>
              </a:rPr>
              <a:t>04</a:t>
            </a:r>
          </a:p>
        </p:txBody>
      </p:sp>
      <p:grpSp>
        <p:nvGrpSpPr>
          <p:cNvPr id="36" name="Group 36"/>
          <p:cNvGrpSpPr/>
          <p:nvPr/>
        </p:nvGrpSpPr>
        <p:grpSpPr>
          <a:xfrm rot="-10800000">
            <a:off x="7579803" y="6305961"/>
            <a:ext cx="3128394" cy="3751948"/>
            <a:chOff x="0" y="0"/>
            <a:chExt cx="2041606" cy="2448541"/>
          </a:xfrm>
        </p:grpSpPr>
        <p:sp>
          <p:nvSpPr>
            <p:cNvPr id="37" name="Freeform 37"/>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106861"/>
              </a:solidFill>
              <a:prstDash val="solid"/>
              <a:round/>
            </a:ln>
          </p:spPr>
        </p:sp>
        <p:sp>
          <p:nvSpPr>
            <p:cNvPr id="38" name="TextBox 38"/>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39" name="Freeform 39"/>
          <p:cNvSpPr/>
          <p:nvPr/>
        </p:nvSpPr>
        <p:spPr>
          <a:xfrm>
            <a:off x="8070810" y="6305961"/>
            <a:ext cx="2146380" cy="1000429"/>
          </a:xfrm>
          <a:custGeom>
            <a:avLst/>
            <a:gdLst/>
            <a:ahLst/>
            <a:cxnLst/>
            <a:rect l="l" t="t" r="r" b="b"/>
            <a:pathLst>
              <a:path w="2146380" h="1000429">
                <a:moveTo>
                  <a:pt x="0" y="0"/>
                </a:moveTo>
                <a:lnTo>
                  <a:pt x="2146380" y="0"/>
                </a:lnTo>
                <a:lnTo>
                  <a:pt x="2146380" y="1000430"/>
                </a:lnTo>
                <a:lnTo>
                  <a:pt x="0" y="1000430"/>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grpSp>
        <p:nvGrpSpPr>
          <p:cNvPr id="40" name="Group 40"/>
          <p:cNvGrpSpPr/>
          <p:nvPr/>
        </p:nvGrpSpPr>
        <p:grpSpPr>
          <a:xfrm rot="-10800000">
            <a:off x="11089197" y="6305961"/>
            <a:ext cx="3128394" cy="3751948"/>
            <a:chOff x="0" y="0"/>
            <a:chExt cx="2041606" cy="2448541"/>
          </a:xfrm>
        </p:grpSpPr>
        <p:sp>
          <p:nvSpPr>
            <p:cNvPr id="41" name="Freeform 41"/>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106861"/>
              </a:solidFill>
              <a:prstDash val="solid"/>
              <a:round/>
            </a:ln>
          </p:spPr>
        </p:sp>
        <p:sp>
          <p:nvSpPr>
            <p:cNvPr id="42" name="TextBox 42"/>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43" name="Freeform 43"/>
          <p:cNvSpPr/>
          <p:nvPr/>
        </p:nvSpPr>
        <p:spPr>
          <a:xfrm>
            <a:off x="11580204" y="6305961"/>
            <a:ext cx="2146380" cy="1000429"/>
          </a:xfrm>
          <a:custGeom>
            <a:avLst/>
            <a:gdLst/>
            <a:ahLst/>
            <a:cxnLst/>
            <a:rect l="l" t="t" r="r" b="b"/>
            <a:pathLst>
              <a:path w="2146380" h="1000429">
                <a:moveTo>
                  <a:pt x="0" y="0"/>
                </a:moveTo>
                <a:lnTo>
                  <a:pt x="2146380" y="0"/>
                </a:lnTo>
                <a:lnTo>
                  <a:pt x="2146380" y="1000430"/>
                </a:lnTo>
                <a:lnTo>
                  <a:pt x="0" y="1000430"/>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44" name="Freeform 44"/>
          <p:cNvSpPr/>
          <p:nvPr/>
        </p:nvSpPr>
        <p:spPr>
          <a:xfrm>
            <a:off x="8767203" y="7382022"/>
            <a:ext cx="763553" cy="799913"/>
          </a:xfrm>
          <a:custGeom>
            <a:avLst/>
            <a:gdLst/>
            <a:ahLst/>
            <a:cxnLst/>
            <a:rect l="l" t="t" r="r" b="b"/>
            <a:pathLst>
              <a:path w="763553" h="799913">
                <a:moveTo>
                  <a:pt x="0" y="0"/>
                </a:moveTo>
                <a:lnTo>
                  <a:pt x="763553" y="0"/>
                </a:lnTo>
                <a:lnTo>
                  <a:pt x="763553" y="799913"/>
                </a:lnTo>
                <a:lnTo>
                  <a:pt x="0" y="79991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45" name="Freeform 45"/>
          <p:cNvSpPr/>
          <p:nvPr/>
        </p:nvSpPr>
        <p:spPr>
          <a:xfrm>
            <a:off x="12162264" y="7439109"/>
            <a:ext cx="937482" cy="724418"/>
          </a:xfrm>
          <a:custGeom>
            <a:avLst/>
            <a:gdLst/>
            <a:ahLst/>
            <a:cxnLst/>
            <a:rect l="l" t="t" r="r" b="b"/>
            <a:pathLst>
              <a:path w="937482" h="724418">
                <a:moveTo>
                  <a:pt x="0" y="0"/>
                </a:moveTo>
                <a:lnTo>
                  <a:pt x="937483" y="0"/>
                </a:lnTo>
                <a:lnTo>
                  <a:pt x="937483" y="724418"/>
                </a:lnTo>
                <a:lnTo>
                  <a:pt x="0" y="724418"/>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46" name="TextBox 46"/>
          <p:cNvSpPr txBox="1"/>
          <p:nvPr/>
        </p:nvSpPr>
        <p:spPr>
          <a:xfrm>
            <a:off x="7774854" y="8696285"/>
            <a:ext cx="2738293" cy="1168348"/>
          </a:xfrm>
          <a:prstGeom prst="rect">
            <a:avLst/>
          </a:prstGeom>
        </p:spPr>
        <p:txBody>
          <a:bodyPr lIns="0" tIns="0" rIns="0" bIns="0" rtlCol="0" anchor="t">
            <a:spAutoFit/>
          </a:bodyPr>
          <a:lstStyle/>
          <a:p>
            <a:pPr algn="ctr">
              <a:lnSpc>
                <a:spcPts val="2377"/>
              </a:lnSpc>
            </a:pPr>
            <a:r>
              <a:rPr lang="en-US" sz="1584">
                <a:solidFill>
                  <a:srgbClr val="343432"/>
                </a:solidFill>
                <a:latin typeface="Open Sauce"/>
                <a:ea typeface="Open Sauce"/>
                <a:cs typeface="Open Sauce"/>
                <a:sym typeface="Open Sauce"/>
              </a:rPr>
              <a:t>Assessing the performance of a machine learning model using metrics</a:t>
            </a:r>
          </a:p>
          <a:p>
            <a:pPr marL="0" lvl="0" indent="0" algn="ctr">
              <a:lnSpc>
                <a:spcPts val="2377"/>
              </a:lnSpc>
            </a:pPr>
            <a:endParaRPr lang="en-US" sz="1584">
              <a:solidFill>
                <a:srgbClr val="343432"/>
              </a:solidFill>
              <a:latin typeface="Open Sauce"/>
              <a:ea typeface="Open Sauce"/>
              <a:cs typeface="Open Sauce"/>
              <a:sym typeface="Open Sauce"/>
            </a:endParaRPr>
          </a:p>
        </p:txBody>
      </p:sp>
      <p:sp>
        <p:nvSpPr>
          <p:cNvPr id="47" name="TextBox 47"/>
          <p:cNvSpPr txBox="1"/>
          <p:nvPr/>
        </p:nvSpPr>
        <p:spPr>
          <a:xfrm>
            <a:off x="8071948" y="8286720"/>
            <a:ext cx="2099327" cy="564492"/>
          </a:xfrm>
          <a:prstGeom prst="rect">
            <a:avLst/>
          </a:prstGeom>
        </p:spPr>
        <p:txBody>
          <a:bodyPr lIns="0" tIns="0" rIns="0" bIns="0" rtlCol="0" anchor="t">
            <a:spAutoFit/>
          </a:bodyPr>
          <a:lstStyle/>
          <a:p>
            <a:pPr algn="ctr">
              <a:lnSpc>
                <a:spcPts val="2278"/>
              </a:lnSpc>
            </a:pPr>
            <a:r>
              <a:rPr lang="en-US" sz="1779" b="1">
                <a:solidFill>
                  <a:srgbClr val="343432"/>
                </a:solidFill>
                <a:latin typeface="Open Sauce Bold"/>
                <a:ea typeface="Open Sauce Bold"/>
                <a:cs typeface="Open Sauce Bold"/>
                <a:sym typeface="Open Sauce Bold"/>
              </a:rPr>
              <a:t>Model Evaluation</a:t>
            </a:r>
          </a:p>
          <a:p>
            <a:pPr marL="0" lvl="0" indent="0" algn="ctr">
              <a:lnSpc>
                <a:spcPts val="2278"/>
              </a:lnSpc>
              <a:spcBef>
                <a:spcPct val="0"/>
              </a:spcBef>
            </a:pPr>
            <a:endParaRPr lang="en-US" sz="1779" b="1">
              <a:solidFill>
                <a:srgbClr val="343432"/>
              </a:solidFill>
              <a:latin typeface="Open Sauce Bold"/>
              <a:ea typeface="Open Sauce Bold"/>
              <a:cs typeface="Open Sauce Bold"/>
              <a:sym typeface="Open Sauce Bold"/>
            </a:endParaRPr>
          </a:p>
        </p:txBody>
      </p:sp>
      <p:sp>
        <p:nvSpPr>
          <p:cNvPr id="48" name="TextBox 48"/>
          <p:cNvSpPr txBox="1"/>
          <p:nvPr/>
        </p:nvSpPr>
        <p:spPr>
          <a:xfrm>
            <a:off x="6898174" y="6264412"/>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b="1">
                <a:solidFill>
                  <a:srgbClr val="F8F8F8"/>
                </a:solidFill>
                <a:latin typeface="Open Sauce Bold"/>
                <a:ea typeface="Open Sauce Bold"/>
                <a:cs typeface="Open Sauce Bold"/>
                <a:sym typeface="Open Sauce Bold"/>
              </a:rPr>
              <a:t>02</a:t>
            </a:r>
          </a:p>
        </p:txBody>
      </p:sp>
      <p:sp>
        <p:nvSpPr>
          <p:cNvPr id="49" name="TextBox 49"/>
          <p:cNvSpPr txBox="1"/>
          <p:nvPr/>
        </p:nvSpPr>
        <p:spPr>
          <a:xfrm>
            <a:off x="11261859" y="8677877"/>
            <a:ext cx="2738293" cy="1168348"/>
          </a:xfrm>
          <a:prstGeom prst="rect">
            <a:avLst/>
          </a:prstGeom>
        </p:spPr>
        <p:txBody>
          <a:bodyPr lIns="0" tIns="0" rIns="0" bIns="0" rtlCol="0" anchor="t">
            <a:spAutoFit/>
          </a:bodyPr>
          <a:lstStyle/>
          <a:p>
            <a:pPr algn="ctr">
              <a:lnSpc>
                <a:spcPts val="2377"/>
              </a:lnSpc>
            </a:pPr>
            <a:r>
              <a:rPr lang="en-US" sz="1584">
                <a:solidFill>
                  <a:srgbClr val="343432"/>
                </a:solidFill>
                <a:latin typeface="Open Sauce"/>
                <a:ea typeface="Open Sauce"/>
                <a:cs typeface="Open Sauce"/>
                <a:sym typeface="Open Sauce"/>
              </a:rPr>
              <a:t>Continuously monitor the model's performance in the real-world scenario</a:t>
            </a:r>
          </a:p>
          <a:p>
            <a:pPr marL="0" lvl="0" indent="0" algn="ctr">
              <a:lnSpc>
                <a:spcPts val="2377"/>
              </a:lnSpc>
            </a:pPr>
            <a:endParaRPr lang="en-US" sz="1584">
              <a:solidFill>
                <a:srgbClr val="343432"/>
              </a:solidFill>
              <a:latin typeface="Open Sauce"/>
              <a:ea typeface="Open Sauce"/>
              <a:cs typeface="Open Sauce"/>
              <a:sym typeface="Open Sauce"/>
            </a:endParaRPr>
          </a:p>
        </p:txBody>
      </p:sp>
      <p:sp>
        <p:nvSpPr>
          <p:cNvPr id="50" name="TextBox 50"/>
          <p:cNvSpPr txBox="1"/>
          <p:nvPr/>
        </p:nvSpPr>
        <p:spPr>
          <a:xfrm>
            <a:off x="11479722" y="8286720"/>
            <a:ext cx="2439240" cy="564492"/>
          </a:xfrm>
          <a:prstGeom prst="rect">
            <a:avLst/>
          </a:prstGeom>
        </p:spPr>
        <p:txBody>
          <a:bodyPr lIns="0" tIns="0" rIns="0" bIns="0" rtlCol="0" anchor="t">
            <a:spAutoFit/>
          </a:bodyPr>
          <a:lstStyle/>
          <a:p>
            <a:pPr algn="ctr">
              <a:lnSpc>
                <a:spcPts val="2278"/>
              </a:lnSpc>
            </a:pPr>
            <a:r>
              <a:rPr lang="en-US" sz="1779" b="1">
                <a:solidFill>
                  <a:srgbClr val="343432"/>
                </a:solidFill>
                <a:latin typeface="Open Sauce Bold"/>
                <a:ea typeface="Open Sauce Bold"/>
                <a:cs typeface="Open Sauce Bold"/>
                <a:sym typeface="Open Sauce Bold"/>
              </a:rPr>
              <a:t>Monitor and Update</a:t>
            </a:r>
          </a:p>
          <a:p>
            <a:pPr marL="0" lvl="0" indent="0" algn="ctr">
              <a:lnSpc>
                <a:spcPts val="2278"/>
              </a:lnSpc>
              <a:spcBef>
                <a:spcPct val="0"/>
              </a:spcBef>
            </a:pPr>
            <a:endParaRPr lang="en-US" sz="1779" b="1">
              <a:solidFill>
                <a:srgbClr val="343432"/>
              </a:solidFill>
              <a:latin typeface="Open Sauce Bold"/>
              <a:ea typeface="Open Sauce Bold"/>
              <a:cs typeface="Open Sauce Bold"/>
              <a:sym typeface="Open Sauce Bold"/>
            </a:endParaRPr>
          </a:p>
        </p:txBody>
      </p:sp>
      <p:sp>
        <p:nvSpPr>
          <p:cNvPr id="51" name="TextBox 51"/>
          <p:cNvSpPr txBox="1"/>
          <p:nvPr/>
        </p:nvSpPr>
        <p:spPr>
          <a:xfrm>
            <a:off x="10407567" y="6264412"/>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b="1">
                <a:solidFill>
                  <a:srgbClr val="F8F8F8"/>
                </a:solidFill>
                <a:latin typeface="Open Sauce Bold"/>
                <a:ea typeface="Open Sauce Bold"/>
                <a:cs typeface="Open Sauce Bold"/>
                <a:sym typeface="Open Sauce Bold"/>
              </a:rPr>
              <a:t>03</a:t>
            </a:r>
          </a:p>
        </p:txBody>
      </p:sp>
      <p:grpSp>
        <p:nvGrpSpPr>
          <p:cNvPr id="52" name="Group 52"/>
          <p:cNvGrpSpPr/>
          <p:nvPr/>
        </p:nvGrpSpPr>
        <p:grpSpPr>
          <a:xfrm rot="-10800000">
            <a:off x="4070410" y="6287553"/>
            <a:ext cx="3128394" cy="3751948"/>
            <a:chOff x="0" y="0"/>
            <a:chExt cx="2041606" cy="2448541"/>
          </a:xfrm>
        </p:grpSpPr>
        <p:sp>
          <p:nvSpPr>
            <p:cNvPr id="53" name="Freeform 53"/>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106861"/>
              </a:solidFill>
              <a:prstDash val="solid"/>
              <a:round/>
            </a:ln>
          </p:spPr>
        </p:sp>
        <p:sp>
          <p:nvSpPr>
            <p:cNvPr id="54" name="TextBox 54"/>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55" name="Freeform 55"/>
          <p:cNvSpPr/>
          <p:nvPr/>
        </p:nvSpPr>
        <p:spPr>
          <a:xfrm>
            <a:off x="4561416" y="6287553"/>
            <a:ext cx="2146380" cy="1000429"/>
          </a:xfrm>
          <a:custGeom>
            <a:avLst/>
            <a:gdLst/>
            <a:ahLst/>
            <a:cxnLst/>
            <a:rect l="l" t="t" r="r" b="b"/>
            <a:pathLst>
              <a:path w="2146380" h="1000429">
                <a:moveTo>
                  <a:pt x="0" y="0"/>
                </a:moveTo>
                <a:lnTo>
                  <a:pt x="2146380" y="0"/>
                </a:lnTo>
                <a:lnTo>
                  <a:pt x="2146380"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56" name="Freeform 56"/>
          <p:cNvSpPr/>
          <p:nvPr/>
        </p:nvSpPr>
        <p:spPr>
          <a:xfrm>
            <a:off x="5257809" y="7363614"/>
            <a:ext cx="763553" cy="799913"/>
          </a:xfrm>
          <a:custGeom>
            <a:avLst/>
            <a:gdLst/>
            <a:ahLst/>
            <a:cxnLst/>
            <a:rect l="l" t="t" r="r" b="b"/>
            <a:pathLst>
              <a:path w="763553" h="799913">
                <a:moveTo>
                  <a:pt x="0" y="0"/>
                </a:moveTo>
                <a:lnTo>
                  <a:pt x="763554" y="0"/>
                </a:lnTo>
                <a:lnTo>
                  <a:pt x="763554" y="799913"/>
                </a:lnTo>
                <a:lnTo>
                  <a:pt x="0" y="79991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57" name="TextBox 57"/>
          <p:cNvSpPr txBox="1"/>
          <p:nvPr/>
        </p:nvSpPr>
        <p:spPr>
          <a:xfrm>
            <a:off x="4265460" y="8896952"/>
            <a:ext cx="2738293" cy="1168348"/>
          </a:xfrm>
          <a:prstGeom prst="rect">
            <a:avLst/>
          </a:prstGeom>
        </p:spPr>
        <p:txBody>
          <a:bodyPr lIns="0" tIns="0" rIns="0" bIns="0" rtlCol="0" anchor="t">
            <a:spAutoFit/>
          </a:bodyPr>
          <a:lstStyle/>
          <a:p>
            <a:pPr algn="ctr">
              <a:lnSpc>
                <a:spcPts val="2377"/>
              </a:lnSpc>
            </a:pPr>
            <a:r>
              <a:rPr lang="en-US" sz="1584">
                <a:solidFill>
                  <a:srgbClr val="343432"/>
                </a:solidFill>
                <a:latin typeface="Open Sauce"/>
                <a:ea typeface="Open Sauce"/>
                <a:cs typeface="Open Sauce"/>
                <a:sym typeface="Open Sauce"/>
              </a:rPr>
              <a:t>Choosing a best machine learning algorithm and hyperparameter tuning</a:t>
            </a:r>
          </a:p>
          <a:p>
            <a:pPr marL="0" lvl="0" indent="0" algn="ctr">
              <a:lnSpc>
                <a:spcPts val="2377"/>
              </a:lnSpc>
            </a:pPr>
            <a:endParaRPr lang="en-US" sz="1584">
              <a:solidFill>
                <a:srgbClr val="343432"/>
              </a:solidFill>
              <a:latin typeface="Open Sauce"/>
              <a:ea typeface="Open Sauce"/>
              <a:cs typeface="Open Sauce"/>
              <a:sym typeface="Open Sauce"/>
            </a:endParaRPr>
          </a:p>
        </p:txBody>
      </p:sp>
      <p:sp>
        <p:nvSpPr>
          <p:cNvPr id="58" name="TextBox 58"/>
          <p:cNvSpPr txBox="1"/>
          <p:nvPr/>
        </p:nvSpPr>
        <p:spPr>
          <a:xfrm>
            <a:off x="4326263" y="8268312"/>
            <a:ext cx="2482015" cy="851018"/>
          </a:xfrm>
          <a:prstGeom prst="rect">
            <a:avLst/>
          </a:prstGeom>
        </p:spPr>
        <p:txBody>
          <a:bodyPr lIns="0" tIns="0" rIns="0" bIns="0" rtlCol="0" anchor="t">
            <a:spAutoFit/>
          </a:bodyPr>
          <a:lstStyle/>
          <a:p>
            <a:pPr algn="ctr">
              <a:lnSpc>
                <a:spcPts val="2278"/>
              </a:lnSpc>
            </a:pPr>
            <a:r>
              <a:rPr lang="en-US" sz="1779" b="1">
                <a:solidFill>
                  <a:srgbClr val="343432"/>
                </a:solidFill>
                <a:latin typeface="Open Sauce Bold"/>
                <a:ea typeface="Open Sauce Bold"/>
                <a:cs typeface="Open Sauce Bold"/>
                <a:sym typeface="Open Sauce Bold"/>
              </a:rPr>
              <a:t>Model Selection and </a:t>
            </a:r>
          </a:p>
          <a:p>
            <a:pPr algn="ctr">
              <a:lnSpc>
                <a:spcPts val="2278"/>
              </a:lnSpc>
            </a:pPr>
            <a:r>
              <a:rPr lang="en-US" sz="1779" b="1">
                <a:solidFill>
                  <a:srgbClr val="343432"/>
                </a:solidFill>
                <a:latin typeface="Open Sauce Bold"/>
                <a:ea typeface="Open Sauce Bold"/>
                <a:cs typeface="Open Sauce Bold"/>
                <a:sym typeface="Open Sauce Bold"/>
              </a:rPr>
              <a:t>Model Training</a:t>
            </a:r>
          </a:p>
          <a:p>
            <a:pPr marL="0" lvl="0" indent="0" algn="ctr">
              <a:lnSpc>
                <a:spcPts val="2278"/>
              </a:lnSpc>
              <a:spcBef>
                <a:spcPct val="0"/>
              </a:spcBef>
            </a:pPr>
            <a:endParaRPr lang="en-US" sz="1779" b="1">
              <a:solidFill>
                <a:srgbClr val="343432"/>
              </a:solidFill>
              <a:latin typeface="Open Sauce Bold"/>
              <a:ea typeface="Open Sauce Bold"/>
              <a:cs typeface="Open Sauce Bold"/>
              <a:sym typeface="Open Sauce Bold"/>
            </a:endParaRPr>
          </a:p>
        </p:txBody>
      </p:sp>
      <p:sp>
        <p:nvSpPr>
          <p:cNvPr id="59" name="TextBox 59"/>
          <p:cNvSpPr txBox="1"/>
          <p:nvPr/>
        </p:nvSpPr>
        <p:spPr>
          <a:xfrm>
            <a:off x="3388780" y="6246003"/>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b="1">
                <a:solidFill>
                  <a:srgbClr val="F8F8F8"/>
                </a:solidFill>
                <a:latin typeface="Open Sauce Bold"/>
                <a:ea typeface="Open Sauce Bold"/>
                <a:cs typeface="Open Sauce Bold"/>
                <a:sym typeface="Open Sauce Bold"/>
              </a:rPr>
              <a:t>02</a:t>
            </a:r>
          </a:p>
        </p:txBody>
      </p:sp>
      <p:sp>
        <p:nvSpPr>
          <p:cNvPr id="60" name="Freeform 60"/>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14">
              <a:extLst>
                <a:ext uri="{96DAC541-7B7A-43D3-8B79-37D633B846F1}">
                  <asvg:svgBlip xmlns:asvg="http://schemas.microsoft.com/office/drawing/2016/SVG/main" r:embed="rId15"/>
                </a:ext>
              </a:extLst>
            </a:blip>
            <a:stretch>
              <a:fillRect r="-16407" b="-199792"/>
            </a:stretch>
          </a:blipFill>
          <a:ln cap="sq">
            <a:noFill/>
            <a:prstDash val="solid"/>
            <a:miter/>
          </a:ln>
        </p:spPr>
      </p:sp>
      <p:pic>
        <p:nvPicPr>
          <p:cNvPr id="62" name="Picture 61">
            <a:extLst>
              <a:ext uri="{FF2B5EF4-FFF2-40B4-BE49-F238E27FC236}">
                <a16:creationId xmlns:a16="http://schemas.microsoft.com/office/drawing/2014/main" id="{1B267CBC-20C4-4058-AFFB-272278C0325C}"/>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710604" y="68434"/>
          <a:ext cx="10866792" cy="10170938"/>
        </p:xfrm>
        <a:graphic>
          <a:graphicData uri="http://schemas.openxmlformats.org/drawingml/2006/table">
            <a:tbl>
              <a:tblPr/>
              <a:tblGrid>
                <a:gridCol w="2885136">
                  <a:extLst>
                    <a:ext uri="{9D8B030D-6E8A-4147-A177-3AD203B41FA5}">
                      <a16:colId xmlns:a16="http://schemas.microsoft.com/office/drawing/2014/main" val="20000"/>
                    </a:ext>
                  </a:extLst>
                </a:gridCol>
                <a:gridCol w="7981656">
                  <a:extLst>
                    <a:ext uri="{9D8B030D-6E8A-4147-A177-3AD203B41FA5}">
                      <a16:colId xmlns:a16="http://schemas.microsoft.com/office/drawing/2014/main" val="20001"/>
                    </a:ext>
                  </a:extLst>
                </a:gridCol>
              </a:tblGrid>
              <a:tr h="925893">
                <a:tc>
                  <a:txBody>
                    <a:bodyPr/>
                    <a:lstStyle/>
                    <a:p>
                      <a:pPr algn="ctr">
                        <a:lnSpc>
                          <a:spcPts val="2778"/>
                        </a:lnSpc>
                        <a:defRPr/>
                      </a:pPr>
                      <a:r>
                        <a:rPr lang="en-US" sz="1984" b="1">
                          <a:solidFill>
                            <a:srgbClr val="191919"/>
                          </a:solidFill>
                          <a:latin typeface="Open Sauce Bold"/>
                          <a:ea typeface="Open Sauce Bold"/>
                          <a:cs typeface="Open Sauce Bold"/>
                          <a:sym typeface="Open Sauce Bold"/>
                        </a:rPr>
                        <a:t>Features</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778"/>
                        </a:lnSpc>
                        <a:defRPr/>
                      </a:pPr>
                      <a:r>
                        <a:rPr lang="en-US" sz="1984" b="1">
                          <a:solidFill>
                            <a:srgbClr val="191919"/>
                          </a:solidFill>
                          <a:latin typeface="Open Sauce Bold"/>
                          <a:ea typeface="Open Sauce Bold"/>
                          <a:cs typeface="Open Sauce Bold"/>
                          <a:sym typeface="Open Sauce Bold"/>
                        </a:rPr>
                        <a:t>Description</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0"/>
                  </a:ext>
                </a:extLst>
              </a:tr>
              <a:tr h="877220">
                <a:tc>
                  <a:txBody>
                    <a:bodyPr/>
                    <a:lstStyle/>
                    <a:p>
                      <a:pPr algn="ctr">
                        <a:lnSpc>
                          <a:spcPts val="2218"/>
                        </a:lnSpc>
                        <a:defRPr/>
                      </a:pPr>
                      <a:r>
                        <a:rPr lang="en-US" sz="1584">
                          <a:solidFill>
                            <a:srgbClr val="000000"/>
                          </a:solidFill>
                          <a:latin typeface="Open Sauce"/>
                          <a:ea typeface="Open Sauce"/>
                          <a:cs typeface="Open Sauce"/>
                          <a:sym typeface="Open Sauce"/>
                        </a:rPr>
                        <a:t>Step </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Maps a unit of time in the real world. In this case 1 step is 1 hour of time</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1"/>
                  </a:ext>
                </a:extLst>
              </a:tr>
              <a:tr h="864976">
                <a:tc>
                  <a:txBody>
                    <a:bodyPr/>
                    <a:lstStyle/>
                    <a:p>
                      <a:pPr algn="ctr">
                        <a:lnSpc>
                          <a:spcPts val="2218"/>
                        </a:lnSpc>
                        <a:defRPr/>
                      </a:pPr>
                      <a:r>
                        <a:rPr lang="en-US" sz="1584">
                          <a:solidFill>
                            <a:srgbClr val="000000"/>
                          </a:solidFill>
                          <a:latin typeface="Open Sauce"/>
                          <a:ea typeface="Open Sauce"/>
                          <a:cs typeface="Open Sauce"/>
                          <a:sym typeface="Open Sauce"/>
                        </a:rPr>
                        <a:t>Type </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CASH-IN, CASH-OUT, DEBIT, PAYMENT and TRANSFER</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2"/>
                  </a:ext>
                </a:extLst>
              </a:tr>
              <a:tr h="850969">
                <a:tc>
                  <a:txBody>
                    <a:bodyPr/>
                    <a:lstStyle/>
                    <a:p>
                      <a:pPr algn="ctr">
                        <a:lnSpc>
                          <a:spcPts val="2218"/>
                        </a:lnSpc>
                        <a:defRPr/>
                      </a:pPr>
                      <a:r>
                        <a:rPr lang="en-US" sz="1584">
                          <a:solidFill>
                            <a:srgbClr val="000000"/>
                          </a:solidFill>
                          <a:latin typeface="Open Sauce"/>
                          <a:ea typeface="Open Sauce"/>
                          <a:cs typeface="Open Sauce"/>
                          <a:sym typeface="Open Sauce"/>
                        </a:rPr>
                        <a:t>Amount</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Amount of the transaction in local currency</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3"/>
                  </a:ext>
                </a:extLst>
              </a:tr>
              <a:tr h="850969">
                <a:tc>
                  <a:txBody>
                    <a:bodyPr/>
                    <a:lstStyle/>
                    <a:p>
                      <a:pPr algn="ctr">
                        <a:lnSpc>
                          <a:spcPts val="2218"/>
                        </a:lnSpc>
                        <a:defRPr/>
                      </a:pPr>
                      <a:r>
                        <a:rPr lang="en-US" sz="1584">
                          <a:solidFill>
                            <a:srgbClr val="000000"/>
                          </a:solidFill>
                          <a:latin typeface="Open Sauce"/>
                          <a:ea typeface="Open Sauce"/>
                          <a:cs typeface="Open Sauce"/>
                          <a:sym typeface="Open Sauce"/>
                        </a:rPr>
                        <a:t>NameOrig</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Customer who started the transaction</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4"/>
                  </a:ext>
                </a:extLst>
              </a:tr>
              <a:tr h="832132">
                <a:tc>
                  <a:txBody>
                    <a:bodyPr/>
                    <a:lstStyle/>
                    <a:p>
                      <a:pPr algn="ctr">
                        <a:lnSpc>
                          <a:spcPts val="2218"/>
                        </a:lnSpc>
                        <a:defRPr/>
                      </a:pPr>
                      <a:r>
                        <a:rPr lang="en-US" sz="1584">
                          <a:solidFill>
                            <a:srgbClr val="000000"/>
                          </a:solidFill>
                          <a:latin typeface="Open Sauce"/>
                          <a:ea typeface="Open Sauce"/>
                          <a:cs typeface="Open Sauce"/>
                          <a:sym typeface="Open Sauce"/>
                        </a:rPr>
                        <a:t>OldbalanceOrg</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Initial balance before the transaction</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5"/>
                  </a:ext>
                </a:extLst>
              </a:tr>
              <a:tr h="850969">
                <a:tc>
                  <a:txBody>
                    <a:bodyPr/>
                    <a:lstStyle/>
                    <a:p>
                      <a:pPr algn="ctr">
                        <a:lnSpc>
                          <a:spcPts val="2218"/>
                        </a:lnSpc>
                        <a:defRPr/>
                      </a:pPr>
                      <a:r>
                        <a:rPr lang="en-US" sz="1584">
                          <a:solidFill>
                            <a:srgbClr val="000000"/>
                          </a:solidFill>
                          <a:latin typeface="Open Sauce"/>
                          <a:ea typeface="Open Sauce"/>
                          <a:cs typeface="Open Sauce"/>
                          <a:sym typeface="Open Sauce"/>
                        </a:rPr>
                        <a:t>NewbalanceOrig</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New balance after the transaction</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6"/>
                  </a:ext>
                </a:extLst>
              </a:tr>
              <a:tr h="850969">
                <a:tc>
                  <a:txBody>
                    <a:bodyPr/>
                    <a:lstStyle/>
                    <a:p>
                      <a:pPr algn="ctr">
                        <a:lnSpc>
                          <a:spcPts val="2218"/>
                        </a:lnSpc>
                        <a:defRPr/>
                      </a:pPr>
                      <a:r>
                        <a:rPr lang="en-US" sz="1584">
                          <a:solidFill>
                            <a:srgbClr val="000000"/>
                          </a:solidFill>
                          <a:latin typeface="Open Sauce"/>
                          <a:ea typeface="Open Sauce"/>
                          <a:cs typeface="Open Sauce"/>
                          <a:sym typeface="Open Sauce"/>
                        </a:rPr>
                        <a:t>NameDest</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Customer who is the recipient of the transaction</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7"/>
                  </a:ext>
                </a:extLst>
              </a:tr>
              <a:tr h="1172017">
                <a:tc>
                  <a:txBody>
                    <a:bodyPr/>
                    <a:lstStyle/>
                    <a:p>
                      <a:pPr algn="ctr">
                        <a:lnSpc>
                          <a:spcPts val="2218"/>
                        </a:lnSpc>
                        <a:defRPr/>
                      </a:pPr>
                      <a:r>
                        <a:rPr lang="en-US" sz="1584">
                          <a:solidFill>
                            <a:srgbClr val="000000"/>
                          </a:solidFill>
                          <a:latin typeface="Open Sauce"/>
                          <a:ea typeface="Open Sauce"/>
                          <a:cs typeface="Open Sauce"/>
                          <a:sym typeface="Open Sauce"/>
                        </a:rPr>
                        <a:t>OldbalanceDest</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Initial balance recipient before the transaction. Note that there is not information for customers that start with M (Merchants)</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8"/>
                  </a:ext>
                </a:extLst>
              </a:tr>
              <a:tr h="1182816">
                <a:tc>
                  <a:txBody>
                    <a:bodyPr/>
                    <a:lstStyle/>
                    <a:p>
                      <a:pPr algn="ctr">
                        <a:lnSpc>
                          <a:spcPts val="2218"/>
                        </a:lnSpc>
                        <a:defRPr/>
                      </a:pPr>
                      <a:r>
                        <a:rPr lang="en-US" sz="1584">
                          <a:solidFill>
                            <a:srgbClr val="000000"/>
                          </a:solidFill>
                          <a:latin typeface="Open Sauce"/>
                          <a:ea typeface="Open Sauce"/>
                          <a:cs typeface="Open Sauce"/>
                          <a:sym typeface="Open Sauce"/>
                        </a:rPr>
                        <a:t>NewbalanceDest</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New balance recipient after the transaction. Note that there is not information for customers that start with M (Merchants)</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09"/>
                  </a:ext>
                </a:extLst>
              </a:tr>
              <a:tr h="912008">
                <a:tc>
                  <a:txBody>
                    <a:bodyPr/>
                    <a:lstStyle/>
                    <a:p>
                      <a:pPr algn="ctr">
                        <a:lnSpc>
                          <a:spcPts val="2218"/>
                        </a:lnSpc>
                        <a:defRPr/>
                      </a:pPr>
                      <a:r>
                        <a:rPr lang="en-US" sz="1584">
                          <a:solidFill>
                            <a:srgbClr val="000000"/>
                          </a:solidFill>
                          <a:latin typeface="Open Sauce"/>
                          <a:ea typeface="Open Sauce"/>
                          <a:cs typeface="Open Sauce"/>
                          <a:sym typeface="Open Sauce"/>
                        </a:rPr>
                        <a:t>isFraud</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tc>
                  <a:txBody>
                    <a:bodyPr/>
                    <a:lstStyle/>
                    <a:p>
                      <a:pPr algn="ctr">
                        <a:lnSpc>
                          <a:spcPts val="2218"/>
                        </a:lnSpc>
                        <a:defRPr/>
                      </a:pPr>
                      <a:r>
                        <a:rPr lang="en-US" sz="1584">
                          <a:solidFill>
                            <a:srgbClr val="000000"/>
                          </a:solidFill>
                          <a:latin typeface="Open Sauce"/>
                          <a:ea typeface="Open Sauce"/>
                          <a:cs typeface="Open Sauce"/>
                          <a:sym typeface="Open Sauce"/>
                        </a:rPr>
                        <a:t>Transactions made by the fraudulent agents</a:t>
                      </a:r>
                      <a:endParaRPr lang="en-US" sz="1100"/>
                    </a:p>
                  </a:txBody>
                  <a:tcPr marL="190500" marR="190500" marT="190500" marB="19050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D2D1CD"/>
                    </a:solidFill>
                  </a:tcPr>
                </a:tc>
                <a:extLst>
                  <a:ext uri="{0D108BD9-81ED-4DB2-BD59-A6C34878D82A}">
                    <a16:rowId xmlns:a16="http://schemas.microsoft.com/office/drawing/2014/main" val="10010"/>
                  </a:ext>
                </a:extLst>
              </a:tr>
            </a:tbl>
          </a:graphicData>
        </a:graphic>
      </p:graphicFrame>
      <p:sp>
        <p:nvSpPr>
          <p:cNvPr id="3" name="Freeform 3"/>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2">
              <a:extLst>
                <a:ext uri="{96DAC541-7B7A-43D3-8B79-37D633B846F1}">
                  <asvg:svgBlip xmlns:asvg="http://schemas.microsoft.com/office/drawing/2016/SVG/main" r:embed="rId3"/>
                </a:ext>
              </a:extLst>
            </a:blip>
            <a:stretch>
              <a:fillRect r="-16407" b="-199792"/>
            </a:stretch>
          </a:blipFill>
          <a:ln cap="sq">
            <a:noFill/>
            <a:prstDash val="solid"/>
            <a:miter/>
          </a:ln>
        </p:spPr>
      </p:sp>
      <p:pic>
        <p:nvPicPr>
          <p:cNvPr id="5" name="Picture 4">
            <a:extLst>
              <a:ext uri="{FF2B5EF4-FFF2-40B4-BE49-F238E27FC236}">
                <a16:creationId xmlns:a16="http://schemas.microsoft.com/office/drawing/2014/main" id="{750C12FB-E7E7-45BC-B2E2-8D6F33C11AF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700627" y="2636202"/>
            <a:ext cx="11350315" cy="6622098"/>
          </a:xfrm>
          <a:prstGeom prst="rect">
            <a:avLst/>
          </a:prstGeom>
        </p:spPr>
        <p:txBody>
          <a:bodyPr lIns="0" tIns="0" rIns="0" bIns="0" rtlCol="0" anchor="t">
            <a:spAutoFit/>
          </a:bodyPr>
          <a:lstStyle/>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Exploratory Data Analysis (EDA) helped to understand the data structure, identify trends, and understand patterns from the datase</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Visualizing to see the data cearly and understand relationship fo features with each other .</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dataset has no NULL values but we can find some outliers.</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Dataset has 11142 entries with 10 columns, 5 of type float64, 2 of type int64, and 3 of type object.</a:t>
            </a:r>
          </a:p>
          <a:p>
            <a:pPr algn="l">
              <a:lnSpc>
                <a:spcPts val="3534"/>
              </a:lnSpc>
            </a:pPr>
            <a:endParaRPr lang="en-US" sz="2209">
              <a:solidFill>
                <a:srgbClr val="191919"/>
              </a:solidFill>
              <a:latin typeface="Open Sauce"/>
              <a:ea typeface="Open Sauce"/>
              <a:cs typeface="Open Sauce"/>
              <a:sym typeface="Open Sauce"/>
            </a:endParaRP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We calculated the summary of statistical metrics for the DataFrame's numerical columns, such as count, mean, standard deviation, minimum, maximum, and quartiles, offering a quick overview of the dataset's distribution and characteristics.</a:t>
            </a:r>
          </a:p>
        </p:txBody>
      </p:sp>
      <p:grpSp>
        <p:nvGrpSpPr>
          <p:cNvPr id="3" name="Group 3"/>
          <p:cNvGrpSpPr/>
          <p:nvPr/>
        </p:nvGrpSpPr>
        <p:grpSpPr>
          <a:xfrm>
            <a:off x="12356988" y="2712402"/>
            <a:ext cx="5246370" cy="5246370"/>
            <a:chOff x="0" y="0"/>
            <a:chExt cx="812800" cy="812800"/>
          </a:xfrm>
        </p:grpSpPr>
        <p:sp>
          <p:nvSpPr>
            <p:cNvPr id="4" name="Freeform 4"/>
            <p:cNvSpPr/>
            <p:nvPr/>
          </p:nvSpPr>
          <p:spPr>
            <a:xfrm>
              <a:off x="0" y="0"/>
              <a:ext cx="812800" cy="812800"/>
            </a:xfrm>
            <a:custGeom>
              <a:avLst/>
              <a:gdLst/>
              <a:ahLst/>
              <a:cxnLst/>
              <a:rect l="l" t="t" r="r" b="b"/>
              <a:pathLst>
                <a:path w="812800" h="812800">
                  <a:moveTo>
                    <a:pt x="33940" y="0"/>
                  </a:moveTo>
                  <a:lnTo>
                    <a:pt x="778860" y="0"/>
                  </a:lnTo>
                  <a:cubicBezTo>
                    <a:pt x="797604" y="0"/>
                    <a:pt x="812800" y="15196"/>
                    <a:pt x="812800" y="33940"/>
                  </a:cubicBezTo>
                  <a:lnTo>
                    <a:pt x="812800" y="778860"/>
                  </a:lnTo>
                  <a:cubicBezTo>
                    <a:pt x="812800" y="797604"/>
                    <a:pt x="797604" y="812800"/>
                    <a:pt x="778860" y="812800"/>
                  </a:cubicBezTo>
                  <a:lnTo>
                    <a:pt x="33940" y="812800"/>
                  </a:lnTo>
                  <a:cubicBezTo>
                    <a:pt x="15196" y="812800"/>
                    <a:pt x="0" y="797604"/>
                    <a:pt x="0" y="778860"/>
                  </a:cubicBezTo>
                  <a:lnTo>
                    <a:pt x="0" y="33940"/>
                  </a:lnTo>
                  <a:cubicBezTo>
                    <a:pt x="0" y="15196"/>
                    <a:pt x="15196" y="0"/>
                    <a:pt x="33940" y="0"/>
                  </a:cubicBezTo>
                  <a:close/>
                </a:path>
              </a:pathLst>
            </a:custGeom>
            <a:blipFill>
              <a:blip r:embed="rId2"/>
              <a:stretch>
                <a:fillRect l="-38888" r="-38888"/>
              </a:stretch>
            </a:blipFill>
          </p:spPr>
        </p:sp>
      </p:grpSp>
      <p:sp>
        <p:nvSpPr>
          <p:cNvPr id="5" name="TextBox 5"/>
          <p:cNvSpPr txBox="1"/>
          <p:nvPr/>
        </p:nvSpPr>
        <p:spPr>
          <a:xfrm>
            <a:off x="3941113" y="431512"/>
            <a:ext cx="10405774" cy="1070552"/>
          </a:xfrm>
          <a:prstGeom prst="rect">
            <a:avLst/>
          </a:prstGeom>
        </p:spPr>
        <p:txBody>
          <a:bodyPr lIns="0" tIns="0" rIns="0" bIns="0" rtlCol="0" anchor="t">
            <a:spAutoFit/>
          </a:bodyPr>
          <a:lstStyle/>
          <a:p>
            <a:pPr algn="l">
              <a:lnSpc>
                <a:spcPts val="8718"/>
              </a:lnSpc>
            </a:pPr>
            <a:r>
              <a:rPr lang="en-US" sz="6227" b="1" spc="-124">
                <a:solidFill>
                  <a:srgbClr val="191919"/>
                </a:solidFill>
                <a:latin typeface="Open Sauce Bold"/>
                <a:ea typeface="Open Sauce Bold"/>
                <a:cs typeface="Open Sauce Bold"/>
                <a:sym typeface="Open Sauce Bold"/>
              </a:rPr>
              <a:t>Exploratory Data Analysis</a:t>
            </a:r>
          </a:p>
        </p:txBody>
      </p:sp>
      <p:sp>
        <p:nvSpPr>
          <p:cNvPr id="6" name="Freeform 6"/>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3">
              <a:extLst>
                <a:ext uri="{96DAC541-7B7A-43D3-8B79-37D633B846F1}">
                  <asvg:svgBlip xmlns:asvg="http://schemas.microsoft.com/office/drawing/2016/SVG/main" r:embed="rId4"/>
                </a:ext>
              </a:extLst>
            </a:blip>
            <a:stretch>
              <a:fillRect r="-16407" b="-199792"/>
            </a:stretch>
          </a:blipFill>
          <a:ln cap="sq">
            <a:noFill/>
            <a:prstDash val="solid"/>
            <a:miter/>
          </a:ln>
        </p:spPr>
      </p:sp>
      <p:pic>
        <p:nvPicPr>
          <p:cNvPr id="7" name="Picture 6">
            <a:extLst>
              <a:ext uri="{FF2B5EF4-FFF2-40B4-BE49-F238E27FC236}">
                <a16:creationId xmlns:a16="http://schemas.microsoft.com/office/drawing/2014/main" id="{87063A91-968F-4866-99B4-A163A1A25B5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9018601" y="2844582"/>
            <a:ext cx="7620554" cy="5589269"/>
          </a:xfrm>
          <a:custGeom>
            <a:avLst/>
            <a:gdLst/>
            <a:ahLst/>
            <a:cxnLst/>
            <a:rect l="l" t="t" r="r" b="b"/>
            <a:pathLst>
              <a:path w="7620554" h="5589269">
                <a:moveTo>
                  <a:pt x="0" y="0"/>
                </a:moveTo>
                <a:lnTo>
                  <a:pt x="7620554" y="0"/>
                </a:lnTo>
                <a:lnTo>
                  <a:pt x="7620554" y="5589268"/>
                </a:lnTo>
                <a:lnTo>
                  <a:pt x="0" y="5589268"/>
                </a:lnTo>
                <a:lnTo>
                  <a:pt x="0" y="0"/>
                </a:lnTo>
                <a:close/>
              </a:path>
            </a:pathLst>
          </a:custGeom>
          <a:blipFill>
            <a:blip r:embed="rId2"/>
            <a:stretch>
              <a:fillRect/>
            </a:stretch>
          </a:blipFill>
        </p:spPr>
      </p:sp>
      <p:sp>
        <p:nvSpPr>
          <p:cNvPr id="3" name="TextBox 3"/>
          <p:cNvSpPr txBox="1"/>
          <p:nvPr/>
        </p:nvSpPr>
        <p:spPr>
          <a:xfrm>
            <a:off x="5380408" y="431512"/>
            <a:ext cx="7527184" cy="1070552"/>
          </a:xfrm>
          <a:prstGeom prst="rect">
            <a:avLst/>
          </a:prstGeom>
        </p:spPr>
        <p:txBody>
          <a:bodyPr lIns="0" tIns="0" rIns="0" bIns="0" rtlCol="0" anchor="t">
            <a:spAutoFit/>
          </a:bodyPr>
          <a:lstStyle/>
          <a:p>
            <a:pPr algn="l">
              <a:lnSpc>
                <a:spcPts val="8718"/>
              </a:lnSpc>
            </a:pPr>
            <a:r>
              <a:rPr lang="en-US" sz="6227" b="1" spc="-124">
                <a:solidFill>
                  <a:srgbClr val="191919"/>
                </a:solidFill>
                <a:latin typeface="Open Sauce Bold"/>
                <a:ea typeface="Open Sauce Bold"/>
                <a:cs typeface="Open Sauce Bold"/>
                <a:sym typeface="Open Sauce Bold"/>
              </a:rPr>
              <a:t>Fraudulent counts</a:t>
            </a:r>
          </a:p>
        </p:txBody>
      </p:sp>
      <p:sp>
        <p:nvSpPr>
          <p:cNvPr id="4" name="TextBox 4"/>
          <p:cNvSpPr txBox="1"/>
          <p:nvPr/>
        </p:nvSpPr>
        <p:spPr>
          <a:xfrm>
            <a:off x="499183" y="3158907"/>
            <a:ext cx="7653582" cy="4402721"/>
          </a:xfrm>
          <a:prstGeom prst="rect">
            <a:avLst/>
          </a:prstGeom>
        </p:spPr>
        <p:txBody>
          <a:bodyPr lIns="0" tIns="0" rIns="0" bIns="0" rtlCol="0" anchor="t">
            <a:spAutoFit/>
          </a:bodyPr>
          <a:lstStyle/>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count plot from the visualization shows the distribution of fraud (where isFraud is 1) vs non-fraud transactions (where isFraud is 0).</a:t>
            </a: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Fraud counts = 1142 &amp; Non fraud counts = 10000 </a:t>
            </a: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plot indicates a significant imbalance, with far more non-fraud transactions compared to fraud ones.</a:t>
            </a: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This imbalance can present challenges for fraud detection models, requiring techniques to address skewed data.</a:t>
            </a:r>
          </a:p>
        </p:txBody>
      </p:sp>
      <p:sp>
        <p:nvSpPr>
          <p:cNvPr id="5" name="Freeform 5"/>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3">
              <a:extLst>
                <a:ext uri="{96DAC541-7B7A-43D3-8B79-37D633B846F1}">
                  <asvg:svgBlip xmlns:asvg="http://schemas.microsoft.com/office/drawing/2016/SVG/main" r:embed="rId4"/>
                </a:ext>
              </a:extLst>
            </a:blip>
            <a:stretch>
              <a:fillRect r="-16407" b="-199792"/>
            </a:stretch>
          </a:blipFill>
          <a:ln cap="sq">
            <a:noFill/>
            <a:prstDash val="solid"/>
            <a:miter/>
          </a:ln>
        </p:spPr>
      </p:sp>
      <p:pic>
        <p:nvPicPr>
          <p:cNvPr id="6" name="Picture 5">
            <a:extLst>
              <a:ext uri="{FF2B5EF4-FFF2-40B4-BE49-F238E27FC236}">
                <a16:creationId xmlns:a16="http://schemas.microsoft.com/office/drawing/2014/main" id="{1E6A08B8-1DBD-4C9F-9153-73058059920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4022253" y="0"/>
            <a:ext cx="9997424" cy="6573307"/>
          </a:xfrm>
          <a:custGeom>
            <a:avLst/>
            <a:gdLst/>
            <a:ahLst/>
            <a:cxnLst/>
            <a:rect l="l" t="t" r="r" b="b"/>
            <a:pathLst>
              <a:path w="9997424" h="6573307">
                <a:moveTo>
                  <a:pt x="0" y="0"/>
                </a:moveTo>
                <a:lnTo>
                  <a:pt x="9997424" y="0"/>
                </a:lnTo>
                <a:lnTo>
                  <a:pt x="9997424" y="6573307"/>
                </a:lnTo>
                <a:lnTo>
                  <a:pt x="0" y="6573307"/>
                </a:lnTo>
                <a:lnTo>
                  <a:pt x="0" y="0"/>
                </a:lnTo>
                <a:close/>
              </a:path>
            </a:pathLst>
          </a:custGeom>
          <a:blipFill>
            <a:blip r:embed="rId2"/>
            <a:stretch>
              <a:fillRect/>
            </a:stretch>
          </a:blipFill>
        </p:spPr>
      </p:sp>
      <p:sp>
        <p:nvSpPr>
          <p:cNvPr id="3" name="TextBox 3"/>
          <p:cNvSpPr txBox="1"/>
          <p:nvPr/>
        </p:nvSpPr>
        <p:spPr>
          <a:xfrm>
            <a:off x="434807" y="6535207"/>
            <a:ext cx="17418385" cy="3514971"/>
          </a:xfrm>
          <a:prstGeom prst="rect">
            <a:avLst/>
          </a:prstGeom>
        </p:spPr>
        <p:txBody>
          <a:bodyPr lIns="0" tIns="0" rIns="0" bIns="0" rtlCol="0" anchor="t">
            <a:spAutoFit/>
          </a:bodyPr>
          <a:lstStyle/>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plot visualization has four panels, each for a different feature's distribution with respect to fraud.</a:t>
            </a: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first panel shows `step` vs. `isFraud`, indicating higher dispersion in fraudulent transactions.</a:t>
            </a: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second panel plots `amount` vs. `isFraud`, with notable outliers among non-fraudulent transactions.</a:t>
            </a: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third panel visualizes `oldbalanceOrg` vs. `isFraud`, revealing many high outliers in non-fraudulent cases.</a:t>
            </a: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 fourth panel, depicting `oldbalanceDest` vs. `isFraud`, also shows more variability and extreme outliers among non-fraudulent transactions.</a:t>
            </a:r>
          </a:p>
          <a:p>
            <a:pPr marL="476985" lvl="1" indent="-238492" algn="l">
              <a:lnSpc>
                <a:spcPts val="3534"/>
              </a:lnSpc>
              <a:buFont typeface="Arial"/>
              <a:buChar char="•"/>
            </a:pPr>
            <a:r>
              <a:rPr lang="en-US" sz="2209">
                <a:solidFill>
                  <a:srgbClr val="191919"/>
                </a:solidFill>
                <a:latin typeface="Open Sauce"/>
                <a:ea typeface="Open Sauce"/>
                <a:cs typeface="Open Sauce"/>
                <a:sym typeface="Open Sauce"/>
              </a:rPr>
              <a:t>These boxplots help identify discrepancies in data distributions between fraudulent and non-fraudulent transactions, which can guide further analysis and model development.</a:t>
            </a:r>
          </a:p>
        </p:txBody>
      </p:sp>
      <p:sp>
        <p:nvSpPr>
          <p:cNvPr id="4" name="Freeform 4"/>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3">
              <a:extLst>
                <a:ext uri="{96DAC541-7B7A-43D3-8B79-37D633B846F1}">
                  <asvg:svgBlip xmlns:asvg="http://schemas.microsoft.com/office/drawing/2016/SVG/main" r:embed="rId4"/>
                </a:ext>
              </a:extLst>
            </a:blip>
            <a:stretch>
              <a:fillRect r="-16407" b="-199792"/>
            </a:stretch>
          </a:blipFill>
          <a:ln cap="sq">
            <a:noFill/>
            <a:prstDash val="solid"/>
            <a:miter/>
          </a:ln>
        </p:spPr>
      </p:sp>
      <p:pic>
        <p:nvPicPr>
          <p:cNvPr id="5" name="Picture 4">
            <a:extLst>
              <a:ext uri="{FF2B5EF4-FFF2-40B4-BE49-F238E27FC236}">
                <a16:creationId xmlns:a16="http://schemas.microsoft.com/office/drawing/2014/main" id="{555EFDAE-A0FD-43E5-8989-FCF160EDED8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7726068" y="1892153"/>
            <a:ext cx="9199960" cy="7638653"/>
          </a:xfrm>
          <a:custGeom>
            <a:avLst/>
            <a:gdLst/>
            <a:ahLst/>
            <a:cxnLst/>
            <a:rect l="l" t="t" r="r" b="b"/>
            <a:pathLst>
              <a:path w="9199960" h="7638653">
                <a:moveTo>
                  <a:pt x="0" y="0"/>
                </a:moveTo>
                <a:lnTo>
                  <a:pt x="9199960" y="0"/>
                </a:lnTo>
                <a:lnTo>
                  <a:pt x="9199960" y="7638653"/>
                </a:lnTo>
                <a:lnTo>
                  <a:pt x="0" y="7638653"/>
                </a:lnTo>
                <a:lnTo>
                  <a:pt x="0" y="0"/>
                </a:lnTo>
                <a:close/>
              </a:path>
            </a:pathLst>
          </a:custGeom>
          <a:blipFill>
            <a:blip r:embed="rId2"/>
            <a:stretch>
              <a:fillRect/>
            </a:stretch>
          </a:blipFill>
        </p:spPr>
      </p:sp>
      <p:sp>
        <p:nvSpPr>
          <p:cNvPr id="3" name="TextBox 3"/>
          <p:cNvSpPr txBox="1"/>
          <p:nvPr/>
        </p:nvSpPr>
        <p:spPr>
          <a:xfrm>
            <a:off x="658145" y="4578712"/>
            <a:ext cx="6289036" cy="2179811"/>
          </a:xfrm>
          <a:prstGeom prst="rect">
            <a:avLst/>
          </a:prstGeom>
        </p:spPr>
        <p:txBody>
          <a:bodyPr lIns="0" tIns="0" rIns="0" bIns="0" rtlCol="0" anchor="t">
            <a:spAutoFit/>
          </a:bodyPr>
          <a:lstStyle/>
          <a:p>
            <a:pPr marL="474029" lvl="1" indent="-237014" algn="l">
              <a:lnSpc>
                <a:spcPts val="3512"/>
              </a:lnSpc>
              <a:buFont typeface="Arial"/>
              <a:buChar char="•"/>
            </a:pPr>
            <a:r>
              <a:rPr lang="en-US" sz="2195">
                <a:solidFill>
                  <a:srgbClr val="191919"/>
                </a:solidFill>
                <a:latin typeface="Open Sauce"/>
                <a:ea typeface="Open Sauce"/>
                <a:cs typeface="Open Sauce"/>
                <a:sym typeface="Open Sauce"/>
              </a:rPr>
              <a:t>This indicate that fraudulent transactions mainly occur in CASH-OUT and TRANSFER types, suggesting that fraud detection strategies should prioritize monitoring these high-risk categories.</a:t>
            </a:r>
          </a:p>
        </p:txBody>
      </p:sp>
      <p:sp>
        <p:nvSpPr>
          <p:cNvPr id="4" name="TextBox 4"/>
          <p:cNvSpPr txBox="1"/>
          <p:nvPr/>
        </p:nvSpPr>
        <p:spPr>
          <a:xfrm>
            <a:off x="5553441" y="554385"/>
            <a:ext cx="7181118" cy="853381"/>
          </a:xfrm>
          <a:prstGeom prst="rect">
            <a:avLst/>
          </a:prstGeom>
        </p:spPr>
        <p:txBody>
          <a:bodyPr lIns="0" tIns="0" rIns="0" bIns="0" rtlCol="0" anchor="t">
            <a:spAutoFit/>
          </a:bodyPr>
          <a:lstStyle/>
          <a:p>
            <a:pPr algn="l">
              <a:lnSpc>
                <a:spcPts val="7038"/>
              </a:lnSpc>
            </a:pPr>
            <a:r>
              <a:rPr lang="en-US" sz="5027" b="1" spc="-100">
                <a:solidFill>
                  <a:srgbClr val="191919"/>
                </a:solidFill>
                <a:latin typeface="Open Sauce Bold"/>
                <a:ea typeface="Open Sauce Bold"/>
                <a:cs typeface="Open Sauce Bold"/>
                <a:sym typeface="Open Sauce Bold"/>
              </a:rPr>
              <a:t>Categorical Distriution</a:t>
            </a:r>
          </a:p>
        </p:txBody>
      </p:sp>
      <p:sp>
        <p:nvSpPr>
          <p:cNvPr id="5" name="Freeform 5"/>
          <p:cNvSpPr/>
          <p:nvPr/>
        </p:nvSpPr>
        <p:spPr>
          <a:xfrm rot="-10800000">
            <a:off x="24384" y="17983"/>
            <a:ext cx="2988014" cy="2328920"/>
          </a:xfrm>
          <a:custGeom>
            <a:avLst/>
            <a:gdLst/>
            <a:ahLst/>
            <a:cxnLst/>
            <a:rect l="l" t="t" r="r" b="b"/>
            <a:pathLst>
              <a:path w="2988014" h="2328920">
                <a:moveTo>
                  <a:pt x="0" y="0"/>
                </a:moveTo>
                <a:lnTo>
                  <a:pt x="2988014" y="0"/>
                </a:lnTo>
                <a:lnTo>
                  <a:pt x="2988014" y="2328921"/>
                </a:lnTo>
                <a:lnTo>
                  <a:pt x="0" y="2328921"/>
                </a:lnTo>
                <a:lnTo>
                  <a:pt x="0" y="0"/>
                </a:lnTo>
                <a:close/>
              </a:path>
            </a:pathLst>
          </a:custGeom>
          <a:blipFill>
            <a:blip r:embed="rId3">
              <a:extLst>
                <a:ext uri="{96DAC541-7B7A-43D3-8B79-37D633B846F1}">
                  <asvg:svgBlip xmlns:asvg="http://schemas.microsoft.com/office/drawing/2016/SVG/main" r:embed="rId4"/>
                </a:ext>
              </a:extLst>
            </a:blip>
            <a:stretch>
              <a:fillRect r="-16407" b="-199792"/>
            </a:stretch>
          </a:blipFill>
          <a:ln cap="sq">
            <a:noFill/>
            <a:prstDash val="solid"/>
            <a:miter/>
          </a:ln>
        </p:spPr>
      </p:sp>
      <p:pic>
        <p:nvPicPr>
          <p:cNvPr id="6" name="Picture 5">
            <a:extLst>
              <a:ext uri="{FF2B5EF4-FFF2-40B4-BE49-F238E27FC236}">
                <a16:creationId xmlns:a16="http://schemas.microsoft.com/office/drawing/2014/main" id="{5DCBA02D-C18F-4296-81C9-590219FEF53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6459200" y="9715500"/>
            <a:ext cx="1785976" cy="4629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1425</Words>
  <Application>Microsoft Office PowerPoint</Application>
  <PresentationFormat>Custom</PresentationFormat>
  <Paragraphs>160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Open Sauce Bold</vt:lpstr>
      <vt:lpstr>Open Sauce</vt:lpstr>
      <vt:lpstr>Canva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1</dc:title>
  <cp:lastModifiedBy>nishar badi</cp:lastModifiedBy>
  <cp:revision>2</cp:revision>
  <dcterms:created xsi:type="dcterms:W3CDTF">2006-08-16T00:00:00Z</dcterms:created>
  <dcterms:modified xsi:type="dcterms:W3CDTF">2024-10-04T11:13:08Z</dcterms:modified>
  <dc:identifier>DAGSkxIRb8M</dc:identifier>
</cp:coreProperties>
</file>