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3" r:id="rId6"/>
    <p:sldId id="277" r:id="rId7"/>
    <p:sldId id="286" r:id="rId8"/>
    <p:sldId id="264" r:id="rId9"/>
    <p:sldId id="295" r:id="rId10"/>
    <p:sldId id="294" r:id="rId11"/>
    <p:sldId id="296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033" autoAdjust="0"/>
  </p:normalViewPr>
  <p:slideViewPr>
    <p:cSldViewPr snapToGrid="0">
      <p:cViewPr varScale="1">
        <p:scale>
          <a:sx n="60" d="100"/>
          <a:sy n="60" d="100"/>
        </p:scale>
        <p:origin x="96" y="570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hyperlink" Target="https://pandas.pydata.org/pandas-docs/version/0.17.0/dsintro.html" TargetMode="Externa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version/0.17.0/dsintro.html" TargetMode="External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5A83E-8B56-4EA2-A712-89A876635D23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8C0E44-D476-4CE0-B170-EB5E9B6BA2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B.A Computer Science </a:t>
          </a:r>
        </a:p>
      </dgm:t>
    </dgm:pt>
    <dgm:pt modelId="{AAD4983C-F6AB-41D5-9D2A-E638F415007E}" type="parTrans" cxnId="{E7ED8A58-1E0C-4BCD-8BFB-C9676D3D28B7}">
      <dgm:prSet/>
      <dgm:spPr/>
      <dgm:t>
        <a:bodyPr/>
        <a:lstStyle/>
        <a:p>
          <a:endParaRPr lang="en-US"/>
        </a:p>
      </dgm:t>
    </dgm:pt>
    <dgm:pt modelId="{46DBBB4D-224A-49DF-9466-14F61F5E7E92}" type="sibTrans" cxnId="{E7ED8A58-1E0C-4BCD-8BFB-C9676D3D28B7}">
      <dgm:prSet/>
      <dgm:spPr/>
      <dgm:t>
        <a:bodyPr/>
        <a:lstStyle/>
        <a:p>
          <a:endParaRPr lang="en-US"/>
        </a:p>
      </dgm:t>
    </dgm:pt>
    <dgm:pt modelId="{339C6B43-6467-4D1B-873B-88349DD21F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 Years of Professional Experience at an Investment Bank</a:t>
          </a:r>
        </a:p>
      </dgm:t>
    </dgm:pt>
    <dgm:pt modelId="{17FD84AC-488F-4E71-99B7-8783C195D8C7}" type="parTrans" cxnId="{F14DD5EC-4B82-4BF4-BE7B-E95BE776E7D0}">
      <dgm:prSet/>
      <dgm:spPr/>
      <dgm:t>
        <a:bodyPr/>
        <a:lstStyle/>
        <a:p>
          <a:endParaRPr lang="en-US"/>
        </a:p>
      </dgm:t>
    </dgm:pt>
    <dgm:pt modelId="{B7240393-2E1F-4A4A-A466-E3E8CFFD9A56}" type="sibTrans" cxnId="{F14DD5EC-4B82-4BF4-BE7B-E95BE776E7D0}">
      <dgm:prSet/>
      <dgm:spPr/>
      <dgm:t>
        <a:bodyPr/>
        <a:lstStyle/>
        <a:p>
          <a:endParaRPr lang="en-US"/>
        </a:p>
      </dgm:t>
    </dgm:pt>
    <dgm:pt modelId="{2D1C4D3D-3717-407D-96CA-6AF4DE598B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M.S Applied Data Analytics </a:t>
          </a:r>
        </a:p>
      </dgm:t>
    </dgm:pt>
    <dgm:pt modelId="{F77D92A8-2098-495B-83C7-DA6F321611D5}" type="sibTrans" cxnId="{8CC1324C-6F9E-419B-99DC-11C39D283F17}">
      <dgm:prSet/>
      <dgm:spPr/>
      <dgm:t>
        <a:bodyPr/>
        <a:lstStyle/>
        <a:p>
          <a:endParaRPr lang="en-US"/>
        </a:p>
      </dgm:t>
    </dgm:pt>
    <dgm:pt modelId="{7D66B85E-2C05-4EDB-A8B9-19ED0F0B3B88}" type="parTrans" cxnId="{8CC1324C-6F9E-419B-99DC-11C39D283F17}">
      <dgm:prSet/>
      <dgm:spPr/>
      <dgm:t>
        <a:bodyPr/>
        <a:lstStyle/>
        <a:p>
          <a:endParaRPr lang="en-US"/>
        </a:p>
      </dgm:t>
    </dgm:pt>
    <dgm:pt modelId="{72C96C77-B561-411C-B6BD-F8AC832178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Professional Certificate in Business analytics</a:t>
          </a:r>
        </a:p>
      </dgm:t>
    </dgm:pt>
    <dgm:pt modelId="{112A4DDE-5316-481A-BD85-061AA9C6598E}" type="sibTrans" cxnId="{B2DD63A3-DA3B-43DC-BA77-0C9BD8D9A404}">
      <dgm:prSet/>
      <dgm:spPr/>
      <dgm:t>
        <a:bodyPr/>
        <a:lstStyle/>
        <a:p>
          <a:endParaRPr lang="en-US"/>
        </a:p>
      </dgm:t>
    </dgm:pt>
    <dgm:pt modelId="{AAA4DCC0-A768-4135-A999-66AEBB8AC92F}" type="parTrans" cxnId="{B2DD63A3-DA3B-43DC-BA77-0C9BD8D9A404}">
      <dgm:prSet/>
      <dgm:spPr/>
      <dgm:t>
        <a:bodyPr/>
        <a:lstStyle/>
        <a:p>
          <a:endParaRPr lang="en-US"/>
        </a:p>
      </dgm:t>
    </dgm:pt>
    <dgm:pt modelId="{DBE8A8FD-2A26-45F3-8CAB-5A114E2C6286}" type="pres">
      <dgm:prSet presAssocID="{EAA5A83E-8B56-4EA2-A712-89A876635D23}" presName="root" presStyleCnt="0">
        <dgm:presLayoutVars>
          <dgm:dir/>
          <dgm:resizeHandles val="exact"/>
        </dgm:presLayoutVars>
      </dgm:prSet>
      <dgm:spPr/>
    </dgm:pt>
    <dgm:pt modelId="{9DCDA490-25BC-425F-A89F-C9DDCEEEFA1F}" type="pres">
      <dgm:prSet presAssocID="{D18C0E44-D476-4CE0-B170-EB5E9B6BA2F6}" presName="compNode" presStyleCnt="0"/>
      <dgm:spPr/>
    </dgm:pt>
    <dgm:pt modelId="{1F9D7C84-9388-42B6-B0F5-3FDA957F0D36}" type="pres">
      <dgm:prSet presAssocID="{D18C0E44-D476-4CE0-B170-EB5E9B6BA2F6}" presName="bgRect" presStyleLbl="bgShp" presStyleIdx="0" presStyleCnt="4"/>
      <dgm:spPr/>
    </dgm:pt>
    <dgm:pt modelId="{82ABE7F7-481C-4F72-AD38-7BF20445BE22}" type="pres">
      <dgm:prSet presAssocID="{D18C0E44-D476-4CE0-B170-EB5E9B6BA2F6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C26953B-72F3-4BDA-8B15-361C0C1A85C8}" type="pres">
      <dgm:prSet presAssocID="{D18C0E44-D476-4CE0-B170-EB5E9B6BA2F6}" presName="spaceRect" presStyleCnt="0"/>
      <dgm:spPr/>
    </dgm:pt>
    <dgm:pt modelId="{8980F556-6316-4474-8107-06D9B11B7A8D}" type="pres">
      <dgm:prSet presAssocID="{D18C0E44-D476-4CE0-B170-EB5E9B6BA2F6}" presName="parTx" presStyleLbl="revTx" presStyleIdx="0" presStyleCnt="4">
        <dgm:presLayoutVars>
          <dgm:chMax val="0"/>
          <dgm:chPref val="0"/>
        </dgm:presLayoutVars>
      </dgm:prSet>
      <dgm:spPr/>
    </dgm:pt>
    <dgm:pt modelId="{D5DC78A3-776C-4AFE-931C-D1500AA6E18E}" type="pres">
      <dgm:prSet presAssocID="{46DBBB4D-224A-49DF-9466-14F61F5E7E92}" presName="sibTrans" presStyleCnt="0"/>
      <dgm:spPr/>
    </dgm:pt>
    <dgm:pt modelId="{9BF0545A-323C-4DD9-BBF1-C88180672CD6}" type="pres">
      <dgm:prSet presAssocID="{339C6B43-6467-4D1B-873B-88349DD21FFC}" presName="compNode" presStyleCnt="0"/>
      <dgm:spPr/>
    </dgm:pt>
    <dgm:pt modelId="{E477736F-30C0-4D88-B848-BD46E4711DA0}" type="pres">
      <dgm:prSet presAssocID="{339C6B43-6467-4D1B-873B-88349DD21FFC}" presName="bgRect" presStyleLbl="bgShp" presStyleIdx="1" presStyleCnt="4"/>
      <dgm:spPr/>
    </dgm:pt>
    <dgm:pt modelId="{E97A5AE3-4141-4024-90A2-5A95CB2043C5}" type="pres">
      <dgm:prSet presAssocID="{339C6B43-6467-4D1B-873B-88349DD21F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1A54018A-BA9D-454C-B87A-FBC96666016C}" type="pres">
      <dgm:prSet presAssocID="{339C6B43-6467-4D1B-873B-88349DD21FFC}" presName="spaceRect" presStyleCnt="0"/>
      <dgm:spPr/>
    </dgm:pt>
    <dgm:pt modelId="{99AA7247-673D-45E7-8710-6A5CB046F526}" type="pres">
      <dgm:prSet presAssocID="{339C6B43-6467-4D1B-873B-88349DD21FFC}" presName="parTx" presStyleLbl="revTx" presStyleIdx="1" presStyleCnt="4">
        <dgm:presLayoutVars>
          <dgm:chMax val="0"/>
          <dgm:chPref val="0"/>
        </dgm:presLayoutVars>
      </dgm:prSet>
      <dgm:spPr/>
    </dgm:pt>
    <dgm:pt modelId="{757ECE34-42DF-484C-9059-9EF275981454}" type="pres">
      <dgm:prSet presAssocID="{B7240393-2E1F-4A4A-A466-E3E8CFFD9A56}" presName="sibTrans" presStyleCnt="0"/>
      <dgm:spPr/>
    </dgm:pt>
    <dgm:pt modelId="{C1B1ED35-384A-4C7E-8D86-9D255EDC7F91}" type="pres">
      <dgm:prSet presAssocID="{72C96C77-B561-411C-B6BD-F8AC83217837}" presName="compNode" presStyleCnt="0"/>
      <dgm:spPr/>
    </dgm:pt>
    <dgm:pt modelId="{9CD79AD1-DAFA-4567-8E0B-AC73BFE0C763}" type="pres">
      <dgm:prSet presAssocID="{72C96C77-B561-411C-B6BD-F8AC83217837}" presName="bgRect" presStyleLbl="bgShp" presStyleIdx="2" presStyleCnt="4"/>
      <dgm:spPr/>
    </dgm:pt>
    <dgm:pt modelId="{D9B32211-24B7-4F34-B45E-A34AD57ACEF7}" type="pres">
      <dgm:prSet presAssocID="{72C96C77-B561-411C-B6BD-F8AC832178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48DCC9B-FC15-45D2-9183-334532FB5A6D}" type="pres">
      <dgm:prSet presAssocID="{72C96C77-B561-411C-B6BD-F8AC83217837}" presName="spaceRect" presStyleCnt="0"/>
      <dgm:spPr/>
    </dgm:pt>
    <dgm:pt modelId="{81E4CC87-CDE6-4CEF-A586-185141D55443}" type="pres">
      <dgm:prSet presAssocID="{72C96C77-B561-411C-B6BD-F8AC83217837}" presName="parTx" presStyleLbl="revTx" presStyleIdx="2" presStyleCnt="4" custLinFactNeighborX="-247">
        <dgm:presLayoutVars>
          <dgm:chMax val="0"/>
          <dgm:chPref val="0"/>
        </dgm:presLayoutVars>
      </dgm:prSet>
      <dgm:spPr/>
    </dgm:pt>
    <dgm:pt modelId="{CBAA26C6-B80B-40F1-BF45-DE0AC4608ECA}" type="pres">
      <dgm:prSet presAssocID="{112A4DDE-5316-481A-BD85-061AA9C6598E}" presName="sibTrans" presStyleCnt="0"/>
      <dgm:spPr/>
    </dgm:pt>
    <dgm:pt modelId="{8786383F-D0BB-4FD0-9C38-051B48BFB1C5}" type="pres">
      <dgm:prSet presAssocID="{2D1C4D3D-3717-407D-96CA-6AF4DE598B7E}" presName="compNode" presStyleCnt="0"/>
      <dgm:spPr/>
    </dgm:pt>
    <dgm:pt modelId="{9F3EC691-CDB3-4EA2-A66F-198880910512}" type="pres">
      <dgm:prSet presAssocID="{2D1C4D3D-3717-407D-96CA-6AF4DE598B7E}" presName="bgRect" presStyleLbl="bgShp" presStyleIdx="3" presStyleCnt="4"/>
      <dgm:spPr/>
    </dgm:pt>
    <dgm:pt modelId="{16477BD8-1732-47B2-B3F0-689073DE46F2}" type="pres">
      <dgm:prSet presAssocID="{2D1C4D3D-3717-407D-96CA-6AF4DE598B7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F02E0C9-3CF2-4829-A3C9-7F5403C02507}" type="pres">
      <dgm:prSet presAssocID="{2D1C4D3D-3717-407D-96CA-6AF4DE598B7E}" presName="spaceRect" presStyleCnt="0"/>
      <dgm:spPr/>
    </dgm:pt>
    <dgm:pt modelId="{CA3CDD60-B028-4B60-8D7C-F0F1C7FF2398}" type="pres">
      <dgm:prSet presAssocID="{2D1C4D3D-3717-407D-96CA-6AF4DE598B7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FA3F35-5975-4E8E-B562-539179499EEB}" type="presOf" srcId="{EAA5A83E-8B56-4EA2-A712-89A876635D23}" destId="{DBE8A8FD-2A26-45F3-8CAB-5A114E2C6286}" srcOrd="0" destOrd="0" presId="urn:microsoft.com/office/officeart/2018/2/layout/IconVerticalSolidList"/>
    <dgm:cxn modelId="{8CC1324C-6F9E-419B-99DC-11C39D283F17}" srcId="{EAA5A83E-8B56-4EA2-A712-89A876635D23}" destId="{2D1C4D3D-3717-407D-96CA-6AF4DE598B7E}" srcOrd="3" destOrd="0" parTransId="{7D66B85E-2C05-4EDB-A8B9-19ED0F0B3B88}" sibTransId="{F77D92A8-2098-495B-83C7-DA6F321611D5}"/>
    <dgm:cxn modelId="{4582BF73-BF3D-4D69-A843-BAC891A4F956}" type="presOf" srcId="{D18C0E44-D476-4CE0-B170-EB5E9B6BA2F6}" destId="{8980F556-6316-4474-8107-06D9B11B7A8D}" srcOrd="0" destOrd="0" presId="urn:microsoft.com/office/officeart/2018/2/layout/IconVerticalSolidList"/>
    <dgm:cxn modelId="{E7ED8A58-1E0C-4BCD-8BFB-C9676D3D28B7}" srcId="{EAA5A83E-8B56-4EA2-A712-89A876635D23}" destId="{D18C0E44-D476-4CE0-B170-EB5E9B6BA2F6}" srcOrd="0" destOrd="0" parTransId="{AAD4983C-F6AB-41D5-9D2A-E638F415007E}" sibTransId="{46DBBB4D-224A-49DF-9466-14F61F5E7E92}"/>
    <dgm:cxn modelId="{B2DD63A3-DA3B-43DC-BA77-0C9BD8D9A404}" srcId="{EAA5A83E-8B56-4EA2-A712-89A876635D23}" destId="{72C96C77-B561-411C-B6BD-F8AC83217837}" srcOrd="2" destOrd="0" parTransId="{AAA4DCC0-A768-4135-A999-66AEBB8AC92F}" sibTransId="{112A4DDE-5316-481A-BD85-061AA9C6598E}"/>
    <dgm:cxn modelId="{27A434CF-3BF4-445B-8FEF-700F208AEBC4}" type="presOf" srcId="{72C96C77-B561-411C-B6BD-F8AC83217837}" destId="{81E4CC87-CDE6-4CEF-A586-185141D55443}" srcOrd="0" destOrd="0" presId="urn:microsoft.com/office/officeart/2018/2/layout/IconVerticalSolidList"/>
    <dgm:cxn modelId="{DC4924D0-43DE-47C4-A3E5-AC544AD36DD1}" type="presOf" srcId="{339C6B43-6467-4D1B-873B-88349DD21FFC}" destId="{99AA7247-673D-45E7-8710-6A5CB046F526}" srcOrd="0" destOrd="0" presId="urn:microsoft.com/office/officeart/2018/2/layout/IconVerticalSolidList"/>
    <dgm:cxn modelId="{F14DD5EC-4B82-4BF4-BE7B-E95BE776E7D0}" srcId="{EAA5A83E-8B56-4EA2-A712-89A876635D23}" destId="{339C6B43-6467-4D1B-873B-88349DD21FFC}" srcOrd="1" destOrd="0" parTransId="{17FD84AC-488F-4E71-99B7-8783C195D8C7}" sibTransId="{B7240393-2E1F-4A4A-A466-E3E8CFFD9A56}"/>
    <dgm:cxn modelId="{94DF4CF6-9029-4D36-BF86-9DEB2C91E31B}" type="presOf" srcId="{2D1C4D3D-3717-407D-96CA-6AF4DE598B7E}" destId="{CA3CDD60-B028-4B60-8D7C-F0F1C7FF2398}" srcOrd="0" destOrd="0" presId="urn:microsoft.com/office/officeart/2018/2/layout/IconVerticalSolidList"/>
    <dgm:cxn modelId="{4AC1B47E-B29C-41DB-87A0-D9C1FA3B4BCD}" type="presParOf" srcId="{DBE8A8FD-2A26-45F3-8CAB-5A114E2C6286}" destId="{9DCDA490-25BC-425F-A89F-C9DDCEEEFA1F}" srcOrd="0" destOrd="0" presId="urn:microsoft.com/office/officeart/2018/2/layout/IconVerticalSolidList"/>
    <dgm:cxn modelId="{A5BE0A08-4E53-4730-BC9C-7E40DD30CE4B}" type="presParOf" srcId="{9DCDA490-25BC-425F-A89F-C9DDCEEEFA1F}" destId="{1F9D7C84-9388-42B6-B0F5-3FDA957F0D36}" srcOrd="0" destOrd="0" presId="urn:microsoft.com/office/officeart/2018/2/layout/IconVerticalSolidList"/>
    <dgm:cxn modelId="{85BF8742-347F-475B-B1FE-B8D4EE340055}" type="presParOf" srcId="{9DCDA490-25BC-425F-A89F-C9DDCEEEFA1F}" destId="{82ABE7F7-481C-4F72-AD38-7BF20445BE22}" srcOrd="1" destOrd="0" presId="urn:microsoft.com/office/officeart/2018/2/layout/IconVerticalSolidList"/>
    <dgm:cxn modelId="{D4909F29-83D0-4C91-BCA3-754F13DD0955}" type="presParOf" srcId="{9DCDA490-25BC-425F-A89F-C9DDCEEEFA1F}" destId="{5C26953B-72F3-4BDA-8B15-361C0C1A85C8}" srcOrd="2" destOrd="0" presId="urn:microsoft.com/office/officeart/2018/2/layout/IconVerticalSolidList"/>
    <dgm:cxn modelId="{A472348B-CF8A-4FFA-AE46-07933C46565F}" type="presParOf" srcId="{9DCDA490-25BC-425F-A89F-C9DDCEEEFA1F}" destId="{8980F556-6316-4474-8107-06D9B11B7A8D}" srcOrd="3" destOrd="0" presId="urn:microsoft.com/office/officeart/2018/2/layout/IconVerticalSolidList"/>
    <dgm:cxn modelId="{1C20A63C-E815-453F-B1AD-D761BA073F05}" type="presParOf" srcId="{DBE8A8FD-2A26-45F3-8CAB-5A114E2C6286}" destId="{D5DC78A3-776C-4AFE-931C-D1500AA6E18E}" srcOrd="1" destOrd="0" presId="urn:microsoft.com/office/officeart/2018/2/layout/IconVerticalSolidList"/>
    <dgm:cxn modelId="{74F2232F-4726-44CD-A26D-84EF07884CAC}" type="presParOf" srcId="{DBE8A8FD-2A26-45F3-8CAB-5A114E2C6286}" destId="{9BF0545A-323C-4DD9-BBF1-C88180672CD6}" srcOrd="2" destOrd="0" presId="urn:microsoft.com/office/officeart/2018/2/layout/IconVerticalSolidList"/>
    <dgm:cxn modelId="{5D23B95B-19CB-4015-819F-C1BC1D04FB55}" type="presParOf" srcId="{9BF0545A-323C-4DD9-BBF1-C88180672CD6}" destId="{E477736F-30C0-4D88-B848-BD46E4711DA0}" srcOrd="0" destOrd="0" presId="urn:microsoft.com/office/officeart/2018/2/layout/IconVerticalSolidList"/>
    <dgm:cxn modelId="{04929C91-CAE7-4C9D-BB9A-52B91210AB7D}" type="presParOf" srcId="{9BF0545A-323C-4DD9-BBF1-C88180672CD6}" destId="{E97A5AE3-4141-4024-90A2-5A95CB2043C5}" srcOrd="1" destOrd="0" presId="urn:microsoft.com/office/officeart/2018/2/layout/IconVerticalSolidList"/>
    <dgm:cxn modelId="{A3EBA7AF-E430-4AAC-97DA-6E0AF3AE31B2}" type="presParOf" srcId="{9BF0545A-323C-4DD9-BBF1-C88180672CD6}" destId="{1A54018A-BA9D-454C-B87A-FBC96666016C}" srcOrd="2" destOrd="0" presId="urn:microsoft.com/office/officeart/2018/2/layout/IconVerticalSolidList"/>
    <dgm:cxn modelId="{D268C1A8-5F07-46A9-9785-A82247EF3593}" type="presParOf" srcId="{9BF0545A-323C-4DD9-BBF1-C88180672CD6}" destId="{99AA7247-673D-45E7-8710-6A5CB046F526}" srcOrd="3" destOrd="0" presId="urn:microsoft.com/office/officeart/2018/2/layout/IconVerticalSolidList"/>
    <dgm:cxn modelId="{4A91AF5E-446D-4F7F-B79D-5D64EA5A1D06}" type="presParOf" srcId="{DBE8A8FD-2A26-45F3-8CAB-5A114E2C6286}" destId="{757ECE34-42DF-484C-9059-9EF275981454}" srcOrd="3" destOrd="0" presId="urn:microsoft.com/office/officeart/2018/2/layout/IconVerticalSolidList"/>
    <dgm:cxn modelId="{B0354FBF-BAC2-436E-91A0-42C7CCC7CEC6}" type="presParOf" srcId="{DBE8A8FD-2A26-45F3-8CAB-5A114E2C6286}" destId="{C1B1ED35-384A-4C7E-8D86-9D255EDC7F91}" srcOrd="4" destOrd="0" presId="urn:microsoft.com/office/officeart/2018/2/layout/IconVerticalSolidList"/>
    <dgm:cxn modelId="{603CB44F-05F2-4276-B6AD-707E8AE453E4}" type="presParOf" srcId="{C1B1ED35-384A-4C7E-8D86-9D255EDC7F91}" destId="{9CD79AD1-DAFA-4567-8E0B-AC73BFE0C763}" srcOrd="0" destOrd="0" presId="urn:microsoft.com/office/officeart/2018/2/layout/IconVerticalSolidList"/>
    <dgm:cxn modelId="{597AB57F-B784-4A1B-9DCD-7B5611964B78}" type="presParOf" srcId="{C1B1ED35-384A-4C7E-8D86-9D255EDC7F91}" destId="{D9B32211-24B7-4F34-B45E-A34AD57ACEF7}" srcOrd="1" destOrd="0" presId="urn:microsoft.com/office/officeart/2018/2/layout/IconVerticalSolidList"/>
    <dgm:cxn modelId="{3C8593BD-8E82-4ACC-883D-694FC345E4B6}" type="presParOf" srcId="{C1B1ED35-384A-4C7E-8D86-9D255EDC7F91}" destId="{A48DCC9B-FC15-45D2-9183-334532FB5A6D}" srcOrd="2" destOrd="0" presId="urn:microsoft.com/office/officeart/2018/2/layout/IconVerticalSolidList"/>
    <dgm:cxn modelId="{7ABE7627-BD47-400E-8AFC-46314882CC23}" type="presParOf" srcId="{C1B1ED35-384A-4C7E-8D86-9D255EDC7F91}" destId="{81E4CC87-CDE6-4CEF-A586-185141D55443}" srcOrd="3" destOrd="0" presId="urn:microsoft.com/office/officeart/2018/2/layout/IconVerticalSolidList"/>
    <dgm:cxn modelId="{1EAD58BD-2902-477B-931D-56C9BBFF618F}" type="presParOf" srcId="{DBE8A8FD-2A26-45F3-8CAB-5A114E2C6286}" destId="{CBAA26C6-B80B-40F1-BF45-DE0AC4608ECA}" srcOrd="5" destOrd="0" presId="urn:microsoft.com/office/officeart/2018/2/layout/IconVerticalSolidList"/>
    <dgm:cxn modelId="{CE672D7A-7C34-4DEA-9DE9-147C2468EC5A}" type="presParOf" srcId="{DBE8A8FD-2A26-45F3-8CAB-5A114E2C6286}" destId="{8786383F-D0BB-4FD0-9C38-051B48BFB1C5}" srcOrd="6" destOrd="0" presId="urn:microsoft.com/office/officeart/2018/2/layout/IconVerticalSolidList"/>
    <dgm:cxn modelId="{48103934-7073-447E-A360-2B90FDEA4C3F}" type="presParOf" srcId="{8786383F-D0BB-4FD0-9C38-051B48BFB1C5}" destId="{9F3EC691-CDB3-4EA2-A66F-198880910512}" srcOrd="0" destOrd="0" presId="urn:microsoft.com/office/officeart/2018/2/layout/IconVerticalSolidList"/>
    <dgm:cxn modelId="{DECCD228-F03D-42A4-99FE-D804A8182483}" type="presParOf" srcId="{8786383F-D0BB-4FD0-9C38-051B48BFB1C5}" destId="{16477BD8-1732-47B2-B3F0-689073DE46F2}" srcOrd="1" destOrd="0" presId="urn:microsoft.com/office/officeart/2018/2/layout/IconVerticalSolidList"/>
    <dgm:cxn modelId="{A4537371-B629-4CA6-956A-934D35C11A20}" type="presParOf" srcId="{8786383F-D0BB-4FD0-9C38-051B48BFB1C5}" destId="{0F02E0C9-3CF2-4829-A3C9-7F5403C02507}" srcOrd="2" destOrd="0" presId="urn:microsoft.com/office/officeart/2018/2/layout/IconVerticalSolidList"/>
    <dgm:cxn modelId="{5A7C82C6-7F6B-494E-932D-57E2F6E43DAB}" type="presParOf" srcId="{8786383F-D0BB-4FD0-9C38-051B48BFB1C5}" destId="{CA3CDD60-B028-4B60-8D7C-F0F1C7FF23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15E00-4B9B-47CE-807F-5532770436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59D7A5C-69CF-4401-9D85-FC7CF38F5FE4}">
      <dgm:prSet/>
      <dgm:spPr/>
      <dgm:t>
        <a:bodyPr/>
        <a:lstStyle/>
        <a:p>
          <a:r>
            <a:rPr lang="en-US" dirty="0"/>
            <a:t>Series is a one-dimensional labeled array capable of holding any data type (integers, strings, floating point numbers, Python objects, etc.). The axis labels are collectively referred to as the index. (Source: </a:t>
          </a:r>
          <a:r>
            <a:rPr lang="en-US" dirty="0">
              <a:hlinkClick xmlns:r="http://schemas.openxmlformats.org/officeDocument/2006/relationships" r:id="rId1"/>
            </a:rPr>
            <a:t>pandas.pydata.org</a:t>
          </a:r>
          <a:r>
            <a:rPr lang="en-US" dirty="0"/>
            <a:t>)</a:t>
          </a:r>
        </a:p>
      </dgm:t>
    </dgm:pt>
    <dgm:pt modelId="{ED921B2C-BC3D-43AF-B27C-760E993D28A1}" type="parTrans" cxnId="{9FE9AEDE-CF2C-4A83-8587-7D19F66D61C7}">
      <dgm:prSet/>
      <dgm:spPr/>
      <dgm:t>
        <a:bodyPr/>
        <a:lstStyle/>
        <a:p>
          <a:endParaRPr lang="en-US"/>
        </a:p>
      </dgm:t>
    </dgm:pt>
    <dgm:pt modelId="{0E875626-427E-4687-A084-1CEDD754E08E}" type="sibTrans" cxnId="{9FE9AEDE-CF2C-4A83-8587-7D19F66D61C7}">
      <dgm:prSet/>
      <dgm:spPr/>
      <dgm:t>
        <a:bodyPr/>
        <a:lstStyle/>
        <a:p>
          <a:endParaRPr lang="en-US"/>
        </a:p>
      </dgm:t>
    </dgm:pt>
    <dgm:pt modelId="{3DB0B9C6-627C-43C5-A76E-017F3667B0C2}">
      <dgm:prSet/>
      <dgm:spPr/>
      <dgm:t>
        <a:bodyPr/>
        <a:lstStyle/>
        <a:p>
          <a:r>
            <a:rPr lang="en-US" dirty="0"/>
            <a:t>A Data Frame is a 2-dimensional labeled data structure with columns of potentially different types. You can think of it like a spreadsheet or SQL table, or a </a:t>
          </a:r>
          <a:r>
            <a:rPr lang="en-US" dirty="0" err="1"/>
            <a:t>dict</a:t>
          </a:r>
          <a:r>
            <a:rPr lang="en-US" dirty="0"/>
            <a:t> of Series objects. (Source: </a:t>
          </a:r>
          <a:r>
            <a:rPr lang="en-US" dirty="0">
              <a:hlinkClick xmlns:r="http://schemas.openxmlformats.org/officeDocument/2006/relationships" r:id="rId1"/>
            </a:rPr>
            <a:t>pandas.pydata.org</a:t>
          </a:r>
          <a:r>
            <a:rPr lang="en-US" dirty="0"/>
            <a:t>)</a:t>
          </a:r>
        </a:p>
      </dgm:t>
    </dgm:pt>
    <dgm:pt modelId="{A867C047-B58F-49CF-854C-E71917EC1614}" type="parTrans" cxnId="{1901DAAD-5BFC-4D6E-BF39-45D2E2D66D63}">
      <dgm:prSet/>
      <dgm:spPr/>
      <dgm:t>
        <a:bodyPr/>
        <a:lstStyle/>
        <a:p>
          <a:endParaRPr lang="en-US"/>
        </a:p>
      </dgm:t>
    </dgm:pt>
    <dgm:pt modelId="{B3FC8FA9-14A2-454E-B138-5810D0B5917C}" type="sibTrans" cxnId="{1901DAAD-5BFC-4D6E-BF39-45D2E2D66D63}">
      <dgm:prSet/>
      <dgm:spPr/>
      <dgm:t>
        <a:bodyPr/>
        <a:lstStyle/>
        <a:p>
          <a:endParaRPr lang="en-US"/>
        </a:p>
      </dgm:t>
    </dgm:pt>
    <dgm:pt modelId="{B47FF056-A428-46C7-B02F-409E9662D0BE}" type="pres">
      <dgm:prSet presAssocID="{D7F15E00-4B9B-47CE-807F-553277043610}" presName="root" presStyleCnt="0">
        <dgm:presLayoutVars>
          <dgm:dir/>
          <dgm:resizeHandles val="exact"/>
        </dgm:presLayoutVars>
      </dgm:prSet>
      <dgm:spPr/>
    </dgm:pt>
    <dgm:pt modelId="{7F82A899-3692-49A7-AADF-ABF38C8C2D59}" type="pres">
      <dgm:prSet presAssocID="{859D7A5C-69CF-4401-9D85-FC7CF38F5FE4}" presName="compNode" presStyleCnt="0"/>
      <dgm:spPr/>
    </dgm:pt>
    <dgm:pt modelId="{3BA7C875-7ED0-4B84-8BAD-9C48B767CA80}" type="pres">
      <dgm:prSet presAssocID="{859D7A5C-69CF-4401-9D85-FC7CF38F5FE4}" presName="bgRect" presStyleLbl="bgShp" presStyleIdx="0" presStyleCnt="2"/>
      <dgm:spPr/>
    </dgm:pt>
    <dgm:pt modelId="{ABD7FA6B-7C91-450D-8240-6603440EB091}" type="pres">
      <dgm:prSet presAssocID="{859D7A5C-69CF-4401-9D85-FC7CF38F5FE4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A7CB294-7F54-406F-BE0E-9931F1FC451A}" type="pres">
      <dgm:prSet presAssocID="{859D7A5C-69CF-4401-9D85-FC7CF38F5FE4}" presName="spaceRect" presStyleCnt="0"/>
      <dgm:spPr/>
    </dgm:pt>
    <dgm:pt modelId="{D4CE1DF1-A95B-4D25-B090-C0E72B4113C6}" type="pres">
      <dgm:prSet presAssocID="{859D7A5C-69CF-4401-9D85-FC7CF38F5FE4}" presName="parTx" presStyleLbl="revTx" presStyleIdx="0" presStyleCnt="2">
        <dgm:presLayoutVars>
          <dgm:chMax val="0"/>
          <dgm:chPref val="0"/>
        </dgm:presLayoutVars>
      </dgm:prSet>
      <dgm:spPr/>
    </dgm:pt>
    <dgm:pt modelId="{827EFED1-3DD2-4FE3-921D-AB14CC67CD99}" type="pres">
      <dgm:prSet presAssocID="{0E875626-427E-4687-A084-1CEDD754E08E}" presName="sibTrans" presStyleCnt="0"/>
      <dgm:spPr/>
    </dgm:pt>
    <dgm:pt modelId="{B3942449-080C-4C23-A7F4-7E9262F87835}" type="pres">
      <dgm:prSet presAssocID="{3DB0B9C6-627C-43C5-A76E-017F3667B0C2}" presName="compNode" presStyleCnt="0"/>
      <dgm:spPr/>
    </dgm:pt>
    <dgm:pt modelId="{7C8C9DE6-C381-4529-81F7-B653E474D7F5}" type="pres">
      <dgm:prSet presAssocID="{3DB0B9C6-627C-43C5-A76E-017F3667B0C2}" presName="bgRect" presStyleLbl="bgShp" presStyleIdx="1" presStyleCnt="2"/>
      <dgm:spPr/>
    </dgm:pt>
    <dgm:pt modelId="{354521CC-1B37-4F68-9522-64E4C65169D0}" type="pres">
      <dgm:prSet presAssocID="{3DB0B9C6-627C-43C5-A76E-017F3667B0C2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A22758-FFF7-4DB0-A547-2E63E714C7BA}" type="pres">
      <dgm:prSet presAssocID="{3DB0B9C6-627C-43C5-A76E-017F3667B0C2}" presName="spaceRect" presStyleCnt="0"/>
      <dgm:spPr/>
    </dgm:pt>
    <dgm:pt modelId="{D30AA14D-718F-4C5D-A09F-505BB9E9239B}" type="pres">
      <dgm:prSet presAssocID="{3DB0B9C6-627C-43C5-A76E-017F3667B0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306D34C-DFBA-4F0D-88CF-6EE7E9B307A1}" type="presOf" srcId="{859D7A5C-69CF-4401-9D85-FC7CF38F5FE4}" destId="{D4CE1DF1-A95B-4D25-B090-C0E72B4113C6}" srcOrd="0" destOrd="0" presId="urn:microsoft.com/office/officeart/2018/2/layout/IconVerticalSolidList"/>
    <dgm:cxn modelId="{1901DAAD-5BFC-4D6E-BF39-45D2E2D66D63}" srcId="{D7F15E00-4B9B-47CE-807F-553277043610}" destId="{3DB0B9C6-627C-43C5-A76E-017F3667B0C2}" srcOrd="1" destOrd="0" parTransId="{A867C047-B58F-49CF-854C-E71917EC1614}" sibTransId="{B3FC8FA9-14A2-454E-B138-5810D0B5917C}"/>
    <dgm:cxn modelId="{528538B8-97C4-49C4-864C-9B94E29C3656}" type="presOf" srcId="{3DB0B9C6-627C-43C5-A76E-017F3667B0C2}" destId="{D30AA14D-718F-4C5D-A09F-505BB9E9239B}" srcOrd="0" destOrd="0" presId="urn:microsoft.com/office/officeart/2018/2/layout/IconVerticalSolidList"/>
    <dgm:cxn modelId="{9FE9AEDE-CF2C-4A83-8587-7D19F66D61C7}" srcId="{D7F15E00-4B9B-47CE-807F-553277043610}" destId="{859D7A5C-69CF-4401-9D85-FC7CF38F5FE4}" srcOrd="0" destOrd="0" parTransId="{ED921B2C-BC3D-43AF-B27C-760E993D28A1}" sibTransId="{0E875626-427E-4687-A084-1CEDD754E08E}"/>
    <dgm:cxn modelId="{BE7032F8-4309-4D99-96BB-FFD259DA2136}" type="presOf" srcId="{D7F15E00-4B9B-47CE-807F-553277043610}" destId="{B47FF056-A428-46C7-B02F-409E9662D0BE}" srcOrd="0" destOrd="0" presId="urn:microsoft.com/office/officeart/2018/2/layout/IconVerticalSolidList"/>
    <dgm:cxn modelId="{D2EECBEC-DD28-484C-A659-9B33BE8F5686}" type="presParOf" srcId="{B47FF056-A428-46C7-B02F-409E9662D0BE}" destId="{7F82A899-3692-49A7-AADF-ABF38C8C2D59}" srcOrd="0" destOrd="0" presId="urn:microsoft.com/office/officeart/2018/2/layout/IconVerticalSolidList"/>
    <dgm:cxn modelId="{B5CA820B-895C-4F17-886B-E3908E56A97A}" type="presParOf" srcId="{7F82A899-3692-49A7-AADF-ABF38C8C2D59}" destId="{3BA7C875-7ED0-4B84-8BAD-9C48B767CA80}" srcOrd="0" destOrd="0" presId="urn:microsoft.com/office/officeart/2018/2/layout/IconVerticalSolidList"/>
    <dgm:cxn modelId="{CBAA03EC-DA26-407C-8DE8-D3F2AE57AF66}" type="presParOf" srcId="{7F82A899-3692-49A7-AADF-ABF38C8C2D59}" destId="{ABD7FA6B-7C91-450D-8240-6603440EB091}" srcOrd="1" destOrd="0" presId="urn:microsoft.com/office/officeart/2018/2/layout/IconVerticalSolidList"/>
    <dgm:cxn modelId="{307BFE50-9A0A-4CC2-B129-2BB7709D9730}" type="presParOf" srcId="{7F82A899-3692-49A7-AADF-ABF38C8C2D59}" destId="{EA7CB294-7F54-406F-BE0E-9931F1FC451A}" srcOrd="2" destOrd="0" presId="urn:microsoft.com/office/officeart/2018/2/layout/IconVerticalSolidList"/>
    <dgm:cxn modelId="{18C104CA-F399-4279-AE2B-F9309E18C8C8}" type="presParOf" srcId="{7F82A899-3692-49A7-AADF-ABF38C8C2D59}" destId="{D4CE1DF1-A95B-4D25-B090-C0E72B4113C6}" srcOrd="3" destOrd="0" presId="urn:microsoft.com/office/officeart/2018/2/layout/IconVerticalSolidList"/>
    <dgm:cxn modelId="{AAB20822-57B6-44BA-8784-7816CABE8903}" type="presParOf" srcId="{B47FF056-A428-46C7-B02F-409E9662D0BE}" destId="{827EFED1-3DD2-4FE3-921D-AB14CC67CD99}" srcOrd="1" destOrd="0" presId="urn:microsoft.com/office/officeart/2018/2/layout/IconVerticalSolidList"/>
    <dgm:cxn modelId="{E6EBE8B1-81EC-4C0D-BCC5-4E007E544141}" type="presParOf" srcId="{B47FF056-A428-46C7-B02F-409E9662D0BE}" destId="{B3942449-080C-4C23-A7F4-7E9262F87835}" srcOrd="2" destOrd="0" presId="urn:microsoft.com/office/officeart/2018/2/layout/IconVerticalSolidList"/>
    <dgm:cxn modelId="{089435CF-CBE6-433B-916D-F29A6C15909E}" type="presParOf" srcId="{B3942449-080C-4C23-A7F4-7E9262F87835}" destId="{7C8C9DE6-C381-4529-81F7-B653E474D7F5}" srcOrd="0" destOrd="0" presId="urn:microsoft.com/office/officeart/2018/2/layout/IconVerticalSolidList"/>
    <dgm:cxn modelId="{AF6ECDAF-92BE-47D1-A10D-623438FEB766}" type="presParOf" srcId="{B3942449-080C-4C23-A7F4-7E9262F87835}" destId="{354521CC-1B37-4F68-9522-64E4C65169D0}" srcOrd="1" destOrd="0" presId="urn:microsoft.com/office/officeart/2018/2/layout/IconVerticalSolidList"/>
    <dgm:cxn modelId="{839A07E0-AD78-4FEB-82BA-14B23A99BEE5}" type="presParOf" srcId="{B3942449-080C-4C23-A7F4-7E9262F87835}" destId="{85A22758-FFF7-4DB0-A547-2E63E714C7BA}" srcOrd="2" destOrd="0" presId="urn:microsoft.com/office/officeart/2018/2/layout/IconVerticalSolidList"/>
    <dgm:cxn modelId="{DB5F610E-F351-4B54-B5D6-437B09A5A526}" type="presParOf" srcId="{B3942449-080C-4C23-A7F4-7E9262F87835}" destId="{D30AA14D-718F-4C5D-A09F-505BB9E923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D7C84-9388-42B6-B0F5-3FDA957F0D36}">
      <dsp:nvSpPr>
        <dsp:cNvPr id="0" name=""/>
        <dsp:cNvSpPr/>
      </dsp:nvSpPr>
      <dsp:spPr>
        <a:xfrm>
          <a:off x="0" y="1526"/>
          <a:ext cx="6032500" cy="77372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ABE7F7-481C-4F72-AD38-7BF20445BE22}">
      <dsp:nvSpPr>
        <dsp:cNvPr id="0" name=""/>
        <dsp:cNvSpPr/>
      </dsp:nvSpPr>
      <dsp:spPr>
        <a:xfrm>
          <a:off x="234051" y="175614"/>
          <a:ext cx="425547" cy="42554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80F556-6316-4474-8107-06D9B11B7A8D}">
      <dsp:nvSpPr>
        <dsp:cNvPr id="0" name=""/>
        <dsp:cNvSpPr/>
      </dsp:nvSpPr>
      <dsp:spPr>
        <a:xfrm>
          <a:off x="893649" y="1526"/>
          <a:ext cx="5138850" cy="773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B.A Computer Science </a:t>
          </a:r>
        </a:p>
      </dsp:txBody>
      <dsp:txXfrm>
        <a:off x="893649" y="1526"/>
        <a:ext cx="5138850" cy="773722"/>
      </dsp:txXfrm>
    </dsp:sp>
    <dsp:sp modelId="{E477736F-30C0-4D88-B848-BD46E4711DA0}">
      <dsp:nvSpPr>
        <dsp:cNvPr id="0" name=""/>
        <dsp:cNvSpPr/>
      </dsp:nvSpPr>
      <dsp:spPr>
        <a:xfrm>
          <a:off x="0" y="968679"/>
          <a:ext cx="6032500" cy="77372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7A5AE3-4141-4024-90A2-5A95CB2043C5}">
      <dsp:nvSpPr>
        <dsp:cNvPr id="0" name=""/>
        <dsp:cNvSpPr/>
      </dsp:nvSpPr>
      <dsp:spPr>
        <a:xfrm>
          <a:off x="234051" y="1142767"/>
          <a:ext cx="425547" cy="425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AA7247-673D-45E7-8710-6A5CB046F526}">
      <dsp:nvSpPr>
        <dsp:cNvPr id="0" name=""/>
        <dsp:cNvSpPr/>
      </dsp:nvSpPr>
      <dsp:spPr>
        <a:xfrm>
          <a:off x="893649" y="968679"/>
          <a:ext cx="5138850" cy="773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 Years of Professional Experience at an Investment Bank</a:t>
          </a:r>
        </a:p>
      </dsp:txBody>
      <dsp:txXfrm>
        <a:off x="893649" y="968679"/>
        <a:ext cx="5138850" cy="773722"/>
      </dsp:txXfrm>
    </dsp:sp>
    <dsp:sp modelId="{9CD79AD1-DAFA-4567-8E0B-AC73BFE0C763}">
      <dsp:nvSpPr>
        <dsp:cNvPr id="0" name=""/>
        <dsp:cNvSpPr/>
      </dsp:nvSpPr>
      <dsp:spPr>
        <a:xfrm>
          <a:off x="0" y="1935832"/>
          <a:ext cx="6032500" cy="77372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B32211-24B7-4F34-B45E-A34AD57ACEF7}">
      <dsp:nvSpPr>
        <dsp:cNvPr id="0" name=""/>
        <dsp:cNvSpPr/>
      </dsp:nvSpPr>
      <dsp:spPr>
        <a:xfrm>
          <a:off x="234051" y="2109920"/>
          <a:ext cx="425547" cy="4255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E4CC87-CDE6-4CEF-A586-185141D55443}">
      <dsp:nvSpPr>
        <dsp:cNvPr id="0" name=""/>
        <dsp:cNvSpPr/>
      </dsp:nvSpPr>
      <dsp:spPr>
        <a:xfrm>
          <a:off x="880956" y="1935832"/>
          <a:ext cx="5138850" cy="773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Professional Certificate in Business analytics</a:t>
          </a:r>
        </a:p>
      </dsp:txBody>
      <dsp:txXfrm>
        <a:off x="880956" y="1935832"/>
        <a:ext cx="5138850" cy="773722"/>
      </dsp:txXfrm>
    </dsp:sp>
    <dsp:sp modelId="{9F3EC691-CDB3-4EA2-A66F-198880910512}">
      <dsp:nvSpPr>
        <dsp:cNvPr id="0" name=""/>
        <dsp:cNvSpPr/>
      </dsp:nvSpPr>
      <dsp:spPr>
        <a:xfrm>
          <a:off x="0" y="2902985"/>
          <a:ext cx="6032500" cy="77372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477BD8-1732-47B2-B3F0-689073DE46F2}">
      <dsp:nvSpPr>
        <dsp:cNvPr id="0" name=""/>
        <dsp:cNvSpPr/>
      </dsp:nvSpPr>
      <dsp:spPr>
        <a:xfrm>
          <a:off x="234051" y="3077073"/>
          <a:ext cx="425547" cy="4255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3CDD60-B028-4B60-8D7C-F0F1C7FF2398}">
      <dsp:nvSpPr>
        <dsp:cNvPr id="0" name=""/>
        <dsp:cNvSpPr/>
      </dsp:nvSpPr>
      <dsp:spPr>
        <a:xfrm>
          <a:off x="893649" y="2902985"/>
          <a:ext cx="5138850" cy="773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M.S Applied Data Analytics </a:t>
          </a:r>
        </a:p>
      </dsp:txBody>
      <dsp:txXfrm>
        <a:off x="893649" y="2902985"/>
        <a:ext cx="5138850" cy="773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7C875-7ED0-4B84-8BAD-9C48B767CA80}">
      <dsp:nvSpPr>
        <dsp:cNvPr id="0" name=""/>
        <dsp:cNvSpPr/>
      </dsp:nvSpPr>
      <dsp:spPr>
        <a:xfrm>
          <a:off x="0" y="715507"/>
          <a:ext cx="10665845" cy="13209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7FA6B-7C91-450D-8240-6603440EB091}">
      <dsp:nvSpPr>
        <dsp:cNvPr id="0" name=""/>
        <dsp:cNvSpPr/>
      </dsp:nvSpPr>
      <dsp:spPr>
        <a:xfrm>
          <a:off x="399583" y="1012718"/>
          <a:ext cx="726515" cy="726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E1DF1-A95B-4D25-B090-C0E72B4113C6}">
      <dsp:nvSpPr>
        <dsp:cNvPr id="0" name=""/>
        <dsp:cNvSpPr/>
      </dsp:nvSpPr>
      <dsp:spPr>
        <a:xfrm>
          <a:off x="1525681" y="715507"/>
          <a:ext cx="9140163" cy="1320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99" tIns="139799" rIns="139799" bIns="139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Series is a one-dimensional labeled array capable of holding any data type (integers, strings, floating point numbers, Python objects, etc.). The axis labels are collectively referred to as the index. (Source: </a:t>
          </a:r>
          <a:r>
            <a:rPr lang="en-US" sz="2000" kern="1200" dirty="0">
              <a:hlinkClick xmlns:r="http://schemas.openxmlformats.org/officeDocument/2006/relationships" r:id="rId3"/>
            </a:rPr>
            <a:t>pandas.pydata.org</a:t>
          </a:r>
          <a:r>
            <a:rPr lang="en-US" sz="2000" kern="1200" dirty="0"/>
            <a:t>)</a:t>
          </a:r>
        </a:p>
      </dsp:txBody>
      <dsp:txXfrm>
        <a:off x="1525681" y="715507"/>
        <a:ext cx="9140163" cy="1320936"/>
      </dsp:txXfrm>
    </dsp:sp>
    <dsp:sp modelId="{7C8C9DE6-C381-4529-81F7-B653E474D7F5}">
      <dsp:nvSpPr>
        <dsp:cNvPr id="0" name=""/>
        <dsp:cNvSpPr/>
      </dsp:nvSpPr>
      <dsp:spPr>
        <a:xfrm>
          <a:off x="0" y="2366678"/>
          <a:ext cx="10665845" cy="13209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521CC-1B37-4F68-9522-64E4C65169D0}">
      <dsp:nvSpPr>
        <dsp:cNvPr id="0" name=""/>
        <dsp:cNvSpPr/>
      </dsp:nvSpPr>
      <dsp:spPr>
        <a:xfrm>
          <a:off x="399583" y="2663888"/>
          <a:ext cx="726515" cy="72651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AA14D-718F-4C5D-A09F-505BB9E9239B}">
      <dsp:nvSpPr>
        <dsp:cNvPr id="0" name=""/>
        <dsp:cNvSpPr/>
      </dsp:nvSpPr>
      <dsp:spPr>
        <a:xfrm>
          <a:off x="1525681" y="2366678"/>
          <a:ext cx="9140163" cy="1320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99" tIns="139799" rIns="139799" bIns="139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Data Frame is a 2-dimensional labeled data structure with columns of potentially different types. You can think of it like a spreadsheet or SQL table, or a </a:t>
          </a:r>
          <a:r>
            <a:rPr lang="en-US" sz="2000" kern="1200" dirty="0" err="1"/>
            <a:t>dict</a:t>
          </a:r>
          <a:r>
            <a:rPr lang="en-US" sz="2000" kern="1200" dirty="0"/>
            <a:t> of Series objects. (Source: </a:t>
          </a:r>
          <a:r>
            <a:rPr lang="en-US" sz="2000" kern="1200" dirty="0">
              <a:hlinkClick xmlns:r="http://schemas.openxmlformats.org/officeDocument/2006/relationships" r:id="rId3"/>
            </a:rPr>
            <a:t>pandas.pydata.org</a:t>
          </a:r>
          <a:r>
            <a:rPr lang="en-US" sz="2000" kern="1200" dirty="0"/>
            <a:t>)</a:t>
          </a:r>
        </a:p>
      </dsp:txBody>
      <dsp:txXfrm>
        <a:off x="1525681" y="2366678"/>
        <a:ext cx="9140163" cy="1320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version/0.17.0/generated/pandas.Series.html#pandas.Seri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ocs.scipy.org/doc/numpy/user/basics.rec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3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pandas - Python Data Analysis Library (pydata.org)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5B8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pandas.Series"/>
              </a:rPr>
              <a:t>Series</a:t>
            </a:r>
            <a:r>
              <a:rPr lang="en-US" b="0" i="0" dirty="0">
                <a:solidFill>
                  <a:srgbClr val="3E434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a one-dimensional labeled array capable of holding any data type (integers, strings, floating point numbers, Python objects, etc.). The axis labels are collectively referred to as the </a:t>
            </a:r>
            <a:r>
              <a:rPr lang="en-US" b="1" i="0" dirty="0">
                <a:solidFill>
                  <a:srgbClr val="3E434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index</a:t>
            </a:r>
            <a:r>
              <a:rPr lang="en-US" b="0" i="0" dirty="0">
                <a:solidFill>
                  <a:srgbClr val="3E434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endParaRPr lang="en-US" b="0" i="0" dirty="0">
              <a:solidFill>
                <a:srgbClr val="3E4349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b="1" i="0" dirty="0" err="1">
                <a:solidFill>
                  <a:srgbClr val="3E434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DataFrame</a:t>
            </a:r>
            <a:r>
              <a:rPr lang="en-US" b="0" i="0" dirty="0">
                <a:solidFill>
                  <a:srgbClr val="3E434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a 2-dimensional labeled data structure with columns of potentially different types. You can think of it like a spreadsheet or SQL table, or a </a:t>
            </a:r>
            <a:r>
              <a:rPr lang="en-US" b="0" i="0" dirty="0" err="1">
                <a:solidFill>
                  <a:srgbClr val="3E434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dict</a:t>
            </a:r>
            <a:r>
              <a:rPr lang="en-US" b="0" i="0" dirty="0">
                <a:solidFill>
                  <a:srgbClr val="3E434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of Series objects. It is generally the most commonly used pandas object. Like Series, </a:t>
            </a:r>
            <a:r>
              <a:rPr lang="en-US" b="0" i="0" dirty="0" err="1">
                <a:solidFill>
                  <a:srgbClr val="3E434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DataFrame</a:t>
            </a:r>
            <a:r>
              <a:rPr lang="en-US" b="0" i="0" dirty="0">
                <a:solidFill>
                  <a:srgbClr val="3E434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accepts many different kinds of input: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Dict</a:t>
            </a:r>
            <a:r>
              <a:rPr lang="en-US" dirty="0">
                <a:effectLst/>
              </a:rPr>
              <a:t> of 1D </a:t>
            </a:r>
            <a:r>
              <a:rPr lang="en-US" dirty="0" err="1">
                <a:effectLst/>
              </a:rPr>
              <a:t>ndarrays</a:t>
            </a:r>
            <a:r>
              <a:rPr lang="en-US" dirty="0">
                <a:effectLst/>
              </a:rPr>
              <a:t>, lists, </a:t>
            </a:r>
            <a:r>
              <a:rPr lang="en-US" dirty="0" err="1">
                <a:effectLst/>
              </a:rPr>
              <a:t>dicts</a:t>
            </a:r>
            <a:r>
              <a:rPr lang="en-US" dirty="0">
                <a:effectLst/>
              </a:rPr>
              <a:t>, or Series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2-D </a:t>
            </a:r>
            <a:r>
              <a:rPr lang="en-US" dirty="0" err="1">
                <a:effectLst/>
              </a:rPr>
              <a:t>numpy.ndarray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rgbClr val="005B81"/>
                </a:solidFill>
                <a:effectLst/>
                <a:hlinkClick r:id="rId4"/>
              </a:rPr>
              <a:t>Structured or record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ndarray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 Series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Another </a:t>
            </a:r>
            <a:r>
              <a:rPr lang="en-US" dirty="0" err="1">
                <a:effectLst/>
              </a:rPr>
              <a:t>DataFrame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Email the people who are going to be in the presentation</a:t>
            </a:r>
          </a:p>
          <a:p>
            <a:pPr marL="228600" indent="-228600">
              <a:buAutoNum type="arabicPeriod"/>
            </a:pPr>
            <a:r>
              <a:rPr lang="en-US" dirty="0"/>
              <a:t>Send instructions on how to download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03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Email the people who are going to be in the presentation</a:t>
            </a:r>
          </a:p>
          <a:p>
            <a:pPr marL="228600" indent="-228600">
              <a:buAutoNum type="arabicPeriod"/>
            </a:pPr>
            <a:r>
              <a:rPr lang="en-US" dirty="0"/>
              <a:t>Send instructions on how to download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64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Introduction to pandas &amp;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Education &amp; work Experience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Subtitle 2">
            <a:extLst>
              <a:ext uri="{FF2B5EF4-FFF2-40B4-BE49-F238E27FC236}">
                <a16:creationId xmlns:a16="http://schemas.microsoft.com/office/drawing/2014/main" id="{9CEB5555-5744-072F-F752-46DA90ED8F9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44178271"/>
              </p:ext>
            </p:extLst>
          </p:nvPr>
        </p:nvGraphicFramePr>
        <p:xfrm>
          <a:off x="762000" y="2028622"/>
          <a:ext cx="6032500" cy="367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person in a suit&#10;&#10;Description automatically generated">
            <a:extLst>
              <a:ext uri="{FF2B5EF4-FFF2-40B4-BE49-F238E27FC236}">
                <a16:creationId xmlns:a16="http://schemas.microsoft.com/office/drawing/2014/main" id="{54985C75-EDC2-1ECB-00F1-4D4A5A6029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7285" y="2417762"/>
            <a:ext cx="4358779" cy="28999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2197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2"/>
            <a:ext cx="6343650" cy="912322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1520687"/>
            <a:ext cx="6338887" cy="48356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Pandas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Setting Up Pandas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Core Data 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Cleaning and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Data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Hands-On Exercise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Q&amp;A and Wrap-Up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4" y="228847"/>
            <a:ext cx="9389288" cy="1362456"/>
          </a:xfrm>
        </p:spPr>
        <p:txBody>
          <a:bodyPr anchor="t">
            <a:normAutofit/>
          </a:bodyPr>
          <a:lstStyle/>
          <a:p>
            <a:r>
              <a:rPr lang="en-US" dirty="0"/>
              <a:t>What is Pandas?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076" name="Picture 4" descr="pandas - Python Data Analysis Library">
            <a:extLst>
              <a:ext uri="{FF2B5EF4-FFF2-40B4-BE49-F238E27FC236}">
                <a16:creationId xmlns:a16="http://schemas.microsoft.com/office/drawing/2014/main" id="{E996AB90-45AC-B207-AB7C-3A4E65FA58A2}"/>
              </a:ext>
            </a:extLst>
          </p:cNvPr>
          <p:cNvPicPr>
            <a:picLocks noGrp="1" noChangeAspect="1" noChangeArrowheads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64" y="2310715"/>
            <a:ext cx="3620458" cy="256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32B79B-8161-27F9-1E15-09CB808DBA8C}"/>
              </a:ext>
            </a:extLst>
          </p:cNvPr>
          <p:cNvSpPr txBox="1"/>
          <p:nvPr/>
        </p:nvSpPr>
        <p:spPr>
          <a:xfrm>
            <a:off x="906162" y="1329955"/>
            <a:ext cx="51898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Pandas is a fast, powerful, flexible and easy to use open source data analysis and manipulation tool, built on top of the Python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Data structure in pandas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87F4E6F-9363-B009-9E82-99D64329EDB4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901409110"/>
              </p:ext>
            </p:extLst>
          </p:nvPr>
        </p:nvGraphicFramePr>
        <p:xfrm>
          <a:off x="762000" y="1692877"/>
          <a:ext cx="10665845" cy="4403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62D3-4368-AC55-843A-A3FB890D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3" y="280737"/>
            <a:ext cx="10642031" cy="697831"/>
          </a:xfrm>
        </p:spPr>
        <p:txBody>
          <a:bodyPr/>
          <a:lstStyle/>
          <a:p>
            <a:r>
              <a:rPr lang="en-US" dirty="0"/>
              <a:t>series and data frame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90E66-0B08-F854-BC65-BD751B51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B385A-8395-2967-82D1-23113326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128" y="2379366"/>
            <a:ext cx="6227166" cy="1751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B523AE-E7D2-A349-9AD9-02B974FA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01" y="1837002"/>
            <a:ext cx="3220677" cy="2836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EED647-D348-1103-0276-810EAE2D597F}"/>
              </a:ext>
            </a:extLst>
          </p:cNvPr>
          <p:cNvSpPr txBox="1"/>
          <p:nvPr/>
        </p:nvSpPr>
        <p:spPr>
          <a:xfrm>
            <a:off x="6096000" y="1122765"/>
            <a:ext cx="441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F9A16-BAF9-E072-0333-1B4C81A68BD2}"/>
              </a:ext>
            </a:extLst>
          </p:cNvPr>
          <p:cNvSpPr txBox="1"/>
          <p:nvPr/>
        </p:nvSpPr>
        <p:spPr>
          <a:xfrm>
            <a:off x="404771" y="1122765"/>
            <a:ext cx="441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94221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F275-27BD-FF69-A81B-0DCB4835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CB5D4-31CD-90F1-C5F7-E719F0066C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859281"/>
            <a:ext cx="11033760" cy="3716019"/>
          </a:xfrm>
        </p:spPr>
        <p:txBody>
          <a:bodyPr>
            <a:normAutofit/>
          </a:bodyPr>
          <a:lstStyle/>
          <a:p>
            <a:r>
              <a:rPr lang="en-US" sz="2800" dirty="0"/>
              <a:t>Step 1: Confirm that Python is installed on your system. If not, you can download it from the official Python website (python.org).</a:t>
            </a:r>
          </a:p>
          <a:p>
            <a:r>
              <a:rPr lang="en-US" sz="2800" dirty="0"/>
              <a:t>Step 2: Open your </a:t>
            </a:r>
            <a:r>
              <a:rPr lang="en-US" sz="2800" dirty="0" err="1"/>
              <a:t>Jupyter</a:t>
            </a:r>
            <a:r>
              <a:rPr lang="en-US" sz="2800" dirty="0"/>
              <a:t> Notebook.</a:t>
            </a:r>
          </a:p>
          <a:p>
            <a:r>
              <a:rPr lang="en-US" sz="2800" dirty="0"/>
              <a:t>Step 3: Create a new Python notebook.</a:t>
            </a:r>
          </a:p>
          <a:p>
            <a:r>
              <a:rPr lang="en-US" sz="2800" dirty="0"/>
              <a:t>Step 4: Type </a:t>
            </a:r>
            <a:r>
              <a:rPr lang="en-US" sz="2800" b="1" dirty="0"/>
              <a:t>!pip install pandas</a:t>
            </a:r>
            <a:r>
              <a:rPr lang="en-US" sz="2800" dirty="0"/>
              <a:t> in a cell and run it.</a:t>
            </a:r>
          </a:p>
          <a:p>
            <a:r>
              <a:rPr lang="en-US" sz="2800" dirty="0"/>
              <a:t>Step 5: Verify by running </a:t>
            </a:r>
            <a:r>
              <a:rPr lang="en-US" sz="2800" b="1" dirty="0"/>
              <a:t>pip show pandas</a:t>
            </a:r>
            <a:r>
              <a:rPr lang="en-US" sz="2800" dirty="0"/>
              <a:t> in the </a:t>
            </a:r>
            <a:r>
              <a:rPr lang="en-US" sz="2800" dirty="0" err="1"/>
              <a:t>Jupyter</a:t>
            </a:r>
            <a:r>
              <a:rPr lang="en-US" sz="2800" dirty="0"/>
              <a:t> Notebook cell.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7D15C-6621-0643-8DD0-9A71EA27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1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F275-27BD-FF69-A81B-0DCB4835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CB5D4-31CD-90F1-C5F7-E719F0066C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859281"/>
            <a:ext cx="11033760" cy="3716019"/>
          </a:xfrm>
        </p:spPr>
        <p:txBody>
          <a:bodyPr>
            <a:normAutofit/>
          </a:bodyPr>
          <a:lstStyle/>
          <a:p>
            <a:r>
              <a:rPr lang="en-US" sz="2800" dirty="0"/>
              <a:t>Step 1: Investigate what kind of variables we have</a:t>
            </a:r>
          </a:p>
          <a:p>
            <a:r>
              <a:rPr lang="en-US" sz="2800" dirty="0"/>
              <a:t>Step 2: Data Wrangling</a:t>
            </a:r>
          </a:p>
          <a:p>
            <a:r>
              <a:rPr lang="en-US" sz="2800" dirty="0"/>
              <a:t>Step 3: Deleting Columns </a:t>
            </a:r>
          </a:p>
          <a:p>
            <a:r>
              <a:rPr lang="en-US" sz="2800" dirty="0"/>
              <a:t>Step 4: Deleting null values from rows</a:t>
            </a:r>
          </a:p>
          <a:p>
            <a:r>
              <a:rPr lang="en-US" sz="2800" dirty="0"/>
              <a:t>Step 5: Verify we have </a:t>
            </a:r>
            <a:r>
              <a:rPr lang="en-US" sz="2800"/>
              <a:t>a clean dataset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7D15C-6621-0643-8DD0-9A71EA27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6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en-US" dirty="0" err="1"/>
              <a:t>Steveen</a:t>
            </a:r>
            <a:r>
              <a:rPr lang="en-US" dirty="0"/>
              <a:t> Vargas </a:t>
            </a:r>
          </a:p>
          <a:p>
            <a:r>
              <a:rPr lang="en-US" dirty="0"/>
              <a:t>Email: steveen.vargas.tech@gmail.com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{054CFDC5-3407-497A-914D-D375DD716A31}tf33968143_win32</Template>
  <TotalTime>3553</TotalTime>
  <Words>506</Words>
  <Application>Microsoft Office PowerPoint</Application>
  <PresentationFormat>Widescreen</PresentationFormat>
  <Paragraphs>65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Custom</vt:lpstr>
      <vt:lpstr>Introduction to pandas &amp; data visualization</vt:lpstr>
      <vt:lpstr>Education &amp; work Experience</vt:lpstr>
      <vt:lpstr>Agenda</vt:lpstr>
      <vt:lpstr>What is Pandas?</vt:lpstr>
      <vt:lpstr>Data structure in pandas</vt:lpstr>
      <vt:lpstr>series and data frame Examples</vt:lpstr>
      <vt:lpstr>Setting up Pandas</vt:lpstr>
      <vt:lpstr>Data cleaning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 &amp; data visualization</dc:title>
  <dc:creator>Carlos Vargas</dc:creator>
  <cp:lastModifiedBy>Carlos Vargas</cp:lastModifiedBy>
  <cp:revision>2</cp:revision>
  <dcterms:created xsi:type="dcterms:W3CDTF">2024-05-26T19:55:31Z</dcterms:created>
  <dcterms:modified xsi:type="dcterms:W3CDTF">2024-05-29T13:54:19Z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