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60" r:id="rId1"/>
  </p:sldMasterIdLst>
  <p:notesMasterIdLst>
    <p:notesMasterId r:id="rId24"/>
  </p:notesMasterIdLst>
  <p:sldIdLst>
    <p:sldId id="271" r:id="rId2"/>
    <p:sldId id="308" r:id="rId3"/>
    <p:sldId id="309" r:id="rId4"/>
    <p:sldId id="310" r:id="rId5"/>
    <p:sldId id="311" r:id="rId6"/>
    <p:sldId id="312" r:id="rId7"/>
    <p:sldId id="313" r:id="rId8"/>
    <p:sldId id="314" r:id="rId9"/>
    <p:sldId id="315" r:id="rId10"/>
    <p:sldId id="316" r:id="rId11"/>
    <p:sldId id="317" r:id="rId12"/>
    <p:sldId id="332" r:id="rId13"/>
    <p:sldId id="333" r:id="rId14"/>
    <p:sldId id="335" r:id="rId15"/>
    <p:sldId id="321" r:id="rId16"/>
    <p:sldId id="324" r:id="rId17"/>
    <p:sldId id="325" r:id="rId18"/>
    <p:sldId id="326" r:id="rId19"/>
    <p:sldId id="327" r:id="rId20"/>
    <p:sldId id="329" r:id="rId21"/>
    <p:sldId id="328" r:id="rId22"/>
    <p:sldId id="26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37A95C-3CD0-4CC4-A6EE-C787BF3D437F}">
          <p14:sldIdLst>
            <p14:sldId id="271"/>
          </p14:sldIdLst>
        </p14:section>
        <p14:section name="Untitled Section" id="{52EB514A-4C96-43D1-AD6D-2877F62F88C9}">
          <p14:sldIdLst>
            <p14:sldId id="308"/>
            <p14:sldId id="309"/>
            <p14:sldId id="310"/>
            <p14:sldId id="311"/>
            <p14:sldId id="312"/>
            <p14:sldId id="313"/>
            <p14:sldId id="314"/>
            <p14:sldId id="315"/>
            <p14:sldId id="316"/>
            <p14:sldId id="317"/>
            <p14:sldId id="332"/>
            <p14:sldId id="333"/>
            <p14:sldId id="335"/>
            <p14:sldId id="321"/>
            <p14:sldId id="324"/>
            <p14:sldId id="325"/>
            <p14:sldId id="326"/>
            <p14:sldId id="327"/>
            <p14:sldId id="329"/>
            <p14:sldId id="328"/>
            <p14:sldId id="26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85635" autoAdjust="0"/>
  </p:normalViewPr>
  <p:slideViewPr>
    <p:cSldViewPr snapToGrid="0">
      <p:cViewPr varScale="1">
        <p:scale>
          <a:sx n="71" d="100"/>
          <a:sy n="71" d="100"/>
        </p:scale>
        <p:origin x="67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C08E79-7BD9-4C40-AB14-481BC0B5D7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FA172FC7-4532-4E20-A91C-6B74AD619AB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21654590-4779-4173-953C-6106A6D6A976}" type="datetimeFigureOut">
              <a:rPr lang="en-IN"/>
              <a:pPr>
                <a:defRPr/>
              </a:pPr>
              <a:t>20-04-2022</a:t>
            </a:fld>
            <a:endParaRPr lang="en-IN"/>
          </a:p>
        </p:txBody>
      </p:sp>
      <p:sp>
        <p:nvSpPr>
          <p:cNvPr id="4" name="Slide Image Placeholder 3">
            <a:extLst>
              <a:ext uri="{FF2B5EF4-FFF2-40B4-BE49-F238E27FC236}">
                <a16:creationId xmlns:a16="http://schemas.microsoft.com/office/drawing/2014/main" id="{B6EBBBD6-BCCA-4D6D-BE93-6183CF82423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1CE4AA62-923A-4525-923C-D627E2EEAB0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F68392C4-5637-40F2-BDF0-D13B8736455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a:extLst>
              <a:ext uri="{FF2B5EF4-FFF2-40B4-BE49-F238E27FC236}">
                <a16:creationId xmlns:a16="http://schemas.microsoft.com/office/drawing/2014/main" id="{0A1D2DF8-FAAF-433A-A2A9-90A43C27A0CA}"/>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0EB9E4D-B1FC-4A00-BEC9-A6C5A6DB146D}"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7A022437-ADA7-4F43-BF50-48B6E6405188}" type="datetimeFigureOut">
              <a:rPr lang="en-US" smtClean="0"/>
              <a:pPr>
                <a:defRPr/>
              </a:pPr>
              <a:t>4/20/2022</a:t>
            </a:fld>
            <a:endParaRPr lang="en-US"/>
          </a:p>
        </p:txBody>
      </p:sp>
      <p:sp>
        <p:nvSpPr>
          <p:cNvPr id="5" name="Footer Placeholder 4"/>
          <p:cNvSpPr>
            <a:spLocks noGrp="1"/>
          </p:cNvSpPr>
          <p:nvPr>
            <p:ph type="ftr" sz="quarter" idx="11"/>
          </p:nvPr>
        </p:nvSpPr>
        <p:spPr>
          <a:xfrm>
            <a:off x="2416500" y="329307"/>
            <a:ext cx="4973915" cy="309201"/>
          </a:xfrm>
        </p:spPr>
        <p:txBody>
          <a:bodyPr/>
          <a:lstStyle/>
          <a:p>
            <a:pPr>
              <a:defRPr/>
            </a:pPr>
            <a:endParaRPr lang="en-US"/>
          </a:p>
        </p:txBody>
      </p:sp>
      <p:sp>
        <p:nvSpPr>
          <p:cNvPr id="6" name="Slide Number Placeholder 5"/>
          <p:cNvSpPr>
            <a:spLocks noGrp="1"/>
          </p:cNvSpPr>
          <p:nvPr>
            <p:ph type="sldNum" sz="quarter" idx="12"/>
          </p:nvPr>
        </p:nvSpPr>
        <p:spPr>
          <a:xfrm>
            <a:off x="1437664" y="798973"/>
            <a:ext cx="811019" cy="503578"/>
          </a:xfrm>
        </p:spPr>
        <p:txBody>
          <a:bodyPr/>
          <a:lstStyle/>
          <a:p>
            <a:pPr>
              <a:defRPr/>
            </a:pPr>
            <a:fld id="{71BAE884-E5AA-4D99-B946-2414A3397474}" type="slidenum">
              <a:rPr lang="en-US" altLang="en-US" smtClean="0"/>
              <a:pPr>
                <a:defRPr/>
              </a:pPr>
              <a:t>‹#›</a:t>
            </a:fld>
            <a:endParaRPr lang="en-US"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9263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4/20/2022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8761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4/20/2022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9162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5FE3E5B-D765-4B53-853A-9949F58501D1}" type="datetimeFigureOut">
              <a:rPr lang="en-US" smtClean="0"/>
              <a:pPr>
                <a:defRPr/>
              </a:pPr>
              <a:t>4/20/2022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0998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A3D4935-08B8-4EAB-85A9-7FBB27AFC49F}" type="datetimeFigureOut">
              <a:rPr lang="en-US" smtClean="0"/>
              <a:pPr>
                <a:defRPr/>
              </a:pPr>
              <a:t>4/20/2022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2128FDE-A658-4822-994B-3713B206BA05}" type="slidenum">
              <a:rPr lang="en-US" altLang="en-US" smtClean="0"/>
              <a:pPr>
                <a:defRPr/>
              </a:pPr>
              <a:t>‹#›</a:t>
            </a:fld>
            <a:endParaRPr lang="en-US"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751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C5FE3E5B-D765-4B53-853A-9949F58501D1}" type="datetimeFigureOut">
              <a:rPr lang="en-US" smtClean="0"/>
              <a:pPr>
                <a:defRPr/>
              </a:pPr>
              <a:t>4/20/2022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5576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5FE3E5B-D765-4B53-853A-9949F58501D1}" type="datetimeFigureOut">
              <a:rPr lang="en-US" smtClean="0"/>
              <a:pPr>
                <a:defRPr/>
              </a:pPr>
              <a:t>4/20/2022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D4BDD8F5-6850-4008-A647-BAF3EE3846AF}" type="datetimeFigureOut">
              <a:rPr lang="en-US" smtClean="0"/>
              <a:pPr>
                <a:defRPr/>
              </a:pPr>
              <a:t>4/20/2022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8476FDA-A861-4499-BA4B-AB3DA12C2516}" type="slidenum">
              <a:rPr lang="en-US" altLang="en-US" smtClean="0"/>
              <a:pPr>
                <a:defRPr/>
              </a:pPr>
              <a:t>‹#›</a:t>
            </a:fld>
            <a:endParaRPr lang="en-US"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9087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10A600B8-9F71-4845-95DF-B4CA4597E1DF}" type="datetimeFigureOut">
              <a:rPr lang="en-US" smtClean="0"/>
              <a:pPr>
                <a:defRPr/>
              </a:pPr>
              <a:t>4/20/2022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3FD09AD-63BD-484E-AD5E-0D3A22BBAEDB}" type="slidenum">
              <a:rPr lang="en-US" altLang="en-US" smtClean="0"/>
              <a:pPr>
                <a:defRPr/>
              </a:pPr>
              <a:t>‹#›</a:t>
            </a:fld>
            <a:endParaRPr lang="en-US" altLang="en-US"/>
          </a:p>
        </p:txBody>
      </p:sp>
    </p:spTree>
    <p:extLst>
      <p:ext uri="{BB962C8B-B14F-4D97-AF65-F5344CB8AC3E}">
        <p14:creationId xmlns:p14="http://schemas.microsoft.com/office/powerpoint/2010/main" val="199185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5FE3E5B-D765-4B53-853A-9949F58501D1}" type="datetimeFigureOut">
              <a:rPr lang="en-US" smtClean="0"/>
              <a:pPr>
                <a:defRPr/>
              </a:pPr>
              <a:t>4/20/2022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3112131-4667-45C1-B1FB-A38607C4128F}" type="slidenum">
              <a:rPr lang="en-US" altLang="en-US" smtClean="0"/>
              <a:pPr>
                <a:defRPr/>
              </a:pPr>
              <a:t>‹#›</a:t>
            </a:fld>
            <a:endParaRPr lang="en-US"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4461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a:defRPr/>
            </a:pPr>
            <a:fld id="{3A810E3D-77A2-40F3-9E77-9070961F3F4F}" type="datetimeFigureOut">
              <a:rPr lang="en-US" smtClean="0"/>
              <a:pPr>
                <a:defRPr/>
              </a:pPr>
              <a:t>4/20/2022</a:t>
            </a:fld>
            <a:endParaRPr lang="en-US"/>
          </a:p>
        </p:txBody>
      </p:sp>
      <p:sp>
        <p:nvSpPr>
          <p:cNvPr id="6" name="Footer Placeholder 5"/>
          <p:cNvSpPr>
            <a:spLocks noGrp="1"/>
          </p:cNvSpPr>
          <p:nvPr>
            <p:ph type="ftr" sz="quarter" idx="11"/>
          </p:nvPr>
        </p:nvSpPr>
        <p:spPr>
          <a:xfrm>
            <a:off x="1447382" y="318640"/>
            <a:ext cx="5541004" cy="320931"/>
          </a:xfrm>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AC8F2E2-078F-4B28-9F8C-3B13E3CA36A1}" type="slidenum">
              <a:rPr lang="en-US" altLang="en-US" smtClean="0"/>
              <a:pPr>
                <a:defRPr/>
              </a:pPr>
              <a:t>‹#›</a:t>
            </a:fld>
            <a:endParaRPr lang="en-US"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988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fld id="{C5FE3E5B-D765-4B53-853A-9949F58501D1}" type="datetimeFigureOut">
              <a:rPr lang="en-US" smtClean="0"/>
              <a:pPr>
                <a:defRPr/>
              </a:pPr>
              <a:t>4/20/2022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defRPr/>
            </a:pPr>
            <a:fld id="{E3112131-4667-45C1-B1FB-A38607C4128F}" type="slidenum">
              <a:rPr lang="en-US" altLang="en-US" smtClean="0"/>
              <a:pPr>
                <a:defRPr/>
              </a:pPr>
              <a:t>‹#›</a:t>
            </a:fld>
            <a:endParaRPr lang="en-US"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87603"/>
      </p:ext>
    </p:extLst>
  </p:cSld>
  <p:clrMap bg1="lt1" tx1="dk1" bg2="lt2" tx2="dk2" accent1="accent1" accent2="accent2" accent3="accent3" accent4="accent4" accent5="accent5" accent6="accent6" hlink="hlink" folHlink="folHlink"/>
  <p:sldLayoutIdLst>
    <p:sldLayoutId id="2147484761" r:id="rId1"/>
    <p:sldLayoutId id="2147484762" r:id="rId2"/>
    <p:sldLayoutId id="2147484763" r:id="rId3"/>
    <p:sldLayoutId id="2147484764" r:id="rId4"/>
    <p:sldLayoutId id="2147484765" r:id="rId5"/>
    <p:sldLayoutId id="2147484766" r:id="rId6"/>
    <p:sldLayoutId id="2147484767" r:id="rId7"/>
    <p:sldLayoutId id="2147484768" r:id="rId8"/>
    <p:sldLayoutId id="2147484769" r:id="rId9"/>
    <p:sldLayoutId id="2147484770" r:id="rId10"/>
    <p:sldLayoutId id="21474847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75E4D1D-0C5A-4A3D-94AF-29B34AF8ACB2}"/>
              </a:ext>
            </a:extLst>
          </p:cNvPr>
          <p:cNvSpPr>
            <a:spLocks noChangeArrowheads="1"/>
          </p:cNvSpPr>
          <p:nvPr/>
        </p:nvSpPr>
        <p:spPr bwMode="auto">
          <a:xfrm>
            <a:off x="-503238" y="252343"/>
            <a:ext cx="121920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IN" altLang="en-US"/>
          </a:p>
        </p:txBody>
      </p:sp>
      <p:pic>
        <p:nvPicPr>
          <p:cNvPr id="16387" name="Picture 6" descr="cmr new logo">
            <a:extLst>
              <a:ext uri="{FF2B5EF4-FFF2-40B4-BE49-F238E27FC236}">
                <a16:creationId xmlns:a16="http://schemas.microsoft.com/office/drawing/2014/main" id="{A58F3243-AD47-4D3E-AE25-19E7BED9F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475" y="1176338"/>
            <a:ext cx="1228725"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3">
            <a:extLst>
              <a:ext uri="{FF2B5EF4-FFF2-40B4-BE49-F238E27FC236}">
                <a16:creationId xmlns:a16="http://schemas.microsoft.com/office/drawing/2014/main" id="{5B31232D-8B0D-4F9A-82B6-1E541138D173}"/>
              </a:ext>
            </a:extLst>
          </p:cNvPr>
          <p:cNvSpPr>
            <a:spLocks noChangeArrowheads="1"/>
          </p:cNvSpPr>
          <p:nvPr/>
        </p:nvSpPr>
        <p:spPr bwMode="auto">
          <a:xfrm>
            <a:off x="-503238" y="608013"/>
            <a:ext cx="55403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056" bIns="0" anchor="ct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eaLnBrk="0" fontAlgn="base" hangingPunct="0">
              <a:spcBef>
                <a:spcPct val="0"/>
              </a:spcBef>
              <a:spcAft>
                <a:spcPct val="0"/>
              </a:spcAft>
              <a:defRPr>
                <a:solidFill>
                  <a:schemeClr val="tx1"/>
                </a:solidFill>
                <a:latin typeface="Garamond" panose="02020404030301010803" pitchFamily="18" charset="0"/>
              </a:defRPr>
            </a:lvl6pPr>
            <a:lvl7pPr marL="2971800" indent="-228600" eaLnBrk="0" fontAlgn="base" hangingPunct="0">
              <a:spcBef>
                <a:spcPct val="0"/>
              </a:spcBef>
              <a:spcAft>
                <a:spcPct val="0"/>
              </a:spcAft>
              <a:defRPr>
                <a:solidFill>
                  <a:schemeClr val="tx1"/>
                </a:solidFill>
                <a:latin typeface="Garamond" panose="02020404030301010803" pitchFamily="18" charset="0"/>
              </a:defRPr>
            </a:lvl7pPr>
            <a:lvl8pPr marL="3429000" indent="-228600" eaLnBrk="0" fontAlgn="base" hangingPunct="0">
              <a:spcBef>
                <a:spcPct val="0"/>
              </a:spcBef>
              <a:spcAft>
                <a:spcPct val="0"/>
              </a:spcAft>
              <a:defRPr>
                <a:solidFill>
                  <a:schemeClr val="tx1"/>
                </a:solidFill>
                <a:latin typeface="Garamond" panose="02020404030301010803" pitchFamily="18" charset="0"/>
              </a:defRPr>
            </a:lvl8pPr>
            <a:lvl9pPr marL="3886200" indent="-228600" eaLnBrk="0" fontAlgn="base" hangingPunct="0">
              <a:spcBef>
                <a:spcPct val="0"/>
              </a:spcBef>
              <a:spcAft>
                <a:spcPct val="0"/>
              </a:spcAft>
              <a:defRPr>
                <a:solidFill>
                  <a:schemeClr val="tx1"/>
                </a:solidFill>
                <a:latin typeface="Garamond" panose="02020404030301010803" pitchFamily="18" charset="0"/>
              </a:defRPr>
            </a:lvl9pPr>
          </a:lstStyle>
          <a:p>
            <a:pPr defTabSz="914400"/>
            <a:br>
              <a:rPr lang="en-US" altLang="en-US">
                <a:latin typeface="Arial" panose="020B0604020202020204" pitchFamily="34" charset="0"/>
              </a:rPr>
            </a:br>
            <a:endParaRPr lang="en-US" altLang="zh-CN" sz="900">
              <a:latin typeface="Arial" panose="020B0604020202020204" pitchFamily="34" charset="0"/>
              <a:ea typeface="Times New Roman" panose="02020603050405020304" pitchFamily="18" charset="0"/>
              <a:cs typeface="Arial Black" panose="020B0A04020102020204" pitchFamily="34" charset="0"/>
            </a:endParaRPr>
          </a:p>
          <a:p>
            <a:pPr defTabSz="914400"/>
            <a:endParaRPr lang="en-US" altLang="zh-CN">
              <a:latin typeface="Arial" panose="020B0604020202020204" pitchFamily="34" charset="0"/>
              <a:cs typeface="方正舒体"/>
            </a:endParaRPr>
          </a:p>
        </p:txBody>
      </p:sp>
      <p:sp>
        <p:nvSpPr>
          <p:cNvPr id="16389" name="Rectangle 3">
            <a:extLst>
              <a:ext uri="{FF2B5EF4-FFF2-40B4-BE49-F238E27FC236}">
                <a16:creationId xmlns:a16="http://schemas.microsoft.com/office/drawing/2014/main" id="{28C3E237-2462-46FC-8700-F23C2EB80C35}"/>
              </a:ext>
            </a:extLst>
          </p:cNvPr>
          <p:cNvSpPr>
            <a:spLocks noChangeArrowheads="1"/>
          </p:cNvSpPr>
          <p:nvPr/>
        </p:nvSpPr>
        <p:spPr bwMode="auto">
          <a:xfrm>
            <a:off x="2730500" y="977900"/>
            <a:ext cx="724852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algn="ctr" eaLnBrk="1" hangingPunct="1"/>
            <a:r>
              <a:rPr lang="en-US" altLang="en-US" sz="4000" b="1" dirty="0"/>
              <a:t>CMR TECHNICAL CAMPUS</a:t>
            </a:r>
            <a:br>
              <a:rPr lang="en-US" altLang="en-US" b="1" dirty="0">
                <a:latin typeface="Castellar" panose="020A0402060406010301" pitchFamily="18" charset="0"/>
              </a:rPr>
            </a:br>
            <a:r>
              <a:rPr lang="en-US" altLang="en-US" sz="2000" dirty="0"/>
              <a:t>Accredited  by  NBA, Approved  by AICTE, affiliated to JNTUH</a:t>
            </a:r>
            <a:br>
              <a:rPr lang="en-US" altLang="en-US" sz="2000" dirty="0"/>
            </a:br>
            <a:r>
              <a:rPr lang="en-US" altLang="en-US" sz="2000" dirty="0" err="1"/>
              <a:t>Kandlakoya</a:t>
            </a:r>
            <a:r>
              <a:rPr lang="en-US" altLang="en-US" sz="2000" dirty="0"/>
              <a:t> (V), </a:t>
            </a:r>
            <a:r>
              <a:rPr lang="en-US" altLang="en-US" sz="2000" dirty="0" err="1"/>
              <a:t>Medchal</a:t>
            </a:r>
            <a:r>
              <a:rPr lang="en-US" altLang="en-US" sz="2000" dirty="0"/>
              <a:t> Road, Hyderabad -501401</a:t>
            </a:r>
            <a:endParaRPr lang="en-US" altLang="en-US" sz="2000" b="1" dirty="0">
              <a:latin typeface="Times New Roman" panose="02020603050405020304" pitchFamily="18" charset="0"/>
              <a:cs typeface="Times New Roman" panose="02020603050405020304" pitchFamily="18" charset="0"/>
            </a:endParaRPr>
          </a:p>
        </p:txBody>
      </p:sp>
      <p:sp>
        <p:nvSpPr>
          <p:cNvPr id="16390" name="Rectangle 7">
            <a:extLst>
              <a:ext uri="{FF2B5EF4-FFF2-40B4-BE49-F238E27FC236}">
                <a16:creationId xmlns:a16="http://schemas.microsoft.com/office/drawing/2014/main" id="{0AA30B94-4534-46CB-9B74-EC53F2F2462C}"/>
              </a:ext>
            </a:extLst>
          </p:cNvPr>
          <p:cNvSpPr>
            <a:spLocks noChangeArrowheads="1"/>
          </p:cNvSpPr>
          <p:nvPr/>
        </p:nvSpPr>
        <p:spPr bwMode="auto">
          <a:xfrm>
            <a:off x="2882900" y="1130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1" name="Rectangle 8">
            <a:extLst>
              <a:ext uri="{FF2B5EF4-FFF2-40B4-BE49-F238E27FC236}">
                <a16:creationId xmlns:a16="http://schemas.microsoft.com/office/drawing/2014/main" id="{FFB1A41C-BF1A-4A25-8CCD-4AF8566273F5}"/>
              </a:ext>
            </a:extLst>
          </p:cNvPr>
          <p:cNvSpPr>
            <a:spLocks noChangeArrowheads="1"/>
          </p:cNvSpPr>
          <p:nvPr/>
        </p:nvSpPr>
        <p:spPr bwMode="auto">
          <a:xfrm>
            <a:off x="3035300" y="1282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2" name="Rectangle 9">
            <a:extLst>
              <a:ext uri="{FF2B5EF4-FFF2-40B4-BE49-F238E27FC236}">
                <a16:creationId xmlns:a16="http://schemas.microsoft.com/office/drawing/2014/main" id="{05532050-19A2-4687-AE66-CB90CC1AD8A9}"/>
              </a:ext>
            </a:extLst>
          </p:cNvPr>
          <p:cNvSpPr>
            <a:spLocks noChangeArrowheads="1"/>
          </p:cNvSpPr>
          <p:nvPr/>
        </p:nvSpPr>
        <p:spPr bwMode="auto">
          <a:xfrm>
            <a:off x="3187700" y="1435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3" name="Rectangle 10">
            <a:extLst>
              <a:ext uri="{FF2B5EF4-FFF2-40B4-BE49-F238E27FC236}">
                <a16:creationId xmlns:a16="http://schemas.microsoft.com/office/drawing/2014/main" id="{EE2964C1-4504-4A9A-A992-867DA289D8C7}"/>
              </a:ext>
            </a:extLst>
          </p:cNvPr>
          <p:cNvSpPr>
            <a:spLocks noChangeArrowheads="1"/>
          </p:cNvSpPr>
          <p:nvPr/>
        </p:nvSpPr>
        <p:spPr bwMode="auto">
          <a:xfrm>
            <a:off x="3035300" y="1322388"/>
            <a:ext cx="7248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4" name="Rectangle 11">
            <a:extLst>
              <a:ext uri="{FF2B5EF4-FFF2-40B4-BE49-F238E27FC236}">
                <a16:creationId xmlns:a16="http://schemas.microsoft.com/office/drawing/2014/main" id="{A53C2525-BCBF-489B-A1A8-BF7EB04A8BA7}"/>
              </a:ext>
            </a:extLst>
          </p:cNvPr>
          <p:cNvSpPr>
            <a:spLocks noChangeArrowheads="1"/>
          </p:cNvSpPr>
          <p:nvPr/>
        </p:nvSpPr>
        <p:spPr bwMode="auto">
          <a:xfrm>
            <a:off x="3492500" y="1739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5" name="Rectangle 12">
            <a:extLst>
              <a:ext uri="{FF2B5EF4-FFF2-40B4-BE49-F238E27FC236}">
                <a16:creationId xmlns:a16="http://schemas.microsoft.com/office/drawing/2014/main" id="{63B4D4B4-D429-43AC-BAB7-6172ABD691C1}"/>
              </a:ext>
            </a:extLst>
          </p:cNvPr>
          <p:cNvSpPr>
            <a:spLocks noChangeArrowheads="1"/>
          </p:cNvSpPr>
          <p:nvPr/>
        </p:nvSpPr>
        <p:spPr bwMode="auto">
          <a:xfrm>
            <a:off x="3644900" y="1892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6" name="Rectangle 13">
            <a:extLst>
              <a:ext uri="{FF2B5EF4-FFF2-40B4-BE49-F238E27FC236}">
                <a16:creationId xmlns:a16="http://schemas.microsoft.com/office/drawing/2014/main" id="{950D6D1B-561F-4816-84AE-351EC21D0AB4}"/>
              </a:ext>
            </a:extLst>
          </p:cNvPr>
          <p:cNvSpPr>
            <a:spLocks noChangeArrowheads="1"/>
          </p:cNvSpPr>
          <p:nvPr/>
        </p:nvSpPr>
        <p:spPr bwMode="auto">
          <a:xfrm>
            <a:off x="3797300" y="2044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7" name="Rectangle 14">
            <a:extLst>
              <a:ext uri="{FF2B5EF4-FFF2-40B4-BE49-F238E27FC236}">
                <a16:creationId xmlns:a16="http://schemas.microsoft.com/office/drawing/2014/main" id="{A99E7D5C-0328-4EE1-975D-F32013AE56D7}"/>
              </a:ext>
            </a:extLst>
          </p:cNvPr>
          <p:cNvSpPr>
            <a:spLocks noChangeArrowheads="1"/>
          </p:cNvSpPr>
          <p:nvPr/>
        </p:nvSpPr>
        <p:spPr bwMode="auto">
          <a:xfrm>
            <a:off x="3949700" y="2197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8" name="Rectangle 15">
            <a:extLst>
              <a:ext uri="{FF2B5EF4-FFF2-40B4-BE49-F238E27FC236}">
                <a16:creationId xmlns:a16="http://schemas.microsoft.com/office/drawing/2014/main" id="{54E9E631-A095-408A-9725-C0D25FC8E60D}"/>
              </a:ext>
            </a:extLst>
          </p:cNvPr>
          <p:cNvSpPr>
            <a:spLocks noChangeArrowheads="1"/>
          </p:cNvSpPr>
          <p:nvPr/>
        </p:nvSpPr>
        <p:spPr bwMode="auto">
          <a:xfrm>
            <a:off x="4102100" y="2349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399" name="Rectangle 16">
            <a:extLst>
              <a:ext uri="{FF2B5EF4-FFF2-40B4-BE49-F238E27FC236}">
                <a16:creationId xmlns:a16="http://schemas.microsoft.com/office/drawing/2014/main" id="{84CCDAE0-9341-4394-96D1-497048AD0505}"/>
              </a:ext>
            </a:extLst>
          </p:cNvPr>
          <p:cNvSpPr>
            <a:spLocks noChangeArrowheads="1"/>
          </p:cNvSpPr>
          <p:nvPr/>
        </p:nvSpPr>
        <p:spPr bwMode="auto">
          <a:xfrm>
            <a:off x="4254500" y="2501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0" name="Rectangle 17">
            <a:extLst>
              <a:ext uri="{FF2B5EF4-FFF2-40B4-BE49-F238E27FC236}">
                <a16:creationId xmlns:a16="http://schemas.microsoft.com/office/drawing/2014/main" id="{18328C91-7632-4101-B592-AD3FAAB1839E}"/>
              </a:ext>
            </a:extLst>
          </p:cNvPr>
          <p:cNvSpPr>
            <a:spLocks noChangeArrowheads="1"/>
          </p:cNvSpPr>
          <p:nvPr/>
        </p:nvSpPr>
        <p:spPr bwMode="auto">
          <a:xfrm>
            <a:off x="4406900" y="2654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1" name="Rectangle 18">
            <a:extLst>
              <a:ext uri="{FF2B5EF4-FFF2-40B4-BE49-F238E27FC236}">
                <a16:creationId xmlns:a16="http://schemas.microsoft.com/office/drawing/2014/main" id="{1403D021-907D-4FCB-880E-172DC570672C}"/>
              </a:ext>
            </a:extLst>
          </p:cNvPr>
          <p:cNvSpPr>
            <a:spLocks noChangeArrowheads="1"/>
          </p:cNvSpPr>
          <p:nvPr/>
        </p:nvSpPr>
        <p:spPr bwMode="auto">
          <a:xfrm>
            <a:off x="3448050" y="608013"/>
            <a:ext cx="83597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2" name="Rectangle 19">
            <a:extLst>
              <a:ext uri="{FF2B5EF4-FFF2-40B4-BE49-F238E27FC236}">
                <a16:creationId xmlns:a16="http://schemas.microsoft.com/office/drawing/2014/main" id="{85DC8E8E-B033-4B8B-8FEB-179A441A7DD6}"/>
              </a:ext>
            </a:extLst>
          </p:cNvPr>
          <p:cNvSpPr>
            <a:spLocks noChangeArrowheads="1"/>
          </p:cNvSpPr>
          <p:nvPr/>
        </p:nvSpPr>
        <p:spPr bwMode="auto">
          <a:xfrm>
            <a:off x="3340100" y="1587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3" name="Rectangle 20">
            <a:extLst>
              <a:ext uri="{FF2B5EF4-FFF2-40B4-BE49-F238E27FC236}">
                <a16:creationId xmlns:a16="http://schemas.microsoft.com/office/drawing/2014/main" id="{7DEA757B-9A02-4663-A628-7F629BFF41CE}"/>
              </a:ext>
            </a:extLst>
          </p:cNvPr>
          <p:cNvSpPr>
            <a:spLocks noChangeArrowheads="1"/>
          </p:cNvSpPr>
          <p:nvPr/>
        </p:nvSpPr>
        <p:spPr bwMode="auto">
          <a:xfrm>
            <a:off x="3492500" y="1739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4" name="Rectangle 21">
            <a:extLst>
              <a:ext uri="{FF2B5EF4-FFF2-40B4-BE49-F238E27FC236}">
                <a16:creationId xmlns:a16="http://schemas.microsoft.com/office/drawing/2014/main" id="{6153D72D-3DC1-4F1D-9467-9ED88DE1C6F6}"/>
              </a:ext>
            </a:extLst>
          </p:cNvPr>
          <p:cNvSpPr>
            <a:spLocks noChangeArrowheads="1"/>
          </p:cNvSpPr>
          <p:nvPr/>
        </p:nvSpPr>
        <p:spPr bwMode="auto">
          <a:xfrm>
            <a:off x="3644900" y="1892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5" name="Rectangle 22">
            <a:extLst>
              <a:ext uri="{FF2B5EF4-FFF2-40B4-BE49-F238E27FC236}">
                <a16:creationId xmlns:a16="http://schemas.microsoft.com/office/drawing/2014/main" id="{D793D727-5C61-49A0-BAC7-CEB328A2CD47}"/>
              </a:ext>
            </a:extLst>
          </p:cNvPr>
          <p:cNvSpPr>
            <a:spLocks noChangeArrowheads="1"/>
          </p:cNvSpPr>
          <p:nvPr/>
        </p:nvSpPr>
        <p:spPr bwMode="auto">
          <a:xfrm>
            <a:off x="3797300" y="2044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6" name="Rectangle 23">
            <a:extLst>
              <a:ext uri="{FF2B5EF4-FFF2-40B4-BE49-F238E27FC236}">
                <a16:creationId xmlns:a16="http://schemas.microsoft.com/office/drawing/2014/main" id="{0989CD70-6647-4C62-BF61-3710F06DF949}"/>
              </a:ext>
            </a:extLst>
          </p:cNvPr>
          <p:cNvSpPr>
            <a:spLocks noChangeArrowheads="1"/>
          </p:cNvSpPr>
          <p:nvPr/>
        </p:nvSpPr>
        <p:spPr bwMode="auto">
          <a:xfrm>
            <a:off x="3949700" y="21971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7" name="Rectangle 24">
            <a:extLst>
              <a:ext uri="{FF2B5EF4-FFF2-40B4-BE49-F238E27FC236}">
                <a16:creationId xmlns:a16="http://schemas.microsoft.com/office/drawing/2014/main" id="{E65EEC38-9950-41F6-8406-4A23BB828C35}"/>
              </a:ext>
            </a:extLst>
          </p:cNvPr>
          <p:cNvSpPr>
            <a:spLocks noChangeArrowheads="1"/>
          </p:cNvSpPr>
          <p:nvPr/>
        </p:nvSpPr>
        <p:spPr bwMode="auto">
          <a:xfrm>
            <a:off x="4102100" y="23495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8" name="Rectangle 25">
            <a:extLst>
              <a:ext uri="{FF2B5EF4-FFF2-40B4-BE49-F238E27FC236}">
                <a16:creationId xmlns:a16="http://schemas.microsoft.com/office/drawing/2014/main" id="{9741906F-D160-4FF6-9CF1-C1C219F38244}"/>
              </a:ext>
            </a:extLst>
          </p:cNvPr>
          <p:cNvSpPr>
            <a:spLocks noChangeArrowheads="1"/>
          </p:cNvSpPr>
          <p:nvPr/>
        </p:nvSpPr>
        <p:spPr bwMode="auto">
          <a:xfrm>
            <a:off x="4254500" y="25019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09" name="Rectangle 26">
            <a:extLst>
              <a:ext uri="{FF2B5EF4-FFF2-40B4-BE49-F238E27FC236}">
                <a16:creationId xmlns:a16="http://schemas.microsoft.com/office/drawing/2014/main" id="{63E3110D-F69A-4826-B00A-7CCBDD4E8E0F}"/>
              </a:ext>
            </a:extLst>
          </p:cNvPr>
          <p:cNvSpPr>
            <a:spLocks noChangeArrowheads="1"/>
          </p:cNvSpPr>
          <p:nvPr/>
        </p:nvSpPr>
        <p:spPr bwMode="auto">
          <a:xfrm>
            <a:off x="4406900" y="26543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16410" name="Rectangle 27">
            <a:extLst>
              <a:ext uri="{FF2B5EF4-FFF2-40B4-BE49-F238E27FC236}">
                <a16:creationId xmlns:a16="http://schemas.microsoft.com/office/drawing/2014/main" id="{F85AB331-1E4F-4E11-85F6-B94F8030EA26}"/>
              </a:ext>
            </a:extLst>
          </p:cNvPr>
          <p:cNvSpPr>
            <a:spLocks noChangeArrowheads="1"/>
          </p:cNvSpPr>
          <p:nvPr/>
        </p:nvSpPr>
        <p:spPr bwMode="auto">
          <a:xfrm>
            <a:off x="4559300" y="2806700"/>
            <a:ext cx="7248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aramond" panose="02020404030301010803" pitchFamily="18" charset="0"/>
              </a:defRPr>
            </a:lvl1pPr>
            <a:lvl2pPr marL="742950" indent="-285750">
              <a:defRPr>
                <a:solidFill>
                  <a:schemeClr val="tx1"/>
                </a:solidFill>
                <a:latin typeface="Garamond" panose="02020404030301010803" pitchFamily="18" charset="0"/>
              </a:defRPr>
            </a:lvl2pPr>
            <a:lvl3pPr marL="1143000" indent="-228600">
              <a:defRPr>
                <a:solidFill>
                  <a:schemeClr val="tx1"/>
                </a:solidFill>
                <a:latin typeface="Garamond" panose="02020404030301010803" pitchFamily="18" charset="0"/>
              </a:defRPr>
            </a:lvl3pPr>
            <a:lvl4pPr marL="1600200" indent="-228600">
              <a:defRPr>
                <a:solidFill>
                  <a:schemeClr val="tx1"/>
                </a:solidFill>
                <a:latin typeface="Garamond" panose="02020404030301010803" pitchFamily="18" charset="0"/>
              </a:defRPr>
            </a:lvl4pPr>
            <a:lvl5pPr marL="2057400" indent="-228600">
              <a:defRPr>
                <a:solidFill>
                  <a:schemeClr val="tx1"/>
                </a:solidFill>
                <a:latin typeface="Garamond" panose="02020404030301010803" pitchFamily="18" charset="0"/>
              </a:defRPr>
            </a:lvl5pPr>
            <a:lvl6pPr marL="2514600" indent="-228600" defTabSz="457200" eaLnBrk="0" fontAlgn="base" hangingPunct="0">
              <a:spcBef>
                <a:spcPct val="0"/>
              </a:spcBef>
              <a:spcAft>
                <a:spcPct val="0"/>
              </a:spcAft>
              <a:defRPr>
                <a:solidFill>
                  <a:schemeClr val="tx1"/>
                </a:solidFill>
                <a:latin typeface="Garamond" panose="02020404030301010803" pitchFamily="18" charset="0"/>
              </a:defRPr>
            </a:lvl6pPr>
            <a:lvl7pPr marL="2971800" indent="-228600" defTabSz="457200" eaLnBrk="0" fontAlgn="base" hangingPunct="0">
              <a:spcBef>
                <a:spcPct val="0"/>
              </a:spcBef>
              <a:spcAft>
                <a:spcPct val="0"/>
              </a:spcAft>
              <a:defRPr>
                <a:solidFill>
                  <a:schemeClr val="tx1"/>
                </a:solidFill>
                <a:latin typeface="Garamond" panose="02020404030301010803" pitchFamily="18" charset="0"/>
              </a:defRPr>
            </a:lvl7pPr>
            <a:lvl8pPr marL="3429000" indent="-228600" defTabSz="457200" eaLnBrk="0" fontAlgn="base" hangingPunct="0">
              <a:spcBef>
                <a:spcPct val="0"/>
              </a:spcBef>
              <a:spcAft>
                <a:spcPct val="0"/>
              </a:spcAft>
              <a:defRPr>
                <a:solidFill>
                  <a:schemeClr val="tx1"/>
                </a:solidFill>
                <a:latin typeface="Garamond" panose="02020404030301010803" pitchFamily="18" charset="0"/>
              </a:defRPr>
            </a:lvl8pPr>
            <a:lvl9pPr marL="3886200" indent="-228600" defTabSz="457200" eaLnBrk="0" fontAlgn="base" hangingPunct="0">
              <a:spcBef>
                <a:spcPct val="0"/>
              </a:spcBef>
              <a:spcAft>
                <a:spcPct val="0"/>
              </a:spcAft>
              <a:defRPr>
                <a:solidFill>
                  <a:schemeClr val="tx1"/>
                </a:solidFill>
                <a:latin typeface="Garamond" panose="02020404030301010803" pitchFamily="18" charset="0"/>
              </a:defRPr>
            </a:lvl9pPr>
          </a:lstStyle>
          <a:p>
            <a:pPr eaLnBrk="1" hangingPunct="1"/>
            <a:endParaRPr lang="en-US" altLang="en-US" b="1">
              <a:latin typeface="Times New Roman" panose="02020603050405020304" pitchFamily="18" charset="0"/>
              <a:cs typeface="Times New Roman" panose="02020603050405020304" pitchFamily="18" charset="0"/>
            </a:endParaRPr>
          </a:p>
          <a:p>
            <a:pPr eaLnBrk="1" hangingPunct="1"/>
            <a:endParaRPr lang="en-US" altLang="en-US" b="1">
              <a:latin typeface="Times New Roman" panose="02020603050405020304" pitchFamily="18" charset="0"/>
              <a:cs typeface="Times New Roman" panose="02020603050405020304" pitchFamily="18" charset="0"/>
            </a:endParaRPr>
          </a:p>
        </p:txBody>
      </p:sp>
      <p:sp>
        <p:nvSpPr>
          <p:cNvPr id="29" name="Content Placeholder 28">
            <a:extLst>
              <a:ext uri="{FF2B5EF4-FFF2-40B4-BE49-F238E27FC236}">
                <a16:creationId xmlns:a16="http://schemas.microsoft.com/office/drawing/2014/main" id="{4030C61C-64E6-4E33-B1A9-6E65DC2FE181}"/>
              </a:ext>
            </a:extLst>
          </p:cNvPr>
          <p:cNvSpPr>
            <a:spLocks noGrp="1"/>
          </p:cNvSpPr>
          <p:nvPr>
            <p:ph idx="1"/>
          </p:nvPr>
        </p:nvSpPr>
        <p:spPr>
          <a:xfrm>
            <a:off x="74908" y="2859088"/>
            <a:ext cx="12042183" cy="3987800"/>
          </a:xfrm>
        </p:spPr>
        <p:txBody>
          <a:bodyPr rtlCol="0">
            <a:normAutofit fontScale="25000" lnSpcReduction="20000"/>
          </a:bodyPr>
          <a:lstStyle/>
          <a:p>
            <a:pPr marL="0" indent="0" algn="ctr">
              <a:buNone/>
              <a:defRPr/>
            </a:pPr>
            <a:r>
              <a:rPr lang="en-IN" sz="11200" b="1" dirty="0">
                <a:solidFill>
                  <a:schemeClr val="accent4">
                    <a:lumMod val="75000"/>
                  </a:schemeClr>
                </a:solidFill>
                <a:latin typeface="Times New Roman" panose="02020603050405020304" pitchFamily="18" charset="0"/>
              </a:rPr>
              <a:t>Mental Health Prediction Using Machine Learning </a:t>
            </a:r>
          </a:p>
          <a:p>
            <a:pPr marL="0" indent="0" algn="ctr">
              <a:buNone/>
              <a:defRPr/>
            </a:pPr>
            <a:endParaRPr lang="en-IN" sz="11200" b="1" dirty="0">
              <a:solidFill>
                <a:schemeClr val="accent4">
                  <a:lumMod val="75000"/>
                </a:schemeClr>
              </a:solidFill>
              <a:latin typeface="+mj-lt"/>
            </a:endParaRPr>
          </a:p>
          <a:p>
            <a:pPr marL="0" indent="0" eaLnBrk="1" fontAlgn="auto" hangingPunct="1">
              <a:buFont typeface="Arial"/>
              <a:buNone/>
              <a:defRPr/>
            </a:pPr>
            <a:r>
              <a:rPr lang="en-IN" sz="8000" b="1" dirty="0">
                <a:solidFill>
                  <a:schemeClr val="tx1">
                    <a:lumMod val="85000"/>
                    <a:lumOff val="15000"/>
                  </a:schemeClr>
                </a:solidFill>
                <a:latin typeface="Times New Roman" panose="02020603050405020304" pitchFamily="18" charset="0"/>
                <a:cs typeface="Times New Roman" panose="02020603050405020304" pitchFamily="18" charset="0"/>
              </a:rPr>
              <a:t>Under the guidance</a:t>
            </a:r>
          </a:p>
          <a:p>
            <a:pPr marL="0" indent="0" eaLnBrk="1" fontAlgn="auto" hangingPunct="1">
              <a:buFont typeface="Arial"/>
              <a:buNone/>
              <a:defRPr/>
            </a:pPr>
            <a:r>
              <a:rPr lang="en-IN" sz="8000" b="1" dirty="0">
                <a:solidFill>
                  <a:schemeClr val="tx1">
                    <a:lumMod val="85000"/>
                    <a:lumOff val="15000"/>
                  </a:schemeClr>
                </a:solidFill>
                <a:latin typeface="Times New Roman" panose="02020603050405020304" pitchFamily="18" charset="0"/>
                <a:cs typeface="Times New Roman" panose="02020603050405020304" pitchFamily="18" charset="0"/>
              </a:rPr>
              <a:t>K. Praveen Kumar</a:t>
            </a:r>
          </a:p>
          <a:p>
            <a:pPr marL="0" indent="0" algn="ctr" eaLnBrk="1" fontAlgn="auto" hangingPunct="1">
              <a:buFont typeface="Arial"/>
              <a:buNone/>
              <a:defRPr/>
            </a:pPr>
            <a:r>
              <a:rPr lang="en-IN" sz="6400" dirty="0">
                <a:solidFill>
                  <a:schemeClr val="accent4">
                    <a:lumMod val="75000"/>
                  </a:schemeClr>
                </a:solidFill>
              </a:rPr>
              <a:t>                                                                                                                                                       </a:t>
            </a:r>
            <a:r>
              <a:rPr lang="en-IN" sz="5600" b="1" dirty="0">
                <a:solidFill>
                  <a:schemeClr val="accent4">
                    <a:lumMod val="75000"/>
                  </a:schemeClr>
                </a:solidFill>
              </a:rPr>
              <a:t>GROUP MEMBERS:</a:t>
            </a:r>
            <a:endParaRPr lang="en-IN" sz="1800" dirty="0"/>
          </a:p>
          <a:p>
            <a:pPr marL="279400" marR="368300" algn="r" rtl="0">
              <a:spcBef>
                <a:spcPts val="700"/>
              </a:spcBef>
              <a:spcAft>
                <a:spcPts val="0"/>
              </a:spcAft>
            </a:pPr>
            <a:r>
              <a:rPr lang="pt-BR" sz="7200" dirty="0">
                <a:latin typeface="Times New Roman" panose="02020603050405020304" pitchFamily="18" charset="0"/>
                <a:cs typeface="Times New Roman" panose="02020603050405020304" pitchFamily="18" charset="0"/>
              </a:rPr>
              <a:t>A. Mahesh</a:t>
            </a:r>
            <a:r>
              <a:rPr lang="pt-BR" sz="7200" b="0" i="0" u="none" strike="noStrike" dirty="0">
                <a:effectLst/>
                <a:latin typeface="Times New Roman" panose="02020603050405020304" pitchFamily="18" charset="0"/>
                <a:cs typeface="Times New Roman" panose="02020603050405020304" pitchFamily="18" charset="0"/>
              </a:rPr>
              <a:t> (197R5A0507)</a:t>
            </a:r>
          </a:p>
          <a:p>
            <a:pPr marL="279400" marR="368300" algn="r" rtl="0">
              <a:spcBef>
                <a:spcPts val="700"/>
              </a:spcBef>
              <a:spcAft>
                <a:spcPts val="0"/>
              </a:spcAft>
            </a:pPr>
            <a:r>
              <a:rPr lang="pt-BR" sz="7200" dirty="0">
                <a:latin typeface="Times New Roman" panose="02020603050405020304" pitchFamily="18" charset="0"/>
                <a:cs typeface="Times New Roman" panose="02020603050405020304" pitchFamily="18" charset="0"/>
              </a:rPr>
              <a:t>B. Swathi</a:t>
            </a:r>
            <a:r>
              <a:rPr lang="pt-BR" sz="7200" dirty="0">
                <a:effectLst/>
                <a:latin typeface="Times New Roman" panose="02020603050405020304" pitchFamily="18" charset="0"/>
                <a:cs typeface="Times New Roman" panose="02020603050405020304" pitchFamily="18" charset="0"/>
              </a:rPr>
              <a:t> (197R5A0508)</a:t>
            </a:r>
          </a:p>
          <a:p>
            <a:pPr marL="279400" marR="368300" algn="r" rtl="0">
              <a:spcBef>
                <a:spcPts val="700"/>
              </a:spcBef>
              <a:spcAft>
                <a:spcPts val="0"/>
              </a:spcAft>
            </a:pPr>
            <a:r>
              <a:rPr lang="pt-BR" sz="7200" dirty="0">
                <a:effectLst/>
                <a:latin typeface="Times New Roman" panose="02020603050405020304" pitchFamily="18" charset="0"/>
                <a:cs typeface="Times New Roman" panose="02020603050405020304" pitchFamily="18" charset="0"/>
              </a:rPr>
              <a:t>Nus</a:t>
            </a:r>
            <a:r>
              <a:rPr lang="pt-BR" sz="7200" dirty="0">
                <a:latin typeface="Times New Roman" panose="02020603050405020304" pitchFamily="18" charset="0"/>
                <a:cs typeface="Times New Roman" panose="02020603050405020304" pitchFamily="18" charset="0"/>
              </a:rPr>
              <a:t>rath Jahan</a:t>
            </a:r>
            <a:r>
              <a:rPr lang="pt-BR" sz="7200" dirty="0">
                <a:effectLst/>
                <a:latin typeface="Times New Roman" panose="02020603050405020304" pitchFamily="18" charset="0"/>
                <a:cs typeface="Times New Roman" panose="02020603050405020304" pitchFamily="18" charset="0"/>
              </a:rPr>
              <a:t> (197R5A0506</a:t>
            </a:r>
            <a:r>
              <a:rPr lang="pt-BR" sz="7200" b="1" dirty="0">
                <a:effectLst/>
                <a:latin typeface="Times New Roman" panose="02020603050405020304" pitchFamily="18" charset="0"/>
                <a:cs typeface="Times New Roman" panose="02020603050405020304" pitchFamily="18" charset="0"/>
              </a:rPr>
              <a:t>)</a:t>
            </a:r>
          </a:p>
          <a:p>
            <a:pPr marL="279400" marR="368300" algn="r" rtl="0">
              <a:spcBef>
                <a:spcPts val="700"/>
              </a:spcBef>
              <a:spcAft>
                <a:spcPts val="0"/>
              </a:spcAft>
            </a:pPr>
            <a:endParaRPr lang="pt-BR" sz="6400" b="1" dirty="0">
              <a:effectLst/>
            </a:endParaRPr>
          </a:p>
          <a:p>
            <a:pPr marL="0" indent="0" algn="r" eaLnBrk="1" fontAlgn="auto" hangingPunct="1">
              <a:buFont typeface="Arial"/>
              <a:buNone/>
              <a:defRPr/>
            </a:pPr>
            <a:endParaRPr lang="en-IN" sz="1800" b="1" dirty="0">
              <a:solidFill>
                <a:schemeClr val="tx1">
                  <a:lumMod val="85000"/>
                  <a:lumOff val="15000"/>
                </a:schemeClr>
              </a:solidFill>
            </a:endParaRPr>
          </a:p>
          <a:p>
            <a:pPr marL="0" indent="0" eaLnBrk="1" fontAlgn="auto" hangingPunct="1">
              <a:buFont typeface="Arial"/>
              <a:buNone/>
              <a:defRPr/>
            </a:pPr>
            <a:r>
              <a:rPr lang="en-IN" sz="1800" b="1" dirty="0">
                <a:solidFill>
                  <a:schemeClr val="tx1">
                    <a:lumMod val="85000"/>
                    <a:lumOff val="15000"/>
                  </a:schemeClr>
                </a:solidFill>
                <a:latin typeface="Times New Roman" panose="02020603050405020304" pitchFamily="18" charset="0"/>
                <a:cs typeface="Times New Roman" panose="02020603050405020304" pitchFamily="18" charset="0"/>
              </a:rPr>
              <a:t>                                                                                                             </a:t>
            </a:r>
            <a:endParaRPr lang="en-IN" sz="3200" b="1" dirty="0">
              <a:solidFill>
                <a:schemeClr val="tx1">
                  <a:lumMod val="85000"/>
                  <a:lumOff val="15000"/>
                </a:schemeClr>
              </a:solidFill>
            </a:endParaRPr>
          </a:p>
        </p:txBody>
      </p:sp>
      <p:sp>
        <p:nvSpPr>
          <p:cNvPr id="2" name="TextBox 1">
            <a:extLst>
              <a:ext uri="{FF2B5EF4-FFF2-40B4-BE49-F238E27FC236}">
                <a16:creationId xmlns:a16="http://schemas.microsoft.com/office/drawing/2014/main" id="{026328AF-8E79-41F4-8698-468CA32D0F09}"/>
              </a:ext>
            </a:extLst>
          </p:cNvPr>
          <p:cNvSpPr txBox="1"/>
          <p:nvPr/>
        </p:nvSpPr>
        <p:spPr>
          <a:xfrm>
            <a:off x="2216259" y="2433234"/>
            <a:ext cx="7966748" cy="369332"/>
          </a:xfrm>
          <a:prstGeom prst="rect">
            <a:avLst/>
          </a:prstGeom>
          <a:noFill/>
        </p:spPr>
        <p:txBody>
          <a:bodyPr wrap="square">
            <a:spAutoFit/>
          </a:bodyPr>
          <a:lstStyle/>
          <a:p>
            <a:pPr algn="ctr">
              <a:defRPr/>
            </a:pPr>
            <a:r>
              <a:rPr lang="en-US" dirty="0">
                <a:latin typeface="Garamond" panose="020B0604020202020204" pitchFamily="18" charset="0"/>
              </a:rPr>
              <a:t>        </a:t>
            </a:r>
            <a:r>
              <a:rPr lang="en-US" b="1" dirty="0">
                <a:latin typeface="Times New Roman" panose="02020603050405020304" pitchFamily="18" charset="0"/>
                <a:cs typeface="Times New Roman" panose="02020603050405020304" pitchFamily="18" charset="0"/>
              </a:rPr>
              <a:t> </a:t>
            </a:r>
            <a:r>
              <a:rPr lang="en-US" b="1" dirty="0">
                <a:latin typeface="+mj-lt"/>
                <a:cs typeface="Times New Roman" panose="02020603050405020304" pitchFamily="18" charset="0"/>
              </a:rPr>
              <a:t>DEPARTMENT OF COMPUTER SCIENCE AND ENGINEERING</a:t>
            </a:r>
            <a:endParaRPr lang="en-IN" b="1" dirty="0">
              <a:latin typeface="+mj-lt"/>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25934-CE4B-43D5-966E-04463EB17D89}"/>
              </a:ext>
            </a:extLst>
          </p:cNvPr>
          <p:cNvSpPr>
            <a:spLocks noGrp="1"/>
          </p:cNvSpPr>
          <p:nvPr>
            <p:ph type="title"/>
          </p:nvPr>
        </p:nvSpPr>
        <p:spPr/>
        <p:txBody>
          <a:bodyPr>
            <a:normAutofit/>
          </a:bodyPr>
          <a:lstStyle/>
          <a:p>
            <a:pPr algn="ctr"/>
            <a:r>
              <a:rPr lang="en-IN" sz="4000" b="1" dirty="0"/>
              <a:t>architecture</a:t>
            </a:r>
          </a:p>
        </p:txBody>
      </p:sp>
      <p:pic>
        <p:nvPicPr>
          <p:cNvPr id="6" name="Content Placeholder 5">
            <a:extLst>
              <a:ext uri="{FF2B5EF4-FFF2-40B4-BE49-F238E27FC236}">
                <a16:creationId xmlns:a16="http://schemas.microsoft.com/office/drawing/2014/main" id="{E578B593-6AAD-4171-8182-C5D59F81795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140" t="1" r="61088" b="20062"/>
          <a:stretch/>
        </p:blipFill>
        <p:spPr>
          <a:xfrm>
            <a:off x="1922929" y="1853755"/>
            <a:ext cx="8283389" cy="5004246"/>
          </a:xfrm>
        </p:spPr>
      </p:pic>
    </p:spTree>
    <p:extLst>
      <p:ext uri="{BB962C8B-B14F-4D97-AF65-F5344CB8AC3E}">
        <p14:creationId xmlns:p14="http://schemas.microsoft.com/office/powerpoint/2010/main" val="3159438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8F5D4-92AA-41F9-81E6-B10F05044811}"/>
              </a:ext>
            </a:extLst>
          </p:cNvPr>
          <p:cNvSpPr>
            <a:spLocks noGrp="1"/>
          </p:cNvSpPr>
          <p:nvPr>
            <p:ph type="title"/>
          </p:nvPr>
        </p:nvSpPr>
        <p:spPr/>
        <p:txBody>
          <a:bodyPr>
            <a:normAutofit/>
          </a:bodyPr>
          <a:lstStyle/>
          <a:p>
            <a:pPr algn="ctr"/>
            <a:r>
              <a:rPr lang="en-IN" sz="4000" b="1" dirty="0"/>
              <a:t>MODULES</a:t>
            </a:r>
          </a:p>
        </p:txBody>
      </p:sp>
      <p:sp>
        <p:nvSpPr>
          <p:cNvPr id="3" name="Content Placeholder 2">
            <a:extLst>
              <a:ext uri="{FF2B5EF4-FFF2-40B4-BE49-F238E27FC236}">
                <a16:creationId xmlns:a16="http://schemas.microsoft.com/office/drawing/2014/main" id="{92E3BA70-1D14-401F-8C67-77809B8F2CB2}"/>
              </a:ext>
            </a:extLst>
          </p:cNvPr>
          <p:cNvSpPr>
            <a:spLocks noGrp="1"/>
          </p:cNvSpPr>
          <p:nvPr>
            <p:ph idx="1"/>
          </p:nvPr>
        </p:nvSpPr>
        <p:spPr>
          <a:xfrm>
            <a:off x="858129" y="1477108"/>
            <a:ext cx="10621108" cy="3989237"/>
          </a:xfrm>
        </p:spPr>
        <p:txBody>
          <a:bodyPr>
            <a:normAutofit fontScale="62500" lnSpcReduction="20000"/>
          </a:bodyPr>
          <a:lstStyle/>
          <a:p>
            <a:pPr>
              <a:buFont typeface="Wingdings" panose="05000000000000000000" pitchFamily="2" charset="2"/>
              <a:buChar char="Ø"/>
            </a:pPr>
            <a:r>
              <a:rPr lang="en-IN" sz="3600" b="1" dirty="0">
                <a:latin typeface="Times New Roman" panose="02020603050405020304" pitchFamily="18" charset="0"/>
                <a:cs typeface="Times New Roman" panose="02020603050405020304" pitchFamily="18" charset="0"/>
              </a:rPr>
              <a:t>DATA-PREPROCESSING</a:t>
            </a:r>
            <a:r>
              <a:rPr lang="en-IN" sz="28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Data </a:t>
            </a:r>
            <a:r>
              <a:rPr lang="en-IN" sz="2800" dirty="0" err="1">
                <a:latin typeface="Times New Roman" panose="02020603050405020304" pitchFamily="18" charset="0"/>
                <a:cs typeface="Times New Roman" panose="02020603050405020304" pitchFamily="18" charset="0"/>
              </a:rPr>
              <a:t>preprocessing</a:t>
            </a:r>
            <a:r>
              <a:rPr lang="en-IN" sz="2800" dirty="0">
                <a:latin typeface="Times New Roman" panose="02020603050405020304" pitchFamily="18" charset="0"/>
                <a:cs typeface="Times New Roman" panose="02020603050405020304" pitchFamily="18" charset="0"/>
              </a:rPr>
              <a:t> is a technique that is used to convert raw data into a clean dataset.</a:t>
            </a:r>
          </a:p>
          <a:p>
            <a:pPr>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The data is gathered from different sources is in raw format which is not feasible for the analysis. </a:t>
            </a:r>
          </a:p>
          <a:p>
            <a:pPr>
              <a:buFont typeface="Wingdings" panose="05000000000000000000" pitchFamily="2" charset="2"/>
              <a:buChar char="§"/>
            </a:pPr>
            <a:r>
              <a:rPr lang="en-US" sz="2400" b="0" i="0" dirty="0">
                <a:solidFill>
                  <a:srgbClr val="333333"/>
                </a:solidFill>
                <a:effectLst/>
                <a:latin typeface="Times New Roman" panose="02020603050405020304" pitchFamily="18" charset="0"/>
                <a:cs typeface="Times New Roman" panose="02020603050405020304" pitchFamily="18" charset="0"/>
              </a:rPr>
              <a:t>In order to perform data preprocessing using Python, we need to import some predefined Python libraries they are :</a:t>
            </a:r>
            <a:endParaRPr lang="en-IN" sz="2400" b="0" i="0" dirty="0">
              <a:solidFill>
                <a:srgbClr val="333333"/>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i="0" dirty="0" err="1">
                <a:solidFill>
                  <a:srgbClr val="333333"/>
                </a:solidFill>
                <a:effectLst/>
                <a:latin typeface="Times New Roman" panose="02020603050405020304" pitchFamily="18" charset="0"/>
                <a:cs typeface="Times New Roman" panose="02020603050405020304" pitchFamily="18" charset="0"/>
              </a:rPr>
              <a:t>Numpy</a:t>
            </a:r>
            <a:r>
              <a:rPr lang="en-US" sz="2400" b="1" i="0" dirty="0">
                <a:solidFill>
                  <a:srgbClr val="333333"/>
                </a:solidFill>
                <a:effectLst/>
                <a:latin typeface="Times New Roman" panose="02020603050405020304" pitchFamily="18" charset="0"/>
                <a:cs typeface="Times New Roman" panose="02020603050405020304" pitchFamily="18" charset="0"/>
              </a:rPr>
              <a:t>:</a:t>
            </a:r>
            <a:r>
              <a:rPr lang="en-US" sz="2400" b="0" i="0" dirty="0">
                <a:solidFill>
                  <a:srgbClr val="333333"/>
                </a:solidFill>
                <a:effectLst/>
                <a:latin typeface="Times New Roman" panose="02020603050405020304" pitchFamily="18" charset="0"/>
                <a:cs typeface="Times New Roman" panose="02020603050405020304" pitchFamily="18" charset="0"/>
              </a:rPr>
              <a:t> </a:t>
            </a:r>
            <a:r>
              <a:rPr lang="en-US" sz="2400" b="0" i="0" dirty="0" err="1">
                <a:solidFill>
                  <a:srgbClr val="333333"/>
                </a:solidFill>
                <a:effectLst/>
                <a:latin typeface="Times New Roman" panose="02020603050405020304" pitchFamily="18" charset="0"/>
                <a:cs typeface="Times New Roman" panose="02020603050405020304" pitchFamily="18" charset="0"/>
              </a:rPr>
              <a:t>Numpy</a:t>
            </a:r>
            <a:r>
              <a:rPr lang="en-US" sz="2400" b="0" i="0" dirty="0">
                <a:solidFill>
                  <a:srgbClr val="333333"/>
                </a:solidFill>
                <a:effectLst/>
                <a:latin typeface="Times New Roman" panose="02020603050405020304" pitchFamily="18" charset="0"/>
                <a:cs typeface="Times New Roman" panose="02020603050405020304" pitchFamily="18" charset="0"/>
              </a:rPr>
              <a:t> Python library is used for including any type of mathematical operation in the code. </a:t>
            </a:r>
            <a:endParaRPr lang="en-IN" sz="2400" b="0" i="0" dirty="0">
              <a:solidFill>
                <a:srgbClr val="333333"/>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i="0" dirty="0">
                <a:solidFill>
                  <a:srgbClr val="333333"/>
                </a:solidFill>
                <a:effectLst/>
                <a:latin typeface="Times New Roman" panose="02020603050405020304" pitchFamily="18" charset="0"/>
                <a:cs typeface="Times New Roman" panose="02020603050405020304" pitchFamily="18" charset="0"/>
              </a:rPr>
              <a:t>Pandas:</a:t>
            </a:r>
            <a:r>
              <a:rPr lang="en-US" sz="2400" b="0" i="0" dirty="0">
                <a:solidFill>
                  <a:srgbClr val="333333"/>
                </a:solidFill>
                <a:effectLst/>
                <a:latin typeface="Times New Roman" panose="02020603050405020304" pitchFamily="18" charset="0"/>
                <a:cs typeface="Times New Roman" panose="02020603050405020304" pitchFamily="18" charset="0"/>
              </a:rPr>
              <a:t> The last library is the Pandas library, which is one of the most famous Python libraries and used for importing and managing the datasets.</a:t>
            </a:r>
            <a:endParaRPr lang="en-IN" sz="2400" dirty="0">
              <a:solidFill>
                <a:srgbClr val="333333"/>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i="0" dirty="0">
                <a:solidFill>
                  <a:srgbClr val="303133"/>
                </a:solidFill>
                <a:effectLst/>
                <a:latin typeface="Times New Roman" panose="02020603050405020304" pitchFamily="18" charset="0"/>
                <a:cs typeface="Times New Roman" panose="02020603050405020304" pitchFamily="18" charset="0"/>
              </a:rPr>
              <a:t>Matplotlib</a:t>
            </a:r>
            <a:r>
              <a:rPr lang="en-US" sz="2400" b="0" i="0" dirty="0">
                <a:solidFill>
                  <a:srgbClr val="303133"/>
                </a:solidFill>
                <a:effectLst/>
                <a:latin typeface="Times New Roman" panose="02020603050405020304" pitchFamily="18" charset="0"/>
                <a:cs typeface="Times New Roman" panose="02020603050405020304" pitchFamily="18" charset="0"/>
              </a:rPr>
              <a:t> – Matplotlib is a Python 2D plotting library that is used to plot any type of charts in Python.</a:t>
            </a:r>
          </a:p>
          <a:p>
            <a:pPr marL="0" indent="0">
              <a:buNone/>
            </a:pPr>
            <a:r>
              <a:rPr lang="en-US" sz="2800" dirty="0">
                <a:solidFill>
                  <a:srgbClr val="303133"/>
                </a:solidFill>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pPr marL="0" indent="0">
              <a:buNone/>
            </a:pPr>
            <a:r>
              <a:rPr lang="en-IN" sz="2800" dirty="0">
                <a:latin typeface="Times New Roman" panose="02020603050405020304" pitchFamily="18" charset="0"/>
                <a:cs typeface="Times New Roman" panose="02020603050405020304" pitchFamily="18" charset="0"/>
              </a:rPr>
              <a:t>     Pre-processing for this approach takes 4 simple yet effective steps:</a:t>
            </a:r>
          </a:p>
          <a:p>
            <a:endParaRPr lang="en-US" sz="2400" dirty="0"/>
          </a:p>
          <a:p>
            <a:pPr marL="0" indent="0">
              <a:buNone/>
            </a:pPr>
            <a:endParaRPr lang="en-IN" sz="2800" dirty="0"/>
          </a:p>
          <a:p>
            <a:endParaRPr lang="en-IN" sz="2800" dirty="0"/>
          </a:p>
          <a:p>
            <a:endParaRPr lang="en-IN" sz="2800" dirty="0"/>
          </a:p>
        </p:txBody>
      </p:sp>
    </p:spTree>
    <p:extLst>
      <p:ext uri="{BB962C8B-B14F-4D97-AF65-F5344CB8AC3E}">
        <p14:creationId xmlns:p14="http://schemas.microsoft.com/office/powerpoint/2010/main" val="860590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FEFB82-A3ED-4096-8956-E8290825439F}"/>
              </a:ext>
            </a:extLst>
          </p:cNvPr>
          <p:cNvSpPr txBox="1"/>
          <p:nvPr/>
        </p:nvSpPr>
        <p:spPr>
          <a:xfrm>
            <a:off x="242875" y="836407"/>
            <a:ext cx="11338560" cy="4336059"/>
          </a:xfrm>
          <a:prstGeom prst="rect">
            <a:avLst/>
          </a:prstGeom>
          <a:noFill/>
        </p:spPr>
        <p:txBody>
          <a:bodyPr wrap="square" rtlCol="0">
            <a:spAutoFit/>
          </a:bodyPr>
          <a:lstStyle/>
          <a:p>
            <a:pPr marL="400050" lvl="0" indent="-400050" algn="just">
              <a:lnSpc>
                <a:spcPct val="110000"/>
              </a:lnSpc>
              <a:buFont typeface="+mj-lt"/>
              <a:buAutoNum type="romanUcPeriod"/>
            </a:pPr>
            <a:r>
              <a:rPr lang="en-IN" b="1">
                <a:latin typeface="Times New Roman" panose="02020603050405020304" pitchFamily="18" charset="0"/>
                <a:cs typeface="Times New Roman" panose="02020603050405020304" pitchFamily="18" charset="0"/>
              </a:rPr>
              <a:t>Attribute Selection</a:t>
            </a:r>
            <a:r>
              <a:rPr lang="en-IN">
                <a:latin typeface="Times New Roman" panose="02020603050405020304" pitchFamily="18" charset="0"/>
                <a:cs typeface="Times New Roman" panose="02020603050405020304" pitchFamily="18" charset="0"/>
              </a:rPr>
              <a:t>: The attribute like serial no. is not required. The main attributes used for this study are GRE Scores, TOEFL Scores, CGPA, and University Ranking.</a:t>
            </a:r>
          </a:p>
          <a:p>
            <a:pPr marL="400050" lvl="0" indent="-400050" algn="just">
              <a:lnSpc>
                <a:spcPct val="110000"/>
              </a:lnSpc>
              <a:buFont typeface="+mj-lt"/>
              <a:buAutoNum type="romanUcPeriod"/>
            </a:pPr>
            <a:r>
              <a:rPr lang="en-IN" b="1">
                <a:latin typeface="Times New Roman" panose="02020603050405020304" pitchFamily="18" charset="0"/>
                <a:cs typeface="Times New Roman" panose="02020603050405020304" pitchFamily="18" charset="0"/>
              </a:rPr>
              <a:t>Cleaning missing values</a:t>
            </a:r>
            <a:r>
              <a:rPr lang="en-IN">
                <a:latin typeface="Times New Roman" panose="02020603050405020304" pitchFamily="18" charset="0"/>
                <a:cs typeface="Times New Roman" panose="02020603050405020304" pitchFamily="18" charset="0"/>
              </a:rPr>
              <a:t>: The library used for the task is called Scikit Learn preprocessing. It contains a class called Imputer which will help us take care of the missing data.</a:t>
            </a:r>
          </a:p>
          <a:p>
            <a:pPr marL="400050" lvl="0" indent="-400050" algn="just">
              <a:lnSpc>
                <a:spcPct val="110000"/>
              </a:lnSpc>
              <a:buFont typeface="+mj-lt"/>
              <a:buAutoNum type="romanUcPeriod"/>
            </a:pPr>
            <a:r>
              <a:rPr lang="en-IN" b="1">
                <a:latin typeface="Times New Roman" panose="02020603050405020304" pitchFamily="18" charset="0"/>
                <a:cs typeface="Times New Roman" panose="02020603050405020304" pitchFamily="18" charset="0"/>
              </a:rPr>
              <a:t>Feature Scaling</a:t>
            </a:r>
            <a:r>
              <a:rPr lang="en-IN">
                <a:latin typeface="Times New Roman" panose="02020603050405020304" pitchFamily="18" charset="0"/>
                <a:cs typeface="Times New Roman" panose="02020603050405020304" pitchFamily="18" charset="0"/>
              </a:rPr>
              <a:t> : It is performed during the data pre-processing to handle highly varying magnitudes or values or units. </a:t>
            </a:r>
          </a:p>
          <a:p>
            <a:pPr lvl="0" algn="just">
              <a:lnSpc>
                <a:spcPct val="110000"/>
              </a:lnSpc>
              <a:buFont typeface="Wingdings" panose="05000000000000000000" pitchFamily="2" charset="2"/>
              <a:buChar char="§"/>
            </a:pPr>
            <a:r>
              <a:rPr lang="en-IN">
                <a:latin typeface="Times New Roman" panose="02020603050405020304" pitchFamily="18" charset="0"/>
                <a:cs typeface="Times New Roman" panose="02020603050405020304" pitchFamily="18" charset="0"/>
              </a:rPr>
              <a:t>If feature scaling is not done, then a machine learning algorithm tends to weigh greater values, higher and consider smaller values as the lower values, regardless of the unit of the values. </a:t>
            </a:r>
          </a:p>
          <a:p>
            <a:pPr lvl="0" algn="just">
              <a:lnSpc>
                <a:spcPct val="110000"/>
              </a:lnSpc>
              <a:buFont typeface="Wingdings" panose="05000000000000000000" pitchFamily="2" charset="2"/>
              <a:buChar char="§"/>
            </a:pPr>
            <a:r>
              <a:rPr lang="en-US" b="0" i="0">
                <a:solidFill>
                  <a:srgbClr val="333333"/>
                </a:solidFill>
                <a:effectLst/>
                <a:latin typeface="Times New Roman" panose="02020603050405020304" pitchFamily="18" charset="0"/>
                <a:cs typeface="Times New Roman" panose="02020603050405020304" pitchFamily="18" charset="0"/>
              </a:rPr>
              <a:t>A  feature scaling in machine learning model is based on </a:t>
            </a:r>
            <a:r>
              <a:rPr lang="en-US" i="0">
                <a:solidFill>
                  <a:srgbClr val="333333"/>
                </a:solidFill>
                <a:effectLst/>
                <a:latin typeface="Times New Roman" panose="02020603050405020304" pitchFamily="18" charset="0"/>
                <a:cs typeface="Times New Roman" panose="02020603050405020304" pitchFamily="18" charset="0"/>
              </a:rPr>
              <a:t>Euclidean distance</a:t>
            </a:r>
            <a:r>
              <a:rPr lang="en-US">
                <a:solidFill>
                  <a:srgbClr val="333333"/>
                </a:solidFill>
                <a:latin typeface="Times New Roman" panose="02020603050405020304" pitchFamily="18" charset="0"/>
                <a:cs typeface="Times New Roman" panose="02020603050405020304" pitchFamily="18" charset="0"/>
              </a:rPr>
              <a:t>.</a:t>
            </a:r>
            <a:endParaRPr lang="en-IN" i="0">
              <a:solidFill>
                <a:srgbClr val="333333"/>
              </a:solidFill>
              <a:effectLst/>
              <a:latin typeface="Times New Roman" panose="02020603050405020304" pitchFamily="18" charset="0"/>
              <a:cs typeface="Times New Roman" panose="02020603050405020304" pitchFamily="18" charset="0"/>
            </a:endParaRPr>
          </a:p>
          <a:p>
            <a:pPr marL="0" lvl="0" indent="0" algn="just">
              <a:lnSpc>
                <a:spcPct val="110000"/>
              </a:lnSpc>
              <a:buNone/>
            </a:pPr>
            <a:r>
              <a:rPr lang="en-IN" b="1">
                <a:latin typeface="Times New Roman" panose="02020603050405020304" pitchFamily="18" charset="0"/>
                <a:cs typeface="Times New Roman" panose="02020603050405020304" pitchFamily="18" charset="0"/>
              </a:rPr>
              <a:t>Training and Test data Splitting the Dataset into Training set and Test Set</a:t>
            </a:r>
            <a:r>
              <a:rPr lang="en-IN">
                <a:latin typeface="Times New Roman" panose="02020603050405020304" pitchFamily="18" charset="0"/>
                <a:cs typeface="Times New Roman" panose="02020603050405020304" pitchFamily="18" charset="0"/>
              </a:rPr>
              <a:t>: The next step is to split our dataset into two. Training set and a Test set. </a:t>
            </a:r>
          </a:p>
          <a:p>
            <a:pPr lvl="0" algn="just">
              <a:lnSpc>
                <a:spcPct val="110000"/>
              </a:lnSpc>
              <a:buFont typeface="Wingdings" panose="05000000000000000000" pitchFamily="2" charset="2"/>
              <a:buChar char="§"/>
            </a:pPr>
            <a:r>
              <a:rPr lang="en-IN">
                <a:latin typeface="Times New Roman" panose="02020603050405020304" pitchFamily="18" charset="0"/>
                <a:cs typeface="Times New Roman" panose="02020603050405020304" pitchFamily="18" charset="0"/>
              </a:rPr>
              <a:t>We will train our machine learning models on our training set and then we will test the models on our test set to examine how accurately it will predict. </a:t>
            </a:r>
          </a:p>
          <a:p>
            <a:pPr lvl="0" algn="just">
              <a:lnSpc>
                <a:spcPct val="110000"/>
              </a:lnSpc>
              <a:buFont typeface="Wingdings" panose="05000000000000000000" pitchFamily="2" charset="2"/>
              <a:buChar char="§"/>
            </a:pPr>
            <a:r>
              <a:rPr lang="en-IN">
                <a:latin typeface="Times New Roman" panose="02020603050405020304" pitchFamily="18" charset="0"/>
                <a:cs typeface="Times New Roman" panose="02020603050405020304" pitchFamily="18" charset="0"/>
              </a:rPr>
              <a:t>A general rule of the thumb is to assign 75% of the dataset to training set and therefore the remaining 25% to test set.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964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F51D74-2870-4305-9F75-1E87510F00C0}"/>
              </a:ext>
            </a:extLst>
          </p:cNvPr>
          <p:cNvSpPr txBox="1"/>
          <p:nvPr/>
        </p:nvSpPr>
        <p:spPr>
          <a:xfrm>
            <a:off x="351692" y="337625"/>
            <a:ext cx="11394831" cy="5317587"/>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E48C916D-455E-40F8-B084-DD87F39F80B4}"/>
              </a:ext>
            </a:extLst>
          </p:cNvPr>
          <p:cNvSpPr txBox="1"/>
          <p:nvPr/>
        </p:nvSpPr>
        <p:spPr>
          <a:xfrm>
            <a:off x="351692" y="337625"/>
            <a:ext cx="11394830" cy="5016758"/>
          </a:xfrm>
          <a:prstGeom prst="rect">
            <a:avLst/>
          </a:prstGeom>
          <a:noFill/>
        </p:spPr>
        <p:txBody>
          <a:bodyPr wrap="square" rtlCol="0">
            <a:spAutoFit/>
          </a:bodyPr>
          <a:lstStyle/>
          <a:p>
            <a:pPr algn="just">
              <a:buFont typeface="Wingdings" panose="05000000000000000000" pitchFamily="2" charset="2"/>
              <a:buChar char="Ø"/>
            </a:pPr>
            <a:endParaRPr lang="en-IN" sz="2000" b="1" dirty="0"/>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Machine learning models</a:t>
            </a:r>
            <a:endParaRPr lang="en-IN" sz="20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  </a:t>
            </a:r>
            <a:r>
              <a:rPr lang="en-IN" sz="2000" b="1" dirty="0"/>
              <a:t> </a:t>
            </a:r>
            <a:r>
              <a:rPr lang="en-IN" sz="2000" dirty="0">
                <a:latin typeface="Times New Roman" panose="02020603050405020304" pitchFamily="18" charset="0"/>
                <a:cs typeface="Times New Roman" panose="02020603050405020304" pitchFamily="18" charset="0"/>
              </a:rPr>
              <a:t>They are</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several ML models have to be developed using various machine learning algorithms for admission prediction to a particular university. Algorithms are :</a:t>
            </a:r>
          </a:p>
          <a:p>
            <a:pPr marL="0" indent="0" algn="just">
              <a:buNone/>
            </a:pPr>
            <a:endParaRPr lang="en-IN" sz="20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MULTIPLE LINEAR REGRESSION WITH PCA</a:t>
            </a:r>
            <a:r>
              <a:rPr lang="en-IN" sz="2000" dirty="0">
                <a:latin typeface="Times New Roman" panose="02020603050405020304" pitchFamily="18" charset="0"/>
                <a:cs typeface="Times New Roman" panose="02020603050405020304" pitchFamily="18" charset="0"/>
              </a:rPr>
              <a:t>: </a:t>
            </a:r>
          </a:p>
          <a:p>
            <a:pPr lvl="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Multiple regression analysis is one of the most widely used methodologies for  expressing the dependence of a response variable on several predictor variables.</a:t>
            </a:r>
          </a:p>
          <a:p>
            <a:pPr lvl="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Due to the presence of multicollinearity, the standard errors of the parameter estimates could be quite high.</a:t>
            </a:r>
          </a:p>
          <a:p>
            <a:pPr lvl="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The specific goals of principal component analysis are to reduce a large number of predictor variables to smaller no. of principal components and to provide a regression equation for an underlying process by using predictor variables. </a:t>
            </a:r>
          </a:p>
          <a:p>
            <a:pPr lvl="0"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Principal components can be derived such that they are nearly uncorrelated or orthogonal. Thus the problem of multicollinearity among the variables can be solved by using PCA.</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pPr algn="just"/>
            <a:endParaRPr lang="en-IN" sz="2000" dirty="0"/>
          </a:p>
        </p:txBody>
      </p:sp>
    </p:spTree>
    <p:extLst>
      <p:ext uri="{BB962C8B-B14F-4D97-AF65-F5344CB8AC3E}">
        <p14:creationId xmlns:p14="http://schemas.microsoft.com/office/powerpoint/2010/main" val="288896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8BD9-88D7-4CAD-83CA-0F03C03351E9}"/>
              </a:ext>
            </a:extLst>
          </p:cNvPr>
          <p:cNvSpPr>
            <a:spLocks noGrp="1"/>
          </p:cNvSpPr>
          <p:nvPr>
            <p:ph type="title"/>
          </p:nvPr>
        </p:nvSpPr>
        <p:spPr/>
        <p:txBody>
          <a:bodyPr/>
          <a:lstStyle/>
          <a:p>
            <a:pPr algn="ctr"/>
            <a:r>
              <a:rPr lang="en-US" dirty="0"/>
              <a:t>Data gathering</a:t>
            </a:r>
            <a:endParaRPr lang="en-IN" dirty="0"/>
          </a:p>
        </p:txBody>
      </p:sp>
      <p:sp>
        <p:nvSpPr>
          <p:cNvPr id="3" name="Content Placeholder 2">
            <a:extLst>
              <a:ext uri="{FF2B5EF4-FFF2-40B4-BE49-F238E27FC236}">
                <a16:creationId xmlns:a16="http://schemas.microsoft.com/office/drawing/2014/main" id="{83D01B28-8665-4182-A390-4DCA21C02FDB}"/>
              </a:ext>
            </a:extLst>
          </p:cNvPr>
          <p:cNvSpPr>
            <a:spLocks noGrp="1"/>
          </p:cNvSpPr>
          <p:nvPr>
            <p:ph idx="1"/>
          </p:nvPr>
        </p:nvSpPr>
        <p:spPr/>
        <p:txBody>
          <a:bodyPr>
            <a:normAutofit/>
          </a:bodyPr>
          <a:lstStyle/>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Data gathering is the process of collecting and measuring information from countless different sources. </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In order to use the data we collect to develop practical machine learning solutions, it must be collected. </a:t>
            </a:r>
          </a:p>
          <a:p>
            <a:pPr>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The dataset has been collected from students of different colleges. The dataset collected consist of instances of students.</a:t>
            </a:r>
            <a:r>
              <a:rPr lang="en-US" sz="2000" b="0" i="0" dirty="0">
                <a:solidFill>
                  <a:srgbClr val="333333"/>
                </a:solidFill>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000" b="0" i="0" dirty="0">
                <a:solidFill>
                  <a:srgbClr val="333333"/>
                </a:solidFill>
                <a:effectLst/>
                <a:latin typeface="Times New Roman" panose="02020603050405020304" pitchFamily="18" charset="0"/>
                <a:cs typeface="Times New Roman" panose="02020603050405020304" pitchFamily="18" charset="0"/>
              </a:rPr>
              <a:t>To use the dataset in our code, we usually put it into a CSV </a:t>
            </a:r>
            <a:r>
              <a:rPr lang="en-US" sz="2000" i="0" dirty="0">
                <a:solidFill>
                  <a:srgbClr val="333333"/>
                </a:solidFill>
                <a:effectLst/>
                <a:latin typeface="Times New Roman" panose="02020603050405020304" pitchFamily="18" charset="0"/>
                <a:cs typeface="Times New Roman" panose="02020603050405020304" pitchFamily="18" charset="0"/>
              </a:rPr>
              <a:t>file</a:t>
            </a:r>
            <a:r>
              <a:rPr lang="en-US" sz="2000" b="0" i="0" dirty="0">
                <a:solidFill>
                  <a:srgbClr val="333333"/>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460977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51689-248B-46FC-955D-D80D0EB84A28}"/>
              </a:ext>
            </a:extLst>
          </p:cNvPr>
          <p:cNvSpPr>
            <a:spLocks noGrp="1"/>
          </p:cNvSpPr>
          <p:nvPr>
            <p:ph type="title"/>
          </p:nvPr>
        </p:nvSpPr>
        <p:spPr/>
        <p:txBody>
          <a:bodyPr/>
          <a:lstStyle/>
          <a:p>
            <a:pPr algn="ctr"/>
            <a:r>
              <a:rPr lang="en-IN" dirty="0"/>
              <a:t>USECASE DIAGRAM</a:t>
            </a:r>
            <a:br>
              <a:rPr lang="en-IN" dirty="0"/>
            </a:br>
            <a:endParaRPr lang="en-IN" dirty="0"/>
          </a:p>
        </p:txBody>
      </p:sp>
      <p:pic>
        <p:nvPicPr>
          <p:cNvPr id="6" name="Content Placeholder 5">
            <a:extLst>
              <a:ext uri="{FF2B5EF4-FFF2-40B4-BE49-F238E27FC236}">
                <a16:creationId xmlns:a16="http://schemas.microsoft.com/office/drawing/2014/main" id="{EDE113EF-63D9-4853-AFAC-135FE1CB49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1189" y="1853755"/>
            <a:ext cx="6992470" cy="4103292"/>
          </a:xfrm>
        </p:spPr>
      </p:pic>
    </p:spTree>
    <p:extLst>
      <p:ext uri="{BB962C8B-B14F-4D97-AF65-F5344CB8AC3E}">
        <p14:creationId xmlns:p14="http://schemas.microsoft.com/office/powerpoint/2010/main" val="3265568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B42A-B495-4653-B855-E77132251D64}"/>
              </a:ext>
            </a:extLst>
          </p:cNvPr>
          <p:cNvSpPr>
            <a:spLocks noGrp="1"/>
          </p:cNvSpPr>
          <p:nvPr>
            <p:ph type="title"/>
          </p:nvPr>
        </p:nvSpPr>
        <p:spPr/>
        <p:txBody>
          <a:bodyPr/>
          <a:lstStyle/>
          <a:p>
            <a:pPr algn="ctr"/>
            <a:r>
              <a:rPr lang="en-IN" dirty="0"/>
              <a:t>CLASS DIAGRAM</a:t>
            </a:r>
          </a:p>
        </p:txBody>
      </p:sp>
      <p:pic>
        <p:nvPicPr>
          <p:cNvPr id="7" name="Content Placeholder 6">
            <a:extLst>
              <a:ext uri="{FF2B5EF4-FFF2-40B4-BE49-F238E27FC236}">
                <a16:creationId xmlns:a16="http://schemas.microsoft.com/office/drawing/2014/main" id="{BB3F2930-7301-4355-B772-AC43B0DF8B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4294" y="1853754"/>
            <a:ext cx="8283387" cy="4547045"/>
          </a:xfrm>
        </p:spPr>
      </p:pic>
    </p:spTree>
    <p:extLst>
      <p:ext uri="{BB962C8B-B14F-4D97-AF65-F5344CB8AC3E}">
        <p14:creationId xmlns:p14="http://schemas.microsoft.com/office/powerpoint/2010/main" val="4228318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A803-C51B-4719-ABBF-3A5391E67C1D}"/>
              </a:ext>
            </a:extLst>
          </p:cNvPr>
          <p:cNvSpPr>
            <a:spLocks noGrp="1"/>
          </p:cNvSpPr>
          <p:nvPr>
            <p:ph type="title"/>
          </p:nvPr>
        </p:nvSpPr>
        <p:spPr/>
        <p:txBody>
          <a:bodyPr/>
          <a:lstStyle/>
          <a:p>
            <a:pPr algn="ctr"/>
            <a:r>
              <a:rPr lang="en-IN" dirty="0"/>
              <a:t>SEQUENCE DIAGRAM</a:t>
            </a:r>
          </a:p>
        </p:txBody>
      </p:sp>
      <p:pic>
        <p:nvPicPr>
          <p:cNvPr id="7" name="Content Placeholder 6">
            <a:extLst>
              <a:ext uri="{FF2B5EF4-FFF2-40B4-BE49-F238E27FC236}">
                <a16:creationId xmlns:a16="http://schemas.microsoft.com/office/drawing/2014/main" id="{1E76BE67-10A1-44F7-BFC7-ACE32E0F86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7776" y="1853754"/>
            <a:ext cx="8834717" cy="4426021"/>
          </a:xfrm>
        </p:spPr>
      </p:pic>
    </p:spTree>
    <p:extLst>
      <p:ext uri="{BB962C8B-B14F-4D97-AF65-F5344CB8AC3E}">
        <p14:creationId xmlns:p14="http://schemas.microsoft.com/office/powerpoint/2010/main" val="3309831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669F0-E18A-483C-A546-C9EC594EAF85}"/>
              </a:ext>
            </a:extLst>
          </p:cNvPr>
          <p:cNvSpPr>
            <a:spLocks noGrp="1"/>
          </p:cNvSpPr>
          <p:nvPr>
            <p:ph type="title"/>
          </p:nvPr>
        </p:nvSpPr>
        <p:spPr/>
        <p:txBody>
          <a:bodyPr/>
          <a:lstStyle/>
          <a:p>
            <a:pPr algn="ctr"/>
            <a:r>
              <a:rPr lang="en-IN" dirty="0"/>
              <a:t>ACTIVITY DIAGRAM</a:t>
            </a:r>
          </a:p>
        </p:txBody>
      </p:sp>
      <p:pic>
        <p:nvPicPr>
          <p:cNvPr id="7" name="Content Placeholder 6">
            <a:extLst>
              <a:ext uri="{FF2B5EF4-FFF2-40B4-BE49-F238E27FC236}">
                <a16:creationId xmlns:a16="http://schemas.microsoft.com/office/drawing/2014/main" id="{4B6EF755-11F6-4B6C-A4E2-61DC703DA6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4801" y="2016124"/>
            <a:ext cx="3738282" cy="4559487"/>
          </a:xfrm>
        </p:spPr>
      </p:pic>
    </p:spTree>
    <p:extLst>
      <p:ext uri="{BB962C8B-B14F-4D97-AF65-F5344CB8AC3E}">
        <p14:creationId xmlns:p14="http://schemas.microsoft.com/office/powerpoint/2010/main" val="2460729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34A41-4ECC-42DA-9833-B369EAC7DFC4}"/>
              </a:ext>
            </a:extLst>
          </p:cNvPr>
          <p:cNvSpPr>
            <a:spLocks noGrp="1"/>
          </p:cNvSpPr>
          <p:nvPr>
            <p:ph type="title"/>
          </p:nvPr>
        </p:nvSpPr>
        <p:spPr>
          <a:xfrm>
            <a:off x="1449218" y="1"/>
            <a:ext cx="8797442" cy="389964"/>
          </a:xfrm>
        </p:spPr>
        <p:txBody>
          <a:bodyPr>
            <a:normAutofit fontScale="90000"/>
          </a:bodyPr>
          <a:lstStyle/>
          <a:p>
            <a:pPr algn="ctr"/>
            <a:r>
              <a:rPr lang="en-IN" dirty="0"/>
              <a:t>SAMPLE CODE</a:t>
            </a:r>
          </a:p>
        </p:txBody>
      </p:sp>
      <p:sp>
        <p:nvSpPr>
          <p:cNvPr id="5" name="Content Placeholder 4">
            <a:extLst>
              <a:ext uri="{FF2B5EF4-FFF2-40B4-BE49-F238E27FC236}">
                <a16:creationId xmlns:a16="http://schemas.microsoft.com/office/drawing/2014/main" id="{911D2453-AEDF-4A5D-8521-CB78AC8482D7}"/>
              </a:ext>
            </a:extLst>
          </p:cNvPr>
          <p:cNvSpPr>
            <a:spLocks noGrp="1"/>
          </p:cNvSpPr>
          <p:nvPr>
            <p:ph sz="half" idx="2"/>
          </p:nvPr>
        </p:nvSpPr>
        <p:spPr>
          <a:xfrm>
            <a:off x="6293224" y="1842247"/>
            <a:ext cx="5702518" cy="3616616"/>
          </a:xfrm>
        </p:spPr>
        <p:txBody>
          <a:bodyPr>
            <a:normAutofit fontScale="85000" lnSpcReduction="20000"/>
          </a:bodyPr>
          <a:lstStyle/>
          <a:p>
            <a:pPr algn="ctr"/>
            <a:r>
              <a:rPr lang="en-IN" sz="1500" b="0" dirty="0">
                <a:solidFill>
                  <a:srgbClr val="AF00DB"/>
                </a:solidFill>
                <a:effectLst/>
                <a:latin typeface="Courier New" panose="02070309020205020404" pitchFamily="49" charset="0"/>
              </a:rPr>
              <a:t>//algorithms</a:t>
            </a:r>
          </a:p>
          <a:p>
            <a:r>
              <a:rPr lang="en-IN" sz="1500" b="0" dirty="0">
                <a:solidFill>
                  <a:srgbClr val="AF00DB"/>
                </a:solidFill>
                <a:effectLst/>
                <a:latin typeface="Courier New" panose="02070309020205020404" pitchFamily="49" charset="0"/>
              </a:rPr>
              <a:t>from</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sklearn.linear_model</a:t>
            </a:r>
            <a:r>
              <a:rPr lang="en-IN" sz="1500" b="0" dirty="0">
                <a:solidFill>
                  <a:srgbClr val="000000"/>
                </a:solidFill>
                <a:effectLst/>
                <a:latin typeface="Courier New" panose="02070309020205020404" pitchFamily="49" charset="0"/>
              </a:rPr>
              <a:t> </a:t>
            </a:r>
            <a:r>
              <a:rPr lang="en-IN" sz="1500" b="0" dirty="0">
                <a:solidFill>
                  <a:srgbClr val="AF00DB"/>
                </a:solidFill>
                <a:effectLst/>
                <a:latin typeface="Courier New" panose="02070309020205020404" pitchFamily="49" charset="0"/>
              </a:rPr>
              <a:t>import</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LogisticRegression</a:t>
            </a:r>
            <a:endParaRPr lang="en-IN" sz="1500" b="0" dirty="0">
              <a:solidFill>
                <a:srgbClr val="000000"/>
              </a:solidFill>
              <a:effectLst/>
              <a:latin typeface="Courier New" panose="02070309020205020404" pitchFamily="49" charset="0"/>
            </a:endParaRPr>
          </a:p>
          <a:p>
            <a:r>
              <a:rPr lang="en-IN" sz="1500" b="0" dirty="0">
                <a:solidFill>
                  <a:srgbClr val="AF00DB"/>
                </a:solidFill>
                <a:effectLst/>
                <a:latin typeface="Courier New" panose="02070309020205020404" pitchFamily="49" charset="0"/>
              </a:rPr>
              <a:t>from</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sklearn.tree</a:t>
            </a:r>
            <a:r>
              <a:rPr lang="en-IN" sz="1500" b="0" dirty="0">
                <a:solidFill>
                  <a:srgbClr val="000000"/>
                </a:solidFill>
                <a:effectLst/>
                <a:latin typeface="Courier New" panose="02070309020205020404" pitchFamily="49" charset="0"/>
              </a:rPr>
              <a:t> </a:t>
            </a:r>
            <a:r>
              <a:rPr lang="en-IN" sz="1500" b="0" dirty="0">
                <a:solidFill>
                  <a:srgbClr val="AF00DB"/>
                </a:solidFill>
                <a:effectLst/>
                <a:latin typeface="Courier New" panose="02070309020205020404" pitchFamily="49" charset="0"/>
              </a:rPr>
              <a:t>import</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DecisionTreeClassifier</a:t>
            </a:r>
            <a:endParaRPr lang="en-IN" sz="1500" b="0" dirty="0">
              <a:solidFill>
                <a:srgbClr val="000000"/>
              </a:solidFill>
              <a:effectLst/>
              <a:latin typeface="Courier New" panose="02070309020205020404" pitchFamily="49" charset="0"/>
            </a:endParaRPr>
          </a:p>
          <a:p>
            <a:r>
              <a:rPr lang="en-IN" sz="1500" b="0" dirty="0">
                <a:solidFill>
                  <a:srgbClr val="AF00DB"/>
                </a:solidFill>
                <a:effectLst/>
                <a:latin typeface="Courier New" panose="02070309020205020404" pitchFamily="49" charset="0"/>
              </a:rPr>
              <a:t>from</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sklearn.ensemble</a:t>
            </a:r>
            <a:r>
              <a:rPr lang="en-IN" sz="1500" b="0" dirty="0">
                <a:solidFill>
                  <a:srgbClr val="000000"/>
                </a:solidFill>
                <a:effectLst/>
                <a:latin typeface="Courier New" panose="02070309020205020404" pitchFamily="49" charset="0"/>
              </a:rPr>
              <a:t> </a:t>
            </a:r>
            <a:r>
              <a:rPr lang="en-IN" sz="1500" b="0" dirty="0">
                <a:solidFill>
                  <a:srgbClr val="AF00DB"/>
                </a:solidFill>
                <a:effectLst/>
                <a:latin typeface="Courier New" panose="02070309020205020404" pitchFamily="49" charset="0"/>
              </a:rPr>
              <a:t>import</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RandomForestClassifier</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ExtraTreesClassifier</a:t>
            </a:r>
            <a:endParaRPr lang="en-IN" sz="1500" b="0" dirty="0">
              <a:solidFill>
                <a:srgbClr val="000000"/>
              </a:solidFill>
              <a:effectLst/>
              <a:latin typeface="Courier New" panose="02070309020205020404" pitchFamily="49" charset="0"/>
            </a:endParaRPr>
          </a:p>
          <a:p>
            <a:r>
              <a:rPr lang="en-IN" sz="1500" b="0" dirty="0">
                <a:solidFill>
                  <a:srgbClr val="AF00DB"/>
                </a:solidFill>
                <a:effectLst/>
                <a:latin typeface="Courier New" panose="02070309020205020404" pitchFamily="49" charset="0"/>
              </a:rPr>
              <a:t>from</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sklearn</a:t>
            </a:r>
            <a:r>
              <a:rPr lang="en-IN" sz="1500" b="0" dirty="0">
                <a:solidFill>
                  <a:srgbClr val="000000"/>
                </a:solidFill>
                <a:effectLst/>
                <a:latin typeface="Courier New" panose="02070309020205020404" pitchFamily="49" charset="0"/>
              </a:rPr>
              <a:t> </a:t>
            </a:r>
            <a:r>
              <a:rPr lang="en-IN" sz="1500" b="0" dirty="0">
                <a:solidFill>
                  <a:srgbClr val="AF00DB"/>
                </a:solidFill>
                <a:effectLst/>
                <a:latin typeface="Courier New" panose="02070309020205020404" pitchFamily="49" charset="0"/>
              </a:rPr>
              <a:t>import</a:t>
            </a:r>
            <a:r>
              <a:rPr lang="en-IN" sz="1500" b="0" dirty="0">
                <a:solidFill>
                  <a:srgbClr val="000000"/>
                </a:solidFill>
                <a:effectLst/>
                <a:latin typeface="Courier New" panose="02070309020205020404" pitchFamily="49" charset="0"/>
              </a:rPr>
              <a:t> metrics</a:t>
            </a:r>
          </a:p>
          <a:p>
            <a:r>
              <a:rPr lang="en-IN" sz="1500" b="0" dirty="0">
                <a:solidFill>
                  <a:srgbClr val="AF00DB"/>
                </a:solidFill>
                <a:effectLst/>
                <a:latin typeface="Courier New" panose="02070309020205020404" pitchFamily="49" charset="0"/>
              </a:rPr>
              <a:t>from</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sklearn.metrics</a:t>
            </a:r>
            <a:r>
              <a:rPr lang="en-IN" sz="1500" b="0" dirty="0">
                <a:solidFill>
                  <a:srgbClr val="000000"/>
                </a:solidFill>
                <a:effectLst/>
                <a:latin typeface="Courier New" panose="02070309020205020404" pitchFamily="49" charset="0"/>
              </a:rPr>
              <a:t> </a:t>
            </a:r>
            <a:r>
              <a:rPr lang="en-IN" sz="1500" b="0" dirty="0">
                <a:solidFill>
                  <a:srgbClr val="AF00DB"/>
                </a:solidFill>
                <a:effectLst/>
                <a:latin typeface="Courier New" panose="02070309020205020404" pitchFamily="49" charset="0"/>
              </a:rPr>
              <a:t>import</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accuracy_score</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mean_squared_error</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precision_recall_curve</a:t>
            </a:r>
            <a:endParaRPr lang="en-IN" sz="1500" b="0" dirty="0">
              <a:solidFill>
                <a:srgbClr val="000000"/>
              </a:solidFill>
              <a:effectLst/>
              <a:latin typeface="Courier New" panose="02070309020205020404" pitchFamily="49" charset="0"/>
            </a:endParaRPr>
          </a:p>
          <a:p>
            <a:r>
              <a:rPr lang="en-IN" sz="1500" b="0" dirty="0">
                <a:solidFill>
                  <a:srgbClr val="AF00DB"/>
                </a:solidFill>
                <a:effectLst/>
                <a:latin typeface="Courier New" panose="02070309020205020404" pitchFamily="49" charset="0"/>
              </a:rPr>
              <a:t>from</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sklearn.model_selection</a:t>
            </a:r>
            <a:r>
              <a:rPr lang="en-IN" sz="1500" b="0" dirty="0">
                <a:solidFill>
                  <a:srgbClr val="000000"/>
                </a:solidFill>
                <a:effectLst/>
                <a:latin typeface="Courier New" panose="02070309020205020404" pitchFamily="49" charset="0"/>
              </a:rPr>
              <a:t> </a:t>
            </a:r>
            <a:r>
              <a:rPr lang="en-IN" sz="1500" b="0" dirty="0">
                <a:solidFill>
                  <a:srgbClr val="AF00DB"/>
                </a:solidFill>
                <a:effectLst/>
                <a:latin typeface="Courier New" panose="02070309020205020404" pitchFamily="49" charset="0"/>
              </a:rPr>
              <a:t>import</a:t>
            </a:r>
            <a:r>
              <a:rPr lang="en-IN" sz="1500" b="0" dirty="0">
                <a:solidFill>
                  <a:srgbClr val="000000"/>
                </a:solidFill>
                <a:effectLst/>
                <a:latin typeface="Courier New" panose="02070309020205020404" pitchFamily="49" charset="0"/>
              </a:rPr>
              <a:t> </a:t>
            </a:r>
            <a:r>
              <a:rPr lang="en-IN" sz="1500" b="0" dirty="0" err="1">
                <a:solidFill>
                  <a:srgbClr val="000000"/>
                </a:solidFill>
                <a:effectLst/>
                <a:latin typeface="Courier New" panose="02070309020205020404" pitchFamily="49" charset="0"/>
              </a:rPr>
              <a:t>cross_val_score</a:t>
            </a:r>
            <a:endParaRPr lang="en-IN" sz="1500" b="0" dirty="0">
              <a:solidFill>
                <a:srgbClr val="000000"/>
              </a:solidFill>
              <a:effectLst/>
              <a:latin typeface="Courier New" panose="02070309020205020404" pitchFamily="49" charset="0"/>
            </a:endParaRPr>
          </a:p>
          <a:p>
            <a:r>
              <a:rPr lang="en-IN" sz="1400" b="0" dirty="0">
                <a:solidFill>
                  <a:srgbClr val="AF00DB"/>
                </a:solidFill>
                <a:effectLst/>
                <a:latin typeface="Courier New" panose="02070309020205020404" pitchFamily="49" charset="0"/>
              </a:rPr>
              <a:t>from</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sklearn.neural_network</a:t>
            </a:r>
            <a:r>
              <a:rPr lang="en-IN" sz="1400" b="0" dirty="0">
                <a:solidFill>
                  <a:srgbClr val="000000"/>
                </a:solidFill>
                <a:effectLst/>
                <a:latin typeface="Courier New" panose="02070309020205020404" pitchFamily="49" charset="0"/>
              </a:rPr>
              <a:t> </a:t>
            </a:r>
            <a:r>
              <a:rPr lang="en-IN" sz="1400" b="0" dirty="0">
                <a:solidFill>
                  <a:srgbClr val="AF00DB"/>
                </a:solidFill>
                <a:effectLst/>
                <a:latin typeface="Courier New" panose="02070309020205020404" pitchFamily="49" charset="0"/>
              </a:rPr>
              <a:t>import</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MLPClassifier</a:t>
            </a:r>
            <a:endParaRPr lang="en-IN" sz="1400" b="0" dirty="0">
              <a:solidFill>
                <a:srgbClr val="000000"/>
              </a:solidFill>
              <a:effectLst/>
              <a:latin typeface="Courier New" panose="02070309020205020404" pitchFamily="49" charset="0"/>
            </a:endParaRPr>
          </a:p>
          <a:p>
            <a:r>
              <a:rPr lang="en-IN" sz="1400" b="0" dirty="0">
                <a:solidFill>
                  <a:srgbClr val="AF00DB"/>
                </a:solidFill>
                <a:effectLst/>
                <a:latin typeface="Courier New" panose="02070309020205020404" pitchFamily="49" charset="0"/>
              </a:rPr>
              <a:t>from</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sklearn.model_selection</a:t>
            </a:r>
            <a:r>
              <a:rPr lang="en-IN" sz="1400" b="0" dirty="0">
                <a:solidFill>
                  <a:srgbClr val="000000"/>
                </a:solidFill>
                <a:effectLst/>
                <a:latin typeface="Courier New" panose="02070309020205020404" pitchFamily="49" charset="0"/>
              </a:rPr>
              <a:t> </a:t>
            </a:r>
            <a:r>
              <a:rPr lang="en-IN" sz="1400" b="0" dirty="0">
                <a:solidFill>
                  <a:srgbClr val="AF00DB"/>
                </a:solidFill>
                <a:effectLst/>
                <a:latin typeface="Courier New" panose="02070309020205020404" pitchFamily="49" charset="0"/>
              </a:rPr>
              <a:t>import</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RandomizedSearchCV</a:t>
            </a:r>
            <a:endParaRPr lang="en-IN" sz="1400" b="0" dirty="0">
              <a:solidFill>
                <a:srgbClr val="000000"/>
              </a:solidFill>
              <a:effectLst/>
              <a:latin typeface="Courier New" panose="02070309020205020404" pitchFamily="49" charset="0"/>
            </a:endParaRPr>
          </a:p>
          <a:p>
            <a:endParaRPr lang="en-IN" sz="1500" b="0" dirty="0">
              <a:solidFill>
                <a:srgbClr val="000000"/>
              </a:solidFill>
              <a:effectLst/>
              <a:latin typeface="Courier New" panose="02070309020205020404" pitchFamily="49" charset="0"/>
            </a:endParaRPr>
          </a:p>
          <a:p>
            <a:endParaRPr lang="en-IN" b="0" dirty="0">
              <a:solidFill>
                <a:srgbClr val="000000"/>
              </a:solidFill>
              <a:effectLst/>
              <a:latin typeface="Courier New" panose="02070309020205020404" pitchFamily="49" charset="0"/>
            </a:endParaRPr>
          </a:p>
          <a:p>
            <a:endParaRPr lang="en-IN" dirty="0"/>
          </a:p>
        </p:txBody>
      </p:sp>
      <p:sp>
        <p:nvSpPr>
          <p:cNvPr id="10" name="Content Placeholder 9">
            <a:extLst>
              <a:ext uri="{FF2B5EF4-FFF2-40B4-BE49-F238E27FC236}">
                <a16:creationId xmlns:a16="http://schemas.microsoft.com/office/drawing/2014/main" id="{3E684C8D-8ED4-4FB8-BB18-4DD16BFD40DE}"/>
              </a:ext>
            </a:extLst>
          </p:cNvPr>
          <p:cNvSpPr>
            <a:spLocks noGrp="1"/>
          </p:cNvSpPr>
          <p:nvPr>
            <p:ph sz="half" idx="1"/>
          </p:nvPr>
        </p:nvSpPr>
        <p:spPr>
          <a:xfrm>
            <a:off x="389965" y="1949824"/>
            <a:ext cx="5702518" cy="3509650"/>
          </a:xfrm>
        </p:spPr>
        <p:txBody>
          <a:bodyPr>
            <a:normAutofit fontScale="85000" lnSpcReduction="20000"/>
          </a:bodyPr>
          <a:lstStyle/>
          <a:p>
            <a:r>
              <a:rPr lang="en-IN" sz="1400" b="0" dirty="0">
                <a:solidFill>
                  <a:srgbClr val="AF00DB"/>
                </a:solidFill>
                <a:effectLst/>
                <a:latin typeface="Courier New" panose="02070309020205020404" pitchFamily="49" charset="0"/>
              </a:rPr>
              <a:t>import</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numpy</a:t>
            </a:r>
            <a:r>
              <a:rPr lang="en-IN" sz="1400" b="0" dirty="0">
                <a:solidFill>
                  <a:srgbClr val="000000"/>
                </a:solidFill>
                <a:effectLst/>
                <a:latin typeface="Courier New" panose="02070309020205020404" pitchFamily="49" charset="0"/>
              </a:rPr>
              <a:t> </a:t>
            </a:r>
            <a:r>
              <a:rPr lang="en-IN" sz="1400" b="0" dirty="0">
                <a:solidFill>
                  <a:srgbClr val="AF00DB"/>
                </a:solidFill>
                <a:effectLst/>
                <a:latin typeface="Courier New" panose="02070309020205020404" pitchFamily="49" charset="0"/>
              </a:rPr>
              <a:t>as</a:t>
            </a:r>
            <a:r>
              <a:rPr lang="en-IN" sz="1400" b="0" dirty="0">
                <a:solidFill>
                  <a:srgbClr val="000000"/>
                </a:solidFill>
                <a:effectLst/>
                <a:latin typeface="Courier New" panose="02070309020205020404" pitchFamily="49" charset="0"/>
              </a:rPr>
              <a:t> np </a:t>
            </a:r>
            <a:r>
              <a:rPr lang="en-IN" sz="1400" b="0" dirty="0">
                <a:solidFill>
                  <a:srgbClr val="008000"/>
                </a:solidFill>
                <a:effectLst/>
                <a:latin typeface="Courier New" panose="02070309020205020404" pitchFamily="49" charset="0"/>
              </a:rPr>
              <a:t># linear algebra</a:t>
            </a:r>
            <a:endParaRPr lang="en-IN" sz="1400" b="0" dirty="0">
              <a:solidFill>
                <a:srgbClr val="000000"/>
              </a:solidFill>
              <a:effectLst/>
              <a:latin typeface="Courier New" panose="02070309020205020404" pitchFamily="49" charset="0"/>
            </a:endParaRPr>
          </a:p>
          <a:p>
            <a:r>
              <a:rPr lang="en-IN" sz="1400" b="0" dirty="0">
                <a:solidFill>
                  <a:srgbClr val="AF00DB"/>
                </a:solidFill>
                <a:effectLst/>
                <a:latin typeface="Courier New" panose="02070309020205020404" pitchFamily="49" charset="0"/>
              </a:rPr>
              <a:t>import</a:t>
            </a:r>
            <a:r>
              <a:rPr lang="en-IN" sz="1400" b="0" dirty="0">
                <a:solidFill>
                  <a:srgbClr val="000000"/>
                </a:solidFill>
                <a:effectLst/>
                <a:latin typeface="Courier New" panose="02070309020205020404" pitchFamily="49" charset="0"/>
              </a:rPr>
              <a:t> pandas </a:t>
            </a:r>
            <a:r>
              <a:rPr lang="en-IN" sz="1400" b="0" dirty="0">
                <a:solidFill>
                  <a:srgbClr val="AF00DB"/>
                </a:solidFill>
                <a:effectLst/>
                <a:latin typeface="Courier New" panose="02070309020205020404" pitchFamily="49" charset="0"/>
              </a:rPr>
              <a:t>as</a:t>
            </a:r>
            <a:r>
              <a:rPr lang="en-IN" sz="1400" b="0" dirty="0">
                <a:solidFill>
                  <a:srgbClr val="000000"/>
                </a:solidFill>
                <a:effectLst/>
                <a:latin typeface="Courier New" panose="02070309020205020404" pitchFamily="49" charset="0"/>
              </a:rPr>
              <a:t> pd </a:t>
            </a:r>
            <a:r>
              <a:rPr lang="en-IN" sz="1400" b="0" dirty="0">
                <a:solidFill>
                  <a:srgbClr val="008000"/>
                </a:solidFill>
                <a:effectLst/>
                <a:latin typeface="Courier New" panose="02070309020205020404" pitchFamily="49" charset="0"/>
              </a:rPr>
              <a:t># data processing, CSV file I/O (e.g. </a:t>
            </a:r>
            <a:r>
              <a:rPr lang="en-IN" sz="1400" b="0" dirty="0" err="1">
                <a:solidFill>
                  <a:srgbClr val="008000"/>
                </a:solidFill>
                <a:effectLst/>
                <a:latin typeface="Courier New" panose="02070309020205020404" pitchFamily="49" charset="0"/>
              </a:rPr>
              <a:t>pd.read_csv</a:t>
            </a:r>
            <a:r>
              <a:rPr lang="en-IN" sz="1400" b="0" dirty="0">
                <a:solidFill>
                  <a:srgbClr val="008000"/>
                </a:solidFill>
                <a:effectLst/>
                <a:latin typeface="Courier New" panose="02070309020205020404" pitchFamily="49" charset="0"/>
              </a:rPr>
              <a:t>)</a:t>
            </a:r>
            <a:endParaRPr lang="en-IN" sz="1400" b="0" dirty="0">
              <a:solidFill>
                <a:srgbClr val="000000"/>
              </a:solidFill>
              <a:effectLst/>
              <a:latin typeface="Courier New" panose="02070309020205020404" pitchFamily="49" charset="0"/>
            </a:endParaRPr>
          </a:p>
          <a:p>
            <a:r>
              <a:rPr lang="en-IN" sz="1400" b="0" dirty="0">
                <a:solidFill>
                  <a:srgbClr val="AF00DB"/>
                </a:solidFill>
                <a:effectLst/>
                <a:latin typeface="Courier New" panose="02070309020205020404" pitchFamily="49" charset="0"/>
              </a:rPr>
              <a:t>import</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matplotlib.pyplot</a:t>
            </a:r>
            <a:r>
              <a:rPr lang="en-IN" sz="1400" b="0" dirty="0">
                <a:solidFill>
                  <a:srgbClr val="000000"/>
                </a:solidFill>
                <a:effectLst/>
                <a:latin typeface="Courier New" panose="02070309020205020404" pitchFamily="49" charset="0"/>
              </a:rPr>
              <a:t> </a:t>
            </a:r>
            <a:r>
              <a:rPr lang="en-IN" sz="1400" b="0" dirty="0">
                <a:solidFill>
                  <a:srgbClr val="AF00DB"/>
                </a:solidFill>
                <a:effectLst/>
                <a:latin typeface="Courier New" panose="02070309020205020404" pitchFamily="49" charset="0"/>
              </a:rPr>
              <a:t>as</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plt</a:t>
            </a:r>
            <a:endParaRPr lang="en-IN" sz="1400" b="0" dirty="0">
              <a:solidFill>
                <a:srgbClr val="000000"/>
              </a:solidFill>
              <a:effectLst/>
              <a:latin typeface="Courier New" panose="02070309020205020404" pitchFamily="49" charset="0"/>
            </a:endParaRPr>
          </a:p>
          <a:p>
            <a:r>
              <a:rPr lang="en-IN" sz="1400" b="0" dirty="0">
                <a:solidFill>
                  <a:srgbClr val="AF00DB"/>
                </a:solidFill>
                <a:effectLst/>
                <a:latin typeface="Courier New" panose="02070309020205020404" pitchFamily="49" charset="0"/>
              </a:rPr>
              <a:t>import</a:t>
            </a:r>
            <a:r>
              <a:rPr lang="en-IN" sz="1400" b="0" dirty="0">
                <a:solidFill>
                  <a:srgbClr val="000000"/>
                </a:solidFill>
                <a:effectLst/>
                <a:latin typeface="Courier New" panose="02070309020205020404" pitchFamily="49" charset="0"/>
              </a:rPr>
              <a:t> seaborn </a:t>
            </a:r>
            <a:r>
              <a:rPr lang="en-IN" sz="1400" b="0" dirty="0">
                <a:solidFill>
                  <a:srgbClr val="AF00DB"/>
                </a:solidFill>
                <a:effectLst/>
                <a:latin typeface="Courier New" panose="02070309020205020404" pitchFamily="49" charset="0"/>
              </a:rPr>
              <a:t>as</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sns</a:t>
            </a:r>
            <a:endParaRPr lang="en-IN" sz="1400" b="0" dirty="0">
              <a:solidFill>
                <a:srgbClr val="000000"/>
              </a:solidFill>
              <a:effectLst/>
              <a:latin typeface="Courier New" panose="02070309020205020404" pitchFamily="49" charset="0"/>
            </a:endParaRPr>
          </a:p>
          <a:p>
            <a:r>
              <a:rPr lang="en-IN" sz="1400" b="0" dirty="0">
                <a:solidFill>
                  <a:srgbClr val="AF00DB"/>
                </a:solidFill>
                <a:effectLst/>
                <a:latin typeface="Courier New" panose="02070309020205020404" pitchFamily="49" charset="0"/>
              </a:rPr>
              <a:t>from</a:t>
            </a:r>
            <a:r>
              <a:rPr lang="en-IN" sz="1400" b="0" dirty="0">
                <a:solidFill>
                  <a:srgbClr val="000000"/>
                </a:solidFill>
                <a:effectLst/>
                <a:latin typeface="Courier New" panose="02070309020205020404" pitchFamily="49" charset="0"/>
              </a:rPr>
              <a:t> collections </a:t>
            </a:r>
            <a:r>
              <a:rPr lang="en-IN" sz="1400" b="0" dirty="0">
                <a:solidFill>
                  <a:srgbClr val="AF00DB"/>
                </a:solidFill>
                <a:effectLst/>
                <a:latin typeface="Courier New" panose="02070309020205020404" pitchFamily="49" charset="0"/>
              </a:rPr>
              <a:t>import</a:t>
            </a:r>
            <a:r>
              <a:rPr lang="en-IN" sz="1400" b="0" dirty="0">
                <a:solidFill>
                  <a:srgbClr val="000000"/>
                </a:solidFill>
                <a:effectLst/>
                <a:latin typeface="Courier New" panose="02070309020205020404" pitchFamily="49" charset="0"/>
              </a:rPr>
              <a:t> Counter</a:t>
            </a:r>
            <a:br>
              <a:rPr lang="en-IN" sz="1400" b="0" dirty="0">
                <a:solidFill>
                  <a:srgbClr val="000000"/>
                </a:solidFill>
                <a:effectLst/>
                <a:latin typeface="Courier New" panose="02070309020205020404" pitchFamily="49" charset="0"/>
              </a:rPr>
            </a:br>
            <a:r>
              <a:rPr lang="en-IN" sz="1400" b="0" dirty="0">
                <a:solidFill>
                  <a:srgbClr val="AF00DB"/>
                </a:solidFill>
                <a:effectLst/>
                <a:latin typeface="Courier New" panose="02070309020205020404" pitchFamily="49" charset="0"/>
              </a:rPr>
              <a:t>from</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scipy</a:t>
            </a:r>
            <a:r>
              <a:rPr lang="en-IN" sz="1400" b="0" dirty="0">
                <a:solidFill>
                  <a:srgbClr val="000000"/>
                </a:solidFill>
                <a:effectLst/>
                <a:latin typeface="Courier New" panose="02070309020205020404" pitchFamily="49" charset="0"/>
              </a:rPr>
              <a:t> </a:t>
            </a:r>
            <a:r>
              <a:rPr lang="en-IN" sz="1400" b="0" dirty="0">
                <a:solidFill>
                  <a:srgbClr val="AF00DB"/>
                </a:solidFill>
                <a:effectLst/>
                <a:latin typeface="Courier New" panose="02070309020205020404" pitchFamily="49" charset="0"/>
              </a:rPr>
              <a:t>import</a:t>
            </a:r>
            <a:r>
              <a:rPr lang="en-IN" sz="1400" b="0" dirty="0">
                <a:solidFill>
                  <a:srgbClr val="000000"/>
                </a:solidFill>
                <a:effectLst/>
                <a:latin typeface="Courier New" panose="02070309020205020404" pitchFamily="49" charset="0"/>
              </a:rPr>
              <a:t> stats</a:t>
            </a:r>
          </a:p>
          <a:p>
            <a:r>
              <a:rPr lang="en-IN" sz="1400" b="0" dirty="0">
                <a:solidFill>
                  <a:srgbClr val="AF00DB"/>
                </a:solidFill>
                <a:effectLst/>
                <a:latin typeface="Courier New" panose="02070309020205020404" pitchFamily="49" charset="0"/>
              </a:rPr>
              <a:t>from</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scipy.stats</a:t>
            </a:r>
            <a:r>
              <a:rPr lang="en-IN" sz="1400" b="0" dirty="0">
                <a:solidFill>
                  <a:srgbClr val="000000"/>
                </a:solidFill>
                <a:effectLst/>
                <a:latin typeface="Courier New" panose="02070309020205020404" pitchFamily="49" charset="0"/>
              </a:rPr>
              <a:t> </a:t>
            </a:r>
            <a:r>
              <a:rPr lang="en-IN" sz="1400" b="0" dirty="0">
                <a:solidFill>
                  <a:srgbClr val="AF00DB"/>
                </a:solidFill>
                <a:effectLst/>
                <a:latin typeface="Courier New" panose="02070309020205020404" pitchFamily="49" charset="0"/>
              </a:rPr>
              <a:t>import</a:t>
            </a:r>
            <a:r>
              <a:rPr lang="en-IN" sz="1400" b="0" dirty="0">
                <a:solidFill>
                  <a:srgbClr val="000000"/>
                </a:solidFill>
                <a:effectLst/>
                <a:latin typeface="Courier New" panose="02070309020205020404" pitchFamily="49" charset="0"/>
              </a:rPr>
              <a:t> </a:t>
            </a:r>
            <a:r>
              <a:rPr lang="en-IN" sz="1400" b="0" dirty="0" err="1">
                <a:solidFill>
                  <a:srgbClr val="000000"/>
                </a:solidFill>
                <a:effectLst/>
                <a:latin typeface="Courier New" panose="02070309020205020404" pitchFamily="49" charset="0"/>
              </a:rPr>
              <a:t>randint</a:t>
            </a:r>
            <a:endParaRPr lang="en-IN" sz="1400" b="0" dirty="0">
              <a:solidFill>
                <a:srgbClr val="000000"/>
              </a:solidFill>
              <a:effectLst/>
              <a:latin typeface="Courier New" panose="02070309020205020404" pitchFamily="49" charset="0"/>
            </a:endParaRPr>
          </a:p>
          <a:p>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sklearn.model_selection</a:t>
            </a: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train_test_split</a:t>
            </a:r>
            <a:endParaRPr lang="en-IN" sz="1200" b="0" dirty="0">
              <a:solidFill>
                <a:srgbClr val="000000"/>
              </a:solidFill>
              <a:effectLst/>
              <a:latin typeface="Courier New" panose="02070309020205020404" pitchFamily="49" charset="0"/>
            </a:endParaRPr>
          </a:p>
          <a:p>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sklearn</a:t>
            </a: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preprocessing</a:t>
            </a:r>
            <a:endParaRPr lang="en-IN" sz="1200" b="0" dirty="0">
              <a:solidFill>
                <a:srgbClr val="000000"/>
              </a:solidFill>
              <a:effectLst/>
              <a:latin typeface="Courier New" panose="02070309020205020404" pitchFamily="49" charset="0"/>
            </a:endParaRPr>
          </a:p>
          <a:p>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sklearn.datasets</a:t>
            </a: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make_classification</a:t>
            </a:r>
            <a:endParaRPr lang="en-IN" sz="1200" b="0" dirty="0">
              <a:solidFill>
                <a:srgbClr val="000000"/>
              </a:solidFill>
              <a:effectLst/>
              <a:latin typeface="Courier New" panose="02070309020205020404" pitchFamily="49" charset="0"/>
            </a:endParaRPr>
          </a:p>
          <a:p>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sklearn.preprocessing</a:t>
            </a: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binarize, </a:t>
            </a:r>
            <a:r>
              <a:rPr lang="en-IN" sz="1200" b="0" dirty="0" err="1">
                <a:solidFill>
                  <a:srgbClr val="000000"/>
                </a:solidFill>
                <a:effectLst/>
                <a:latin typeface="Courier New" panose="02070309020205020404" pitchFamily="49" charset="0"/>
              </a:rPr>
              <a:t>LabelEncoder</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MinMaxScaler</a:t>
            </a:r>
            <a:endParaRPr lang="en-IN" sz="1200" b="0" dirty="0">
              <a:solidFill>
                <a:srgbClr val="000000"/>
              </a:solidFill>
              <a:effectLst/>
              <a:latin typeface="Courier New" panose="02070309020205020404" pitchFamily="49" charset="0"/>
            </a:endParaRPr>
          </a:p>
          <a:p>
            <a:endParaRPr lang="en-IN" sz="1400" b="0" dirty="0">
              <a:solidFill>
                <a:srgbClr val="000000"/>
              </a:solidFill>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50941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0ACA61-C392-4A32-BC04-CE9ADF277A7D}"/>
              </a:ext>
            </a:extLst>
          </p:cNvPr>
          <p:cNvSpPr>
            <a:spLocks noGrp="1"/>
          </p:cNvSpPr>
          <p:nvPr>
            <p:ph type="title"/>
          </p:nvPr>
        </p:nvSpPr>
        <p:spPr/>
        <p:txBody>
          <a:bodyPr>
            <a:normAutofit/>
          </a:bodyPr>
          <a:lstStyle/>
          <a:p>
            <a:pPr algn="ctr"/>
            <a:r>
              <a:rPr lang="en-IN" sz="4000" b="1" dirty="0"/>
              <a:t>content</a:t>
            </a:r>
          </a:p>
        </p:txBody>
      </p:sp>
      <p:sp>
        <p:nvSpPr>
          <p:cNvPr id="5" name="Content Placeholder 4">
            <a:extLst>
              <a:ext uri="{FF2B5EF4-FFF2-40B4-BE49-F238E27FC236}">
                <a16:creationId xmlns:a16="http://schemas.microsoft.com/office/drawing/2014/main" id="{0DDEE332-CEB2-4DA0-B406-4C2DC0A67EE3}"/>
              </a:ext>
            </a:extLst>
          </p:cNvPr>
          <p:cNvSpPr>
            <a:spLocks noGrp="1"/>
          </p:cNvSpPr>
          <p:nvPr>
            <p:ph sz="half" idx="1"/>
          </p:nvPr>
        </p:nvSpPr>
        <p:spPr/>
        <p:txBody>
          <a:bodyPr>
            <a:normAutofit fontScale="92500" lnSpcReduction="20000"/>
          </a:bodyPr>
          <a:lstStyle/>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Abstract</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Existing System</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Disadvantages</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Proposed System</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Advantages</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Hardware Requirements</a:t>
            </a:r>
          </a:p>
          <a:p>
            <a:pPr eaLnBrk="1" fontAlgn="auto" hangingPunct="1">
              <a:buFont typeface="Wingdings" pitchFamily="2" charset="2"/>
              <a:buChar char="Ø"/>
              <a:defRPr/>
            </a:pPr>
            <a:r>
              <a:rPr lang="en-IN" sz="2000" dirty="0">
                <a:solidFill>
                  <a:schemeClr val="tx1">
                    <a:lumMod val="85000"/>
                    <a:lumOff val="15000"/>
                  </a:schemeClr>
                </a:solidFill>
                <a:latin typeface="Times New Roman" pitchFamily="18" charset="0"/>
                <a:cs typeface="Times New Roman" pitchFamily="18" charset="0"/>
              </a:rPr>
              <a:t>Software Requirements</a:t>
            </a:r>
            <a:endParaRPr lang="en-IN" altLang="en-US" sz="1400" dirty="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defRPr/>
            </a:pPr>
            <a:r>
              <a:rPr lang="en-IN" altLang="en-US" sz="2000" dirty="0">
                <a:solidFill>
                  <a:schemeClr val="tx1"/>
                </a:solidFill>
                <a:latin typeface="Times New Roman" panose="02020603050405020304" pitchFamily="18" charset="0"/>
                <a:cs typeface="Times New Roman" panose="02020603050405020304" pitchFamily="18" charset="0"/>
              </a:rPr>
              <a:t>Project Architecture</a:t>
            </a:r>
          </a:p>
          <a:p>
            <a:pPr eaLnBrk="1" hangingPunct="1">
              <a:buFont typeface="Wingdings" panose="05000000000000000000" pitchFamily="2" charset="2"/>
              <a:buChar char="Ø"/>
              <a:defRPr/>
            </a:pPr>
            <a:endParaRPr lang="en-IN" altLang="en-US" sz="2000" dirty="0">
              <a:solidFill>
                <a:schemeClr val="tx1"/>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Char char="Ø"/>
              <a:defRPr/>
            </a:pPr>
            <a:endParaRPr lang="en-IN" alt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p>
        </p:txBody>
      </p:sp>
      <p:sp>
        <p:nvSpPr>
          <p:cNvPr id="7" name="Content Placeholder 6">
            <a:extLst>
              <a:ext uri="{FF2B5EF4-FFF2-40B4-BE49-F238E27FC236}">
                <a16:creationId xmlns:a16="http://schemas.microsoft.com/office/drawing/2014/main" id="{F4DC26F5-ED43-404F-BFA4-89445B42158F}"/>
              </a:ext>
            </a:extLst>
          </p:cNvPr>
          <p:cNvSpPr>
            <a:spLocks noGrp="1"/>
          </p:cNvSpPr>
          <p:nvPr>
            <p:ph sz="half" idx="2"/>
          </p:nvPr>
        </p:nvSpPr>
        <p:spPr/>
        <p:txBody>
          <a:bodyPr>
            <a:normAutofit fontScale="92500" lnSpcReduction="20000"/>
          </a:bodyPr>
          <a:lstStyle/>
          <a:p>
            <a:pPr>
              <a:buFont typeface="Wingdings" panose="05000000000000000000" pitchFamily="2" charset="2"/>
              <a:buChar char="Ø"/>
            </a:pPr>
            <a:r>
              <a:rPr lang="en-IN" dirty="0"/>
              <a:t>Modules</a:t>
            </a:r>
          </a:p>
          <a:p>
            <a:pPr>
              <a:buFont typeface="Wingdings" panose="05000000000000000000" pitchFamily="2" charset="2"/>
              <a:buChar char="Ø"/>
            </a:pPr>
            <a:r>
              <a:rPr lang="en-IN" dirty="0" err="1"/>
              <a:t>Usecase</a:t>
            </a:r>
            <a:r>
              <a:rPr lang="en-IN" dirty="0"/>
              <a:t> Diagram</a:t>
            </a:r>
          </a:p>
          <a:p>
            <a:pPr>
              <a:buFont typeface="Wingdings" panose="05000000000000000000" pitchFamily="2" charset="2"/>
              <a:buChar char="Ø"/>
            </a:pPr>
            <a:r>
              <a:rPr lang="en-IN" dirty="0"/>
              <a:t>Class Diagram</a:t>
            </a:r>
          </a:p>
          <a:p>
            <a:pPr>
              <a:buFont typeface="Wingdings" panose="05000000000000000000" pitchFamily="2" charset="2"/>
              <a:buChar char="Ø"/>
            </a:pPr>
            <a:r>
              <a:rPr lang="en-IN" dirty="0"/>
              <a:t>Sequence Diagram</a:t>
            </a:r>
          </a:p>
          <a:p>
            <a:pPr>
              <a:buFont typeface="Wingdings" panose="05000000000000000000" pitchFamily="2" charset="2"/>
              <a:buChar char="Ø"/>
            </a:pPr>
            <a:r>
              <a:rPr lang="en-IN" dirty="0"/>
              <a:t>Activity Diagram</a:t>
            </a:r>
          </a:p>
          <a:p>
            <a:pPr>
              <a:buFont typeface="Wingdings" panose="05000000000000000000" pitchFamily="2" charset="2"/>
              <a:buChar char="Ø"/>
            </a:pPr>
            <a:r>
              <a:rPr lang="en-IN" dirty="0"/>
              <a:t>Sample Code</a:t>
            </a:r>
          </a:p>
          <a:p>
            <a:pPr>
              <a:buFont typeface="Wingdings" panose="05000000000000000000" pitchFamily="2" charset="2"/>
              <a:buChar char="Ø"/>
            </a:pPr>
            <a:r>
              <a:rPr lang="en-IN" dirty="0"/>
              <a:t>Conclusion</a:t>
            </a:r>
          </a:p>
          <a:p>
            <a:pPr marL="0" indent="0">
              <a:buNone/>
            </a:pPr>
            <a:endParaRPr lang="en-IN" dirty="0"/>
          </a:p>
        </p:txBody>
      </p:sp>
    </p:spTree>
    <p:extLst>
      <p:ext uri="{BB962C8B-B14F-4D97-AF65-F5344CB8AC3E}">
        <p14:creationId xmlns:p14="http://schemas.microsoft.com/office/powerpoint/2010/main" val="109557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6CBA-7A2D-48F1-9CE6-8E406F5FF464}"/>
              </a:ext>
            </a:extLst>
          </p:cNvPr>
          <p:cNvSpPr>
            <a:spLocks noGrp="1"/>
          </p:cNvSpPr>
          <p:nvPr>
            <p:ph type="title"/>
          </p:nvPr>
        </p:nvSpPr>
        <p:spPr>
          <a:xfrm>
            <a:off x="1449217" y="1"/>
            <a:ext cx="9605635" cy="661181"/>
          </a:xfrm>
        </p:spPr>
        <p:txBody>
          <a:bodyPr>
            <a:normAutofit/>
          </a:bodyPr>
          <a:lstStyle/>
          <a:p>
            <a:pPr algn="ctr"/>
            <a:r>
              <a:rPr lang="en-IN" dirty="0"/>
              <a:t>SAMPLE CODE</a:t>
            </a:r>
          </a:p>
        </p:txBody>
      </p:sp>
      <p:sp>
        <p:nvSpPr>
          <p:cNvPr id="3" name="Content Placeholder 2">
            <a:extLst>
              <a:ext uri="{FF2B5EF4-FFF2-40B4-BE49-F238E27FC236}">
                <a16:creationId xmlns:a16="http://schemas.microsoft.com/office/drawing/2014/main" id="{7F868887-D80B-4979-8A4F-66ACB0D8A1C5}"/>
              </a:ext>
            </a:extLst>
          </p:cNvPr>
          <p:cNvSpPr>
            <a:spLocks noGrp="1"/>
          </p:cNvSpPr>
          <p:nvPr>
            <p:ph sz="half" idx="1"/>
          </p:nvPr>
        </p:nvSpPr>
        <p:spPr>
          <a:xfrm>
            <a:off x="309489" y="450166"/>
            <a:ext cx="5782994" cy="5009307"/>
          </a:xfrm>
        </p:spPr>
        <p:txBody>
          <a:bodyPr>
            <a:noAutofit/>
          </a:bodyPr>
          <a:lstStyle/>
          <a:p>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sklearn.ensemble</a:t>
            </a: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BaggingClassifier</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AdaBoostClassifier</a:t>
            </a:r>
            <a:endParaRPr lang="en-IN" sz="1200" b="0" dirty="0">
              <a:solidFill>
                <a:srgbClr val="000000"/>
              </a:solidFill>
              <a:effectLst/>
              <a:latin typeface="Courier New" panose="02070309020205020404" pitchFamily="49" charset="0"/>
            </a:endParaRPr>
          </a:p>
          <a:p>
            <a:r>
              <a:rPr lang="en-IN" sz="1200" b="0" dirty="0">
                <a:solidFill>
                  <a:srgbClr val="AF00DB"/>
                </a:solidFill>
                <a:effectLst/>
                <a:latin typeface="Courier New" panose="02070309020205020404" pitchFamily="49" charset="0"/>
              </a:rPr>
              <a:t>from</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sklearn.neighbors</a:t>
            </a:r>
            <a:r>
              <a:rPr lang="en-IN" sz="1200" b="0" dirty="0">
                <a:solidFill>
                  <a:srgbClr val="000000"/>
                </a:solidFill>
                <a:effectLst/>
                <a:latin typeface="Courier New" panose="02070309020205020404" pitchFamily="49" charset="0"/>
              </a:rPr>
              <a:t> </a:t>
            </a:r>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KNeighborsClassifier</a:t>
            </a:r>
            <a:endParaRPr lang="en-IN" sz="1200" b="0" dirty="0">
              <a:solidFill>
                <a:srgbClr val="000000"/>
              </a:solidFill>
              <a:effectLst/>
              <a:latin typeface="Courier New" panose="02070309020205020404" pitchFamily="49" charset="0"/>
            </a:endParaRPr>
          </a:p>
          <a:p>
            <a:r>
              <a:rPr lang="en-US" sz="1200" b="0" dirty="0">
                <a:solidFill>
                  <a:srgbClr val="AF00DB"/>
                </a:solidFill>
                <a:effectLst/>
                <a:latin typeface="Courier New" panose="02070309020205020404" pitchFamily="49" charset="0"/>
              </a:rPr>
              <a:t>from</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sklearn.naive_bayes</a:t>
            </a:r>
            <a:r>
              <a:rPr lang="en-US" sz="1200" b="0" dirty="0">
                <a:solidFill>
                  <a:srgbClr val="000000"/>
                </a:solidFill>
                <a:effectLst/>
                <a:latin typeface="Courier New" panose="02070309020205020404" pitchFamily="49" charset="0"/>
              </a:rPr>
              <a:t> </a:t>
            </a:r>
            <a:r>
              <a:rPr lang="en-US" sz="1200" b="0" dirty="0">
                <a:solidFill>
                  <a:srgbClr val="AF00DB"/>
                </a:solidFill>
                <a:effectLst/>
                <a:latin typeface="Courier New" panose="02070309020205020404" pitchFamily="49" charset="0"/>
              </a:rPr>
              <a:t>import</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GaussianNB</a:t>
            </a:r>
            <a:r>
              <a:rPr lang="en-US" sz="1200" b="0" dirty="0">
                <a:solidFill>
                  <a:srgbClr val="000000"/>
                </a:solidFill>
                <a:effectLst/>
                <a:latin typeface="Courier New" panose="02070309020205020404" pitchFamily="49" charset="0"/>
              </a:rPr>
              <a:t> </a:t>
            </a:r>
          </a:p>
          <a:p>
            <a:r>
              <a:rPr lang="en-IN" sz="1200" b="0" dirty="0">
                <a:solidFill>
                  <a:srgbClr val="AF00DB"/>
                </a:solidFill>
                <a:effectLst/>
                <a:latin typeface="Courier New" panose="02070309020205020404" pitchFamily="49" charset="0"/>
              </a:rPr>
              <a:t>import</a:t>
            </a:r>
            <a:r>
              <a:rPr lang="en-IN" sz="1200" b="0" dirty="0">
                <a:solidFill>
                  <a:srgbClr val="000000"/>
                </a:solidFill>
                <a:effectLst/>
                <a:latin typeface="Courier New" panose="02070309020205020404" pitchFamily="49" charset="0"/>
              </a:rPr>
              <a:t> csv</a:t>
            </a:r>
            <a:br>
              <a:rPr lang="en-IN" sz="1200" b="0" dirty="0">
                <a:solidFill>
                  <a:srgbClr val="000000"/>
                </a:solidFill>
                <a:effectLst/>
                <a:latin typeface="Courier New" panose="02070309020205020404" pitchFamily="49" charset="0"/>
              </a:rPr>
            </a:br>
            <a:r>
              <a:rPr lang="en-IN" sz="1200" b="0" dirty="0">
                <a:solidFill>
                  <a:srgbClr val="000000"/>
                </a:solidFill>
                <a:effectLst/>
                <a:latin typeface="Courier New" panose="02070309020205020404" pitchFamily="49" charset="0"/>
              </a:rPr>
              <a:t>data = </a:t>
            </a:r>
            <a:r>
              <a:rPr lang="en-IN" sz="1200" b="0" dirty="0">
                <a:solidFill>
                  <a:srgbClr val="795E26"/>
                </a:solidFill>
                <a:effectLst/>
                <a:latin typeface="Courier New" panose="02070309020205020404" pitchFamily="49" charset="0"/>
              </a:rPr>
              <a:t>open</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"/content/drive/</a:t>
            </a:r>
            <a:r>
              <a:rPr lang="en-IN" sz="1200" b="0" dirty="0" err="1">
                <a:solidFill>
                  <a:srgbClr val="A31515"/>
                </a:solidFill>
                <a:effectLst/>
                <a:latin typeface="Courier New" panose="02070309020205020404" pitchFamily="49" charset="0"/>
              </a:rPr>
              <a:t>MyDrive</a:t>
            </a:r>
            <a:r>
              <a:rPr lang="en-IN" sz="1200" b="0" dirty="0">
                <a:solidFill>
                  <a:srgbClr val="A31515"/>
                </a:solidFill>
                <a:effectLst/>
                <a:latin typeface="Courier New" panose="02070309020205020404" pitchFamily="49" charset="0"/>
              </a:rPr>
              <a:t>/survey.csv"</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data = </a:t>
            </a:r>
            <a:r>
              <a:rPr lang="en-IN" sz="1200" b="0" dirty="0" err="1">
                <a:solidFill>
                  <a:srgbClr val="000000"/>
                </a:solidFill>
                <a:effectLst/>
                <a:latin typeface="Courier New" panose="02070309020205020404" pitchFamily="49" charset="0"/>
              </a:rPr>
              <a:t>csv.reader</a:t>
            </a:r>
            <a:r>
              <a:rPr lang="en-IN" sz="1200" b="0" dirty="0">
                <a:solidFill>
                  <a:srgbClr val="000000"/>
                </a:solidFill>
                <a:effectLst/>
                <a:latin typeface="Courier New" panose="02070309020205020404" pitchFamily="49" charset="0"/>
              </a:rPr>
              <a:t>(data)</a:t>
            </a:r>
          </a:p>
          <a:p>
            <a:r>
              <a:rPr lang="en-IN" sz="1200" b="0" dirty="0">
                <a:solidFill>
                  <a:srgbClr val="795E26"/>
                </a:solidFill>
                <a:effectLst/>
                <a:latin typeface="Courier New" panose="02070309020205020404" pitchFamily="49" charset="0"/>
              </a:rPr>
              <a:t>print</a:t>
            </a:r>
            <a:r>
              <a:rPr lang="en-IN" sz="1200" b="0" dirty="0">
                <a:solidFill>
                  <a:srgbClr val="000000"/>
                </a:solidFill>
                <a:effectLst/>
                <a:latin typeface="Courier New" panose="02070309020205020404" pitchFamily="49" charset="0"/>
              </a:rPr>
              <a:t>(data)</a:t>
            </a:r>
            <a:r>
              <a:rPr lang="en-US" sz="1200" b="0" dirty="0">
                <a:solidFill>
                  <a:srgbClr val="000000"/>
                </a:solidFill>
                <a:effectLst/>
                <a:latin typeface="Courier New" panose="02070309020205020404" pitchFamily="49" charset="0"/>
              </a:rPr>
              <a:t> </a:t>
            </a:r>
            <a:r>
              <a:rPr lang="en-US" sz="1200" b="0" dirty="0" err="1">
                <a:solidFill>
                  <a:srgbClr val="000000"/>
                </a:solidFill>
                <a:effectLst/>
                <a:latin typeface="Courier New" panose="02070309020205020404" pitchFamily="49" charset="0"/>
              </a:rPr>
              <a:t>train_df</a:t>
            </a:r>
            <a:r>
              <a:rPr lang="en-US" sz="1200" b="0" dirty="0">
                <a:solidFill>
                  <a:srgbClr val="000000"/>
                </a:solidFill>
                <a:effectLst/>
                <a:latin typeface="Courier New" panose="02070309020205020404" pitchFamily="49" charset="0"/>
              </a:rPr>
              <a:t> = </a:t>
            </a:r>
            <a:r>
              <a:rPr lang="en-US" sz="1200" b="0" dirty="0" err="1">
                <a:solidFill>
                  <a:srgbClr val="000000"/>
                </a:solidFill>
                <a:effectLst/>
                <a:latin typeface="Courier New" panose="02070309020205020404" pitchFamily="49" charset="0"/>
              </a:rPr>
              <a:t>pd.read_csv</a:t>
            </a:r>
            <a:r>
              <a:rPr lang="en-US" sz="1200" b="0" dirty="0">
                <a:solidFill>
                  <a:srgbClr val="000000"/>
                </a:solidFill>
                <a:effectLst/>
                <a:latin typeface="Courier New" panose="02070309020205020404" pitchFamily="49" charset="0"/>
              </a:rPr>
              <a:t>(</a:t>
            </a:r>
            <a:r>
              <a:rPr lang="en-US" sz="1200" b="0" dirty="0">
                <a:solidFill>
                  <a:srgbClr val="A31515"/>
                </a:solidFill>
                <a:effectLst/>
                <a:latin typeface="Courier New" panose="02070309020205020404" pitchFamily="49" charset="0"/>
              </a:rPr>
              <a:t>'/content/drive/</a:t>
            </a:r>
            <a:r>
              <a:rPr lang="en-US" sz="1200" b="0" dirty="0" err="1">
                <a:solidFill>
                  <a:srgbClr val="A31515"/>
                </a:solidFill>
                <a:effectLst/>
                <a:latin typeface="Courier New" panose="02070309020205020404" pitchFamily="49" charset="0"/>
              </a:rPr>
              <a:t>MyDrive</a:t>
            </a:r>
            <a:r>
              <a:rPr lang="en-US" sz="1200" b="0" dirty="0">
                <a:solidFill>
                  <a:srgbClr val="A31515"/>
                </a:solidFill>
                <a:effectLst/>
                <a:latin typeface="Courier New" panose="02070309020205020404" pitchFamily="49" charset="0"/>
              </a:rPr>
              <a:t>/survey.csv'</a:t>
            </a:r>
            <a:r>
              <a:rPr lang="en-US" sz="1200" b="0" dirty="0">
                <a:solidFill>
                  <a:srgbClr val="000000"/>
                </a:solidFill>
                <a:effectLst/>
                <a:latin typeface="Courier New" panose="02070309020205020404" pitchFamily="49" charset="0"/>
              </a:rPr>
              <a:t>)</a:t>
            </a:r>
          </a:p>
          <a:p>
            <a:r>
              <a:rPr lang="en-IN" sz="1200" b="0" dirty="0">
                <a:solidFill>
                  <a:srgbClr val="795E26"/>
                </a:solidFill>
                <a:effectLst/>
                <a:latin typeface="Courier New" panose="02070309020205020404" pitchFamily="49" charset="0"/>
              </a:rPr>
              <a:t>print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train_df.shape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total = </a:t>
            </a:r>
            <a:r>
              <a:rPr lang="en-IN" sz="1200" b="0" dirty="0" err="1">
                <a:solidFill>
                  <a:srgbClr val="000000"/>
                </a:solidFill>
                <a:effectLst/>
                <a:latin typeface="Courier New" panose="02070309020205020404" pitchFamily="49" charset="0"/>
              </a:rPr>
              <a:t>train_df.isnull</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sum</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sort_values</a:t>
            </a:r>
            <a:r>
              <a:rPr lang="en-IN" sz="1200" b="0" dirty="0">
                <a:solidFill>
                  <a:srgbClr val="000000"/>
                </a:solidFill>
                <a:effectLst/>
                <a:latin typeface="Courier New" panose="02070309020205020404" pitchFamily="49" charset="0"/>
              </a:rPr>
              <a:t>(ascending=</a:t>
            </a:r>
            <a:r>
              <a:rPr lang="en-IN" sz="1200" b="0" dirty="0">
                <a:solidFill>
                  <a:srgbClr val="0000FF"/>
                </a:solidFill>
                <a:effectLst/>
                <a:latin typeface="Courier New" panose="02070309020205020404" pitchFamily="49" charset="0"/>
              </a:rPr>
              <a:t>False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percent = (</a:t>
            </a:r>
            <a:r>
              <a:rPr lang="en-IN" sz="1200" b="0" dirty="0" err="1">
                <a:solidFill>
                  <a:srgbClr val="000000"/>
                </a:solidFill>
                <a:effectLst/>
                <a:latin typeface="Courier New" panose="02070309020205020404" pitchFamily="49" charset="0"/>
              </a:rPr>
              <a:t>train_df.isnull</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sum</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train_df.isnull</a:t>
            </a:r>
            <a:r>
              <a:rPr lang="en-IN" sz="1200" b="0" dirty="0">
                <a:solidFill>
                  <a:srgbClr val="000000"/>
                </a:solidFill>
                <a:effectLst/>
                <a:latin typeface="Courier New" panose="02070309020205020404" pitchFamily="49" charset="0"/>
              </a:rPr>
              <a:t>().count()).</a:t>
            </a:r>
            <a:r>
              <a:rPr lang="en-IN" sz="1200" b="0" dirty="0" err="1">
                <a:solidFill>
                  <a:srgbClr val="000000"/>
                </a:solidFill>
                <a:effectLst/>
                <a:latin typeface="Courier New" panose="02070309020205020404" pitchFamily="49" charset="0"/>
              </a:rPr>
              <a:t>sort_values</a:t>
            </a:r>
            <a:r>
              <a:rPr lang="en-IN" sz="1200" b="0" dirty="0">
                <a:solidFill>
                  <a:srgbClr val="000000"/>
                </a:solidFill>
                <a:effectLst/>
                <a:latin typeface="Courier New" panose="02070309020205020404" pitchFamily="49" charset="0"/>
              </a:rPr>
              <a:t>(ascending=</a:t>
            </a:r>
            <a:r>
              <a:rPr lang="en-IN" sz="1200" b="0" dirty="0">
                <a:solidFill>
                  <a:srgbClr val="0000FF"/>
                </a:solidFill>
                <a:effectLst/>
                <a:latin typeface="Courier New" panose="02070309020205020404" pitchFamily="49" charset="0"/>
              </a:rPr>
              <a:t>False</a:t>
            </a:r>
            <a:r>
              <a:rPr lang="en-IN" sz="1200" b="0" dirty="0">
                <a:solidFill>
                  <a:srgbClr val="000000"/>
                </a:solidFill>
                <a:effectLst/>
                <a:latin typeface="Courier New" panose="02070309020205020404" pitchFamily="49" charset="0"/>
              </a:rPr>
              <a:t>)</a:t>
            </a:r>
          </a:p>
          <a:p>
            <a:r>
              <a:rPr lang="en-IN" sz="1200" b="0" dirty="0" err="1">
                <a:solidFill>
                  <a:srgbClr val="000000"/>
                </a:solidFill>
                <a:effectLst/>
                <a:latin typeface="Courier New" panose="02070309020205020404" pitchFamily="49" charset="0"/>
              </a:rPr>
              <a:t>missing_data</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pd.concat</a:t>
            </a:r>
            <a:r>
              <a:rPr lang="en-IN" sz="1200" b="0" dirty="0">
                <a:solidFill>
                  <a:srgbClr val="000000"/>
                </a:solidFill>
                <a:effectLst/>
                <a:latin typeface="Courier New" panose="02070309020205020404" pitchFamily="49" charset="0"/>
              </a:rPr>
              <a:t>([total, percent], axis=</a:t>
            </a:r>
            <a:r>
              <a:rPr lang="en-IN" sz="1200" b="0" dirty="0">
                <a:solidFill>
                  <a:srgbClr val="09885A"/>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keys=[</a:t>
            </a:r>
            <a:r>
              <a:rPr lang="en-IN" sz="1200" b="0" dirty="0">
                <a:solidFill>
                  <a:srgbClr val="A31515"/>
                </a:solidFill>
                <a:effectLst/>
                <a:latin typeface="Courier New" panose="02070309020205020404" pitchFamily="49" charset="0"/>
              </a:rPr>
              <a:t>'Total'</a:t>
            </a:r>
            <a:r>
              <a:rPr lang="en-IN" sz="1200" b="0" dirty="0">
                <a:solidFill>
                  <a:srgbClr val="000000"/>
                </a:solidFill>
                <a:effectLst/>
                <a:latin typeface="Courier New" panose="02070309020205020404" pitchFamily="49" charset="0"/>
              </a:rPr>
              <a:t>, </a:t>
            </a:r>
            <a:r>
              <a:rPr lang="en-IN" sz="1200" b="0" dirty="0">
                <a:solidFill>
                  <a:srgbClr val="A31515"/>
                </a:solidFill>
                <a:effectLst/>
                <a:latin typeface="Courier New" panose="02070309020205020404" pitchFamily="49" charset="0"/>
              </a:rPr>
              <a:t>'Percent'</a:t>
            </a:r>
            <a:r>
              <a:rPr lang="en-IN" sz="1200" b="0" dirty="0">
                <a:solidFill>
                  <a:srgbClr val="000000"/>
                </a:solidFill>
                <a:effectLst/>
                <a:latin typeface="Courier New" panose="02070309020205020404" pitchFamily="49" charset="0"/>
              </a:rPr>
              <a:t>])</a:t>
            </a:r>
          </a:p>
          <a:p>
            <a:r>
              <a:rPr lang="en-IN" sz="1200" b="0" dirty="0" err="1">
                <a:solidFill>
                  <a:srgbClr val="000000"/>
                </a:solidFill>
                <a:effectLst/>
                <a:latin typeface="Courier New" panose="02070309020205020404" pitchFamily="49" charset="0"/>
              </a:rPr>
              <a:t>missing_data.head</a:t>
            </a:r>
            <a:r>
              <a:rPr lang="en-IN" sz="1200" b="0" dirty="0">
                <a:solidFill>
                  <a:srgbClr val="000000"/>
                </a:solidFill>
                <a:effectLst/>
                <a:latin typeface="Courier New" panose="02070309020205020404" pitchFamily="49" charset="0"/>
              </a:rPr>
              <a:t>(</a:t>
            </a:r>
            <a:r>
              <a:rPr lang="en-IN" sz="1200" b="0" dirty="0">
                <a:solidFill>
                  <a:srgbClr val="09885A"/>
                </a:solidFill>
                <a:effectLst/>
                <a:latin typeface="Courier New" panose="02070309020205020404" pitchFamily="49" charset="0"/>
              </a:rPr>
              <a:t>20</a:t>
            </a:r>
            <a:r>
              <a:rPr lang="en-IN" sz="1200" b="0" dirty="0">
                <a:solidFill>
                  <a:srgbClr val="000000"/>
                </a:solidFill>
                <a:effectLst/>
                <a:latin typeface="Courier New" panose="02070309020205020404" pitchFamily="49" charset="0"/>
              </a:rPr>
              <a:t>)</a:t>
            </a:r>
          </a:p>
          <a:p>
            <a:r>
              <a:rPr lang="en-IN" sz="1200" b="0" dirty="0">
                <a:solidFill>
                  <a:srgbClr val="795E26"/>
                </a:solidFill>
                <a:effectLst/>
                <a:latin typeface="Courier New" panose="02070309020205020404" pitchFamily="49" charset="0"/>
              </a:rPr>
              <a:t>print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missing_data</a:t>
            </a:r>
            <a:r>
              <a:rPr lang="en-IN" sz="1200" b="0" dirty="0">
                <a:solidFill>
                  <a:srgbClr val="000000"/>
                </a:solidFill>
                <a:effectLst/>
                <a:latin typeface="Courier New" panose="02070309020205020404" pitchFamily="49" charset="0"/>
              </a:rPr>
              <a:t>)</a:t>
            </a:r>
          </a:p>
          <a:p>
            <a:br>
              <a:rPr lang="en-IN" sz="1200" b="0" dirty="0">
                <a:solidFill>
                  <a:srgbClr val="000000"/>
                </a:solidFill>
                <a:effectLst/>
                <a:latin typeface="Courier New" panose="02070309020205020404" pitchFamily="49" charset="0"/>
              </a:rPr>
            </a:br>
            <a:endParaRPr lang="en-IN" sz="1200" b="0" dirty="0">
              <a:solidFill>
                <a:srgbClr val="000000"/>
              </a:solidFill>
              <a:effectLst/>
              <a:latin typeface="Courier New" panose="02070309020205020404" pitchFamily="49" charset="0"/>
            </a:endParaRPr>
          </a:p>
          <a:p>
            <a:endParaRPr lang="en-IN" sz="1200" b="0" dirty="0">
              <a:solidFill>
                <a:srgbClr val="000000"/>
              </a:solidFill>
              <a:effectLst/>
              <a:latin typeface="Courier New" panose="02070309020205020404" pitchFamily="49" charset="0"/>
            </a:endParaRPr>
          </a:p>
          <a:p>
            <a:endParaRPr lang="en-IN" sz="1200" dirty="0"/>
          </a:p>
        </p:txBody>
      </p:sp>
      <p:sp>
        <p:nvSpPr>
          <p:cNvPr id="4" name="Content Placeholder 3">
            <a:extLst>
              <a:ext uri="{FF2B5EF4-FFF2-40B4-BE49-F238E27FC236}">
                <a16:creationId xmlns:a16="http://schemas.microsoft.com/office/drawing/2014/main" id="{4849E66E-0460-479D-8DDB-66D79D1AB7C9}"/>
              </a:ext>
            </a:extLst>
          </p:cNvPr>
          <p:cNvSpPr>
            <a:spLocks noGrp="1"/>
          </p:cNvSpPr>
          <p:nvPr>
            <p:ph sz="half" idx="2"/>
          </p:nvPr>
        </p:nvSpPr>
        <p:spPr>
          <a:xfrm>
            <a:off x="6413770" y="449556"/>
            <a:ext cx="5642241" cy="5009307"/>
          </a:xfrm>
        </p:spPr>
        <p:txBody>
          <a:bodyPr>
            <a:noAutofit/>
          </a:bodyPr>
          <a:lstStyle/>
          <a:p>
            <a:r>
              <a:rPr lang="en-IN" sz="1200" b="0" dirty="0" err="1">
                <a:solidFill>
                  <a:srgbClr val="000000"/>
                </a:solidFill>
                <a:effectLst/>
                <a:latin typeface="Courier New" panose="02070309020205020404" pitchFamily="49" charset="0"/>
              </a:rPr>
              <a:t>train_df</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train_df.drop</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'comments'</a:t>
            </a:r>
            <a:r>
              <a:rPr lang="en-IN" sz="1200" b="0" dirty="0">
                <a:solidFill>
                  <a:srgbClr val="000000"/>
                </a:solidFill>
                <a:effectLst/>
                <a:latin typeface="Courier New" panose="02070309020205020404" pitchFamily="49" charset="0"/>
              </a:rPr>
              <a:t>], axis= </a:t>
            </a:r>
            <a:r>
              <a:rPr lang="en-IN" sz="1200" b="0" dirty="0">
                <a:solidFill>
                  <a:srgbClr val="09885A"/>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p>
          <a:p>
            <a:r>
              <a:rPr lang="en-IN" sz="1200" b="0" dirty="0" err="1">
                <a:solidFill>
                  <a:srgbClr val="000000"/>
                </a:solidFill>
                <a:effectLst/>
                <a:latin typeface="Courier New" panose="02070309020205020404" pitchFamily="49" charset="0"/>
              </a:rPr>
              <a:t>train_df</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train_df.drop</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'state'</a:t>
            </a:r>
            <a:r>
              <a:rPr lang="en-IN" sz="1200" b="0" dirty="0">
                <a:solidFill>
                  <a:srgbClr val="000000"/>
                </a:solidFill>
                <a:effectLst/>
                <a:latin typeface="Courier New" panose="02070309020205020404" pitchFamily="49" charset="0"/>
              </a:rPr>
              <a:t>], axis= </a:t>
            </a:r>
            <a:r>
              <a:rPr lang="en-IN" sz="1200" b="0" dirty="0">
                <a:solidFill>
                  <a:srgbClr val="09885A"/>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p>
          <a:p>
            <a:r>
              <a:rPr lang="en-IN" sz="1200" b="0" dirty="0" err="1">
                <a:solidFill>
                  <a:srgbClr val="000000"/>
                </a:solidFill>
                <a:effectLst/>
                <a:latin typeface="Courier New" panose="02070309020205020404" pitchFamily="49" charset="0"/>
              </a:rPr>
              <a:t>train_df</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train_df.drop</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'Timestamp'</a:t>
            </a:r>
            <a:r>
              <a:rPr lang="en-IN" sz="1200" b="0" dirty="0">
                <a:solidFill>
                  <a:srgbClr val="000000"/>
                </a:solidFill>
                <a:effectLst/>
                <a:latin typeface="Courier New" panose="02070309020205020404" pitchFamily="49" charset="0"/>
              </a:rPr>
              <a:t>], axis= </a:t>
            </a:r>
            <a:r>
              <a:rPr lang="en-IN" sz="1200" b="0" dirty="0">
                <a:solidFill>
                  <a:srgbClr val="09885A"/>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r>
              <a:rPr lang="en-IN" sz="1200" b="0" dirty="0" err="1">
                <a:solidFill>
                  <a:srgbClr val="000000"/>
                </a:solidFill>
                <a:effectLst/>
                <a:latin typeface="Courier New" panose="02070309020205020404" pitchFamily="49" charset="0"/>
              </a:rPr>
              <a:t>train_df.isnull</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sum</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max</a:t>
            </a:r>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#just checking that there's no missing data missing...</a:t>
            </a:r>
            <a:endParaRPr lang="en-IN" sz="1200" b="0" dirty="0">
              <a:solidFill>
                <a:srgbClr val="000000"/>
              </a:solidFill>
              <a:effectLst/>
              <a:latin typeface="Courier New" panose="02070309020205020404" pitchFamily="49" charset="0"/>
            </a:endParaRPr>
          </a:p>
          <a:p>
            <a:r>
              <a:rPr lang="en-IN" sz="1200" b="0" dirty="0" err="1">
                <a:solidFill>
                  <a:srgbClr val="000000"/>
                </a:solidFill>
                <a:effectLst/>
                <a:latin typeface="Courier New" panose="02070309020205020404" pitchFamily="49" charset="0"/>
              </a:rPr>
              <a:t>train_df.head</a:t>
            </a:r>
            <a:r>
              <a:rPr lang="en-IN" sz="1200" b="0" dirty="0">
                <a:solidFill>
                  <a:srgbClr val="000000"/>
                </a:solidFill>
                <a:effectLst/>
                <a:latin typeface="Courier New" panose="02070309020205020404" pitchFamily="49" charset="0"/>
              </a:rPr>
              <a:t>(</a:t>
            </a:r>
            <a:r>
              <a:rPr lang="en-IN" sz="1200" b="0" dirty="0">
                <a:solidFill>
                  <a:srgbClr val="09885A"/>
                </a:solidFill>
                <a:effectLst/>
                <a:latin typeface="Courier New" panose="02070309020205020404" pitchFamily="49" charset="0"/>
              </a:rPr>
              <a:t>5</a:t>
            </a:r>
            <a:r>
              <a:rPr lang="en-IN" sz="1200" b="0" dirty="0">
                <a:solidFill>
                  <a:srgbClr val="000000"/>
                </a:solidFill>
                <a:effectLst/>
                <a:latin typeface="Courier New" panose="02070309020205020404" pitchFamily="49" charset="0"/>
              </a:rPr>
              <a:t>)</a:t>
            </a:r>
          </a:p>
          <a:p>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err="1">
                <a:solidFill>
                  <a:srgbClr val="795E26"/>
                </a:solidFill>
                <a:effectLst/>
                <a:latin typeface="Courier New" panose="02070309020205020404" pitchFamily="49" charset="0"/>
              </a:rPr>
              <a:t>logisticRegression</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train a logistic regression model on the training set</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logreg</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LogisticRegression</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logreg.fit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X_train</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y_train</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make class predictions for the testing set</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y_pred_class</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logreg.predict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X_test</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p>
          <a:p>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print</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 Logistic Regression ######## </a:t>
            </a:r>
            <a:r>
              <a:rPr lang="en-IN" sz="1200" b="0" dirty="0" err="1">
                <a:solidFill>
                  <a:srgbClr val="A31515"/>
                </a:solidFill>
                <a:effectLst/>
                <a:latin typeface="Courier New" panose="02070309020205020404" pitchFamily="49" charset="0"/>
              </a:rPr>
              <a:t>Regres</a:t>
            </a:r>
            <a:r>
              <a:rPr lang="en-IN" sz="1200" b="0" dirty="0">
                <a:solidFill>
                  <a:srgbClr val="A31515"/>
                </a:solidFill>
                <a:effectLst/>
                <a:latin typeface="Courier New" panose="02070309020205020404" pitchFamily="49" charset="0"/>
              </a:rPr>
              <a:t>.'</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accuracy_score</a:t>
            </a:r>
            <a:r>
              <a:rPr lang="en-IN" sz="1200" b="0" dirty="0">
                <a:solidFill>
                  <a:srgbClr val="000000"/>
                </a:solidFill>
                <a:effectLst/>
                <a:latin typeface="Courier New" panose="02070309020205020404" pitchFamily="49" charset="0"/>
              </a:rPr>
              <a:t> * </a:t>
            </a:r>
            <a:r>
              <a:rPr lang="en-IN" sz="1200" b="0" dirty="0">
                <a:solidFill>
                  <a:srgbClr val="09885A"/>
                </a:solidFill>
                <a:effectLst/>
                <a:latin typeface="Courier New" panose="02070309020205020404" pitchFamily="49" charset="0"/>
              </a:rPr>
              <a:t>100</a:t>
            </a:r>
            <a:endParaRPr lang="en-IN" sz="1200" b="0" dirty="0">
              <a:solidFill>
                <a:srgbClr val="000000"/>
              </a:solidFill>
              <a:effectLst/>
              <a:latin typeface="Courier New" panose="02070309020205020404" pitchFamily="49" charset="0"/>
            </a:endParaRPr>
          </a:p>
          <a:p>
            <a:br>
              <a:rPr lang="en-IN" sz="1200" b="0" dirty="0">
                <a:solidFill>
                  <a:srgbClr val="000000"/>
                </a:solidFill>
                <a:effectLst/>
                <a:latin typeface="Courier New" panose="02070309020205020404" pitchFamily="49" charset="0"/>
              </a:rPr>
            </a:br>
            <a:endParaRPr lang="en-IN" sz="1200" b="0" dirty="0">
              <a:solidFill>
                <a:srgbClr val="000000"/>
              </a:solidFill>
              <a:effectLst/>
              <a:latin typeface="Courier New" panose="02070309020205020404" pitchFamily="49" charset="0"/>
            </a:endParaRPr>
          </a:p>
          <a:p>
            <a:endParaRPr lang="en-IN" sz="1200" dirty="0"/>
          </a:p>
        </p:txBody>
      </p:sp>
    </p:spTree>
    <p:extLst>
      <p:ext uri="{BB962C8B-B14F-4D97-AF65-F5344CB8AC3E}">
        <p14:creationId xmlns:p14="http://schemas.microsoft.com/office/powerpoint/2010/main" val="2668362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8CC-9687-4C49-94E4-E19550CF7B48}"/>
              </a:ext>
            </a:extLst>
          </p:cNvPr>
          <p:cNvSpPr>
            <a:spLocks noGrp="1"/>
          </p:cNvSpPr>
          <p:nvPr>
            <p:ph type="title"/>
          </p:nvPr>
        </p:nvSpPr>
        <p:spPr>
          <a:xfrm>
            <a:off x="1449217" y="211015"/>
            <a:ext cx="9605635" cy="618979"/>
          </a:xfrm>
        </p:spPr>
        <p:txBody>
          <a:bodyPr/>
          <a:lstStyle/>
          <a:p>
            <a:pPr algn="ctr"/>
            <a:r>
              <a:rPr lang="en-IN" dirty="0"/>
              <a:t>SAMPLE CODE</a:t>
            </a:r>
          </a:p>
        </p:txBody>
      </p:sp>
      <p:sp>
        <p:nvSpPr>
          <p:cNvPr id="3" name="Content Placeholder 2">
            <a:extLst>
              <a:ext uri="{FF2B5EF4-FFF2-40B4-BE49-F238E27FC236}">
                <a16:creationId xmlns:a16="http://schemas.microsoft.com/office/drawing/2014/main" id="{E49D1586-D665-48C9-B976-95D964196BC9}"/>
              </a:ext>
            </a:extLst>
          </p:cNvPr>
          <p:cNvSpPr>
            <a:spLocks noGrp="1"/>
          </p:cNvSpPr>
          <p:nvPr>
            <p:ph sz="half" idx="1"/>
          </p:nvPr>
        </p:nvSpPr>
        <p:spPr>
          <a:xfrm>
            <a:off x="239150" y="717452"/>
            <a:ext cx="6063175" cy="5275385"/>
          </a:xfrm>
        </p:spPr>
        <p:txBody>
          <a:bodyPr>
            <a:noAutofit/>
          </a:bodyPr>
          <a:lstStyle/>
          <a:p>
            <a:r>
              <a:rPr lang="en-IN" sz="1200" b="0" dirty="0">
                <a:solidFill>
                  <a:srgbClr val="0000FF"/>
                </a:solidFill>
                <a:effectLst/>
                <a:latin typeface="Courier New" panose="02070309020205020404" pitchFamily="49" charset="0"/>
              </a:rPr>
              <a:t>def</a:t>
            </a:r>
            <a:r>
              <a:rPr lang="en-IN" sz="1200" b="0" dirty="0">
                <a:solidFill>
                  <a:srgbClr val="000000"/>
                </a:solidFill>
                <a:effectLst/>
                <a:latin typeface="Courier New" panose="02070309020205020404" pitchFamily="49" charset="0"/>
              </a:rPr>
              <a:t> </a:t>
            </a:r>
            <a:r>
              <a:rPr lang="en-IN" sz="1200" b="0" dirty="0" err="1">
                <a:solidFill>
                  <a:srgbClr val="795E26"/>
                </a:solidFill>
                <a:effectLst/>
                <a:latin typeface="Courier New" panose="02070309020205020404" pitchFamily="49" charset="0"/>
              </a:rPr>
              <a:t>Knn</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Calculating the best parameters</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knn</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KNeighborsClassifier</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n_neighbors</a:t>
            </a:r>
            <a:r>
              <a:rPr lang="en-IN" sz="1200" b="0" dirty="0">
                <a:solidFill>
                  <a:srgbClr val="000000"/>
                </a:solidFill>
                <a:effectLst/>
                <a:latin typeface="Courier New" panose="02070309020205020404" pitchFamily="49" charset="0"/>
              </a:rPr>
              <a:t>=</a:t>
            </a:r>
            <a:r>
              <a:rPr lang="en-IN" sz="1200" b="0" dirty="0">
                <a:solidFill>
                  <a:srgbClr val="09885A"/>
                </a:solidFill>
                <a:effectLst/>
                <a:latin typeface="Courier New" panose="02070309020205020404" pitchFamily="49" charset="0"/>
              </a:rPr>
              <a:t>5</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From https://github.com/justmarkham/scikit-learn-videos/blob/master/08_grid_search.ipynb</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#tuningCV(knn)</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#tuningGridSerach(knn)</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#tuningMultParam(knn)</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define the parameter values that should be searched</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k_range</a:t>
            </a:r>
            <a:r>
              <a:rPr lang="en-IN" sz="1200" b="0" dirty="0">
                <a:solidFill>
                  <a:srgbClr val="000000"/>
                </a:solidFill>
                <a:effectLst/>
                <a:latin typeface="Courier New" panose="02070309020205020404" pitchFamily="49" charset="0"/>
              </a:rPr>
              <a:t> = </a:t>
            </a:r>
            <a:r>
              <a:rPr lang="en-IN" sz="1200" b="0" dirty="0">
                <a:solidFill>
                  <a:srgbClr val="267F99"/>
                </a:solidFill>
                <a:effectLst/>
                <a:latin typeface="Courier New" panose="02070309020205020404" pitchFamily="49" charset="0"/>
              </a:rPr>
              <a:t>list</a:t>
            </a:r>
            <a:r>
              <a:rPr lang="en-IN" sz="1200" b="0" dirty="0">
                <a:solidFill>
                  <a:srgbClr val="000000"/>
                </a:solidFill>
                <a:effectLst/>
                <a:latin typeface="Courier New" panose="02070309020205020404" pitchFamily="49" charset="0"/>
              </a:rPr>
              <a:t>(</a:t>
            </a:r>
            <a:r>
              <a:rPr lang="en-IN" sz="1200" b="0" dirty="0">
                <a:solidFill>
                  <a:srgbClr val="795E26"/>
                </a:solidFill>
                <a:effectLst/>
                <a:latin typeface="Courier New" panose="02070309020205020404" pitchFamily="49" charset="0"/>
              </a:rPr>
              <a:t>range</a:t>
            </a:r>
            <a:r>
              <a:rPr lang="en-IN" sz="1200" b="0" dirty="0">
                <a:solidFill>
                  <a:srgbClr val="000000"/>
                </a:solidFill>
                <a:effectLst/>
                <a:latin typeface="Courier New" panose="02070309020205020404" pitchFamily="49" charset="0"/>
              </a:rPr>
              <a:t>(</a:t>
            </a:r>
            <a:r>
              <a:rPr lang="en-IN" sz="1200" b="0" dirty="0">
                <a:solidFill>
                  <a:srgbClr val="09885A"/>
                </a:solidFill>
                <a:effectLst/>
                <a:latin typeface="Courier New" panose="02070309020205020404" pitchFamily="49" charset="0"/>
              </a:rPr>
              <a:t>1</a:t>
            </a:r>
            <a:r>
              <a:rPr lang="en-IN" sz="1200" b="0" dirty="0">
                <a:solidFill>
                  <a:srgbClr val="000000"/>
                </a:solidFill>
                <a:effectLst/>
                <a:latin typeface="Courier New" panose="02070309020205020404" pitchFamily="49" charset="0"/>
              </a:rPr>
              <a:t>, </a:t>
            </a:r>
            <a:r>
              <a:rPr lang="en-IN" sz="1200" b="0" dirty="0">
                <a:solidFill>
                  <a:srgbClr val="09885A"/>
                </a:solidFill>
                <a:effectLst/>
                <a:latin typeface="Courier New" panose="02070309020205020404" pitchFamily="49" charset="0"/>
              </a:rPr>
              <a:t>31</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weight_options</a:t>
            </a:r>
            <a:r>
              <a:rPr lang="en-IN" sz="1200" b="0" dirty="0">
                <a:solidFill>
                  <a:srgbClr val="000000"/>
                </a:solidFill>
                <a:effectLst/>
                <a:latin typeface="Courier New" panose="02070309020205020404" pitchFamily="49" charset="0"/>
              </a:rPr>
              <a:t> = [</a:t>
            </a:r>
            <a:r>
              <a:rPr lang="en-IN" sz="1200" b="0" dirty="0">
                <a:solidFill>
                  <a:srgbClr val="A31515"/>
                </a:solidFill>
                <a:effectLst/>
                <a:latin typeface="Courier New" panose="02070309020205020404" pitchFamily="49" charset="0"/>
              </a:rPr>
              <a:t>'uniform'</a:t>
            </a:r>
            <a:r>
              <a:rPr lang="en-IN" sz="1200" b="0" dirty="0">
                <a:solidFill>
                  <a:srgbClr val="000000"/>
                </a:solidFill>
                <a:effectLst/>
                <a:latin typeface="Courier New" panose="02070309020205020404" pitchFamily="49" charset="0"/>
              </a:rPr>
              <a:t>, </a:t>
            </a:r>
            <a:r>
              <a:rPr lang="en-IN" sz="1200" b="0" dirty="0">
                <a:solidFill>
                  <a:srgbClr val="A31515"/>
                </a:solidFill>
                <a:effectLst/>
                <a:latin typeface="Courier New" panose="02070309020205020404" pitchFamily="49" charset="0"/>
              </a:rPr>
              <a:t>'distance'</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specify "parameter distributions" rather than a "parameter grid"</a:t>
            </a:r>
            <a:endParaRPr lang="en-IN" sz="1200" dirty="0"/>
          </a:p>
        </p:txBody>
      </p:sp>
      <p:sp>
        <p:nvSpPr>
          <p:cNvPr id="4" name="Content Placeholder 3">
            <a:extLst>
              <a:ext uri="{FF2B5EF4-FFF2-40B4-BE49-F238E27FC236}">
                <a16:creationId xmlns:a16="http://schemas.microsoft.com/office/drawing/2014/main" id="{13228FFF-BAE0-415A-B2A7-7A3022E2B92A}"/>
              </a:ext>
            </a:extLst>
          </p:cNvPr>
          <p:cNvSpPr>
            <a:spLocks noGrp="1"/>
          </p:cNvSpPr>
          <p:nvPr>
            <p:ph sz="half" idx="2"/>
          </p:nvPr>
        </p:nvSpPr>
        <p:spPr>
          <a:xfrm>
            <a:off x="6413771" y="716842"/>
            <a:ext cx="5539078" cy="4742021"/>
          </a:xfrm>
        </p:spPr>
        <p:txBody>
          <a:bodyPr>
            <a:noAutofit/>
          </a:bodyPr>
          <a:lstStyle/>
          <a:p>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param_dist</a:t>
            </a:r>
            <a:r>
              <a:rPr lang="en-IN" sz="1200" b="0" dirty="0">
                <a:solidFill>
                  <a:srgbClr val="000000"/>
                </a:solidFill>
                <a:effectLst/>
                <a:latin typeface="Courier New" panose="02070309020205020404" pitchFamily="49" charset="0"/>
              </a:rPr>
              <a:t> = </a:t>
            </a:r>
            <a:r>
              <a:rPr lang="en-IN" sz="1200" b="0" dirty="0" err="1">
                <a:solidFill>
                  <a:srgbClr val="267F99"/>
                </a:solidFill>
                <a:effectLst/>
                <a:latin typeface="Courier New" panose="02070309020205020404" pitchFamily="49" charset="0"/>
              </a:rPr>
              <a:t>dict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n_neighbors</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k_range</a:t>
            </a:r>
            <a:r>
              <a:rPr lang="en-IN" sz="1200" b="0" dirty="0">
                <a:solidFill>
                  <a:srgbClr val="000000"/>
                </a:solidFill>
                <a:effectLst/>
                <a:latin typeface="Courier New" panose="02070309020205020404" pitchFamily="49" charset="0"/>
              </a:rPr>
              <a:t>, weights=</a:t>
            </a:r>
            <a:r>
              <a:rPr lang="en-IN" sz="1200" b="0" dirty="0" err="1">
                <a:solidFill>
                  <a:srgbClr val="000000"/>
                </a:solidFill>
                <a:effectLst/>
                <a:latin typeface="Courier New" panose="02070309020205020404" pitchFamily="49" charset="0"/>
              </a:rPr>
              <a:t>weight_options</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tuningRandomizedSearchCV</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knn</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param_dist</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train a </a:t>
            </a:r>
            <a:r>
              <a:rPr lang="en-IN" sz="1200" b="0" dirty="0" err="1">
                <a:solidFill>
                  <a:srgbClr val="008000"/>
                </a:solidFill>
                <a:effectLst/>
                <a:latin typeface="Courier New" panose="02070309020205020404" pitchFamily="49" charset="0"/>
              </a:rPr>
              <a:t>KNeighborsClassifier</a:t>
            </a:r>
            <a:r>
              <a:rPr lang="en-IN" sz="1200" b="0" dirty="0">
                <a:solidFill>
                  <a:srgbClr val="008000"/>
                </a:solidFill>
                <a:effectLst/>
                <a:latin typeface="Courier New" panose="02070309020205020404" pitchFamily="49" charset="0"/>
              </a:rPr>
              <a:t> model on the training set</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knn</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KNeighborsClassifier</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n_neighbors</a:t>
            </a:r>
            <a:r>
              <a:rPr lang="en-IN" sz="1200" b="0" dirty="0">
                <a:solidFill>
                  <a:srgbClr val="000000"/>
                </a:solidFill>
                <a:effectLst/>
                <a:latin typeface="Courier New" panose="02070309020205020404" pitchFamily="49" charset="0"/>
              </a:rPr>
              <a:t>=</a:t>
            </a:r>
            <a:r>
              <a:rPr lang="en-IN" sz="1200" b="0" dirty="0">
                <a:solidFill>
                  <a:srgbClr val="09885A"/>
                </a:solidFill>
                <a:effectLst/>
                <a:latin typeface="Courier New" panose="02070309020205020404" pitchFamily="49" charset="0"/>
              </a:rPr>
              <a:t>27</a:t>
            </a:r>
            <a:r>
              <a:rPr lang="en-IN" sz="1200" b="0" dirty="0">
                <a:solidFill>
                  <a:srgbClr val="000000"/>
                </a:solidFill>
                <a:effectLst/>
                <a:latin typeface="Courier New" panose="02070309020205020404" pitchFamily="49" charset="0"/>
              </a:rPr>
              <a:t>, weights=</a:t>
            </a:r>
            <a:r>
              <a:rPr lang="en-IN" sz="1200" b="0" dirty="0">
                <a:solidFill>
                  <a:srgbClr val="A31515"/>
                </a:solidFill>
                <a:effectLst/>
                <a:latin typeface="Courier New" panose="02070309020205020404" pitchFamily="49" charset="0"/>
              </a:rPr>
              <a:t>'uniform'</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knn.fit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X_train</a:t>
            </a:r>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y_train</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p>
          <a:p>
            <a:r>
              <a:rPr lang="en-IN" sz="1200" b="0" dirty="0">
                <a:solidFill>
                  <a:srgbClr val="000000"/>
                </a:solidFill>
                <a:effectLst/>
                <a:latin typeface="Courier New" panose="02070309020205020404" pitchFamily="49" charset="0"/>
              </a:rPr>
              <a:t>    </a:t>
            </a:r>
            <a:r>
              <a:rPr lang="en-IN" sz="1200" b="0" dirty="0">
                <a:solidFill>
                  <a:srgbClr val="008000"/>
                </a:solidFill>
                <a:effectLst/>
                <a:latin typeface="Courier New" panose="02070309020205020404" pitchFamily="49" charset="0"/>
              </a:rPr>
              <a:t># make class predictions for the testing set</a:t>
            </a:r>
            <a:endParaRPr lang="en-IN" sz="1200" b="0" dirty="0">
              <a:solidFill>
                <a:srgbClr val="000000"/>
              </a:solidFill>
              <a:effectLst/>
              <a:latin typeface="Courier New" panose="02070309020205020404" pitchFamily="49" charset="0"/>
            </a:endParaRPr>
          </a:p>
          <a:p>
            <a:r>
              <a:rPr lang="en-IN" sz="1200" b="0" dirty="0">
                <a:solidFill>
                  <a:srgbClr val="000000"/>
                </a:solidFill>
                <a:effectLst/>
                <a:latin typeface="Courier New" panose="02070309020205020404" pitchFamily="49" charset="0"/>
              </a:rPr>
              <a:t>    </a:t>
            </a:r>
            <a:r>
              <a:rPr lang="en-IN" sz="1200" b="0" dirty="0" err="1">
                <a:solidFill>
                  <a:srgbClr val="000000"/>
                </a:solidFill>
                <a:effectLst/>
                <a:latin typeface="Courier New" panose="02070309020205020404" pitchFamily="49" charset="0"/>
              </a:rPr>
              <a:t>y_pred_class</a:t>
            </a:r>
            <a:r>
              <a:rPr lang="en-IN" sz="1200" b="0" dirty="0">
                <a:solidFill>
                  <a:srgbClr val="000000"/>
                </a:solidFill>
                <a:effectLst/>
                <a:latin typeface="Courier New" panose="02070309020205020404" pitchFamily="49" charset="0"/>
              </a:rPr>
              <a:t> = </a:t>
            </a:r>
            <a:r>
              <a:rPr lang="en-IN" sz="1200" b="0" dirty="0" err="1">
                <a:solidFill>
                  <a:srgbClr val="000000"/>
                </a:solidFill>
                <a:effectLst/>
                <a:latin typeface="Courier New" panose="02070309020205020404" pitchFamily="49" charset="0"/>
              </a:rPr>
              <a:t>knn.predict</a:t>
            </a:r>
            <a:r>
              <a:rPr lang="en-IN" sz="1200" b="0" dirty="0">
                <a:solidFill>
                  <a:srgbClr val="000000"/>
                </a:solidFill>
                <a:effectLst/>
                <a:latin typeface="Courier New" panose="02070309020205020404" pitchFamily="49" charset="0"/>
              </a:rPr>
              <a:t>(</a:t>
            </a:r>
            <a:r>
              <a:rPr lang="en-IN" sz="1200" b="0" dirty="0" err="1">
                <a:solidFill>
                  <a:srgbClr val="000000"/>
                </a:solidFill>
                <a:effectLst/>
                <a:latin typeface="Courier New" panose="02070309020205020404" pitchFamily="49" charset="0"/>
              </a:rPr>
              <a:t>X_test</a:t>
            </a:r>
            <a:r>
              <a:rPr lang="en-IN" sz="1200" b="0" dirty="0">
                <a:solidFill>
                  <a:srgbClr val="000000"/>
                </a:solidFill>
                <a:effectLst/>
                <a:latin typeface="Courier New" panose="02070309020205020404" pitchFamily="49" charset="0"/>
              </a:rPr>
              <a:t>)</a:t>
            </a:r>
          </a:p>
          <a:p>
            <a:r>
              <a:rPr lang="en-IN" sz="1200" b="0" dirty="0">
                <a:solidFill>
                  <a:srgbClr val="000000"/>
                </a:solidFill>
                <a:effectLst/>
                <a:latin typeface="Courier New" panose="02070309020205020404" pitchFamily="49" charset="0"/>
              </a:rPr>
              <a:t>    </a:t>
            </a:r>
          </a:p>
          <a:p>
            <a:r>
              <a:rPr lang="en-IN" sz="1200" b="0" dirty="0">
                <a:solidFill>
                  <a:srgbClr val="000000"/>
                </a:solidFill>
                <a:effectLst/>
                <a:latin typeface="Courier New" panose="02070309020205020404" pitchFamily="49" charset="0"/>
              </a:rPr>
              <a:t>    </a:t>
            </a:r>
            <a:r>
              <a:rPr lang="en-IN" sz="1200" b="0" dirty="0">
                <a:solidFill>
                  <a:srgbClr val="795E26"/>
                </a:solidFill>
                <a:effectLst/>
                <a:latin typeface="Courier New" panose="02070309020205020404" pitchFamily="49" charset="0"/>
              </a:rPr>
              <a:t>print</a:t>
            </a:r>
            <a:r>
              <a:rPr lang="en-IN" sz="1200" b="0" dirty="0">
                <a:solidFill>
                  <a:srgbClr val="000000"/>
                </a:solidFill>
                <a:effectLst/>
                <a:latin typeface="Courier New" panose="02070309020205020404" pitchFamily="49" charset="0"/>
              </a:rPr>
              <a:t>(</a:t>
            </a:r>
            <a:r>
              <a:rPr lang="en-IN" sz="1200" b="0" dirty="0">
                <a:solidFill>
                  <a:srgbClr val="A31515"/>
                </a:solidFill>
                <a:effectLst/>
                <a:latin typeface="Courier New" panose="02070309020205020404" pitchFamily="49" charset="0"/>
              </a:rPr>
              <a:t>'########### </a:t>
            </a:r>
            <a:r>
              <a:rPr lang="en-IN" sz="1200" b="0" dirty="0" err="1">
                <a:solidFill>
                  <a:srgbClr val="A31515"/>
                </a:solidFill>
                <a:effectLst/>
                <a:latin typeface="Courier New" panose="02070309020205020404" pitchFamily="49" charset="0"/>
              </a:rPr>
              <a:t>KNeighborsClassifier</a:t>
            </a:r>
            <a:r>
              <a:rPr lang="en-IN" sz="1200" b="0" dirty="0">
                <a:solidFill>
                  <a:srgbClr val="A31515"/>
                </a:solidFill>
                <a:effectLst/>
                <a:latin typeface="Courier New" panose="02070309020205020404" pitchFamily="49" charset="0"/>
              </a:rPr>
              <a:t> ###############'</a:t>
            </a:r>
            <a:r>
              <a:rPr lang="en-IN" sz="1200" b="0" dirty="0">
                <a:solidFill>
                  <a:srgbClr val="000000"/>
                </a:solidFill>
                <a:effectLst/>
                <a:latin typeface="Courier New" panose="02070309020205020404" pitchFamily="49" charset="0"/>
              </a:rPr>
              <a:t>)</a:t>
            </a:r>
            <a:br>
              <a:rPr lang="en-IN" sz="1200" b="0" dirty="0">
                <a:solidFill>
                  <a:srgbClr val="000000"/>
                </a:solidFill>
                <a:effectLst/>
                <a:latin typeface="Courier New" panose="02070309020205020404" pitchFamily="49" charset="0"/>
              </a:rPr>
            </a:br>
            <a:endParaRPr lang="en-IN" sz="1200" b="0" dirty="0">
              <a:solidFill>
                <a:srgbClr val="000000"/>
              </a:solidFill>
              <a:effectLst/>
              <a:latin typeface="Courier New" panose="02070309020205020404" pitchFamily="49" charset="0"/>
            </a:endParaRPr>
          </a:p>
          <a:p>
            <a:endParaRPr lang="en-IN" sz="1200" dirty="0"/>
          </a:p>
          <a:p>
            <a:endParaRPr lang="en-IN" sz="1200" dirty="0"/>
          </a:p>
        </p:txBody>
      </p:sp>
    </p:spTree>
    <p:extLst>
      <p:ext uri="{BB962C8B-B14F-4D97-AF65-F5344CB8AC3E}">
        <p14:creationId xmlns:p14="http://schemas.microsoft.com/office/powerpoint/2010/main" val="650199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1B7F766C-1291-4627-8D47-2C0D87FC3E30}"/>
              </a:ext>
            </a:extLst>
          </p:cNvPr>
          <p:cNvSpPr>
            <a:spLocks noGrp="1" noChangeArrowheads="1"/>
          </p:cNvSpPr>
          <p:nvPr>
            <p:ph type="title" idx="4294967295"/>
          </p:nvPr>
        </p:nvSpPr>
        <p:spPr>
          <a:xfrm>
            <a:off x="0" y="2728686"/>
            <a:ext cx="12192000" cy="2351313"/>
          </a:xfrm>
        </p:spPr>
        <p:txBody>
          <a:bodyPr>
            <a:normAutofit/>
          </a:bodyPr>
          <a:lstStyle/>
          <a:p>
            <a:pPr eaLnBrk="1" hangingPunct="1"/>
            <a:r>
              <a:rPr lang="en-US" altLang="en-US" sz="8000" i="1" dirty="0">
                <a:ln>
                  <a:noFill/>
                </a:ln>
                <a:solidFill>
                  <a:schemeClr val="tx1"/>
                </a:solidFill>
                <a:latin typeface="Times New Roman" panose="02020603050405020304" pitchFamily="18" charset="0"/>
                <a:cs typeface="Times New Roman" panose="02020603050405020304" pitchFamily="18" charset="0"/>
              </a:rPr>
              <a:t>           </a:t>
            </a:r>
            <a:r>
              <a:rPr lang="en-US" altLang="en-US" sz="8000" b="1" i="1"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wipe(down)">
                                      <p:cBhvr>
                                        <p:cTn id="7" dur="580">
                                          <p:stCondLst>
                                            <p:cond delay="0"/>
                                          </p:stCondLst>
                                        </p:cTn>
                                        <p:tgtEl>
                                          <p:spTgt spid="29698"/>
                                        </p:tgtEl>
                                      </p:cBhvr>
                                    </p:animEffect>
                                    <p:anim calcmode="lin" valueType="num">
                                      <p:cBhvr>
                                        <p:cTn id="8" dur="1822" tmFilter="0,0; 0.14,0.36; 0.43,0.73; 0.71,0.91; 1.0,1.0">
                                          <p:stCondLst>
                                            <p:cond delay="0"/>
                                          </p:stCondLst>
                                        </p:cTn>
                                        <p:tgtEl>
                                          <p:spTgt spid="2969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969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969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969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9698"/>
                                        </p:tgtEl>
                                        <p:attrNameLst>
                                          <p:attrName>ppt_y</p:attrName>
                                        </p:attrNameLst>
                                      </p:cBhvr>
                                      <p:tavLst>
                                        <p:tav tm="0" fmla="#ppt_y-sin(pi*$)/81">
                                          <p:val>
                                            <p:fltVal val="0"/>
                                          </p:val>
                                        </p:tav>
                                        <p:tav tm="100000">
                                          <p:val>
                                            <p:fltVal val="1"/>
                                          </p:val>
                                        </p:tav>
                                      </p:tavLst>
                                    </p:anim>
                                    <p:animScale>
                                      <p:cBhvr>
                                        <p:cTn id="13" dur="26">
                                          <p:stCondLst>
                                            <p:cond delay="650"/>
                                          </p:stCondLst>
                                        </p:cTn>
                                        <p:tgtEl>
                                          <p:spTgt spid="29698"/>
                                        </p:tgtEl>
                                      </p:cBhvr>
                                      <p:to x="100000" y="60000"/>
                                    </p:animScale>
                                    <p:animScale>
                                      <p:cBhvr>
                                        <p:cTn id="14" dur="166" decel="50000">
                                          <p:stCondLst>
                                            <p:cond delay="676"/>
                                          </p:stCondLst>
                                        </p:cTn>
                                        <p:tgtEl>
                                          <p:spTgt spid="29698"/>
                                        </p:tgtEl>
                                      </p:cBhvr>
                                      <p:to x="100000" y="100000"/>
                                    </p:animScale>
                                    <p:animScale>
                                      <p:cBhvr>
                                        <p:cTn id="15" dur="26">
                                          <p:stCondLst>
                                            <p:cond delay="1312"/>
                                          </p:stCondLst>
                                        </p:cTn>
                                        <p:tgtEl>
                                          <p:spTgt spid="29698"/>
                                        </p:tgtEl>
                                      </p:cBhvr>
                                      <p:to x="100000" y="80000"/>
                                    </p:animScale>
                                    <p:animScale>
                                      <p:cBhvr>
                                        <p:cTn id="16" dur="166" decel="50000">
                                          <p:stCondLst>
                                            <p:cond delay="1338"/>
                                          </p:stCondLst>
                                        </p:cTn>
                                        <p:tgtEl>
                                          <p:spTgt spid="29698"/>
                                        </p:tgtEl>
                                      </p:cBhvr>
                                      <p:to x="100000" y="100000"/>
                                    </p:animScale>
                                    <p:animScale>
                                      <p:cBhvr>
                                        <p:cTn id="17" dur="26">
                                          <p:stCondLst>
                                            <p:cond delay="1642"/>
                                          </p:stCondLst>
                                        </p:cTn>
                                        <p:tgtEl>
                                          <p:spTgt spid="29698"/>
                                        </p:tgtEl>
                                      </p:cBhvr>
                                      <p:to x="100000" y="90000"/>
                                    </p:animScale>
                                    <p:animScale>
                                      <p:cBhvr>
                                        <p:cTn id="18" dur="166" decel="50000">
                                          <p:stCondLst>
                                            <p:cond delay="1668"/>
                                          </p:stCondLst>
                                        </p:cTn>
                                        <p:tgtEl>
                                          <p:spTgt spid="29698"/>
                                        </p:tgtEl>
                                      </p:cBhvr>
                                      <p:to x="100000" y="100000"/>
                                    </p:animScale>
                                    <p:animScale>
                                      <p:cBhvr>
                                        <p:cTn id="19" dur="26">
                                          <p:stCondLst>
                                            <p:cond delay="1808"/>
                                          </p:stCondLst>
                                        </p:cTn>
                                        <p:tgtEl>
                                          <p:spTgt spid="29698"/>
                                        </p:tgtEl>
                                      </p:cBhvr>
                                      <p:to x="100000" y="95000"/>
                                    </p:animScale>
                                    <p:animScale>
                                      <p:cBhvr>
                                        <p:cTn id="20" dur="166" decel="50000">
                                          <p:stCondLst>
                                            <p:cond delay="1834"/>
                                          </p:stCondLst>
                                        </p:cTn>
                                        <p:tgtEl>
                                          <p:spTgt spid="2969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843B-BDE7-4A1F-963D-D54805A07CED}"/>
              </a:ext>
            </a:extLst>
          </p:cNvPr>
          <p:cNvSpPr>
            <a:spLocks noGrp="1"/>
          </p:cNvSpPr>
          <p:nvPr>
            <p:ph type="title"/>
          </p:nvPr>
        </p:nvSpPr>
        <p:spPr/>
        <p:txBody>
          <a:bodyPr>
            <a:normAutofit/>
          </a:bodyPr>
          <a:lstStyle/>
          <a:p>
            <a:pPr algn="ctr"/>
            <a:r>
              <a:rPr lang="en-US" sz="4000" b="1" dirty="0">
                <a:cs typeface="Times New Roman" panose="02020603050405020304" pitchFamily="18" charset="0"/>
              </a:rPr>
              <a:t>abstract</a:t>
            </a:r>
            <a:endParaRPr lang="en-IN" sz="4000" dirty="0"/>
          </a:p>
        </p:txBody>
      </p:sp>
      <p:sp>
        <p:nvSpPr>
          <p:cNvPr id="3" name="Content Placeholder 2">
            <a:extLst>
              <a:ext uri="{FF2B5EF4-FFF2-40B4-BE49-F238E27FC236}">
                <a16:creationId xmlns:a16="http://schemas.microsoft.com/office/drawing/2014/main" id="{E50C0B55-4D8B-4B4B-B58A-5D51F620BC57}"/>
              </a:ext>
            </a:extLst>
          </p:cNvPr>
          <p:cNvSpPr>
            <a:spLocks noGrp="1"/>
          </p:cNvSpPr>
          <p:nvPr>
            <p:ph idx="1"/>
          </p:nvPr>
        </p:nvSpPr>
        <p:spPr/>
        <p:txBody>
          <a:bodyPr>
            <a:normAutofit fontScale="92500" lnSpcReduction="10000"/>
          </a:bodyPr>
          <a:lstStyle/>
          <a:p>
            <a:pPr marL="0" indent="0" algn="just">
              <a:spcBef>
                <a:spcPts val="0"/>
              </a:spcBef>
              <a:buSzPct val="115000"/>
              <a:buNone/>
            </a:pPr>
            <a:r>
              <a:rPr lang="en-US" sz="1800" dirty="0"/>
              <a:t>The emotional, psychological and social welfare of a person is revealed by their mental health. It influences how an individual will think, feel or handle a situation. Positive mental health helps an individual to work productively and achieve their full potential. At each point in life, mental health is vital, from childhood to adulthood. Numerous factors contribute to mental health issues which lead to mental illness like stress, social anxiety, depression, obsessive compulsive disorder, drug addiction, workplace issues and personality disorders. The onset of mental illness should be determined without flaws for maintaining an appropriate life balance. We have collected data from online available datasets. The data has been label encoded for better prediction. The data is being subject to various machine learning techniques to obtain labels. These classified labels will then be used to build a model to predict the mental health of an individual. Our target population is in the working class </a:t>
            </a:r>
            <a:r>
              <a:rPr lang="en-US" sz="1800" dirty="0" err="1"/>
              <a:t>i.e</a:t>
            </a:r>
            <a:r>
              <a:rPr lang="en-US" sz="1800" dirty="0"/>
              <a:t> people above the age of 18. Once the model is built, it will be integrated to a website so that it can predict the outcome as per the details provided by the user.</a:t>
            </a:r>
          </a:p>
        </p:txBody>
      </p:sp>
    </p:spTree>
    <p:extLst>
      <p:ext uri="{BB962C8B-B14F-4D97-AF65-F5344CB8AC3E}">
        <p14:creationId xmlns:p14="http://schemas.microsoft.com/office/powerpoint/2010/main" val="4047559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91334-61B6-46E3-BDF7-81DB6D01D98E}"/>
              </a:ext>
            </a:extLst>
          </p:cNvPr>
          <p:cNvSpPr>
            <a:spLocks noGrp="1"/>
          </p:cNvSpPr>
          <p:nvPr>
            <p:ph type="title"/>
          </p:nvPr>
        </p:nvSpPr>
        <p:spPr/>
        <p:txBody>
          <a:bodyPr>
            <a:normAutofit/>
          </a:bodyPr>
          <a:lstStyle/>
          <a:p>
            <a:pPr algn="ctr"/>
            <a:r>
              <a:rPr lang="en-IN" sz="4000" b="1" dirty="0"/>
              <a:t>Existing system</a:t>
            </a:r>
          </a:p>
        </p:txBody>
      </p:sp>
      <p:sp>
        <p:nvSpPr>
          <p:cNvPr id="3" name="Content Placeholder 2">
            <a:extLst>
              <a:ext uri="{FF2B5EF4-FFF2-40B4-BE49-F238E27FC236}">
                <a16:creationId xmlns:a16="http://schemas.microsoft.com/office/drawing/2014/main" id="{30D23797-2619-4A41-8122-21FB0BBB5E8D}"/>
              </a:ext>
            </a:extLst>
          </p:cNvPr>
          <p:cNvSpPr>
            <a:spLocks noGrp="1"/>
          </p:cNvSpPr>
          <p:nvPr>
            <p:ph idx="1"/>
          </p:nvPr>
        </p:nvSpPr>
        <p:spPr/>
        <p:txBody>
          <a:bodyPr>
            <a:normAutofit/>
          </a:bodyPr>
          <a:lstStyle/>
          <a:p>
            <a:pPr lvl="0"/>
            <a:r>
              <a:rPr lang="en-IN" sz="2000" dirty="0">
                <a:latin typeface="Times New Roman"/>
                <a:ea typeface="Times New Roman"/>
                <a:cs typeface="Times New Roman"/>
                <a:sym typeface="Times New Roman"/>
              </a:rPr>
              <a:t>The existing systems </a:t>
            </a:r>
            <a:r>
              <a:rPr lang="en-US" sz="2000" dirty="0"/>
              <a:t>gives the immense understanding of the mental health analysis amongst different target groups using different technology.</a:t>
            </a:r>
          </a:p>
          <a:p>
            <a:pPr lvl="0"/>
            <a:r>
              <a:rPr lang="en-US" sz="2000" dirty="0"/>
              <a:t>The classification models performance can be improved using deep learning methods such as recurrent neural networks.</a:t>
            </a:r>
          </a:p>
          <a:p>
            <a:endParaRPr lang="en-IN" dirty="0"/>
          </a:p>
        </p:txBody>
      </p:sp>
    </p:spTree>
    <p:extLst>
      <p:ext uri="{BB962C8B-B14F-4D97-AF65-F5344CB8AC3E}">
        <p14:creationId xmlns:p14="http://schemas.microsoft.com/office/powerpoint/2010/main" val="43406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76ACE-2964-4223-9606-48895A93CC36}"/>
              </a:ext>
            </a:extLst>
          </p:cNvPr>
          <p:cNvSpPr>
            <a:spLocks noGrp="1"/>
          </p:cNvSpPr>
          <p:nvPr>
            <p:ph type="title"/>
          </p:nvPr>
        </p:nvSpPr>
        <p:spPr/>
        <p:txBody>
          <a:bodyPr>
            <a:normAutofit/>
          </a:bodyPr>
          <a:lstStyle/>
          <a:p>
            <a:pPr algn="ctr"/>
            <a:r>
              <a:rPr lang="en-IN" sz="4000" b="1" dirty="0"/>
              <a:t>disadvantages</a:t>
            </a:r>
          </a:p>
        </p:txBody>
      </p:sp>
      <p:sp>
        <p:nvSpPr>
          <p:cNvPr id="3" name="Content Placeholder 2">
            <a:extLst>
              <a:ext uri="{FF2B5EF4-FFF2-40B4-BE49-F238E27FC236}">
                <a16:creationId xmlns:a16="http://schemas.microsoft.com/office/drawing/2014/main" id="{1F924039-4931-42E1-A768-F894B0BEE38B}"/>
              </a:ext>
            </a:extLst>
          </p:cNvPr>
          <p:cNvSpPr>
            <a:spLocks noGrp="1"/>
          </p:cNvSpPr>
          <p:nvPr>
            <p:ph idx="1"/>
          </p:nvPr>
        </p:nvSpPr>
        <p:spPr/>
        <p:txBody>
          <a:bodyPr>
            <a:normAutofit/>
          </a:bodyPr>
          <a:lstStyle/>
          <a:p>
            <a:pPr lvl="0"/>
            <a:r>
              <a:rPr lang="en-US" sz="2000" dirty="0"/>
              <a:t>The prediction of mental Health treatment shows the results of the state  of a person in which positive or negative condition.</a:t>
            </a:r>
          </a:p>
          <a:p>
            <a:pPr lvl="0"/>
            <a:r>
              <a:rPr lang="en-US" sz="2000" dirty="0"/>
              <a:t>A person is having a negative kind of condition is always being in bad state and he is supposed to in serious manner of is health and having lot of issues in his personal life.</a:t>
            </a:r>
            <a:endPar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69518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B07D-6B30-4533-8EEF-E567CDF69D25}"/>
              </a:ext>
            </a:extLst>
          </p:cNvPr>
          <p:cNvSpPr>
            <a:spLocks noGrp="1"/>
          </p:cNvSpPr>
          <p:nvPr>
            <p:ph type="title"/>
          </p:nvPr>
        </p:nvSpPr>
        <p:spPr/>
        <p:txBody>
          <a:bodyPr>
            <a:normAutofit/>
          </a:bodyPr>
          <a:lstStyle/>
          <a:p>
            <a:pPr algn="ctr"/>
            <a:r>
              <a:rPr lang="en-IN" sz="4000" b="1" dirty="0"/>
              <a:t>Proposed system</a:t>
            </a:r>
          </a:p>
        </p:txBody>
      </p:sp>
      <p:sp>
        <p:nvSpPr>
          <p:cNvPr id="3" name="Content Placeholder 2">
            <a:extLst>
              <a:ext uri="{FF2B5EF4-FFF2-40B4-BE49-F238E27FC236}">
                <a16:creationId xmlns:a16="http://schemas.microsoft.com/office/drawing/2014/main" id="{93D9F14D-6132-4782-AC00-B335905E86E3}"/>
              </a:ext>
            </a:extLst>
          </p:cNvPr>
          <p:cNvSpPr>
            <a:spLocks noGrp="1"/>
          </p:cNvSpPr>
          <p:nvPr>
            <p:ph idx="1"/>
          </p:nvPr>
        </p:nvSpPr>
        <p:spPr/>
        <p:txBody>
          <a:bodyPr>
            <a:normAutofit/>
          </a:bodyPr>
          <a:lstStyle/>
          <a:p>
            <a:pPr lvl="0"/>
            <a:r>
              <a:rPr lang="en-US" sz="1800" dirty="0"/>
              <a:t>To resolve the mental well-being machine learning technique play important role. It holds great promise to transform mental health care. Its tools also hold the potential to extend the current capabilities of clinicians, to deal with complex problems and ever-expanding information streams that stretch the limits of human ability.</a:t>
            </a:r>
          </a:p>
          <a:p>
            <a:r>
              <a:rPr lang="en-US" sz="1800" dirty="0"/>
              <a:t>We have developed a framework for determining the mental health state of an individual. For further improvements the concept of Machine Learning can be used for very large dataset.</a:t>
            </a:r>
          </a:p>
          <a:p>
            <a:pPr lvl="0"/>
            <a:r>
              <a:rPr lang="en-US" sz="1800" dirty="0"/>
              <a:t>Our proposed different levels of questionnaire and based on the results of that provide free checking of a person’s mental state and help him by diagnosis prediction.</a:t>
            </a:r>
            <a:endParaRPr lang="en-US" sz="1800" b="1" dirty="0"/>
          </a:p>
        </p:txBody>
      </p:sp>
    </p:spTree>
    <p:extLst>
      <p:ext uri="{BB962C8B-B14F-4D97-AF65-F5344CB8AC3E}">
        <p14:creationId xmlns:p14="http://schemas.microsoft.com/office/powerpoint/2010/main" val="108714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E8EEE-0414-49B2-8BCA-49736057ACDC}"/>
              </a:ext>
            </a:extLst>
          </p:cNvPr>
          <p:cNvSpPr>
            <a:spLocks noGrp="1"/>
          </p:cNvSpPr>
          <p:nvPr>
            <p:ph type="title"/>
          </p:nvPr>
        </p:nvSpPr>
        <p:spPr/>
        <p:txBody>
          <a:bodyPr>
            <a:normAutofit/>
          </a:bodyPr>
          <a:lstStyle/>
          <a:p>
            <a:pPr algn="ctr"/>
            <a:r>
              <a:rPr lang="en-IN" sz="4000" b="1" dirty="0"/>
              <a:t>advantages</a:t>
            </a:r>
          </a:p>
        </p:txBody>
      </p:sp>
      <p:sp>
        <p:nvSpPr>
          <p:cNvPr id="3" name="Content Placeholder 2">
            <a:extLst>
              <a:ext uri="{FF2B5EF4-FFF2-40B4-BE49-F238E27FC236}">
                <a16:creationId xmlns:a16="http://schemas.microsoft.com/office/drawing/2014/main" id="{907E4087-2259-4C69-9C62-6FCF5FD62707}"/>
              </a:ext>
            </a:extLst>
          </p:cNvPr>
          <p:cNvSpPr>
            <a:spLocks noGrp="1"/>
          </p:cNvSpPr>
          <p:nvPr>
            <p:ph idx="1"/>
          </p:nvPr>
        </p:nvSpPr>
        <p:spPr/>
        <p:txBody>
          <a:bodyPr>
            <a:normAutofit/>
          </a:bodyPr>
          <a:lstStyle/>
          <a:p>
            <a:pPr lvl="0"/>
            <a:r>
              <a:rPr lang="en-US" sz="2000" dirty="0"/>
              <a:t>To ensure availability and accessibility of minimum mental health care for all in the foreseeable future, particularly to the most vulnerable and underprivileged sections of the population. </a:t>
            </a:r>
          </a:p>
          <a:p>
            <a:pPr lvl="0"/>
            <a:r>
              <a:rPr lang="en-US" sz="2000" dirty="0"/>
              <a:t>To encourage the application of mental health knowledge in general health care and in social development</a:t>
            </a:r>
          </a:p>
          <a:p>
            <a:pPr lvl="0"/>
            <a:r>
              <a:rPr lang="en-US" sz="2000" dirty="0"/>
              <a:t> To promote community participation in the mental health services development and to stimulate efforts towards self help in the community</a:t>
            </a:r>
          </a:p>
          <a:p>
            <a:pPr lvl="0"/>
            <a:r>
              <a:rPr lang="en-US" sz="2000" dirty="0"/>
              <a:t>To know the major cause of mental illness through mental health analysis.</a:t>
            </a:r>
          </a:p>
          <a:p>
            <a:endParaRPr lang="en-IN" dirty="0"/>
          </a:p>
        </p:txBody>
      </p:sp>
    </p:spTree>
    <p:extLst>
      <p:ext uri="{BB962C8B-B14F-4D97-AF65-F5344CB8AC3E}">
        <p14:creationId xmlns:p14="http://schemas.microsoft.com/office/powerpoint/2010/main" val="4147180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5938D-247A-41A0-A51E-713215F235C1}"/>
              </a:ext>
            </a:extLst>
          </p:cNvPr>
          <p:cNvSpPr>
            <a:spLocks noGrp="1"/>
          </p:cNvSpPr>
          <p:nvPr>
            <p:ph type="title"/>
          </p:nvPr>
        </p:nvSpPr>
        <p:spPr/>
        <p:txBody>
          <a:bodyPr>
            <a:normAutofit/>
          </a:bodyPr>
          <a:lstStyle/>
          <a:p>
            <a:pPr algn="ctr"/>
            <a:r>
              <a:rPr lang="en-IN" sz="4000" b="1" dirty="0"/>
              <a:t>Hardware requirements</a:t>
            </a:r>
          </a:p>
        </p:txBody>
      </p:sp>
      <p:sp>
        <p:nvSpPr>
          <p:cNvPr id="3" name="Content Placeholder 2">
            <a:extLst>
              <a:ext uri="{FF2B5EF4-FFF2-40B4-BE49-F238E27FC236}">
                <a16:creationId xmlns:a16="http://schemas.microsoft.com/office/drawing/2014/main" id="{0E183737-893C-4C65-95EE-78DA972F2CF9}"/>
              </a:ext>
            </a:extLst>
          </p:cNvPr>
          <p:cNvSpPr>
            <a:spLocks noGrp="1"/>
          </p:cNvSpPr>
          <p:nvPr>
            <p:ph idx="1"/>
          </p:nvPr>
        </p:nvSpPr>
        <p:spPr/>
        <p:txBody>
          <a:bodyPr>
            <a:normAutofit/>
          </a:bodyPr>
          <a:lstStyle/>
          <a:p>
            <a:pPr marL="285750" lvl="0" indent="-285750" algn="just" rtl="0">
              <a:lnSpc>
                <a:spcPct val="150000"/>
              </a:lnSpc>
              <a:spcBef>
                <a:spcPts val="0"/>
              </a:spcBef>
              <a:spcAft>
                <a:spcPts val="0"/>
              </a:spcAft>
              <a:buSzPts val="2760"/>
              <a:buFont typeface="Noto Sans Symbols"/>
              <a:buChar char="⮚"/>
            </a:pPr>
            <a:r>
              <a:rPr lang="en-IN" sz="3200" dirty="0">
                <a:solidFill>
                  <a:schemeClr val="dk1"/>
                </a:solidFill>
                <a:latin typeface="Times New Roman"/>
                <a:ea typeface="Times New Roman"/>
                <a:cs typeface="Times New Roman"/>
                <a:sym typeface="Times New Roman"/>
              </a:rPr>
              <a:t>System	 		      : 	i5 processor.</a:t>
            </a:r>
          </a:p>
          <a:p>
            <a:pPr marL="285750" lvl="0" indent="-285750" algn="just" rtl="0">
              <a:lnSpc>
                <a:spcPct val="150000"/>
              </a:lnSpc>
              <a:spcBef>
                <a:spcPts val="1080"/>
              </a:spcBef>
              <a:spcAft>
                <a:spcPts val="0"/>
              </a:spcAft>
              <a:buSzPts val="2760"/>
              <a:buFont typeface="Noto Sans Symbols"/>
              <a:buChar char="⮚"/>
            </a:pPr>
            <a:r>
              <a:rPr lang="en-IN" sz="3200" dirty="0">
                <a:solidFill>
                  <a:schemeClr val="dk1"/>
                </a:solidFill>
                <a:latin typeface="Times New Roman"/>
                <a:ea typeface="Times New Roman"/>
                <a:cs typeface="Times New Roman"/>
                <a:sym typeface="Times New Roman"/>
              </a:rPr>
              <a:t>Hard Disk                       : 	100 GB.</a:t>
            </a:r>
          </a:p>
          <a:p>
            <a:pPr marL="285750" lvl="0" indent="-285750" algn="just" rtl="0">
              <a:lnSpc>
                <a:spcPct val="150000"/>
              </a:lnSpc>
              <a:spcBef>
                <a:spcPts val="1080"/>
              </a:spcBef>
              <a:spcAft>
                <a:spcPts val="0"/>
              </a:spcAft>
              <a:buSzPts val="2760"/>
              <a:buFont typeface="Noto Sans Symbols"/>
              <a:buChar char="⮚"/>
            </a:pPr>
            <a:r>
              <a:rPr lang="en-IN" sz="3200" dirty="0">
                <a:solidFill>
                  <a:schemeClr val="dk1"/>
                </a:solidFill>
                <a:latin typeface="Times New Roman"/>
                <a:ea typeface="Times New Roman"/>
                <a:cs typeface="Times New Roman"/>
                <a:sym typeface="Times New Roman"/>
              </a:rPr>
              <a:t>Ram			       :  4GB</a:t>
            </a:r>
            <a:endParaRPr lang="en-IN" sz="3200" dirty="0"/>
          </a:p>
        </p:txBody>
      </p:sp>
    </p:spTree>
    <p:extLst>
      <p:ext uri="{BB962C8B-B14F-4D97-AF65-F5344CB8AC3E}">
        <p14:creationId xmlns:p14="http://schemas.microsoft.com/office/powerpoint/2010/main" val="90113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4680-D729-4CDF-8935-26287AF9DB69}"/>
              </a:ext>
            </a:extLst>
          </p:cNvPr>
          <p:cNvSpPr>
            <a:spLocks noGrp="1"/>
          </p:cNvSpPr>
          <p:nvPr>
            <p:ph type="title"/>
          </p:nvPr>
        </p:nvSpPr>
        <p:spPr/>
        <p:txBody>
          <a:bodyPr>
            <a:normAutofit/>
          </a:bodyPr>
          <a:lstStyle/>
          <a:p>
            <a:pPr algn="ctr"/>
            <a:r>
              <a:rPr lang="en-IN" sz="4000" b="1" dirty="0"/>
              <a:t>Software </a:t>
            </a:r>
            <a:r>
              <a:rPr lang="en-IN" sz="4000" b="1" dirty="0" err="1"/>
              <a:t>requirments</a:t>
            </a:r>
            <a:endParaRPr lang="en-IN" sz="4000" b="1" dirty="0"/>
          </a:p>
        </p:txBody>
      </p:sp>
      <p:sp>
        <p:nvSpPr>
          <p:cNvPr id="3" name="Content Placeholder 2">
            <a:extLst>
              <a:ext uri="{FF2B5EF4-FFF2-40B4-BE49-F238E27FC236}">
                <a16:creationId xmlns:a16="http://schemas.microsoft.com/office/drawing/2014/main" id="{C809DFB1-B563-4497-865F-FDCEFDB1D19E}"/>
              </a:ext>
            </a:extLst>
          </p:cNvPr>
          <p:cNvSpPr>
            <a:spLocks noGrp="1"/>
          </p:cNvSpPr>
          <p:nvPr>
            <p:ph idx="1"/>
          </p:nvPr>
        </p:nvSpPr>
        <p:spPr/>
        <p:txBody>
          <a:bodyPr>
            <a:normAutofit/>
          </a:bodyPr>
          <a:lstStyle/>
          <a:p>
            <a:pPr marL="285750" lvl="0" indent="-285750" algn="just" rtl="0">
              <a:lnSpc>
                <a:spcPct val="150000"/>
              </a:lnSpc>
              <a:spcBef>
                <a:spcPts val="0"/>
              </a:spcBef>
              <a:spcAft>
                <a:spcPts val="0"/>
              </a:spcAft>
              <a:buSzPts val="2760"/>
              <a:buFont typeface="Noto Sans Symbols"/>
              <a:buChar char="⮚"/>
            </a:pPr>
            <a:r>
              <a:rPr lang="en-US" sz="3200" b="1" dirty="0">
                <a:solidFill>
                  <a:schemeClr val="dk1"/>
                </a:solidFill>
                <a:latin typeface="Times New Roman"/>
                <a:ea typeface="Times New Roman"/>
                <a:cs typeface="Times New Roman"/>
                <a:sym typeface="Times New Roman"/>
              </a:rPr>
              <a:t>Operating system 		:   </a:t>
            </a:r>
            <a:r>
              <a:rPr lang="en-US" sz="3200" dirty="0">
                <a:solidFill>
                  <a:schemeClr val="dk1"/>
                </a:solidFill>
                <a:latin typeface="Times New Roman"/>
                <a:ea typeface="Times New Roman"/>
                <a:cs typeface="Times New Roman"/>
                <a:sym typeface="Times New Roman"/>
              </a:rPr>
              <a:t>Windows 7.</a:t>
            </a:r>
            <a:endParaRPr lang="en-US" sz="3200" dirty="0"/>
          </a:p>
          <a:p>
            <a:pPr marL="285750" lvl="0" indent="-285750" algn="just" rtl="0">
              <a:lnSpc>
                <a:spcPct val="150000"/>
              </a:lnSpc>
              <a:spcBef>
                <a:spcPts val="1080"/>
              </a:spcBef>
              <a:spcAft>
                <a:spcPts val="0"/>
              </a:spcAft>
              <a:buSzPts val="2760"/>
              <a:buFont typeface="Noto Sans Symbols"/>
              <a:buChar char="⮚"/>
            </a:pPr>
            <a:r>
              <a:rPr lang="en-US" sz="3200" b="1" dirty="0">
                <a:solidFill>
                  <a:schemeClr val="dk1"/>
                </a:solidFill>
                <a:latin typeface="Times New Roman"/>
                <a:ea typeface="Times New Roman"/>
                <a:cs typeface="Times New Roman"/>
                <a:sym typeface="Times New Roman"/>
              </a:rPr>
              <a:t>Coding Language		:   </a:t>
            </a:r>
            <a:r>
              <a:rPr lang="en-US" sz="3200" dirty="0">
                <a:solidFill>
                  <a:schemeClr val="dk1"/>
                </a:solidFill>
                <a:latin typeface="Times New Roman"/>
                <a:ea typeface="Times New Roman"/>
                <a:cs typeface="Times New Roman"/>
                <a:sym typeface="Times New Roman"/>
              </a:rPr>
              <a:t>Python.</a:t>
            </a:r>
            <a:endParaRPr lang="en-US" sz="3200" dirty="0"/>
          </a:p>
          <a:p>
            <a:pPr marL="285750" lvl="0" indent="-285750" algn="just" rtl="0">
              <a:lnSpc>
                <a:spcPct val="150000"/>
              </a:lnSpc>
              <a:spcBef>
                <a:spcPts val="1080"/>
              </a:spcBef>
              <a:spcAft>
                <a:spcPts val="0"/>
              </a:spcAft>
              <a:buSzPts val="2760"/>
              <a:buFont typeface="Noto Sans Symbols"/>
              <a:buChar char="⮚"/>
            </a:pPr>
            <a:r>
              <a:rPr lang="en-US" sz="3200" b="1" dirty="0">
                <a:solidFill>
                  <a:schemeClr val="dk1"/>
                </a:solidFill>
                <a:latin typeface="Times New Roman"/>
                <a:ea typeface="Times New Roman"/>
                <a:cs typeface="Times New Roman"/>
                <a:sym typeface="Times New Roman"/>
              </a:rPr>
              <a:t>Tool			         :   </a:t>
            </a:r>
            <a:r>
              <a:rPr lang="en-US" sz="3200" dirty="0" err="1">
                <a:solidFill>
                  <a:schemeClr val="dk1"/>
                </a:solidFill>
                <a:latin typeface="Times New Roman"/>
                <a:ea typeface="Times New Roman"/>
                <a:cs typeface="Times New Roman"/>
                <a:sym typeface="Times New Roman"/>
              </a:rPr>
              <a:t>Jupyter</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NoteBook</a:t>
            </a:r>
            <a:r>
              <a:rPr lang="en-US" sz="3200" dirty="0">
                <a:solidFill>
                  <a:schemeClr val="dk1"/>
                </a:solidFill>
                <a:latin typeface="Times New Roman"/>
                <a:ea typeface="Times New Roman"/>
                <a:cs typeface="Times New Roman"/>
                <a:sym typeface="Times New Roman"/>
              </a:rPr>
              <a:t>, </a:t>
            </a:r>
            <a:r>
              <a:rPr lang="en-US" sz="3200" dirty="0" err="1">
                <a:solidFill>
                  <a:schemeClr val="dk1"/>
                </a:solidFill>
                <a:latin typeface="Times New Roman"/>
                <a:ea typeface="Times New Roman"/>
                <a:cs typeface="Times New Roman"/>
                <a:sym typeface="Times New Roman"/>
              </a:rPr>
              <a:t>Colab</a:t>
            </a:r>
            <a:endParaRPr lang="en-US" sz="3200" dirty="0"/>
          </a:p>
          <a:p>
            <a:pPr marL="200660" marR="60960" indent="-6350" algn="just">
              <a:lnSpc>
                <a:spcPct val="107000"/>
              </a:lnSpc>
              <a:spcBef>
                <a:spcPts val="0"/>
              </a:spcBef>
              <a:spcAft>
                <a:spcPts val="270"/>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73779115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4739</TotalTime>
  <Words>1950</Words>
  <Application>Microsoft Office PowerPoint</Application>
  <PresentationFormat>Widescreen</PresentationFormat>
  <Paragraphs>172</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Castellar</vt:lpstr>
      <vt:lpstr>Courier New</vt:lpstr>
      <vt:lpstr>Garamond</vt:lpstr>
      <vt:lpstr>Gill Sans MT</vt:lpstr>
      <vt:lpstr>Noto Sans Symbols</vt:lpstr>
      <vt:lpstr>Times New Roman</vt:lpstr>
      <vt:lpstr>Wingdings</vt:lpstr>
      <vt:lpstr>Gallery</vt:lpstr>
      <vt:lpstr>PowerPoint Presentation</vt:lpstr>
      <vt:lpstr>content</vt:lpstr>
      <vt:lpstr>abstract</vt:lpstr>
      <vt:lpstr>Existing system</vt:lpstr>
      <vt:lpstr>disadvantages</vt:lpstr>
      <vt:lpstr>Proposed system</vt:lpstr>
      <vt:lpstr>advantages</vt:lpstr>
      <vt:lpstr>Hardware requirements</vt:lpstr>
      <vt:lpstr>Software requirments</vt:lpstr>
      <vt:lpstr>architecture</vt:lpstr>
      <vt:lpstr>MODULES</vt:lpstr>
      <vt:lpstr>PowerPoint Presentation</vt:lpstr>
      <vt:lpstr>PowerPoint Presentation</vt:lpstr>
      <vt:lpstr>Data gathering</vt:lpstr>
      <vt:lpstr>USECASE DIAGRAM </vt:lpstr>
      <vt:lpstr>CLASS DIAGRAM</vt:lpstr>
      <vt:lpstr>SEQUENCE DIAGRAM</vt:lpstr>
      <vt:lpstr>ACTIVITY DIAGRAM</vt:lpstr>
      <vt:lpstr>SAMPLE CODE</vt:lpstr>
      <vt:lpstr>SAMPLE CODE</vt:lpstr>
      <vt:lpstr>SAMPLE CODE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prarthna saxena</dc:creator>
  <cp:lastModifiedBy>Nusrath Jahan</cp:lastModifiedBy>
  <cp:revision>127</cp:revision>
  <dcterms:created xsi:type="dcterms:W3CDTF">2019-08-15T16:24:01Z</dcterms:created>
  <dcterms:modified xsi:type="dcterms:W3CDTF">2022-04-20T08:39:49Z</dcterms:modified>
</cp:coreProperties>
</file>