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9" r:id="rId2"/>
    <p:sldId id="313" r:id="rId3"/>
    <p:sldId id="315" r:id="rId4"/>
    <p:sldId id="314" r:id="rId5"/>
    <p:sldId id="316" r:id="rId6"/>
    <p:sldId id="318" r:id="rId7"/>
    <p:sldId id="319" r:id="rId8"/>
    <p:sldId id="320" r:id="rId9"/>
    <p:sldId id="322" r:id="rId10"/>
    <p:sldId id="321" r:id="rId11"/>
    <p:sldId id="324" r:id="rId12"/>
    <p:sldId id="325" r:id="rId13"/>
    <p:sldId id="326" r:id="rId14"/>
    <p:sldId id="327" r:id="rId15"/>
    <p:sldId id="328" r:id="rId16"/>
    <p:sldId id="330" r:id="rId17"/>
    <p:sldId id="331" r:id="rId18"/>
    <p:sldId id="332" r:id="rId19"/>
    <p:sldId id="334" r:id="rId20"/>
    <p:sldId id="335" r:id="rId21"/>
    <p:sldId id="333" r:id="rId22"/>
    <p:sldId id="336" r:id="rId23"/>
    <p:sldId id="337" r:id="rId24"/>
    <p:sldId id="338" r:id="rId25"/>
    <p:sldId id="339" r:id="rId26"/>
    <p:sldId id="340" r:id="rId27"/>
    <p:sldId id="341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1"/>
    </p:embeddedFont>
    <p:embeddedFont>
      <p:font typeface="Catamaran" panose="020B0604020202020204" charset="0"/>
      <p:regular r:id="rId32"/>
      <p:bold r:id="rId33"/>
    </p:embeddedFont>
    <p:embeddedFont>
      <p:font typeface="Quantico" panose="020B0604020202020204" charset="0"/>
      <p:regular r:id="rId34"/>
      <p:bold r:id="rId35"/>
      <p:italic r:id="rId36"/>
      <p:boldItalic r:id="rId37"/>
    </p:embeddedFont>
    <p:embeddedFont>
      <p:font typeface="Teko" panose="02000000000000000000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DD9D2-42F7-4910-B388-722DB4BA0296}">
  <a:tblStyle styleId="{1EDDD9D2-42F7-4910-B388-722DB4BA0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245" autoAdjust="0"/>
  </p:normalViewPr>
  <p:slideViewPr>
    <p:cSldViewPr snapToGrid="0">
      <p:cViewPr varScale="1">
        <p:scale>
          <a:sx n="92" d="100"/>
          <a:sy n="92" d="100"/>
        </p:scale>
        <p:origin x="544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60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0A4679-58E7-5AF0-EA64-CAB5F765B1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BCF7B-84F9-CBF8-51A8-5F0C80E76A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44F2E-8013-44B6-A7E8-DFBD1E0BFC14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ED912-3FEB-EA46-9956-43D08FD40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6DDE-2CD3-5AB2-CA0A-91EED334F8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0F2BF-E63F-41B1-AEC9-7E4B0082D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44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649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8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452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88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37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12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16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09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8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59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4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514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73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642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409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28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87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80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70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316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2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24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122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06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7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8" hasCustomPrompt="1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1D77-70B9-8D46-E77C-29A66DED72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F09910-6F87-4C14-9138-04D2DA86697A}" type="datetime1">
              <a:rPr lang="fr-FR" smtClean="0"/>
              <a:t>09/03/2023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C536-73F6-C945-C4FA-10390E62904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D8BBF3E-2EF9-CE85-205C-ACACFC837FBA}"/>
              </a:ext>
            </a:extLst>
          </p:cNvPr>
          <p:cNvSpPr txBox="1">
            <a:spLocks/>
          </p:cNvSpPr>
          <p:nvPr userDrawn="1"/>
        </p:nvSpPr>
        <p:spPr>
          <a:xfrm>
            <a:off x="6918393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F587CF5-DB53-4C84-A24D-ABB1E68D30B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Quantico"/>
              <a:buNone/>
              <a:defRPr sz="3200" b="1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●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○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Char char="■"/>
              <a:defRPr sz="15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5250D-75A0-FBFA-12A8-DC67027F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7CF5-DB53-4C84-A24D-ABB1E68D30BC}" type="slidenum">
              <a:rPr lang="fr-FR" smtClean="0"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E1009-7BA4-47FD-03CF-F403B2412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1D7A-9752-4E42-B2FC-412315CF1195}" type="datetime1">
              <a:rPr lang="fr-FR" smtClean="0"/>
              <a:t>09/03/2023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93B1B-B649-8031-ED25-0FFF9295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s/ISO-3166-Countries-with-Regional-Co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94855" y="1804555"/>
            <a:ext cx="7387937" cy="2508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1) Introduction et présentation du sujet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2) Traitement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800"/>
              <a:t>3) Analyses et conclusion</a:t>
            </a:r>
            <a:endParaRPr sz="2800"/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343312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Projet n°2 : Analysez des données de systèmes éducatifs</a:t>
            </a:r>
            <a:endParaRPr lang="fr-FR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5074227" y="1300736"/>
            <a:ext cx="3927764" cy="363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Maximum -&gt; 2010 (233557)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2020 -&gt; 2100 (51128)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Valeurs réelles jusqu’à 2017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Plus les valeurs sont récentes, plus l’analyse est pertinente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On va considérer la période 2010-2017 (304770)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On a augmenté le nombre d’informations à analyser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Années avec le plus d'informations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EAD7D-C8AE-8549-FE0F-3EB5B5A46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8" y="1451264"/>
            <a:ext cx="4308828" cy="326404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9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15190" y="2829790"/>
            <a:ext cx="8465128" cy="232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Indicateurs population (SP.POP.GROW et SP.POP.TOTL) les plus remplis (213/215)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SP.POP.GROW = Population totale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SP.POP.TOTL = Accroissement de la population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19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4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Indicateurs pertinents pour le contexte d’implantation d’une entreprise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Indicateurs les plus complets (215 États) 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32E38-9FAA-8AFC-10D3-FD6B5817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3" y="1317907"/>
            <a:ext cx="8108373" cy="13818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1098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4731327" y="2037296"/>
            <a:ext cx="4038599" cy="232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SP.POP.GROW &gt; 0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SP.POP.TOTL &gt; 2/3 des pays les plus peuplés (~ 2,1 millions)</a:t>
            </a:r>
            <a:endParaRPr lang="fr-FR" sz="19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19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4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215 États -&gt; 125 États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SP.POP.GROW (Population growth) + SP.POP.TOTL (Population,total)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814282-A927-E1C2-2D55-61A75399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9" y="1357746"/>
            <a:ext cx="4302225" cy="343722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2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5205846" y="1935759"/>
            <a:ext cx="3782292" cy="232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68 indicateurs remplissant 124/125 États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Tableau de corrélation de Pearson (linéaire) + p-value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Permettra de trouver les indicateurs les plus importants</a:t>
            </a:r>
            <a:endParaRPr lang="fr-FR" sz="24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À la recherche d’un nouvel indicateur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A3E26-D13E-E921-4443-52981494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1" y="1489703"/>
            <a:ext cx="4760923" cy="305146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4077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4996295" y="1446405"/>
            <a:ext cx="3782292" cy="353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Image -&gt; 7 indicateurs (pour plus de clarté)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Valeurs -&gt; Coéfficients de corrélation (Fortement corrélés si C ∈ [-1:-0,7] U [0,7:1])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Vert = p-value =&lt; 0,05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Rouge = p-value &gt; 0,05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C(Pearson) + p-value à respecter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La heatmap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51512D-8EF5-785B-2DE5-53141B23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3" y="1420091"/>
            <a:ext cx="4157511" cy="347965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8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654627" y="3241964"/>
            <a:ext cx="8123960" cy="1738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5/68 indicateurs ne sont corrélés avec aucun autre indicateur qu’eux-mêmes.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GDP per capita + GNI -&gt; GNI per capita (NY.GNP.PCAP.CD)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GNI &gt; GDP car GNI prend en compte les transferts de revenus entre les pays et mesure plus précisément le niveau de vie des citoyens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Le RNB (Revenu National Brut) = GNI (Gross National Income)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EFFDA6-0A95-DB93-43E7-9AAC7B89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1375"/>
            <a:ext cx="7924800" cy="170190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9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5280313" y="1508340"/>
            <a:ext cx="3782292" cy="353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Énormément de pays ont un RNB par habitant faible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Filtre : RNB(max)/2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126 États -&gt; 12 États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18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Australie, Autriche, Canada, Danemark, Finlande, Pays-Bas, Norvège, Qatar, Singapour, Suède, Suisse, États-Unis</a:t>
            </a: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NY.GNP.PCAP.CD : GNI per capita (RNB par habitant)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B93BD0-AEB5-9EED-5E9F-24A167D8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5" y="1430485"/>
            <a:ext cx="4945157" cy="330084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4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190932" y="1349012"/>
            <a:ext cx="8762135" cy="353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Même raisonnement qu’auparavant (Corrélation + p-value + Indicateurs les plus uniques)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BAR.NOED.1519.ZS </a:t>
            </a: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(Pourcentage de la population âgée de 15 à 19 ans sans éducation) </a:t>
            </a: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[max 10%]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BAR.NOED.2024.ZS </a:t>
            </a: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(Pourcentage de la population âgée de 20 à 24 ans sans éducation) </a:t>
            </a: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[max 10%]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UIS.EA.6.AG25T99 </a:t>
            </a: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(Taux de diplômés en licence (minimum) pour les + de 25 ans)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    </a:t>
            </a: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[Seuil -&gt; Prochaine slide]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     </a:t>
            </a:r>
            <a:endParaRPr lang="en-US" sz="1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Raisonnement “intuitif”, trouver un indicateur ayant comme terme “internet”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IT.NET.USER.P2 </a:t>
            </a: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(Taux d’utilisateurs internet) </a:t>
            </a: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[min 70%]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24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Autres indicateurs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78399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4949998" y="1854702"/>
            <a:ext cx="4235161" cy="353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Répartition assez symétrique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Filtre : Minimum 25%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24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12 États -&gt; 7 États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2000">
              <a:solidFill>
                <a:srgbClr val="00B050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Australie, Canada, Danemark, Norvège, Singapour, Suisse,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États-Unis</a:t>
            </a:r>
            <a:endParaRPr lang="fr-FR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UIS.EA.6.AG25T99 (Taux de diplômés en licence (minimum) pour les + de 25 ans)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EED47B-C6F8-7424-755B-FF99F5F65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0" y="1541317"/>
            <a:ext cx="4566891" cy="294755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2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4035137" y="1973859"/>
            <a:ext cx="5053042" cy="353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Permet de situer le pays par rapport au reste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Nombre de crans N = nombre de pays candidats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 u="sng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Exemple</a:t>
            </a: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 : Ici N = 7 crans (7 pays candidats)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Score 7 = Meilleur pays – Score 1 = Pire pays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1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Graphe en radar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5327375-1565-1295-6BE9-4A4B63C71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0" y="1523999"/>
            <a:ext cx="3594925" cy="32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138545" y="935179"/>
            <a:ext cx="8866909" cy="3740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fr-FR" sz="20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Entreprise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 </a:t>
            </a:r>
            <a:r>
              <a:rPr kumimoji="0" lang="fr-FR" sz="20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EdTech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 (</a:t>
            </a:r>
            <a:r>
              <a:rPr kumimoji="0" lang="fr-FR" sz="20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Cours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 </a:t>
            </a:r>
            <a:r>
              <a:rPr kumimoji="0" lang="fr-FR" sz="2000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en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 </a:t>
            </a: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ligne niveau lycée et université)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fr-FR" sz="200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Dans quel pays s’implanter?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“EdStats All Indicator Query” -&gt; </a:t>
            </a: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</a:t>
            </a: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000+ indicateurs internationaux sur </a:t>
            </a: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le niveau d’</a:t>
            </a: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éducation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5 fichiers csv: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	-&gt; EdStatsCountry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	-&gt; EdStatsCountrySeries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	-&gt; EdStatsData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	-&gt; EdStatsFootNote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	-&gt; EdStatsSeries</a:t>
            </a: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1) Introduction et présentation du sujet</a:t>
            </a:r>
          </a:p>
        </p:txBody>
      </p:sp>
    </p:spTree>
    <p:extLst>
      <p:ext uri="{BB962C8B-B14F-4D97-AF65-F5344CB8AC3E}">
        <p14:creationId xmlns:p14="http://schemas.microsoft.com/office/powerpoint/2010/main" val="416970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74274" y="3895766"/>
            <a:ext cx="8395452" cy="16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Total = Addition des scores de chaque indicateur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endParaRPr lang="en-US" sz="180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Rank basé sur le Total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1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Système de Ranking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B69380-039C-8213-5884-EBAF8B4A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2" y="1377420"/>
            <a:ext cx="7845136" cy="2252753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7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3;p39">
            <a:extLst>
              <a:ext uri="{FF2B5EF4-FFF2-40B4-BE49-F238E27FC236}">
                <a16:creationId xmlns:a16="http://schemas.microsoft.com/office/drawing/2014/main" id="{8E210054-72A7-86C5-6109-1C9CC7E6C0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ACD7E5E0-9C1B-6BDB-7B50-9D538F75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" y="948770"/>
            <a:ext cx="2250861" cy="20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4D16CF2-37BA-A0DE-C2DF-97497DFB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06" y="948770"/>
            <a:ext cx="2250861" cy="20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FE482104-144A-8E57-0B89-7E46D78E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7" y="948770"/>
            <a:ext cx="2250861" cy="20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FEF594E9-C73E-FD1F-CD81-07CF0EC6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29" y="2973213"/>
            <a:ext cx="2250861" cy="20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18B486D-7995-C4F3-EC8E-7BD736F4F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42" y="2973213"/>
            <a:ext cx="2250861" cy="20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215ACA6C-10D9-AAEF-3BAA-ACE6F9FD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22" y="948770"/>
            <a:ext cx="2250861" cy="20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41357081-B2E4-C415-D2EA-8D62B3C3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03" y="2973213"/>
            <a:ext cx="2250861" cy="20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2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4748644" y="2191123"/>
            <a:ext cx="4025178" cy="1698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Pourcentage d’incomplétude élevé quelque soit les périodes</a:t>
            </a:r>
          </a:p>
          <a:p>
            <a:pPr marL="285750" indent="-285750" algn="ctr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ctr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Interprétation du potentiel à prendre avec une grande prudence.</a:t>
            </a: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1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Evolution du potentiel de ces pays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43BACF-B0F7-D46F-B70E-AE51317B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2" y="1339557"/>
            <a:ext cx="4025178" cy="32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5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4572001" y="1376458"/>
            <a:ext cx="4436918" cy="3534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Interpolation polynomial ordre 1 (linéaire)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En résulte une série de “Nan” dans la partie gauche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Extrapolation à gauche non possible à cause de l’indicateur internet (anachronisme)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24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-&gt; Période 2009 – 2016 seulement étudiée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ctr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1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Evolution du potentiel de ces pays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33C46A-1E87-E4AA-B552-684AE1DF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8" y="1328677"/>
            <a:ext cx="4314053" cy="349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5271654" y="2211194"/>
            <a:ext cx="3702628" cy="3534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en-US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Quelques </a:t>
            </a: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exemples illustrant l'importance d'utiliser une extrapolation du premier ordre.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Periode [2020,2030,2040,2050]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en-US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étudiés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ctr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1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E73391-FAAB-02A7-2738-73EC14CF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" y="1333499"/>
            <a:ext cx="2459901" cy="18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65F8C8C-C0C6-D35D-E148-904F52BE8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418" y="1333499"/>
            <a:ext cx="2313855" cy="18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EE12D7E-2C77-0FE5-61AB-5CCCB32E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8" y="3216052"/>
            <a:ext cx="2347044" cy="187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CD7AF45-CFBF-C083-63C7-72CB4C3B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92" y="3242569"/>
            <a:ext cx="2313855" cy="18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09E52D9E-97BB-4092-EC2E-F3168143D3D7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Evolution du potentiel de ces pays</a:t>
            </a:r>
          </a:p>
        </p:txBody>
      </p:sp>
    </p:spTree>
    <p:extLst>
      <p:ext uri="{BB962C8B-B14F-4D97-AF65-F5344CB8AC3E}">
        <p14:creationId xmlns:p14="http://schemas.microsoft.com/office/powerpoint/2010/main" val="339861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5690755" y="2628900"/>
            <a:ext cx="3335481" cy="3207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Australie + Canada + Suisse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 </a:t>
            </a: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Toujours top 3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ctr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1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09E52D9E-97BB-4092-EC2E-F3168143D3D7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Evolution du potentiel de ces pays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D08C239-B843-5F0D-95EF-1F2CD432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94" y="1468931"/>
            <a:ext cx="5300662" cy="34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55419" y="1249961"/>
            <a:ext cx="8967354" cy="3792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800" b="0">
                <a:solidFill>
                  <a:schemeClr val="bg1"/>
                </a:solidFill>
                <a:latin typeface="Catamaran"/>
                <a:cs typeface="Catamaran"/>
                <a:sym typeface="Catamaran"/>
              </a:rPr>
              <a:t>-    Quels sont les pays avec un fort potentiel de clients pour nos services ?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16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Australie (1), Canada (2), Suisse(3), États-Unis (4), Danemark (5), Norvège (6), Singapour (7), </a:t>
            </a:r>
            <a:endParaRPr lang="en-US" sz="1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en-US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Pour chacun de ces pays, quelle sera l’évolution de ce potentiel de clients ?</a:t>
            </a:r>
          </a:p>
          <a:p>
            <a:pPr marL="285750" indent="-28575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1800">
                <a:solidFill>
                  <a:srgbClr val="00B050"/>
                </a:solidFill>
                <a:latin typeface="Catamaran"/>
                <a:cs typeface="Catamaran"/>
                <a:sym typeface="Catamaran"/>
              </a:rPr>
              <a:t>Australie + Canada + Suisse -&gt; Toujours top 3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l">
              <a:buClr>
                <a:srgbClr val="FFFFFF"/>
              </a:buClr>
              <a:buSzPts val="1600"/>
              <a:defRPr/>
            </a:pPr>
            <a:r>
              <a:rPr lang="fr-FR" sz="18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-    Dans quels pays l’entreprise doit-elle opérer en priorité ?</a:t>
            </a:r>
          </a:p>
          <a:p>
            <a:pPr marL="0" indent="0" algn="l">
              <a:buClr>
                <a:srgbClr val="FFFFFF"/>
              </a:buClr>
              <a:buSzPts val="1600"/>
              <a:defRPr/>
            </a:pPr>
            <a:endParaRPr lang="fr-FR" sz="18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eko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Australie -&gt; Radar équilibré + 1</a:t>
            </a:r>
            <a:r>
              <a:rPr kumimoji="0" lang="fr-FR" sz="1800" b="1" i="0" u="none" strike="noStrike" kern="0" cap="none" spc="0" normalizeH="0" baseline="3000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er</a:t>
            </a: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 actuellement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eko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Canada -&gt; 2eme + Grand pays (population)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eko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Etats-Unis -&gt; 3eme + Le plus grand pays du lot (population)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eko"/>
              <a:buNone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09E52D9E-97BB-4092-EC2E-F3168143D3D7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Réponse à trois questions</a:t>
            </a:r>
          </a:p>
        </p:txBody>
      </p:sp>
    </p:spTree>
    <p:extLst>
      <p:ext uri="{BB962C8B-B14F-4D97-AF65-F5344CB8AC3E}">
        <p14:creationId xmlns:p14="http://schemas.microsoft.com/office/powerpoint/2010/main" val="307863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3;p39">
            <a:extLst>
              <a:ext uri="{FF2B5EF4-FFF2-40B4-BE49-F238E27FC236}">
                <a16:creationId xmlns:a16="http://schemas.microsoft.com/office/drawing/2014/main" id="{34AE4C3A-DB39-077C-22FE-AE87133600F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-6928" y="55418"/>
            <a:ext cx="8991600" cy="514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66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960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187036" y="1620982"/>
            <a:ext cx="8849591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ISO-3166-1 -&gt;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Norme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 internationale de codification de pays (2013)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en-US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249 (Pays + </a:t>
            </a: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Territoires dépendants = </a:t>
            </a:r>
            <a:r>
              <a:rPr kumimoji="0" lang="fr-FR" sz="200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États</a:t>
            </a: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fr-FR" sz="20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Va servir de référence pour filtrer les pays de nos fichiers csv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i="0" u="none" strike="noStrike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https://github.com/lukes/ISO-3166-Countries-with-Regional-Codes</a:t>
            </a:r>
            <a:endParaRPr kumimoji="0" lang="en-US" sz="20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tamaran" panose="020B0604020202020204" charset="0"/>
              <a:cs typeface="Catamaran" panose="020B0604020202020204" charset="0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Aparté ISO-3166-1  </a:t>
            </a:r>
            <a:endParaRPr lang="fr-FR" sz="2000" b="0">
              <a:solidFill>
                <a:schemeClr val="accent2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9004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1418359" y="4088822"/>
            <a:ext cx="8330046" cy="3740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Informations générales sur les zones géographiques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241 lignes (Zones) et 32 colonnes (indicateurs généraux)</a:t>
            </a: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0 doublon</a:t>
            </a: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	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1 - EdStatsCountry</a:t>
            </a:r>
            <a:endParaRPr lang="fr-FR" sz="2000" b="0">
              <a:solidFill>
                <a:schemeClr val="accent2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EFFC-B9DB-B926-9AC0-F966616C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62" y="1299729"/>
            <a:ext cx="6863676" cy="274666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7704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785755" y="1718377"/>
            <a:ext cx="5027984" cy="2645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3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Liste à gauche -&gt; Zones ne faisant pas partie de la liste ISO-3166-1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36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36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241 Zones -&gt; 214 États</a:t>
            </a:r>
            <a:endParaRPr kumimoji="0" lang="fr-FR" sz="36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kumimoji="0" lang="fr-FR" sz="2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0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	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1 - EdStatsCountry</a:t>
            </a:r>
            <a:endParaRPr lang="fr-FR" sz="2000" b="0">
              <a:solidFill>
                <a:schemeClr val="accent2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C8A0D-0E53-3808-D7A6-3E8CB536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2" y="1295399"/>
            <a:ext cx="3075219" cy="364374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41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11726" y="3626016"/>
            <a:ext cx="8520545" cy="2019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Donne les sources des données de EdStatsData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613 lignes, 211 zones -&gt; ~ 3 indicateurs par zone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lang="fr-FR" sz="2400">
                <a:solidFill>
                  <a:srgbClr val="FF0000"/>
                </a:solidFill>
                <a:latin typeface="Catamaran"/>
                <a:cs typeface="Catamaran"/>
                <a:sym typeface="Catamaran"/>
              </a:rPr>
              <a:t>Pas très intéressant à analyser</a:t>
            </a: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2 - EdStatsCountrySeries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342900" indent="-342900" algn="l">
              <a:buClr>
                <a:srgbClr val="FFFFFF"/>
              </a:buClr>
              <a:buSzPts val="1600"/>
              <a:buFontTx/>
              <a:buChar char="-"/>
              <a:defRPr/>
            </a:pP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8822-B31E-035A-BB9E-DB217A3BA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2" y="1343377"/>
            <a:ext cx="8738755" cy="208024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2988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380998" y="3161886"/>
            <a:ext cx="8520545" cy="2019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886930 lignes + 70 colonnes 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3665 indicateurs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24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242 Zones -&gt; 215 États (ISO-3166-1)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400">
                <a:solidFill>
                  <a:srgbClr val="FF0000"/>
                </a:solidFill>
                <a:latin typeface="Catamaran"/>
                <a:cs typeface="Catamaran"/>
                <a:sym typeface="Catamaran"/>
              </a:rPr>
              <a:t>De loin le fichier le plus intéressant du projet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3 - EdStatsData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BC20B-48D5-FDDF-B5AA-8B4D0B5F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0" y="1395386"/>
            <a:ext cx="8797636" cy="156216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3668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5562601" y="1631760"/>
            <a:ext cx="3293915" cy="360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Donne le niveau de précision de chaque indicateur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643638 lignes, 4 colonnes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1474 indicateurs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239 Zones -&gt; 215 États (ISO-3166-1)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1900">
                <a:solidFill>
                  <a:srgbClr val="FF0000"/>
                </a:solidFill>
                <a:latin typeface="Catamaran"/>
                <a:cs typeface="Catamaran"/>
                <a:sym typeface="Catamaran"/>
              </a:rPr>
              <a:t>Assez incomplet au niveau des indicateurs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lang="fr-FR">
                <a:solidFill>
                  <a:srgbClr val="0FE0E0"/>
                </a:solidFill>
              </a:rPr>
              <a:t>2</a:t>
            </a: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) Traitement des données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4 - EdStatsFootNote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9371B-6F81-8FFE-5D8A-37BBBD8D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7" y="1437796"/>
            <a:ext cx="5099305" cy="335587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7874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3"/>
          </p:nvPr>
        </p:nvSpPr>
        <p:spPr>
          <a:xfrm>
            <a:off x="443345" y="3889663"/>
            <a:ext cx="7935189" cy="1564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Donne la définition, le thème (Topic) et la source des indicateurs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3665 lignes, 15 colonnes (0 doublon)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lang="fr-FR" sz="1900" b="0">
                <a:solidFill>
                  <a:srgbClr val="FFFFFF"/>
                </a:solidFill>
                <a:latin typeface="Catamaran"/>
                <a:cs typeface="Catamaran"/>
                <a:sym typeface="Catamaran"/>
              </a:rPr>
              <a:t>3665 indicateurs (exactement les mêmes que ceux d’EdStatsData)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endParaRPr lang="fr-FR" sz="19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endParaRPr lang="fr-FR" sz="24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4" name="Google Shape;353;p39">
            <a:extLst>
              <a:ext uri="{FF2B5EF4-FFF2-40B4-BE49-F238E27FC236}">
                <a16:creationId xmlns:a16="http://schemas.microsoft.com/office/drawing/2014/main" id="{BED7C594-37D0-AB6F-4291-059C8C31A994}"/>
              </a:ext>
            </a:extLst>
          </p:cNvPr>
          <p:cNvSpPr txBox="1">
            <a:spLocks/>
          </p:cNvSpPr>
          <p:nvPr/>
        </p:nvSpPr>
        <p:spPr>
          <a:xfrm>
            <a:off x="0" y="100857"/>
            <a:ext cx="91440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Quantico"/>
              <a:buNone/>
              <a:defRPr sz="3200" b="1" i="0" u="none" strike="noStrike" cap="none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>
              <a:buClr>
                <a:srgbClr val="FFFFFF"/>
              </a:buClr>
              <a:buSzPts val="5200"/>
              <a:defRPr/>
            </a:pPr>
            <a:r>
              <a:rPr kumimoji="0" lang="fr-FR" sz="3200" b="1" i="0" u="none" strike="noStrike" kern="0" cap="none" spc="0" normalizeH="0" baseline="0" noProof="0">
                <a:ln>
                  <a:noFill/>
                </a:ln>
                <a:solidFill>
                  <a:srgbClr val="0FE0E0"/>
                </a:solidFill>
                <a:effectLst/>
                <a:uLnTx/>
                <a:uFillTx/>
                <a:latin typeface="Quantico"/>
                <a:sym typeface="Quantico"/>
              </a:rPr>
              <a:t>3) Analyses et conclusion</a:t>
            </a:r>
          </a:p>
        </p:txBody>
      </p:sp>
      <p:sp>
        <p:nvSpPr>
          <p:cNvPr id="2" name="Google Shape;392;p42">
            <a:extLst>
              <a:ext uri="{FF2B5EF4-FFF2-40B4-BE49-F238E27FC236}">
                <a16:creationId xmlns:a16="http://schemas.microsoft.com/office/drawing/2014/main" id="{2224DC14-E92C-0F30-159F-0A7398DE8C18}"/>
              </a:ext>
            </a:extLst>
          </p:cNvPr>
          <p:cNvSpPr txBox="1">
            <a:spLocks/>
          </p:cNvSpPr>
          <p:nvPr/>
        </p:nvSpPr>
        <p:spPr>
          <a:xfrm>
            <a:off x="0" y="779316"/>
            <a:ext cx="9144000" cy="47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ctr">
              <a:buClr>
                <a:srgbClr val="FFFFFF"/>
              </a:buClr>
              <a:buSzPts val="1600"/>
              <a:defRPr/>
            </a:pPr>
            <a:r>
              <a:rPr lang="fr-FR" sz="2000" b="0" noProof="1">
                <a:solidFill>
                  <a:schemeClr val="accent2"/>
                </a:solidFill>
                <a:latin typeface="Catamaran"/>
                <a:cs typeface="Catamaran"/>
                <a:sym typeface="Catamaran"/>
              </a:rPr>
              <a:t>5 - EdStatsSeries</a:t>
            </a:r>
            <a:endParaRPr lang="en-US" sz="2000" b="0">
              <a:solidFill>
                <a:srgbClr val="FFFFFF"/>
              </a:solidFill>
              <a:latin typeface="Catamaran"/>
              <a:cs typeface="Catamaran"/>
              <a:sym typeface="Catamar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D5DDB-C67E-E4F5-6186-5ED83225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3" y="1385821"/>
            <a:ext cx="8298873" cy="221658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1832691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Data Management Technology by Slidesgo">
  <a:themeElements>
    <a:clrScheme name="Simple Light">
      <a:dk1>
        <a:srgbClr val="161616"/>
      </a:dk1>
      <a:lt1>
        <a:srgbClr val="FFFFFF"/>
      </a:lt1>
      <a:dk2>
        <a:srgbClr val="0D008E"/>
      </a:dk2>
      <a:lt2>
        <a:srgbClr val="0FE0E0"/>
      </a:lt2>
      <a:accent1>
        <a:srgbClr val="2C4ED7"/>
      </a:accent1>
      <a:accent2>
        <a:srgbClr val="50FFB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1227</Words>
  <Application>Microsoft Office PowerPoint</Application>
  <PresentationFormat>On-screen Show (16:9)</PresentationFormat>
  <Paragraphs>233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Quantico</vt:lpstr>
      <vt:lpstr>Teko</vt:lpstr>
      <vt:lpstr>Catamaran</vt:lpstr>
      <vt:lpstr>Bebas Neue</vt:lpstr>
      <vt:lpstr>Arial</vt:lpstr>
      <vt:lpstr>Computer Science &amp; Mathematics Major for College: Data Management Technology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</dc:title>
  <dc:creator>Utilisateur</dc:creator>
  <cp:lastModifiedBy>badis ghoubali</cp:lastModifiedBy>
  <cp:revision>59</cp:revision>
  <dcterms:modified xsi:type="dcterms:W3CDTF">2023-03-09T08:16:57Z</dcterms:modified>
</cp:coreProperties>
</file>