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9" r:id="rId2"/>
    <p:sldId id="313" r:id="rId3"/>
    <p:sldId id="315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1" r:id="rId13"/>
    <p:sldId id="352" r:id="rId14"/>
    <p:sldId id="353" r:id="rId15"/>
    <p:sldId id="354" r:id="rId16"/>
    <p:sldId id="356" r:id="rId17"/>
    <p:sldId id="358" r:id="rId18"/>
    <p:sldId id="357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6" r:id="rId34"/>
    <p:sldId id="374" r:id="rId35"/>
    <p:sldId id="341" r:id="rId3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9"/>
    </p:embeddedFont>
    <p:embeddedFont>
      <p:font typeface="Catamaran" panose="020B0604020202020204" charset="0"/>
      <p:regular r:id="rId40"/>
      <p:bold r:id="rId41"/>
    </p:embeddedFont>
    <p:embeddedFont>
      <p:font typeface="Quantico" panose="020B0604020202020204" charset="0"/>
      <p:regular r:id="rId42"/>
      <p:bold r:id="rId43"/>
      <p:italic r:id="rId44"/>
      <p:boldItalic r:id="rId45"/>
    </p:embeddedFont>
    <p:embeddedFont>
      <p:font typeface="Teko" panose="02000000000000000000" pitchFamily="2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DD9D2-42F7-4910-B388-722DB4BA0296}">
  <a:tblStyle styleId="{1EDDD9D2-42F7-4910-B388-722DB4BA0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245" autoAdjust="0"/>
  </p:normalViewPr>
  <p:slideViewPr>
    <p:cSldViewPr snapToGrid="0">
      <p:cViewPr varScale="1">
        <p:scale>
          <a:sx n="92" d="100"/>
          <a:sy n="92" d="100"/>
        </p:scale>
        <p:origin x="544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0A4679-58E7-5AF0-EA64-CAB5F765B1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BCF7B-84F9-CBF8-51A8-5F0C80E76A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44F2E-8013-44B6-A7E8-DFBD1E0BFC14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ED912-3FEB-EA46-9956-43D08FD40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6DDE-2CD3-5AB2-CA0A-91EED334F8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0F2BF-E63F-41B1-AEC9-7E4B0082D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4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0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3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184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373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513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827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71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5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61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8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106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79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178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345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717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262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75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840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3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97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809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242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366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943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248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132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87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69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67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24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94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27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101000" y="539500"/>
            <a:ext cx="385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066800" y="1615000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4948250" y="122397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1066800" y="1225017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1066800" y="2445956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4948250" y="2062050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1066800" y="205395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7"/>
          </p:nvPr>
        </p:nvSpPr>
        <p:spPr>
          <a:xfrm>
            <a:off x="1066800" y="329317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8" hasCustomPrompt="1"/>
          </p:nvPr>
        </p:nvSpPr>
        <p:spPr>
          <a:xfrm>
            <a:off x="4948250" y="290012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1066800" y="290244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1066800" y="412893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8250" y="3738200"/>
            <a:ext cx="731400" cy="7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1066800" y="3738200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1D77-70B9-8D46-E77C-29A66DED72E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F09910-6F87-4C14-9138-04D2DA86697A}" type="datetime1">
              <a:rPr lang="fr-FR" smtClean="0"/>
              <a:t>16/05/2023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C536-73F6-C945-C4FA-10390E62904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D8BBF3E-2EF9-CE85-205C-ACACFC837FBA}"/>
              </a:ext>
            </a:extLst>
          </p:cNvPr>
          <p:cNvSpPr txBox="1">
            <a:spLocks/>
          </p:cNvSpPr>
          <p:nvPr userDrawn="1"/>
        </p:nvSpPr>
        <p:spPr>
          <a:xfrm>
            <a:off x="6918393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F587CF5-DB53-4C84-A24D-ABB1E68D30B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sz="3200" b="1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5250D-75A0-FBFA-12A8-DC67027F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7CF5-DB53-4C84-A24D-ABB1E68D30BC}" type="slidenum">
              <a:rPr lang="fr-FR" smtClean="0"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E1009-7BA4-47FD-03CF-F403B2412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1D7A-9752-4E42-B2FC-412315CF1195}" type="datetime1">
              <a:rPr lang="fr-FR" smtClean="0"/>
              <a:t>16/05/2023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93B1B-B649-8031-ED25-0FFF9295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394855" y="1804555"/>
            <a:ext cx="7387937" cy="2508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1) Introduction et présentation du sujet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2) Traitement des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3) Analyses et conclusion</a:t>
            </a:r>
            <a:endParaRPr sz="2800"/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343312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Projet n°3 : Concevez une application au service de la santé publique</a:t>
            </a:r>
            <a:endParaRPr lang="fr-FR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Suppression de colonnes redondantes (Name)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354944" y="3611206"/>
            <a:ext cx="8153569" cy="22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“product_name” plus détaillé que “generic_name”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1754007" y="4459019"/>
            <a:ext cx="576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48 colonnes -&gt; 47 colonnes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898C2-A4C5-DCB6-5C58-3EF99DE6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73" y="1359530"/>
            <a:ext cx="2417509" cy="189653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8887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Suppression de colonnes redondantes (states_fr)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2738311" y="2449829"/>
            <a:ext cx="8153569" cy="22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Colonne ne possédant que des “A verifier…”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1754007" y="4459019"/>
            <a:ext cx="576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47 colonnes -&gt; 46 colonnes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5BDF7-C436-769C-9AC9-177EAEDC5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0" y="1467167"/>
            <a:ext cx="1641654" cy="262598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1743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Suppression de colonnes redondantes (pnns_groups)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82164" y="1631417"/>
            <a:ext cx="8911822" cy="22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code = 3248830085058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pnns_groups_1 = Composite foods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main_category_fr = Plats préparés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pnns_groups_2 = Pizza pies and quiche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19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categories_fr </a:t>
            </a:r>
            <a:r>
              <a:rPr lang="en-US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= Plats préparés,Pizzas tartes salées et quiches,Quiches,Quiches lorraines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1754007" y="4459019"/>
            <a:ext cx="576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46 colonnes -&gt; 43 colonnes</a:t>
            </a:r>
          </a:p>
        </p:txBody>
      </p:sp>
    </p:spTree>
    <p:extLst>
      <p:ext uri="{BB962C8B-B14F-4D97-AF65-F5344CB8AC3E}">
        <p14:creationId xmlns:p14="http://schemas.microsoft.com/office/powerpoint/2010/main" val="130031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Suppression de colonnes redondantes (format « _n »)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2655304" y="2408547"/>
            <a:ext cx="5510797" cy="22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32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32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Format “_n” redondant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1754007" y="4459019"/>
            <a:ext cx="576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43 colonnes -&gt; 41 colonnes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A0395-10EC-B338-55F6-30A1DC6DF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9" y="1517827"/>
            <a:ext cx="8796867" cy="5874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4354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Comparaison valeurs fat_100g et saturated-fat_100g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779938" y="1701198"/>
            <a:ext cx="7720595" cy="26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- Graisse saturée + graise insaturée = graisse totale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	-&gt; </a:t>
            </a:r>
            <a:r>
              <a:rPr lang="en-US" sz="24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value(saturated_fat_100g) &lt;= value(fat_100g)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886550" y="3798619"/>
            <a:ext cx="7370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354 valeurs (fat + saturated_fat) supprimées</a:t>
            </a:r>
          </a:p>
        </p:txBody>
      </p:sp>
    </p:spTree>
    <p:extLst>
      <p:ext uri="{BB962C8B-B14F-4D97-AF65-F5344CB8AC3E}">
        <p14:creationId xmlns:p14="http://schemas.microsoft.com/office/powerpoint/2010/main" val="363963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Concordance du Nutriscore score et grade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2480733" y="1449356"/>
            <a:ext cx="6472767" cy="26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Ligne au hasard ne respectant pas ces conditions : 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- index 226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- nutrition-score-fr_100g = 13.0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- nutrition_grade_fr = 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963520" y="4452861"/>
            <a:ext cx="7370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3272 valeurs (score + grade) supprimées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43104-22F7-F524-5B29-43497FA7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6" y="1277787"/>
            <a:ext cx="1772409" cy="287465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841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Valeurs impossibles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4643966" y="2504017"/>
            <a:ext cx="38082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Ces valeurs impossibles  furent supprimées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0A75B-DD3A-CC0B-9534-5D540D970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7" y="1392767"/>
            <a:ext cx="3605553" cy="356288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7315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Méthode des écarts interquartiles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4752110" y="1935759"/>
            <a:ext cx="43160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Méthode servant à détecter les outliers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800" b="1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Répartition normale -&gt; outliers = 0,7% des valeurs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A8BEB-EAE7-4C98-FC86-A581F06D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38" y="1484958"/>
            <a:ext cx="4316061" cy="33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Supression des outliers (energy_100g)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12660FC2-240F-3EA6-CA42-26BF65A9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6" y="1323247"/>
            <a:ext cx="4437717" cy="175967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895A1982-3158-2521-6458-4B2EC3FB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0" y="3246438"/>
            <a:ext cx="4436532" cy="182159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67A60-B30E-E5FD-63ED-63EFF8FEF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50" y="1676400"/>
            <a:ext cx="3182694" cy="28130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3387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Imputation des NaN (Sample)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4776775" y="1856936"/>
            <a:ext cx="44226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Création échantillon test : </a:t>
            </a:r>
          </a:p>
          <a:p>
            <a:pPr marL="0" indent="0">
              <a:buClr>
                <a:srgbClr val="FFFFFF"/>
              </a:buClr>
              <a:buSzPts val="1600"/>
              <a:defRPr/>
            </a:pPr>
            <a:endParaRPr lang="en-US" sz="18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-     30% du dataset complet</a:t>
            </a:r>
          </a:p>
          <a:p>
            <a:pPr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-     &lt; 5% différence relative (Moyenne, </a:t>
            </a:r>
          </a:p>
          <a:p>
            <a:pPr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     Mediane, Ecart-Type, Skewness, Kurtosis)</a:t>
            </a:r>
          </a:p>
          <a:p>
            <a:pPr marL="0" indent="0">
              <a:buClr>
                <a:srgbClr val="FFFFFF"/>
              </a:buClr>
              <a:buSzPts val="1600"/>
              <a:defRPr/>
            </a:pPr>
            <a:endParaRPr lang="en-US" sz="18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Skewness = Mesure l’asymétrie</a:t>
            </a:r>
          </a:p>
          <a:p>
            <a:pPr marL="285750" indent="-285750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Kurtosis = Mesure l’aplatissement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2CAC056E-FD4B-1EB8-1E6C-D7F8B53D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0" y="1580616"/>
            <a:ext cx="4531626" cy="286096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4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238992" y="1260762"/>
            <a:ext cx="8866909" cy="3740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2800" noProof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Objectif 1:</a:t>
            </a:r>
            <a:r>
              <a:rPr lang="fr-FR" sz="2800" b="0" noProof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kumimoji="0" lang="fr-FR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Concevoir une application permettant d’informer au mieux l’utilisateur sur un produit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kumimoji="0" lang="fr-FR" sz="2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fr-FR" sz="2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Objectif 2: </a:t>
            </a:r>
            <a:r>
              <a:rPr lang="fr-FR" sz="2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Lui proposer des produits similaires à celui qu’il a scanné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fr-FR" sz="2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en-US" sz="2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Dataset : fr.openfoodfacts.org.products.csv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en-US" sz="20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kumimoji="0" lang="en-US" sz="20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1) Introduction et présentation du sujet</a:t>
            </a:r>
          </a:p>
        </p:txBody>
      </p:sp>
    </p:spTree>
    <p:extLst>
      <p:ext uri="{BB962C8B-B14F-4D97-AF65-F5344CB8AC3E}">
        <p14:creationId xmlns:p14="http://schemas.microsoft.com/office/powerpoint/2010/main" val="416970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Imputation des NaN (sample_nan et sample_non_nan)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4080584" y="1580616"/>
            <a:ext cx="48555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sample_non_nan: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1800" b="1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Sample où on a supprimé les lignes possédant des NaN sur les colonnes quantitatives</a:t>
            </a:r>
          </a:p>
          <a:p>
            <a:pPr marL="285750" indent="-285750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ctr">
              <a:buClr>
                <a:srgbClr val="FFFFFF"/>
              </a:buClr>
              <a:buSzPts val="1600"/>
              <a:defRPr/>
            </a:pPr>
            <a:r>
              <a:rPr lang="en-US" sz="1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sample_nan:</a:t>
            </a:r>
          </a:p>
          <a:p>
            <a:pPr algn="ctr">
              <a:buClr>
                <a:srgbClr val="FFFFFF"/>
              </a:buClr>
              <a:buSzPts val="1600"/>
              <a:defRPr/>
            </a:pPr>
            <a:endParaRPr lang="en-US" sz="1800" b="1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Sample_non_nan auquel on a ajouté des NaN sur les colonnes quantitatives de tel sorte que le % de NaN soit equivalent au dataframe total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A8D06-0BED-EE74-D560-7084A9A8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6" y="1517071"/>
            <a:ext cx="3294054" cy="309649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6269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Imputation des NaN (Explication des métriques de qualité)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251113" y="1478971"/>
            <a:ext cx="86417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fr-FR" sz="1800" b="1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R² (Coefficient de détermination)</a:t>
            </a:r>
            <a:r>
              <a:rPr lang="fr-FR" sz="18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fr-FR" sz="16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- Il mesure la force de la relation entre deux variables</a:t>
            </a:r>
          </a:p>
          <a:p>
            <a:pPr algn="l">
              <a:buFont typeface="+mj-lt"/>
              <a:buAutoNum type="arabicPeriod"/>
            </a:pPr>
            <a:r>
              <a:rPr lang="fr-FR" sz="16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- Plus R² est proche de 1, mieux le modèle explique la variabilité des données</a:t>
            </a:r>
          </a:p>
          <a:p>
            <a:pPr algn="l">
              <a:buFont typeface="+mj-lt"/>
              <a:buAutoNum type="arabicPeriod"/>
            </a:pPr>
            <a:endParaRPr lang="fr-FR" sz="1600" b="0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ctr">
              <a:buFont typeface="+mj-lt"/>
              <a:buAutoNum type="arabicPeriod"/>
            </a:pPr>
            <a:r>
              <a:rPr lang="fr-FR" sz="1800" b="1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RMSE (Root Mean Square Error ou Erreur Quadratique Moyenne)</a:t>
            </a:r>
            <a:r>
              <a:rPr lang="fr-FR" sz="18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fr-FR" sz="16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- Racine carrée de la moyenne des carrés des erreurs</a:t>
            </a:r>
          </a:p>
          <a:p>
            <a:pPr algn="l">
              <a:buFont typeface="+mj-lt"/>
              <a:buAutoNum type="arabicPeriod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</a:t>
            </a:r>
            <a:r>
              <a:rPr lang="fr-FR" sz="16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Plus la RMSE est faible, mieux c'est</a:t>
            </a:r>
          </a:p>
          <a:p>
            <a:pPr algn="l">
              <a:buFont typeface="+mj-lt"/>
              <a:buAutoNum type="arabicPeriod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Sensible aux erreurs importantes</a:t>
            </a:r>
            <a:endParaRPr lang="fr-FR" sz="1600" b="0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+mj-lt"/>
              <a:buAutoNum type="arabicPeriod"/>
            </a:pPr>
            <a:endParaRPr lang="fr-FR" sz="1600" b="0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ctr">
              <a:buFont typeface="+mj-lt"/>
              <a:buAutoNum type="arabicPeriod"/>
            </a:pPr>
            <a:r>
              <a:rPr lang="fr-FR" sz="1800" b="1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MAE (Mean Absolute Error ou Erreur Absolue Moyenne)</a:t>
            </a:r>
            <a:r>
              <a:rPr lang="fr-FR" sz="18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fr-FR" sz="16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- Moyenne des erreurs absolues</a:t>
            </a:r>
          </a:p>
          <a:p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  - </a:t>
            </a:r>
            <a:r>
              <a:rPr lang="fr-FR" sz="16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Plus la MAE est faible, mieux c'est</a:t>
            </a:r>
          </a:p>
          <a:p>
            <a:pPr algn="l"/>
            <a:r>
              <a:rPr lang="fr-FR" sz="16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  - Plus tolérante aux grandes erreurs</a:t>
            </a:r>
          </a:p>
        </p:txBody>
      </p:sp>
    </p:spTree>
    <p:extLst>
      <p:ext uri="{BB962C8B-B14F-4D97-AF65-F5344CB8AC3E}">
        <p14:creationId xmlns:p14="http://schemas.microsoft.com/office/powerpoint/2010/main" val="1637806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Imputation des NaN (KNNImputer)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4765964" y="1580616"/>
            <a:ext cx="4267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KNNImputer:</a:t>
            </a:r>
          </a:p>
          <a:p>
            <a:pPr algn="ctr"/>
            <a:endParaRPr lang="fr-FR" sz="1800" b="1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r>
              <a:rPr lang="fr-FR" sz="18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Utilise une approche basée sur les k plus proches voisins (k-NN) pour prédire les valeurs manquantes</a:t>
            </a:r>
          </a:p>
          <a:p>
            <a:pPr algn="l"/>
            <a:endParaRPr lang="fr-FR" sz="1800" b="0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r>
              <a:rPr lang="fr-FR" sz="18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Une fois que les k plus proches voisins sont identifiés, les valeurs manquantes sont estimées en utilisant une combinaison des valeurs des voisins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432DC-C691-274F-48A2-49B1A0D7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51" y="1451264"/>
            <a:ext cx="4234055" cy="332091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4038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Imputation des NaN (IterativeImputer)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4772714" y="1343604"/>
            <a:ext cx="428105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IterativeImputer (BayesianRidge):</a:t>
            </a:r>
          </a:p>
          <a:p>
            <a:pPr algn="ctr"/>
            <a:endParaRPr lang="fr-FR" b="1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r>
              <a:rPr lang="fr-FR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</a:t>
            </a:r>
            <a:r>
              <a:rPr lang="fr-FR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Estimation des paramètres optimaux du modèle BayesianRidge sur les données observées</a:t>
            </a:r>
          </a:p>
          <a:p>
            <a:pPr algn="l">
              <a:buFont typeface="+mj-lt"/>
              <a:buAutoNum type="arabicPeriod"/>
            </a:pPr>
            <a:endParaRPr lang="fr-FR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r>
              <a:rPr lang="fr-FR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- BayesianRidge est ensuite utilisé pour prédire les valeurs manquantes de chaque colonne en fonction des autres colonnes</a:t>
            </a:r>
          </a:p>
          <a:p>
            <a:pPr algn="l">
              <a:buFont typeface="+mj-lt"/>
              <a:buAutoNum type="arabicPeriod"/>
            </a:pPr>
            <a:endParaRPr lang="fr-FR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r>
              <a:rPr lang="fr-FR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- L'IterativeImputer utilise les nouvelles données (les valeurs imputées) pour réestimer les paramètres du modèle BayesianRidge</a:t>
            </a:r>
          </a:p>
          <a:p>
            <a:pPr marL="285750" indent="-285750" algn="l">
              <a:buFontTx/>
              <a:buChar char="-"/>
            </a:pPr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r>
              <a:rPr lang="fr-FR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- On répète le process jusqu'à ce qu'il y ait convergence, lorsque les valeurs imputées ne changent que très peu d'une itération à l'autre</a:t>
            </a:r>
          </a:p>
          <a:p>
            <a:pPr algn="l"/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57160-210E-2AC3-D010-47D86E95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1" y="1400507"/>
            <a:ext cx="4253169" cy="341168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38261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Imputation des NaN (SimpleImputer)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4799109" y="2358860"/>
            <a:ext cx="423405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SimpleImputer (« mean »):</a:t>
            </a:r>
          </a:p>
          <a:p>
            <a:pPr algn="ctr"/>
            <a:endParaRPr lang="fr-FR" sz="2000" b="1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ctr"/>
            <a:r>
              <a:rPr lang="fr-FR" sz="20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Remplit les NaN avec la moyenne</a:t>
            </a:r>
            <a:endParaRPr lang="fr-FR" sz="2000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35067-EC04-26C6-6B06-EB46197D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6" y="1530927"/>
            <a:ext cx="4402244" cy="33493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7107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Imputation des NaN (Meilleur Imputer)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4963390" y="2505941"/>
            <a:ext cx="40778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Le gagnant est KNN avec 18 apparitions sur 27 soit 66.67% d'apparitions</a:t>
            </a:r>
            <a:endParaRPr lang="fr-FR" sz="24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67445-B7A6-5C7E-3A1D-823F7CE7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2" y="1530927"/>
            <a:ext cx="4691688" cy="332509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35765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Reformatage de la colonne nutrition-score-fr_100g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4395352" y="2100262"/>
            <a:ext cx="47486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L’imputation a donné des valeurs réelles à la colonne </a:t>
            </a:r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nutrition-score-fr_100g</a:t>
            </a:r>
          </a:p>
          <a:p>
            <a:pPr lvl="5"/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Utilisation de la fonction « round() » pour les    reconvertir en entier</a:t>
            </a:r>
          </a:p>
          <a:p>
            <a:pPr marL="285750" lvl="5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lvl="5"/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Utilisation des valeurs de </a:t>
            </a:r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nutrition-score-fr_100g</a:t>
            </a: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pour remplir </a:t>
            </a:r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nutrition_grade_fr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B1837-6CB4-DA34-54C3-3282A5C3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2" y="1801091"/>
            <a:ext cx="4014127" cy="260888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8826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L’ACP (Analyse en Composante Principale)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-51955" y="1701511"/>
            <a:ext cx="911225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1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Objectif :  réduire la dimensionnalité des colonnes</a:t>
            </a:r>
          </a:p>
          <a:p>
            <a:pPr marL="342900" indent="-342900">
              <a:buFontTx/>
              <a:buChar char="-"/>
            </a:pPr>
            <a:endParaRPr lang="fr-FR" sz="21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Tx/>
              <a:buChar char="-"/>
            </a:pPr>
            <a:r>
              <a:rPr lang="fr-FR" sz="21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Composantes principales : Combinaisons linéaires des colonnes initiales, conçues pour saisir la plus grande part de la variance possible </a:t>
            </a:r>
          </a:p>
          <a:p>
            <a:pPr marL="342900" indent="-342900">
              <a:buFontTx/>
              <a:buChar char="-"/>
            </a:pPr>
            <a:r>
              <a:rPr lang="fr-FR" sz="21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(autrement dit, la dispersion entre les valeurs)</a:t>
            </a:r>
          </a:p>
          <a:p>
            <a:pPr marL="342900" indent="-342900">
              <a:buFontTx/>
              <a:buChar char="-"/>
            </a:pPr>
            <a:endParaRPr lang="fr-FR" sz="21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Tx/>
              <a:buChar char="-"/>
            </a:pPr>
            <a:r>
              <a:rPr lang="fr-FR" sz="21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La première composante principale est celle qui capture le plus de variance, </a:t>
            </a:r>
          </a:p>
          <a:p>
            <a:pPr marL="342900" indent="-342900">
              <a:buFontTx/>
              <a:buChar char="-"/>
            </a:pPr>
            <a:r>
              <a:rPr lang="fr-FR" sz="21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la seconde est celle qui capture la plus grande part de la variance restante, et ainsi de suite pour les composantes suivantes</a:t>
            </a:r>
          </a:p>
          <a:p>
            <a:pPr marL="342900" indent="-342900">
              <a:buFontTx/>
              <a:buChar char="-"/>
            </a:pPr>
            <a:endParaRPr lang="fr-FR" sz="21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9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Création de clusters avec la méthode k-means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8387-5B43-451F-A705-45E08D811D30}"/>
              </a:ext>
            </a:extLst>
          </p:cNvPr>
          <p:cNvSpPr txBox="1"/>
          <p:nvPr/>
        </p:nvSpPr>
        <p:spPr>
          <a:xfrm>
            <a:off x="5545283" y="1314883"/>
            <a:ext cx="35080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15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K points aléatoires utilisés comme centres initiaux des clusters </a:t>
            </a:r>
          </a:p>
          <a:p>
            <a:pPr marL="342900" indent="-342900">
              <a:buFontTx/>
              <a:buChar char="-"/>
            </a:pPr>
            <a:endParaRPr lang="fr-FR" sz="15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Tx/>
              <a:buChar char="-"/>
            </a:pPr>
            <a:r>
              <a:rPr lang="fr-FR" sz="15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Chaque point de l'ensemble de données est assigné au cluster dont le centroïde est le plus proche</a:t>
            </a:r>
          </a:p>
          <a:p>
            <a:pPr marL="342900" indent="-342900">
              <a:buFontTx/>
              <a:buChar char="-"/>
            </a:pPr>
            <a:endParaRPr lang="fr-FR" sz="15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Tx/>
              <a:buChar char="-"/>
            </a:pPr>
            <a:r>
              <a:rPr lang="fr-FR" sz="15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De nouveaux centroïdes sont calculés en faisant la moyenne des points qui sont dans chaque cluster</a:t>
            </a:r>
          </a:p>
          <a:p>
            <a:pPr marL="342900" indent="-342900">
              <a:buFontTx/>
              <a:buChar char="-"/>
            </a:pPr>
            <a:endParaRPr lang="fr-FR" sz="15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Tx/>
              <a:buChar char="-"/>
            </a:pPr>
            <a:r>
              <a:rPr lang="fr-FR" sz="15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Les étapes 2 et 3 se répètent jusqu'à ce que les centroïdes ne bougent plus beaucoup (minimum d’inertie)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5B0F4A55-2E88-3BF8-A544-2F4CE080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8" y="1372467"/>
            <a:ext cx="5611298" cy="299171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A7D36-51E8-3820-729F-06C3A0782444}"/>
              </a:ext>
            </a:extLst>
          </p:cNvPr>
          <p:cNvSpPr txBox="1"/>
          <p:nvPr/>
        </p:nvSpPr>
        <p:spPr>
          <a:xfrm>
            <a:off x="241300" y="4696453"/>
            <a:ext cx="8356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Ici on choisit k=3 (3 clusters)</a:t>
            </a:r>
            <a:endParaRPr lang="fr-FR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8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PC1 vs PC2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4ECF4B80-05A3-710F-F4A0-4BF7A93AA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2" y="1229590"/>
            <a:ext cx="4232059" cy="381946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2CAAB-0716-92AF-4C71-5BB32D0FDE4B}"/>
              </a:ext>
            </a:extLst>
          </p:cNvPr>
          <p:cNvSpPr txBox="1"/>
          <p:nvPr/>
        </p:nvSpPr>
        <p:spPr>
          <a:xfrm>
            <a:off x="4748645" y="1632732"/>
            <a:ext cx="43220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« fat_100g », « saturated_fat_100g », « energy_100g » et « nutrition-score-fr_100g » fortement corrélées à PC1 </a:t>
            </a: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-&gt; PC1 = Taux de gras</a:t>
            </a: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« carbohydrates_100g », « sugars_100g » fortement corrélées à PC2 </a:t>
            </a: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-&gt; PC2 = Taux de glucide</a:t>
            </a: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9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Dataset (fr.openfoodfacts.org.products.csv)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83572" y="140318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0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320772 lignes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0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162 colonnes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Informations générales : </a:t>
            </a:r>
            <a:r>
              <a:rPr lang="fr-FR" sz="2000" b="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nom, date de modification,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Ensemble de tags : </a:t>
            </a:r>
            <a:r>
              <a:rPr lang="fr-FR" sz="2000" b="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catégorie du produit, localisation, origine,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Ingrédients : </a:t>
            </a:r>
            <a:r>
              <a:rPr lang="fr-FR" sz="2000" b="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produits et leurs additifs éventuels.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Informations nutritionnelles : </a:t>
            </a:r>
            <a:r>
              <a:rPr lang="fr-FR" sz="2000" b="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quantité en grammes d’un nutriment pour 100 grammes du produit.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90044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PC3 vs PC4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FE9C0146-7315-A67E-B43F-F1F5EB23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7" y="1257300"/>
            <a:ext cx="4091089" cy="369223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B8085-FE3F-1527-08D9-91C5AC448927}"/>
              </a:ext>
            </a:extLst>
          </p:cNvPr>
          <p:cNvSpPr txBox="1"/>
          <p:nvPr/>
        </p:nvSpPr>
        <p:spPr>
          <a:xfrm>
            <a:off x="4752108" y="1935759"/>
            <a:ext cx="43220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« fiber_100g» fortement corrélée à PC3 </a:t>
            </a: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-&gt; Pas une grande utilité</a:t>
            </a: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« salt_100g» fortement corrélée à PC4 </a:t>
            </a: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-&gt; Pas une grande utilité</a:t>
            </a: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Interprétation des clusters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8085-FE3F-1527-08D9-91C5AC448927}"/>
              </a:ext>
            </a:extLst>
          </p:cNvPr>
          <p:cNvSpPr txBox="1"/>
          <p:nvPr/>
        </p:nvSpPr>
        <p:spPr>
          <a:xfrm>
            <a:off x="4240732" y="1302328"/>
            <a:ext cx="48069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Bonne séparation des clusters sur 4 colonnes: </a:t>
            </a: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Apport énergétique (Cluster : 1 – 0 – 2)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Taux de glucide (Cluster : 1 – 0 – 2)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Nutriscore (Cluster : 0 –  1 – 2)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- Taux de gras (Cluster : 1 – 0 – 2)</a:t>
            </a: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3DD591-9009-F007-5651-6858EEB2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72" y="1257300"/>
            <a:ext cx="3777117" cy="3746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06519-B28E-CB24-49C0-10CFFD33F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25" y="3370367"/>
            <a:ext cx="4190339" cy="104576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50991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Scan produit – BACKEND - (code: 20427634)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01DE1-F76E-3D77-0D24-DA4516FA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88" y="1316181"/>
            <a:ext cx="3000508" cy="367838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64481C-98A3-4016-4BA2-3E9836F9A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412" y="1316181"/>
            <a:ext cx="3625655" cy="367838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0593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Scan produit – USER - (code: 20427634)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1026" name="Picture 2" descr="2 Panés au colin d'Alaska MSC - Produit">
            <a:extLst>
              <a:ext uri="{FF2B5EF4-FFF2-40B4-BE49-F238E27FC236}">
                <a16:creationId xmlns:a16="http://schemas.microsoft.com/office/drawing/2014/main" id="{6E747BF2-AE6C-A8C2-8BD1-0CBB5CD4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4" y="1371600"/>
            <a:ext cx="2676092" cy="34419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37BE10-FD1B-7FBC-7E9A-2EB2D26B9651}"/>
              </a:ext>
            </a:extLst>
          </p:cNvPr>
          <p:cNvSpPr txBox="1"/>
          <p:nvPr/>
        </p:nvSpPr>
        <p:spPr>
          <a:xfrm>
            <a:off x="2933750" y="1404539"/>
            <a:ext cx="312750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sz="16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Informations générales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Nom : 2 panés au colin d'Alaska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Quantité : </a:t>
            </a:r>
            <a:r>
              <a:rPr lang="nn-NO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200 g (2 x 100 g)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Magasin : Lidl</a:t>
            </a:r>
          </a:p>
          <a:p>
            <a:pPr marL="285750" indent="-285750">
              <a:buFontTx/>
              <a:buChar char="-"/>
            </a:pPr>
            <a:endParaRPr lang="fr-FR" sz="16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 algn="ctr">
              <a:buFontTx/>
              <a:buChar char="-"/>
            </a:pPr>
            <a:r>
              <a:rPr lang="fr-FR" sz="16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Ingrédients à considérer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Traces : Œufs, Lait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Allèrgène : colin, calamar, blé</a:t>
            </a:r>
          </a:p>
          <a:p>
            <a:pPr marL="285750" indent="-285750">
              <a:buFontTx/>
              <a:buChar char="-"/>
            </a:pPr>
            <a:endParaRPr lang="fr-FR" sz="16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 algn="ctr">
              <a:buFontTx/>
              <a:buChar char="-"/>
            </a:pPr>
            <a:r>
              <a:rPr lang="fr-FR" sz="16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Catégorisation (cluster)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Apport énergétique : Faible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Nutriscore : Faible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Taux de gras : Faible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Taux de glucide : Moyenne</a:t>
            </a: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B3F15-BD01-FF8E-FD00-081522154141}"/>
              </a:ext>
            </a:extLst>
          </p:cNvPr>
          <p:cNvSpPr txBox="1"/>
          <p:nvPr/>
        </p:nvSpPr>
        <p:spPr>
          <a:xfrm>
            <a:off x="5935749" y="1794319"/>
            <a:ext cx="306537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Statistiques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Nutriscore : A (-2)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Apport energétique : 875 kJ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Gras : 8,8 g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Gras saturé : 0,7 g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Carbohydrates : 18,5 g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Sucre : 0,8 g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Fibre : 0,8 g</a:t>
            </a:r>
          </a:p>
          <a:p>
            <a:pPr marL="285750" indent="-285750">
              <a:buFontTx/>
              <a:buChar char="-"/>
            </a:pPr>
            <a:r>
              <a:rPr lang="fr-FR" sz="18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Sel : 0,635 g</a:t>
            </a:r>
          </a:p>
          <a:p>
            <a:pPr marL="285750" indent="-285750">
              <a:buFontTx/>
              <a:buChar char="-"/>
            </a:pPr>
            <a:endParaRPr lang="fr-FR" sz="16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07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Rechercher des produits similaires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1026" name="Picture 2" descr="2 Panés au colin d'Alaska MSC - Produit">
            <a:extLst>
              <a:ext uri="{FF2B5EF4-FFF2-40B4-BE49-F238E27FC236}">
                <a16:creationId xmlns:a16="http://schemas.microsoft.com/office/drawing/2014/main" id="{6E747BF2-AE6C-A8C2-8BD1-0CBB5CD4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4" y="1371600"/>
            <a:ext cx="2676092" cy="34419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1B3F15-BD01-FF8E-FD00-081522154141}"/>
              </a:ext>
            </a:extLst>
          </p:cNvPr>
          <p:cNvSpPr txBox="1"/>
          <p:nvPr/>
        </p:nvSpPr>
        <p:spPr>
          <a:xfrm>
            <a:off x="2968336" y="1808972"/>
            <a:ext cx="404899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Même grade Nutriscore (A)</a:t>
            </a:r>
          </a:p>
          <a:p>
            <a:pPr marL="285750" indent="-285750" algn="ctr">
              <a:buFontTx/>
              <a:buChar char="-"/>
            </a:pPr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Même cluster (1)</a:t>
            </a: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6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74AB14-BEB8-D64A-E2CA-1DEEE751E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152" y="1018308"/>
            <a:ext cx="841484" cy="39640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35" name="Picture 11" descr="Grosse flèche orange vers la droite PNG transparents - StickPNG">
            <a:extLst>
              <a:ext uri="{FF2B5EF4-FFF2-40B4-BE49-F238E27FC236}">
                <a16:creationId xmlns:a16="http://schemas.microsoft.com/office/drawing/2014/main" id="{30D23C8F-41A1-D234-3EB6-FC4720B2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08" y="2637467"/>
            <a:ext cx="4048991" cy="72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CE26E5-D1AF-0150-9932-8388BB20C105}"/>
              </a:ext>
            </a:extLst>
          </p:cNvPr>
          <p:cNvSpPr txBox="1"/>
          <p:nvPr/>
        </p:nvSpPr>
        <p:spPr>
          <a:xfrm>
            <a:off x="2871354" y="3540326"/>
            <a:ext cx="43018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Le plus de concordance possible sur le paramètre « categories_fr »</a:t>
            </a:r>
          </a:p>
          <a:p>
            <a:pPr marL="285750" indent="-285750" algn="ctr">
              <a:buFontTx/>
              <a:buChar char="-"/>
            </a:pPr>
            <a:r>
              <a:rPr lang="fr-FR" sz="1800" b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(Frais, Plats préparés, Produits panés…)</a:t>
            </a:r>
            <a:endParaRPr lang="fr-FR" sz="16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fr-FR" sz="180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67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53;p39">
            <a:extLst>
              <a:ext uri="{FF2B5EF4-FFF2-40B4-BE49-F238E27FC236}">
                <a16:creationId xmlns:a16="http://schemas.microsoft.com/office/drawing/2014/main" id="{34AE4C3A-DB39-077C-22FE-AE87133600F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-6928" y="55418"/>
            <a:ext cx="8991600" cy="514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66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960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Correction des colonnes avec des types mixtes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A2521-DD7B-0963-311D-3B0069FD6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11" y="1452160"/>
            <a:ext cx="6134832" cy="260029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435311" y="4194462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Trois colonnes possédaient des types mixtes -&gt; Corrigées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46372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Suppression des colonnes quantitatives possédant trop de NaN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4922296" y="1811480"/>
            <a:ext cx="408460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Remplissage optimal -&gt; Moins de 50% de NaN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Suppression de toutes les colonnes ne respectant pas cette condition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162 colonnes -&gt; 68 colonnes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6A21CD-7439-B148-E08C-7A596E70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2" y="1627907"/>
            <a:ext cx="4480705" cy="291984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9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Suppression des lignes « NaN » et « sans code »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453737" y="1580616"/>
            <a:ext cx="844578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Lignes ne possédant pas de code 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              -&gt; Impossible à scanner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4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320772 lignes -&gt; 320749 lignes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Lignes avec uniquement des 0 ou des NaN sur ses valeurs quantitatives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	-&gt; Remplissage impossible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4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320749 lignes -&gt; 264636 lignes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69182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Suppression de colonnes redondantes (non _fr)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6558315" y="1865197"/>
            <a:ext cx="2420754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8 tupplets de type (X, X_tags, X_n, X_fr)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X_fr est la version supérieure -&gt; On supprime le reste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0CA2B-8E66-7CAC-0A8A-AD25758F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34" y="3035440"/>
            <a:ext cx="3166712" cy="113157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8E9DF-FB2D-9F39-397C-56AEA701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54" y="1313231"/>
            <a:ext cx="6186630" cy="159655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1754007" y="4459019"/>
            <a:ext cx="576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68 colonnes -&gt; 53 colonnes</a:t>
            </a:r>
          </a:p>
        </p:txBody>
      </p:sp>
    </p:spTree>
    <p:extLst>
      <p:ext uri="{BB962C8B-B14F-4D97-AF65-F5344CB8AC3E}">
        <p14:creationId xmlns:p14="http://schemas.microsoft.com/office/powerpoint/2010/main" val="404428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Suppression de colonnes redondantes (Temps)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495215" y="3483361"/>
            <a:ext cx="8153569" cy="22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“t” -&gt; format UNIX (1431936746 = 18/05/2015 (8h 12mn 26s)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“datetime” -&gt; format ISO 8601 (2015-05-18T08:12:26Z = 18/05/2015 (8h 12mn 26s)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1754007" y="4459019"/>
            <a:ext cx="576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53 colonnes -&gt; 51 colonnes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32C11-C7EC-719C-BDC3-ADB731CA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33" y="1377422"/>
            <a:ext cx="6176433" cy="165801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95335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Suppression de colonnes redondantes (Tags)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495215" y="3292861"/>
            <a:ext cx="8153569" cy="22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5 colonnes avec le format “_tags”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Format classique plus joli à voir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FF7A-4119-9F05-5E66-6C9B3F1283C0}"/>
              </a:ext>
            </a:extLst>
          </p:cNvPr>
          <p:cNvSpPr txBox="1"/>
          <p:nvPr/>
        </p:nvSpPr>
        <p:spPr>
          <a:xfrm>
            <a:off x="1754007" y="4459019"/>
            <a:ext cx="576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800" b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53 colonnes -&gt; 48 colonnes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5A2EF-0EC9-1BC9-F8E8-30EEB943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771" y="1435590"/>
            <a:ext cx="3848630" cy="15947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0120060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1657</Words>
  <Application>Microsoft Office PowerPoint</Application>
  <PresentationFormat>On-screen Show (16:9)</PresentationFormat>
  <Paragraphs>288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Teko</vt:lpstr>
      <vt:lpstr>Catamaran</vt:lpstr>
      <vt:lpstr>Bebas Neue</vt:lpstr>
      <vt:lpstr>Arial</vt:lpstr>
      <vt:lpstr>Quantico</vt:lpstr>
      <vt:lpstr>Computer Science &amp; Mathematics Major for College: Data Management Technology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</dc:title>
  <dc:creator>Utilisateur</dc:creator>
  <cp:lastModifiedBy>badis ghoubali</cp:lastModifiedBy>
  <cp:revision>126</cp:revision>
  <dcterms:modified xsi:type="dcterms:W3CDTF">2023-05-16T21:02:07Z</dcterms:modified>
</cp:coreProperties>
</file>