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9" r:id="rId2"/>
    <p:sldId id="315" r:id="rId3"/>
    <p:sldId id="346" r:id="rId4"/>
    <p:sldId id="343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72" r:id="rId13"/>
    <p:sldId id="371" r:id="rId14"/>
    <p:sldId id="353" r:id="rId15"/>
    <p:sldId id="355" r:id="rId16"/>
    <p:sldId id="356" r:id="rId17"/>
    <p:sldId id="354" r:id="rId18"/>
    <p:sldId id="373" r:id="rId19"/>
    <p:sldId id="357" r:id="rId20"/>
    <p:sldId id="358" r:id="rId21"/>
    <p:sldId id="360" r:id="rId22"/>
    <p:sldId id="361" r:id="rId23"/>
    <p:sldId id="376" r:id="rId24"/>
    <p:sldId id="362" r:id="rId25"/>
    <p:sldId id="363" r:id="rId26"/>
    <p:sldId id="375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41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Catamaran" panose="020B0604020202020204" charset="0"/>
      <p:regular r:id="rId39"/>
      <p:bold r:id="rId40"/>
    </p:embeddedFont>
    <p:embeddedFont>
      <p:font typeface="Quantico" panose="020B0604020202020204" charset="0"/>
      <p:regular r:id="rId41"/>
      <p:bold r:id="rId42"/>
      <p:italic r:id="rId43"/>
      <p:boldItalic r:id="rId44"/>
    </p:embeddedFont>
    <p:embeddedFont>
      <p:font typeface="Teko" panose="02000000000000000000" pitchFamily="2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DD9D2-42F7-4910-B388-722DB4BA0296}">
  <a:tblStyle styleId="{1EDDD9D2-42F7-4910-B388-722DB4BA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245" autoAdjust="0"/>
  </p:normalViewPr>
  <p:slideViewPr>
    <p:cSldViewPr snapToGrid="0">
      <p:cViewPr varScale="1">
        <p:scale>
          <a:sx n="92" d="100"/>
          <a:sy n="92" d="100"/>
        </p:scale>
        <p:origin x="54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0A4679-58E7-5AF0-EA64-CAB5F765B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CF7B-84F9-CBF8-51A8-5F0C80E76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4F2E-8013-44B6-A7E8-DFBD1E0BFC14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D912-3FEB-EA46-9956-43D08FD40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6DDE-2CD3-5AB2-CA0A-91EED334F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F2BF-E63F-41B1-AEC9-7E4B0082D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1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09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1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03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10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66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0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19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7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7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0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57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38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564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5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9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238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95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5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541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8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182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38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86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432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91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7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1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70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9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4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0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1D77-70B9-8D46-E77C-29A66DED72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F09910-6F87-4C14-9138-04D2DA86697A}" type="datetime1">
              <a:rPr lang="fr-FR" smtClean="0"/>
              <a:t>28/06/2023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C536-73F6-C945-C4FA-10390E62904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D8BBF3E-2EF9-CE85-205C-ACACFC837FBA}"/>
              </a:ext>
            </a:extLst>
          </p:cNvPr>
          <p:cNvSpPr txBox="1">
            <a:spLocks/>
          </p:cNvSpPr>
          <p:nvPr userDrawn="1"/>
        </p:nvSpPr>
        <p:spPr>
          <a:xfrm>
            <a:off x="6918393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F587CF5-DB53-4C84-A24D-ABB1E68D30B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5250D-75A0-FBFA-12A8-DC67027F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CF5-DB53-4C84-A24D-ABB1E68D30B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E1009-7BA4-47FD-03CF-F403B2412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1D7A-9752-4E42-B2FC-412315CF1195}" type="datetime1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93B1B-B649-8031-ED25-0FFF9295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94855" y="1804555"/>
            <a:ext cx="7387937" cy="250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1) Introduction et présentation du sujet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2) Traitement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3) Analyses et conclusion</a:t>
            </a:r>
            <a:endParaRPr sz="2800"/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343312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Projet n°4 : Anticipez les besoins en consommation de bâtiments</a:t>
            </a:r>
            <a:endParaRPr lang="fr-FR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13858" y="1011792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Type =! NaN MAIS TypeGFA = (0 ou NaN): 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L(994) -&gt; L(925)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Colonnes: SecondLargestPropertyUseType et ThirdLargestPropertyUseType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Raisonnement avec PropretyGFAParking: 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L(925) -&gt; L(868)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92D050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PropertyGFAParking =! SecondLargestPropertyUseTypeGFA: 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L(868) -&gt; L(759)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92D050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PropertyGFAParking: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C(19) -&gt; C(18)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18BC1-7250-C849-2FF3-866F7281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" y="2675963"/>
            <a:ext cx="9112825" cy="41197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19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20787" y="643030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Transformation ‘’YearBuilt’’ en ‘’Age’’: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df['Age'] = 2016 - df['YearBuilt’]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9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Colonnes quantitatives en colonnes binaires (one-hot encoding): </a:t>
            </a:r>
            <a:r>
              <a:rPr lang="fr-FR" sz="19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C(18) -&gt; C(95) </a:t>
            </a:r>
            <a:endParaRPr lang="fr-FR" sz="19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Colonnes : BuildingType – (Largest/Second/Third)PropertyUse</a:t>
            </a:r>
            <a:endParaRPr lang="fr-FR" sz="20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l"/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>
              <a:solidFill>
                <a:srgbClr val="FFC000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r>
              <a:rPr lang="en-US" sz="24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(3376 lignes – 46 colonnes) -&gt; (759 lignes – 95 colonnes)</a:t>
            </a:r>
            <a:endParaRPr lang="fr-FR" sz="24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148" name="Picture 4" descr="Building a One Hot Encoding Layer with TensorFlow | by George Novack |  Towards Data Science">
            <a:extLst>
              <a:ext uri="{FF2B5EF4-FFF2-40B4-BE49-F238E27FC236}">
                <a16:creationId xmlns:a16="http://schemas.microsoft.com/office/drawing/2014/main" id="{6288543B-F255-9847-6DFD-40FEE7BC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73" y="2668691"/>
            <a:ext cx="6661453" cy="186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93514" y="929879"/>
            <a:ext cx="9137071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Supression colonnes fortement corrélés aux targets (data-leakage)</a:t>
            </a: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SteamUse(kBtu), Electricity(kBtu) et NaturalGas(therms) 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C(95) -&gt; C(92) </a:t>
            </a:r>
            <a:endParaRPr lang="en-US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Création colonnes binaires « Usage »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Pour les 3 features suivantes </a:t>
            </a: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SteamUse(kBtu), Electricity(kBtu) et NaturalGas(therms), </a:t>
            </a: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Création de colonnes _Usage qui indique si oui ou non on utilise (ou non) de la vapeur, de l’électricité ou du gaz.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C(92) -&gt; C(95) 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133350" indent="0" algn="ctr"/>
            <a:r>
              <a:rPr lang="en-US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 </a:t>
            </a:r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r>
              <a:rPr lang="en-US" sz="24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(3376 lignes – 46 colonnes) -&gt; (759 lignes – 95 colonnes)</a:t>
            </a:r>
            <a:endParaRPr lang="fr-FR" sz="24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74801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Features et Targets restants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Latitude, 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Longitude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NumberofBuildings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NumberofFloors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(Largest/Second/Third)PropertyUseType(GFA)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BuildingType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SteamUse(kBtu)(_Usage)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Electricity(kBtu)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(_Usage)</a:t>
            </a:r>
            <a:endParaRPr lang="fr-FR" sz="20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NaturalGas(therms)(_Usage)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</a:rPr>
              <a:t>ENERGYSTARScore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00B0F0"/>
                </a:solidFill>
                <a:latin typeface="Catamaran" panose="020B0604020202020204" charset="0"/>
                <a:cs typeface="Catamaran" panose="020B0604020202020204" charset="0"/>
              </a:rPr>
              <a:t>TotalGHGEmissions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00B0F0"/>
                </a:solidFill>
                <a:latin typeface="Catamaran" panose="020B0604020202020204" charset="0"/>
                <a:cs typeface="Catamaran" panose="020B0604020202020204" charset="0"/>
              </a:rPr>
              <a:t>SiteEnergyUseWN(kBtu)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l"/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>
              <a:solidFill>
                <a:srgbClr val="FFC000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r>
              <a:rPr lang="en-US" sz="24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(3376 lignes – 46 colonnes) -&gt; (759 lignes – 95 colonnes)</a:t>
            </a:r>
            <a:endParaRPr lang="fr-FR" sz="24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1260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Contexte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20787" y="601466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70% tra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in + 30 %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GridSearshCV (5 et 10 folds) + Moyenne des erreurs de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Régression Dummy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Régressions linéaires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Ridge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Lasso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Régressions NON linéaires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Gradiant Boosting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Forêts aléatoires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Métriques (erreur):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R² (coefficient de détermination)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RMSE (Écart quadratique moyen)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MAE (Erreur absolue moyenne)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476250" indent="-342900" algn="l">
              <a:buFontTx/>
              <a:buChar char="-"/>
            </a:pPr>
            <a:endParaRPr lang="fr-FR" sz="200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4011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Dummy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7" name="Google Shape;392;p42">
            <a:extLst>
              <a:ext uri="{FF2B5EF4-FFF2-40B4-BE49-F238E27FC236}">
                <a16:creationId xmlns:a16="http://schemas.microsoft.com/office/drawing/2014/main" id="{546ABBB2-5803-F5BC-5AC2-EC5C53E05810}"/>
              </a:ext>
            </a:extLst>
          </p:cNvPr>
          <p:cNvSpPr txBox="1">
            <a:spLocks/>
          </p:cNvSpPr>
          <p:nvPr/>
        </p:nvSpPr>
        <p:spPr>
          <a:xfrm>
            <a:off x="6192980" y="1892750"/>
            <a:ext cx="2951020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Strategy mean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Strategy quantile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b="0" i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[0 – 0,25 – 0,5 – 0,75 – 1]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C0315-BE46-F26F-4A8F-C9EC63A3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1" y="4200065"/>
            <a:ext cx="5866019" cy="64191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45277-C65A-7708-7741-7B44BA7C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08" y="1420090"/>
            <a:ext cx="5864565" cy="252449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9835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Ridge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52012D9B-926B-3A13-BACD-59999A586388}"/>
              </a:ext>
            </a:extLst>
          </p:cNvPr>
          <p:cNvSpPr txBox="1">
            <a:spLocks/>
          </p:cNvSpPr>
          <p:nvPr/>
        </p:nvSpPr>
        <p:spPr>
          <a:xfrm>
            <a:off x="183574" y="1037232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Régression linéaire + Terme de régularisation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Ce terme sert à éviter le surapprentissage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Terme d’ordre 2 (Régularisation de Tykhonov)</a:t>
            </a:r>
          </a:p>
          <a:p>
            <a:pPr marL="476250" indent="-342900" algn="l">
              <a:buFontTx/>
              <a:buChar char="-"/>
            </a:pPr>
            <a:endParaRPr lang="fr-FR" sz="200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5B243-F9DF-56B8-6131-99AD3530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46" y="2515467"/>
            <a:ext cx="5403273" cy="119904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3083EABE-42A9-1C80-8B59-B29263D045BE}"/>
              </a:ext>
            </a:extLst>
          </p:cNvPr>
          <p:cNvSpPr txBox="1">
            <a:spLocks/>
          </p:cNvSpPr>
          <p:nvPr/>
        </p:nvSpPr>
        <p:spPr>
          <a:xfrm>
            <a:off x="1375064" y="3859722"/>
            <a:ext cx="5766955" cy="128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Hyperparamètre: </a:t>
            </a:r>
            <a:r>
              <a:rPr lang="en-US" sz="20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alphas = np.logspace(-4, 4, 10)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1" i="0">
              <a:solidFill>
                <a:srgbClr val="FFFFFF"/>
              </a:solidFill>
              <a:effectLst/>
              <a:latin typeface="Catamaran" panose="020B0604020202020204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F6B0AA85-9C42-BE1A-668B-2763F87D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3" y="4436105"/>
            <a:ext cx="4267198" cy="49265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4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Ridge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B6A0D-8D6C-2962-63DB-F8F86AF7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54" y="1323110"/>
            <a:ext cx="6305003" cy="265259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CC679-9AC9-19AD-E35C-82A9570DB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393" y="4206090"/>
            <a:ext cx="5240482" cy="73701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4827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Ridge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7" name="Google Shape;392;p42">
            <a:extLst>
              <a:ext uri="{FF2B5EF4-FFF2-40B4-BE49-F238E27FC236}">
                <a16:creationId xmlns:a16="http://schemas.microsoft.com/office/drawing/2014/main" id="{82A9754E-5A43-32FE-3BE4-62420990B5EF}"/>
              </a:ext>
            </a:extLst>
          </p:cNvPr>
          <p:cNvSpPr txBox="1">
            <a:spLocks/>
          </p:cNvSpPr>
          <p:nvPr/>
        </p:nvSpPr>
        <p:spPr>
          <a:xfrm>
            <a:off x="6929" y="4023951"/>
            <a:ext cx="9130142" cy="64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32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16/92 features ayant une importance &gt; 1%</a:t>
            </a:r>
            <a:endParaRPr lang="en-US" sz="32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47A05-3D1D-99EA-FD9B-E7682E12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5" y="1485999"/>
            <a:ext cx="7446973" cy="23281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5341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Lasso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52012D9B-926B-3A13-BACD-59999A586388}"/>
              </a:ext>
            </a:extLst>
          </p:cNvPr>
          <p:cNvSpPr txBox="1">
            <a:spLocks/>
          </p:cNvSpPr>
          <p:nvPr/>
        </p:nvSpPr>
        <p:spPr>
          <a:xfrm>
            <a:off x="183574" y="1037232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Régression linéaire + Terme de régularisation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Ce terme sert à éviter le surapprentissage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Terme d’ordre 1 (Régularisation de la norme L1)</a:t>
            </a:r>
          </a:p>
          <a:p>
            <a:pPr marL="476250" indent="-342900" algn="l">
              <a:buFontTx/>
              <a:buChar char="-"/>
            </a:pPr>
            <a:endParaRPr lang="fr-FR" sz="2000" i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3083EABE-42A9-1C80-8B59-B29263D045BE}"/>
              </a:ext>
            </a:extLst>
          </p:cNvPr>
          <p:cNvSpPr txBox="1">
            <a:spLocks/>
          </p:cNvSpPr>
          <p:nvPr/>
        </p:nvSpPr>
        <p:spPr>
          <a:xfrm>
            <a:off x="1375064" y="3859722"/>
            <a:ext cx="5766955" cy="128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Hyperparamètre: </a:t>
            </a:r>
            <a:r>
              <a:rPr lang="en-US" sz="20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alphas = np.logspace(-4, 4, 10)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1" i="0">
              <a:solidFill>
                <a:srgbClr val="FFFFFF"/>
              </a:solidFill>
              <a:effectLst/>
              <a:latin typeface="Catamaran" panose="020B0604020202020204" charset="0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F6B0AA85-9C42-BE1A-668B-2763F87D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3" y="4436105"/>
            <a:ext cx="4267198" cy="49265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A7BE1-D3DC-5F55-0549-9521AE274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46" y="2514322"/>
            <a:ext cx="5372099" cy="11921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947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BACC42A6-C4A3-E28A-3D08-10445F7A8637}"/>
              </a:ext>
            </a:extLst>
          </p:cNvPr>
          <p:cNvSpPr txBox="1">
            <a:spLocks/>
          </p:cNvSpPr>
          <p:nvPr/>
        </p:nvSpPr>
        <p:spPr>
          <a:xfrm>
            <a:off x="72735" y="959426"/>
            <a:ext cx="9071265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260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Ville de Seattle: </a:t>
            </a:r>
            <a:r>
              <a:rPr lang="fr-FR" sz="2600" b="0" noProof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Ville neutre en émission de carbone (2050)</a:t>
            </a: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fr-FR" sz="2800" b="0" noProof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2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Objectif 1: </a:t>
            </a:r>
            <a:r>
              <a:rPr lang="fr-FR" sz="2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Prédire de la meilleure des manières les targets:  </a:t>
            </a:r>
            <a:r>
              <a:rPr lang="fr-FR" sz="2600" b="0" i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Émissions de GHG </a:t>
            </a:r>
            <a:r>
              <a:rPr lang="fr-FR" sz="2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+ </a:t>
            </a:r>
            <a:r>
              <a:rPr lang="fr-FR" sz="2600" b="0" i="1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Consommation totale d’énergie</a:t>
            </a:r>
            <a:endParaRPr lang="fr-FR" sz="2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fr-FR" sz="2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Objectif 2:</a:t>
            </a:r>
            <a:r>
              <a:rPr lang="en-US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fr-FR" sz="2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Tester la feature </a:t>
            </a:r>
            <a:r>
              <a:rPr lang="fr-FR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ENERGYSTARScore</a:t>
            </a:r>
            <a:r>
              <a:rPr lang="fr-FR" sz="2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et en conclure si elle permet d’améliorer nos prédictions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fr-FR" sz="2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(Bâtiments non destinés à l’habitation)</a:t>
            </a:r>
            <a:endParaRPr lang="en-US" sz="2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90044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Lasso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9300E-1F22-F6A5-EA78-CD8CC165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43" y="1357744"/>
            <a:ext cx="6660381" cy="276712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EC75C-E91E-724E-AC68-443269A6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09" y="4251953"/>
            <a:ext cx="4991099" cy="76786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0330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Gradiant Boosting 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52012D9B-926B-3A13-BACD-59999A586388}"/>
              </a:ext>
            </a:extLst>
          </p:cNvPr>
          <p:cNvSpPr txBox="1">
            <a:spLocks/>
          </p:cNvSpPr>
          <p:nvPr/>
        </p:nvSpPr>
        <p:spPr>
          <a:xfrm>
            <a:off x="142143" y="1276224"/>
            <a:ext cx="4828310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Itération 1: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Prédiction constante (moyenne) + Calcul des résidus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Itération 2: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Création d’un arbre de décision ajusté aux résidus calculés précédemment. 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Itération N: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Le but de chaque nouvel arbre est de corriger les résidus faits par les arbres précédents.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Hyperparamètres: 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n_estimators = Nombre d’arbres de décision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np.linspace(100, 500, 5, dtype=int)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6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learning_rate = </a:t>
            </a:r>
            <a:r>
              <a:rPr lang="fr-FR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contribution de chaque arbre</a:t>
            </a:r>
            <a:endParaRPr lang="en-US" sz="1600" b="1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np.linspace(0.01, 0.5, 5)</a:t>
            </a:r>
            <a:endParaRPr lang="fr-FR" sz="1600" b="0" i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5366" name="Picture 6" descr="[cut output image]">
            <a:extLst>
              <a:ext uri="{FF2B5EF4-FFF2-40B4-BE49-F238E27FC236}">
                <a16:creationId xmlns:a16="http://schemas.microsoft.com/office/drawing/2014/main" id="{7A541774-F850-70EC-BC1F-6D562DFE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76" y="1387049"/>
            <a:ext cx="3435617" cy="343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Gradiant Boosting 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70240-D31A-34DD-A4E8-739F28D4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31" y="1344031"/>
            <a:ext cx="6922080" cy="262660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45677-0354-8B53-2AB5-534888BE6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14" y="4159086"/>
            <a:ext cx="6203372" cy="66792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514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Gradiant Boosting 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04D26-854C-4E31-826B-EDDE7D2C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3" y="1587948"/>
            <a:ext cx="8222673" cy="159957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F6FBF517-D544-9352-19B6-25CF66E6AFE4}"/>
              </a:ext>
            </a:extLst>
          </p:cNvPr>
          <p:cNvSpPr txBox="1">
            <a:spLocks/>
          </p:cNvSpPr>
          <p:nvPr/>
        </p:nvSpPr>
        <p:spPr>
          <a:xfrm>
            <a:off x="6929" y="4023951"/>
            <a:ext cx="9130142" cy="64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32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6/92 features ayant une importance &gt; 1%</a:t>
            </a:r>
            <a:endParaRPr lang="en-US" sz="32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67181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Forêt Aléatoire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52012D9B-926B-3A13-BACD-59999A586388}"/>
              </a:ext>
            </a:extLst>
          </p:cNvPr>
          <p:cNvSpPr txBox="1">
            <a:spLocks/>
          </p:cNvSpPr>
          <p:nvPr/>
        </p:nvSpPr>
        <p:spPr>
          <a:xfrm>
            <a:off x="142143" y="1387050"/>
            <a:ext cx="4521650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Étape 1: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On choisit le nombre d’arbres pour créer notre forêt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Étape 2: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Chaque arbre est entrainé de manière unique (grâce au bootstrapping de dataset)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Étape 3: </a:t>
            </a:r>
            <a:r>
              <a:rPr lang="fr-FR" sz="1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Pour une régression, on prend la moyenne des prédictions de chaque arbre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600" b="1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n_estimators = Nombre d’arbres de décision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np.linspace(100, 500, 5, dtype=int)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6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max_depth = </a:t>
            </a:r>
            <a:r>
              <a:rPr lang="fr-FR" sz="1600" b="1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profondeur max de chaque arbre</a:t>
            </a:r>
            <a:endParaRPr lang="en-US" sz="1600" b="1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6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np.linspace(1, 20, 5, dtype=int)</a:t>
            </a:r>
            <a:endParaRPr lang="fr-FR" sz="1600" b="0" i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216FF89-369A-7C10-97CB-F105FD66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05" y="1662866"/>
            <a:ext cx="4162649" cy="264156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9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Forêt Aléatoire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BF1C5-8642-F688-E9EB-593A21B1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09" y="1303446"/>
            <a:ext cx="7165936" cy="272873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FA350-AFFD-8496-7672-CCA2199E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174" y="4193466"/>
            <a:ext cx="6548005" cy="7543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799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Régression Forêt Aléatoire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1B88F-5116-490B-EFF8-3802B138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6" y="1514006"/>
            <a:ext cx="8235847" cy="211384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Google Shape;392;p42">
            <a:extLst>
              <a:ext uri="{FF2B5EF4-FFF2-40B4-BE49-F238E27FC236}">
                <a16:creationId xmlns:a16="http://schemas.microsoft.com/office/drawing/2014/main" id="{873667F4-D1B0-2241-973F-321D78CE56B8}"/>
              </a:ext>
            </a:extLst>
          </p:cNvPr>
          <p:cNvSpPr txBox="1">
            <a:spLocks/>
          </p:cNvSpPr>
          <p:nvPr/>
        </p:nvSpPr>
        <p:spPr>
          <a:xfrm>
            <a:off x="6929" y="4023951"/>
            <a:ext cx="9130142" cy="64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32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11/92 features ayant une importance &gt; 1%</a:t>
            </a:r>
            <a:endParaRPr lang="en-US" sz="32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99514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Résultats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ED4F029-B342-735A-28DA-67F2EA30FEE6}"/>
              </a:ext>
            </a:extLst>
          </p:cNvPr>
          <p:cNvSpPr txBox="1">
            <a:spLocks/>
          </p:cNvSpPr>
          <p:nvPr/>
        </p:nvSpPr>
        <p:spPr>
          <a:xfrm>
            <a:off x="259773" y="4165854"/>
            <a:ext cx="8627918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La régression Gradiant Boosting (</a:t>
            </a:r>
            <a:r>
              <a:rPr lang="fr-FR" sz="2000" b="1" i="0">
                <a:effectLst/>
                <a:latin typeface="Catamaran" panose="020B0604020202020204" charset="0"/>
                <a:cs typeface="Catamaran" panose="020B0604020202020204" charset="0"/>
              </a:rPr>
              <a:t>n_estimators = 200 + learning_rate = 0,5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) est à choisir pour cette situation</a:t>
            </a:r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9FD1B-B73F-53A7-474C-8F8E85A7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08" y="1276224"/>
            <a:ext cx="6204384" cy="278280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1295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(Avec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E4A60054-BD14-DCE2-2CEC-CAD0A17BB54B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Résultats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37EA2-ACAE-28EF-455F-7187DB4D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40" y="1276224"/>
            <a:ext cx="6642720" cy="27944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0AE818FB-B9BD-E040-75B0-9F78D8C60632}"/>
              </a:ext>
            </a:extLst>
          </p:cNvPr>
          <p:cNvSpPr txBox="1">
            <a:spLocks/>
          </p:cNvSpPr>
          <p:nvPr/>
        </p:nvSpPr>
        <p:spPr>
          <a:xfrm>
            <a:off x="259773" y="4165854"/>
            <a:ext cx="8627918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La régression Gradiant Boosting (</a:t>
            </a:r>
            <a:r>
              <a:rPr lang="fr-FR" sz="2000" b="1" i="0">
                <a:effectLst/>
                <a:latin typeface="Catamaran" panose="020B0604020202020204" charset="0"/>
                <a:cs typeface="Catamaran" panose="020B0604020202020204" charset="0"/>
              </a:rPr>
              <a:t>n_estimators = 300 + learning_rate = 0,01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) est à choisir pour cette situation</a:t>
            </a:r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50186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#1 : TotalGHGEmissions (Comparaison)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ED4F029-B342-735A-28DA-67F2EA30FEE6}"/>
              </a:ext>
            </a:extLst>
          </p:cNvPr>
          <p:cNvSpPr txBox="1">
            <a:spLocks/>
          </p:cNvSpPr>
          <p:nvPr/>
        </p:nvSpPr>
        <p:spPr>
          <a:xfrm>
            <a:off x="281504" y="4307864"/>
            <a:ext cx="8677973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La Feature ENERGYSTARScore est bénéfique pour la prédiction</a:t>
            </a:r>
            <a:endParaRPr lang="fr-FR" b="0" i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0AC51335-F4AC-136E-D040-7F6942990045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Comparaison AVEC et SANS la feature ENERGYSTARScore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E2E09-76D2-6E48-C95D-6A408A68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27" y="1387050"/>
            <a:ext cx="5090687" cy="277826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991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Targets</a:t>
            </a: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38545" y="821292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Target #1 : </a:t>
            </a:r>
            <a:r>
              <a:rPr lang="fr-FR" sz="2000" b="0" i="0">
                <a:solidFill>
                  <a:srgbClr val="00B0F0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TotalGHGEmissions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(Émissions totales de gaz à effet de serre)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Dioxyde de carbone (CO2)</a:t>
            </a:r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 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Méthane (CH4)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	- Protoxyde d'azote (N2O)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Autres [Moins abondants] (HFC – PFC - SF6 – CFC - Gaz de l'azote)</a:t>
            </a: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l"/>
            <a:endParaRPr lang="fr-FR" sz="2000" b="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Target #2 : </a:t>
            </a:r>
            <a:r>
              <a:rPr lang="fr-FR" sz="2000" b="0" i="0">
                <a:solidFill>
                  <a:srgbClr val="00B0F0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SiteEnergyUseWN(kBtu)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(Quantité annuelle d'énergie consommée)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WN = Weather Normalized</a:t>
            </a:r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(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Normalisée aux conditions météorologiques)</a:t>
            </a: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kBtu = </a:t>
            </a:r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kiloBritish Thermal Units.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- 1 Btu = Énergie nécéssaire pour augmenter la T° d’un livre d’eau de 1°F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	- Augmentation (1°F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) </a:t>
            </a:r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≈ Augmentation (0,56°C) 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- 1 livre </a:t>
            </a:r>
            <a:r>
              <a:rPr lang="fr-FR" sz="2000" b="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≈ 0,45 kg</a:t>
            </a:r>
            <a:endParaRPr lang="fr-FR" sz="2000" b="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05109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#2 : SiteEnergyUseWN(kBtu) (Sans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6" name="Google Shape;392;p42">
            <a:extLst>
              <a:ext uri="{FF2B5EF4-FFF2-40B4-BE49-F238E27FC236}">
                <a16:creationId xmlns:a16="http://schemas.microsoft.com/office/drawing/2014/main" id="{B87F2814-4B78-7E68-892F-A9C6718E873D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Résultats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686A9-865F-0042-4DB0-4E7D8783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54" y="1393978"/>
            <a:ext cx="6948902" cy="25614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70768F1E-38DB-3DAB-3642-AC583C7BA60C}"/>
              </a:ext>
            </a:extLst>
          </p:cNvPr>
          <p:cNvSpPr txBox="1">
            <a:spLocks/>
          </p:cNvSpPr>
          <p:nvPr/>
        </p:nvSpPr>
        <p:spPr>
          <a:xfrm>
            <a:off x="258041" y="4165854"/>
            <a:ext cx="8627918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La régression Ridge (</a:t>
            </a:r>
            <a:r>
              <a:rPr lang="fr-FR" sz="2000" b="1" i="0">
                <a:effectLst/>
                <a:latin typeface="Catamaran" panose="020B0604020202020204" charset="0"/>
                <a:cs typeface="Catamaran" panose="020B0604020202020204" charset="0"/>
              </a:rPr>
              <a:t>alpha = 1291,54) 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est à choisir pour cette situation</a:t>
            </a:r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149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#2 : SiteEnergyUseWN(kBtu) (Avec ENERGYSTARScore)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6" name="Google Shape;392;p42">
            <a:extLst>
              <a:ext uri="{FF2B5EF4-FFF2-40B4-BE49-F238E27FC236}">
                <a16:creationId xmlns:a16="http://schemas.microsoft.com/office/drawing/2014/main" id="{B87F2814-4B78-7E68-892F-A9C6718E873D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Résultats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311471AC-8DD5-9E81-BC7F-5D4D4A00820F}"/>
              </a:ext>
            </a:extLst>
          </p:cNvPr>
          <p:cNvSpPr txBox="1">
            <a:spLocks/>
          </p:cNvSpPr>
          <p:nvPr/>
        </p:nvSpPr>
        <p:spPr>
          <a:xfrm>
            <a:off x="258041" y="4165854"/>
            <a:ext cx="8627918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La régression Ridge (</a:t>
            </a:r>
            <a:r>
              <a:rPr lang="fr-FR" sz="2000" b="1" i="0">
                <a:effectLst/>
                <a:latin typeface="Catamaran" panose="020B0604020202020204" charset="0"/>
                <a:cs typeface="Catamaran" panose="020B0604020202020204" charset="0"/>
              </a:rPr>
              <a:t>alpha = 1291,54) </a:t>
            </a: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est à choisir pour cette situation</a:t>
            </a:r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0071E-7D22-A903-2C87-B9053729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72" y="1383794"/>
            <a:ext cx="7023255" cy="267449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5490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Target #2 : SiteEnergyUseWN(kBtu) (Comparaison)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7" name="Google Shape;392;p42">
            <a:extLst>
              <a:ext uri="{FF2B5EF4-FFF2-40B4-BE49-F238E27FC236}">
                <a16:creationId xmlns:a16="http://schemas.microsoft.com/office/drawing/2014/main" id="{6B5C2C66-4D8F-D1FC-90C2-DFBE0B1AE9DA}"/>
              </a:ext>
            </a:extLst>
          </p:cNvPr>
          <p:cNvSpPr txBox="1">
            <a:spLocks/>
          </p:cNvSpPr>
          <p:nvPr/>
        </p:nvSpPr>
        <p:spPr>
          <a:xfrm>
            <a:off x="281504" y="4307864"/>
            <a:ext cx="8677973" cy="97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La Feature ENERGYSTARScore est bénéfique pour la prédiction</a:t>
            </a:r>
            <a:endParaRPr lang="fr-FR" b="0" i="1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14CADA1E-F389-9D7B-65FC-B15AEFA7B3D1}"/>
              </a:ext>
            </a:extLst>
          </p:cNvPr>
          <p:cNvSpPr txBox="1">
            <a:spLocks/>
          </p:cNvSpPr>
          <p:nvPr/>
        </p:nvSpPr>
        <p:spPr>
          <a:xfrm>
            <a:off x="34634" y="798240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Comparaison AVEC et SANS la feature ENERGYSTARScore</a:t>
            </a:r>
            <a:endParaRPr lang="en-US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A6F01-C904-9E4A-A3E4-31C8D19B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54" y="1348757"/>
            <a:ext cx="5956634" cy="292793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5069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Conclusion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D95C5D87-B89D-A56F-AE62-78A68D2EF839}"/>
              </a:ext>
            </a:extLst>
          </p:cNvPr>
          <p:cNvSpPr txBox="1">
            <a:spLocks/>
          </p:cNvSpPr>
          <p:nvPr/>
        </p:nvSpPr>
        <p:spPr>
          <a:xfrm>
            <a:off x="22513" y="817825"/>
            <a:ext cx="9085115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Target 1#: TotalGHGEmissions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	Régression à choisir: Gradiant Boosting</a:t>
            </a:r>
          </a:p>
          <a:p>
            <a:pPr marL="133350" indent="0" algn="l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Target 2#: SiteEnergyUseWN(kBtu) 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	Régression à choisir: Ridge </a:t>
            </a:r>
          </a:p>
          <a:p>
            <a:pPr marL="133350" indent="0" algn="l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Intérêt de la feature ENERGYSTARScore?</a:t>
            </a:r>
          </a:p>
          <a:p>
            <a:pPr marL="133350" indent="0" algn="l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	Intérêt bénéfique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r>
              <a:rPr lang="fr-FR" sz="2000" b="0" i="1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D’autres features pourraient être à envisager si on souhaite améliorer davantage nos prédictions (Type d’isolation, type éclairage, type de chauffage, si on a eu des travaux récemment…)</a:t>
            </a:r>
          </a:p>
          <a:p>
            <a:pPr marL="133350" indent="0" algn="l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40189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3;p39">
            <a:extLst>
              <a:ext uri="{FF2B5EF4-FFF2-40B4-BE49-F238E27FC236}">
                <a16:creationId xmlns:a16="http://schemas.microsoft.com/office/drawing/2014/main" id="{34AE4C3A-DB39-077C-22FE-AE87133600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-6928" y="55418"/>
            <a:ext cx="8991600" cy="51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66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960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Feature à considérer (ou non)</a:t>
            </a:r>
            <a:endParaRPr lang="en-US" sz="20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31616" y="897492"/>
            <a:ext cx="9005455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4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ENERGYSTARScore</a:t>
            </a:r>
          </a:p>
          <a:p>
            <a:pPr marL="133350" indent="0" algn="l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Mesure d’efficacité énergétique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Agence de protection de l'environnement des États-Unis (EPA)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Score : </a:t>
            </a:r>
            <a:r>
              <a:rPr lang="fr-FR" sz="2000" b="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1 – 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Calculé selon ces critères:</a:t>
            </a:r>
          </a:p>
          <a:p>
            <a:pPr marL="590550" lvl="1" indent="0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Type de bâtiment</a:t>
            </a:r>
          </a:p>
          <a:p>
            <a:pPr marL="590550" lvl="1" indent="0"/>
            <a:r>
              <a:rPr lang="fr-FR" sz="200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	- Localisation</a:t>
            </a:r>
          </a:p>
          <a:p>
            <a:pPr marL="590550" lvl="1" indent="0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	- Taille du bâtiment</a:t>
            </a:r>
          </a:p>
          <a:p>
            <a:pPr marL="590550" lvl="1" indent="0"/>
            <a:r>
              <a:rPr lang="fr-FR" sz="200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	- </a:t>
            </a:r>
            <a:r>
              <a:rPr lang="fr-FR" sz="200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Nombre d’o</a:t>
            </a:r>
            <a:r>
              <a:rPr lang="fr-FR" sz="2000" i="1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ccupants et heures d'ouverture</a:t>
            </a:r>
          </a:p>
          <a:p>
            <a:pPr marL="590550" lvl="1" indent="0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4127BAC6-88CD-766C-0D90-571537E4A42C}"/>
              </a:ext>
            </a:extLst>
          </p:cNvPr>
          <p:cNvSpPr txBox="1">
            <a:spLocks/>
          </p:cNvSpPr>
          <p:nvPr/>
        </p:nvSpPr>
        <p:spPr>
          <a:xfrm>
            <a:off x="131616" y="4305711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4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Fastidieux à calculer -&gt; Test de sa pertinence pour les prédictions</a:t>
            </a:r>
            <a:endParaRPr lang="en-US" sz="24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8955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13858" y="749762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Colonnes ne possédant qu'une seule valeur: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C(46) -&gt; C(43)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DataYear (2016) – city (Seattle) – State (WA)</a:t>
            </a:r>
            <a:endParaRPr lang="en-US" sz="2000">
              <a:solidFill>
                <a:srgbClr val="FF0000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Lignes habitation: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(3376) -&gt; L(1668)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C(building_types): Multifamily MR (5-9) - Multifamily LR (1-4) - Multifamily HR (10+) 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Colonnes vides: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C(43) -&gt; C(42)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 vide: ‘Comments’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Lignes ne possédant pas de valeurs ENERGYSTARScore: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(1668) -&gt; L(1094)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Lignes ne possédant pas de valeurs pour les targets: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(1094) -&gt; L(1093)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1089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20787" y="637720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N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om bâtiment: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C(42) -&gt; C(41)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 : PropertyName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IDs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C(41) -&gt; C(39)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Colonnes : OSEBuildingID – TaxParcelIdentificationNumber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Types redondants: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C(39) -&gt; C(37)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[PrimaryPropertyType, ListOfAllPropertyUseTypes] remplaçables par</a:t>
            </a:r>
          </a:p>
          <a:p>
            <a:pPr marL="133350" indent="0" algn="ctr"/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(Largest/Second/Third)PropertyUseType</a:t>
            </a: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Métriques géométriques imprécises: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C(37) -&gt; C(33)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[Latitude, Longitude] remplacent [Address, ZipCode, CouncilDistrictCode, Neighborhood]</a:t>
            </a: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2902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45033" y="705370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Valeurs par défaut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(1093) -&gt; L(1005)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df['DefaultData'] == True</a:t>
            </a: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DefaultData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C(33) -&gt; C(32)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Valeurs ’Non-Compliant’: </a:t>
            </a:r>
            <a:r>
              <a:rPr lang="fr-FR" sz="2000" i="0">
                <a:solidFill>
                  <a:srgbClr val="92D050"/>
                </a:solidFill>
                <a:effectLst/>
                <a:latin typeface="Catamaran" panose="020B0604020202020204" charset="0"/>
                <a:cs typeface="Catamaran" panose="020B0604020202020204" charset="0"/>
                <a:sym typeface="Catamaran"/>
              </a:rPr>
              <a:t>L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(1005) -&gt; L(996)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df['ComplianceStatus'] == "Non-Compliant’’ -&gt; Ne satisfait pas aux exigences</a:t>
            </a: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Colonne ComplianceStatus: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C(32) -&gt; C(31)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>
              <a:solidFill>
                <a:srgbClr val="FFC000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Colonne Outlier: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C(31) -&gt; C(30)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À ce stade, cette colonne ne possède plus que des NaN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8152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45033" y="802351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NaturalGas(kBtu)</a:t>
            </a:r>
            <a:r>
              <a:rPr lang="fr-FR" sz="2000" i="0">
                <a:solidFill>
                  <a:srgbClr val="FFFFFF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C(30) -&gt; C(29)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NaturalGas(therms) (22536.21094) plus précise que NaturalGas(kBtu) (2253621.0)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Electricity(kWh):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C(29) -&gt; C(28)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Electricity(kBtu) (3946027.0) plus précise que Electricity(kWh) (1.156514e+06)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Targets indésirables: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C(28) -&gt; C(24)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SiteEUI(kBtu/sf), SiteEUIWN(kBtu/sf), SourceEUI(kBtu/sf), SourceEUIWN(kBtu/sf)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SiteEnergyUse(kBtu):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C(24) -&gt; C(23)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SiteEnergyUse</a:t>
            </a:r>
            <a:r>
              <a:rPr lang="fr-FR" sz="200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WN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(kBtu) -&gt; WN = Weather Normalized </a:t>
            </a: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(Normalisée aux conditions météorologiques -&gt; Métrique plus précise)</a:t>
            </a:r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6784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-113886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-6929" y="461068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00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2016_Building_Energy_Benchmarking.csv (3376 lignes – 46 colonnes)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10" name="Google Shape;392;p42">
            <a:extLst>
              <a:ext uri="{FF2B5EF4-FFF2-40B4-BE49-F238E27FC236}">
                <a16:creationId xmlns:a16="http://schemas.microsoft.com/office/drawing/2014/main" id="{AB76FB93-96AF-1B49-D3DB-922473C3E8E4}"/>
              </a:ext>
            </a:extLst>
          </p:cNvPr>
          <p:cNvSpPr txBox="1">
            <a:spLocks/>
          </p:cNvSpPr>
          <p:nvPr/>
        </p:nvSpPr>
        <p:spPr>
          <a:xfrm>
            <a:off x="124687" y="760154"/>
            <a:ext cx="8866909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3" name="Google Shape;392;p42">
            <a:extLst>
              <a:ext uri="{FF2B5EF4-FFF2-40B4-BE49-F238E27FC236}">
                <a16:creationId xmlns:a16="http://schemas.microsoft.com/office/drawing/2014/main" id="{9119237F-A123-EEC1-1C98-A134FE8AD1C1}"/>
              </a:ext>
            </a:extLst>
          </p:cNvPr>
          <p:cNvSpPr txBox="1">
            <a:spLocks/>
          </p:cNvSpPr>
          <p:nvPr/>
        </p:nvSpPr>
        <p:spPr>
          <a:xfrm>
            <a:off x="45033" y="802351"/>
            <a:ext cx="9130142" cy="3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GHGEmissionsIntensity: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C(23) -&gt; C(22)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GHGEmissionsIntensity -&gt; Émission par unité de production (surface de plancher) 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 YearsENERGYSTARCertified: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C(22) -&gt; C(21)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L’année d’attribution de la certification n’influence pas nos targets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Colonnes fortement corrélées: </a:t>
            </a:r>
            <a:r>
              <a:rPr lang="fr-FR" sz="2000">
                <a:solidFill>
                  <a:srgbClr val="FFC00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C(21) -&gt; C(19) </a:t>
            </a:r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PropertyGFATotal 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et </a:t>
            </a:r>
            <a:r>
              <a:rPr lang="fr-FR" sz="200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PropertyGFABuilding(s) 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: 0.98</a:t>
            </a:r>
          </a:p>
          <a:p>
            <a:pPr marL="133350" indent="0" algn="ctr"/>
            <a:r>
              <a:rPr lang="fr-FR" sz="200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PropertyGFABuilding(s)</a:t>
            </a:r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 et LargestPropertyUseTypeGFA : 0.95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</a:rPr>
              <a:t>Lignes NaN: </a:t>
            </a:r>
            <a:r>
              <a:rPr lang="fr-FR" sz="2000">
                <a:solidFill>
                  <a:srgbClr val="92D050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L(996) -&gt; L(994) </a:t>
            </a:r>
            <a:endParaRPr lang="fr-FR" sz="2000" i="0">
              <a:solidFill>
                <a:srgbClr val="92D05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r>
              <a:rPr lang="fr-FR" sz="2000" b="0" i="1">
                <a:solidFill>
                  <a:srgbClr val="FFFFFF"/>
                </a:solidFill>
                <a:latin typeface="Catamaran" panose="020B0604020202020204" charset="0"/>
                <a:cs typeface="Catamaran" panose="020B0604020202020204" charset="0"/>
                <a:sym typeface="Catamaran"/>
              </a:rPr>
              <a:t>Colonnes NaN: LargestPropertyUseType  et  LargestPropertyUseTypeGFA</a:t>
            </a:r>
          </a:p>
          <a:p>
            <a:pPr marL="133350" indent="0" algn="ctr"/>
            <a:endParaRPr lang="fr-FR" sz="2000" b="0" i="1">
              <a:solidFill>
                <a:srgbClr val="FFFFFF"/>
              </a:solidFill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b="0" i="1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  <a:sym typeface="Catamaran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C000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33350" indent="0" algn="ctr"/>
            <a:endParaRPr lang="fr-FR" sz="20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1047750" lvl="2" indent="0"/>
            <a:endParaRPr lang="fr-FR" sz="1300" i="0">
              <a:solidFill>
                <a:srgbClr val="FFFFFF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02758070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2114</Words>
  <Application>Microsoft Office PowerPoint</Application>
  <PresentationFormat>On-screen Show (16:9)</PresentationFormat>
  <Paragraphs>359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Teko</vt:lpstr>
      <vt:lpstr>Catamaran</vt:lpstr>
      <vt:lpstr>Bebas Neue</vt:lpstr>
      <vt:lpstr>Arial</vt:lpstr>
      <vt:lpstr>Quantico</vt:lpstr>
      <vt:lpstr>Computer Science &amp; Mathematics Major for College: Data Management Technology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</dc:title>
  <dc:creator>Utilisateur</dc:creator>
  <cp:lastModifiedBy>badis ghoubali</cp:lastModifiedBy>
  <cp:revision>263</cp:revision>
  <dcterms:modified xsi:type="dcterms:W3CDTF">2023-06-28T17:11:10Z</dcterms:modified>
</cp:coreProperties>
</file>