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4" r:id="rId1"/>
  </p:sldMasterIdLst>
  <p:notesMasterIdLst>
    <p:notesMasterId r:id="rId36"/>
  </p:notesMasterIdLst>
  <p:handoutMasterIdLst>
    <p:handoutMasterId r:id="rId37"/>
  </p:handoutMasterIdLst>
  <p:sldIdLst>
    <p:sldId id="259" r:id="rId2"/>
    <p:sldId id="315" r:id="rId3"/>
    <p:sldId id="342" r:id="rId4"/>
    <p:sldId id="37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2" r:id="rId24"/>
    <p:sldId id="361" r:id="rId25"/>
    <p:sldId id="363" r:id="rId26"/>
    <p:sldId id="364" r:id="rId27"/>
    <p:sldId id="365" r:id="rId28"/>
    <p:sldId id="366" r:id="rId29"/>
    <p:sldId id="367" r:id="rId30"/>
    <p:sldId id="368" r:id="rId31"/>
    <p:sldId id="370" r:id="rId32"/>
    <p:sldId id="371" r:id="rId33"/>
    <p:sldId id="369" r:id="rId34"/>
    <p:sldId id="341" r:id="rId35"/>
  </p:sldIdLst>
  <p:sldSz cx="9144000" cy="5143500" type="screen16x9"/>
  <p:notesSz cx="6858000" cy="9144000"/>
  <p:embeddedFontLst>
    <p:embeddedFont>
      <p:font typeface="Bebas Neue" panose="020B0606020202050201" pitchFamily="34" charset="0"/>
      <p:regular r:id="rId38"/>
    </p:embeddedFont>
    <p:embeddedFont>
      <p:font typeface="Catamaran" pitchFamily="2" charset="0"/>
      <p:regular r:id="rId39"/>
      <p:bold r:id="rId40"/>
    </p:embeddedFont>
    <p:embeddedFont>
      <p:font typeface="Quantico" panose="02000000000000000000" pitchFamily="2" charset="0"/>
      <p:regular r:id="rId41"/>
      <p:bold r:id="rId42"/>
      <p:italic r:id="rId43"/>
      <p:boldItalic r:id="rId44"/>
    </p:embeddedFont>
    <p:embeddedFont>
      <p:font typeface="Teko" panose="02000000000000000000" pitchFamily="2"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dis ghoubali" initials="bg" lastIdx="1" clrIdx="0">
    <p:extLst>
      <p:ext uri="{19B8F6BF-5375-455C-9EA6-DF929625EA0E}">
        <p15:presenceInfo xmlns:p15="http://schemas.microsoft.com/office/powerpoint/2012/main" userId="e60539b98735c2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DDD9D2-42F7-4910-B388-722DB4BA0296}">
  <a:tblStyle styleId="{1EDDD9D2-42F7-4910-B388-722DB4BA02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245" autoAdjust="0"/>
  </p:normalViewPr>
  <p:slideViewPr>
    <p:cSldViewPr snapToGrid="0">
      <p:cViewPr varScale="1">
        <p:scale>
          <a:sx n="92" d="100"/>
          <a:sy n="92" d="100"/>
        </p:scale>
        <p:origin x="544" y="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60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0A4679-58E7-5AF0-EA64-CAB5F765B1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AB9BCF7B-84F9-CBF8-51A8-5F0C80E76A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944F2E-8013-44B6-A7E8-DFBD1E0BFC14}" type="datetimeFigureOut">
              <a:rPr lang="fr-FR" smtClean="0"/>
              <a:t>11/08/2023</a:t>
            </a:fld>
            <a:endParaRPr lang="fr-FR"/>
          </a:p>
        </p:txBody>
      </p:sp>
      <p:sp>
        <p:nvSpPr>
          <p:cNvPr id="4" name="Footer Placeholder 3">
            <a:extLst>
              <a:ext uri="{FF2B5EF4-FFF2-40B4-BE49-F238E27FC236}">
                <a16:creationId xmlns:a16="http://schemas.microsoft.com/office/drawing/2014/main" id="{6EBED912-3FEB-EA46-9956-43D08FD40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131D6DDE-2CD3-5AB2-CA0A-91EED334F8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00F2BF-E63F-41B1-AEC9-7E4B0082DA8A}" type="slidenum">
              <a:rPr lang="fr-FR" smtClean="0"/>
              <a:t>‹#›</a:t>
            </a:fld>
            <a:endParaRPr lang="fr-FR"/>
          </a:p>
        </p:txBody>
      </p:sp>
    </p:spTree>
    <p:extLst>
      <p:ext uri="{BB962C8B-B14F-4D97-AF65-F5344CB8AC3E}">
        <p14:creationId xmlns:p14="http://schemas.microsoft.com/office/powerpoint/2010/main" val="1230442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080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35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029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830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365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666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87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639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860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2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809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38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905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47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31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795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010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357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080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594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26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947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198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513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847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765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87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62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33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34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41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34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1101000" y="539500"/>
            <a:ext cx="38520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0" name="Google Shape;80;p13"/>
          <p:cNvSpPr txBox="1">
            <a:spLocks noGrp="1"/>
          </p:cNvSpPr>
          <p:nvPr>
            <p:ph type="subTitle" idx="1"/>
          </p:nvPr>
        </p:nvSpPr>
        <p:spPr>
          <a:xfrm>
            <a:off x="1066800" y="1615000"/>
            <a:ext cx="3852000" cy="375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1" name="Google Shape;81;p13"/>
          <p:cNvSpPr txBox="1">
            <a:spLocks noGrp="1"/>
          </p:cNvSpPr>
          <p:nvPr>
            <p:ph type="title" idx="2" hasCustomPrompt="1"/>
          </p:nvPr>
        </p:nvSpPr>
        <p:spPr>
          <a:xfrm>
            <a:off x="4948250" y="1223975"/>
            <a:ext cx="7314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2" name="Google Shape;82;p13"/>
          <p:cNvSpPr txBox="1">
            <a:spLocks noGrp="1"/>
          </p:cNvSpPr>
          <p:nvPr>
            <p:ph type="subTitle" idx="3"/>
          </p:nvPr>
        </p:nvSpPr>
        <p:spPr>
          <a:xfrm>
            <a:off x="1066800" y="1225017"/>
            <a:ext cx="38520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200" b="1">
                <a:latin typeface="Quantico"/>
                <a:ea typeface="Quantico"/>
                <a:cs typeface="Quantico"/>
                <a:sym typeface="Quantico"/>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3" name="Google Shape;83;p13"/>
          <p:cNvSpPr txBox="1">
            <a:spLocks noGrp="1"/>
          </p:cNvSpPr>
          <p:nvPr>
            <p:ph type="subTitle" idx="4"/>
          </p:nvPr>
        </p:nvSpPr>
        <p:spPr>
          <a:xfrm>
            <a:off x="1066800" y="2445956"/>
            <a:ext cx="3852000" cy="375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4" name="Google Shape;84;p13"/>
          <p:cNvSpPr txBox="1">
            <a:spLocks noGrp="1"/>
          </p:cNvSpPr>
          <p:nvPr>
            <p:ph type="title" idx="5" hasCustomPrompt="1"/>
          </p:nvPr>
        </p:nvSpPr>
        <p:spPr>
          <a:xfrm>
            <a:off x="4948250" y="2062050"/>
            <a:ext cx="7314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5" name="Google Shape;85;p13"/>
          <p:cNvSpPr txBox="1">
            <a:spLocks noGrp="1"/>
          </p:cNvSpPr>
          <p:nvPr>
            <p:ph type="subTitle" idx="6"/>
          </p:nvPr>
        </p:nvSpPr>
        <p:spPr>
          <a:xfrm>
            <a:off x="1066800" y="2053951"/>
            <a:ext cx="38520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200" b="1">
                <a:latin typeface="Quantico"/>
                <a:ea typeface="Quantico"/>
                <a:cs typeface="Quantico"/>
                <a:sym typeface="Quantico"/>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6" name="Google Shape;86;p13"/>
          <p:cNvSpPr txBox="1">
            <a:spLocks noGrp="1"/>
          </p:cNvSpPr>
          <p:nvPr>
            <p:ph type="subTitle" idx="7"/>
          </p:nvPr>
        </p:nvSpPr>
        <p:spPr>
          <a:xfrm>
            <a:off x="1066800" y="3293178"/>
            <a:ext cx="3852000" cy="375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7" name="Google Shape;87;p13"/>
          <p:cNvSpPr txBox="1">
            <a:spLocks noGrp="1"/>
          </p:cNvSpPr>
          <p:nvPr>
            <p:ph type="title" idx="8" hasCustomPrompt="1"/>
          </p:nvPr>
        </p:nvSpPr>
        <p:spPr>
          <a:xfrm>
            <a:off x="4948250" y="2900125"/>
            <a:ext cx="7314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8" name="Google Shape;88;p13"/>
          <p:cNvSpPr txBox="1">
            <a:spLocks noGrp="1"/>
          </p:cNvSpPr>
          <p:nvPr>
            <p:ph type="subTitle" idx="9"/>
          </p:nvPr>
        </p:nvSpPr>
        <p:spPr>
          <a:xfrm>
            <a:off x="1066800" y="2902441"/>
            <a:ext cx="38520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200" b="1">
                <a:latin typeface="Quantico"/>
                <a:ea typeface="Quantico"/>
                <a:cs typeface="Quantico"/>
                <a:sym typeface="Quantico"/>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9" name="Google Shape;89;p13"/>
          <p:cNvSpPr txBox="1">
            <a:spLocks noGrp="1"/>
          </p:cNvSpPr>
          <p:nvPr>
            <p:ph type="subTitle" idx="13"/>
          </p:nvPr>
        </p:nvSpPr>
        <p:spPr>
          <a:xfrm>
            <a:off x="1066800" y="4128938"/>
            <a:ext cx="3852000" cy="375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90" name="Google Shape;90;p13"/>
          <p:cNvSpPr txBox="1">
            <a:spLocks noGrp="1"/>
          </p:cNvSpPr>
          <p:nvPr>
            <p:ph type="title" idx="14" hasCustomPrompt="1"/>
          </p:nvPr>
        </p:nvSpPr>
        <p:spPr>
          <a:xfrm>
            <a:off x="4948250" y="3738200"/>
            <a:ext cx="731400" cy="76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1" name="Google Shape;91;p13"/>
          <p:cNvSpPr txBox="1">
            <a:spLocks noGrp="1"/>
          </p:cNvSpPr>
          <p:nvPr>
            <p:ph type="subTitle" idx="15"/>
          </p:nvPr>
        </p:nvSpPr>
        <p:spPr>
          <a:xfrm>
            <a:off x="1066800" y="3738200"/>
            <a:ext cx="38520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200" b="1">
                <a:latin typeface="Quantico"/>
                <a:ea typeface="Quantico"/>
                <a:cs typeface="Quantico"/>
                <a:sym typeface="Quantico"/>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 name="Date Placeholder 1">
            <a:extLst>
              <a:ext uri="{FF2B5EF4-FFF2-40B4-BE49-F238E27FC236}">
                <a16:creationId xmlns:a16="http://schemas.microsoft.com/office/drawing/2014/main" id="{06951D77-70B9-8D46-E77C-29A66DED72E4}"/>
              </a:ext>
            </a:extLst>
          </p:cNvPr>
          <p:cNvSpPr>
            <a:spLocks noGrp="1"/>
          </p:cNvSpPr>
          <p:nvPr>
            <p:ph type="dt" sz="half" idx="16"/>
          </p:nvPr>
        </p:nvSpPr>
        <p:spPr/>
        <p:txBody>
          <a:bodyPr/>
          <a:lstStyle/>
          <a:p>
            <a:fld id="{B4F09910-6F87-4C14-9138-04D2DA86697A}" type="datetime1">
              <a:rPr lang="fr-FR" smtClean="0"/>
              <a:t>11/08/2023</a:t>
            </a:fld>
            <a:endParaRPr lang="fr-FR"/>
          </a:p>
        </p:txBody>
      </p:sp>
      <p:sp>
        <p:nvSpPr>
          <p:cNvPr id="3" name="Footer Placeholder 2">
            <a:extLst>
              <a:ext uri="{FF2B5EF4-FFF2-40B4-BE49-F238E27FC236}">
                <a16:creationId xmlns:a16="http://schemas.microsoft.com/office/drawing/2014/main" id="{88E9C536-73F6-C945-C4FA-10390E629048}"/>
              </a:ext>
            </a:extLst>
          </p:cNvPr>
          <p:cNvSpPr>
            <a:spLocks noGrp="1"/>
          </p:cNvSpPr>
          <p:nvPr>
            <p:ph type="ftr" sz="quarter" idx="17"/>
          </p:nvPr>
        </p:nvSpPr>
        <p:spPr/>
        <p:txBody>
          <a:bodyPr/>
          <a:lstStyle/>
          <a:p>
            <a:endParaRPr lang="fr-FR"/>
          </a:p>
        </p:txBody>
      </p:sp>
      <p:sp>
        <p:nvSpPr>
          <p:cNvPr id="5" name="Slide Number Placeholder 6">
            <a:extLst>
              <a:ext uri="{FF2B5EF4-FFF2-40B4-BE49-F238E27FC236}">
                <a16:creationId xmlns:a16="http://schemas.microsoft.com/office/drawing/2014/main" id="{FD8BBF3E-2EF9-CE85-205C-ACACFC837FBA}"/>
              </a:ext>
            </a:extLst>
          </p:cNvPr>
          <p:cNvSpPr txBox="1">
            <a:spLocks/>
          </p:cNvSpPr>
          <p:nvPr userDrawn="1"/>
        </p:nvSpPr>
        <p:spPr>
          <a:xfrm>
            <a:off x="6918393" y="4767263"/>
            <a:ext cx="20574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BF587CF5-DB53-4C84-A24D-ABB1E68D30BC}"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3">
            <a:alphaModFix amt="35000"/>
          </a:blip>
          <a:stretch>
            <a:fillRect/>
          </a:stretch>
        </p:blipFill>
        <p:spPr>
          <a:xfrm>
            <a:off x="-5" y="0"/>
            <a:ext cx="9144003" cy="5143501"/>
          </a:xfrm>
          <a:prstGeom prst="rect">
            <a:avLst/>
          </a:prstGeom>
          <a:noFill/>
          <a:ln>
            <a:noFill/>
          </a:ln>
        </p:spPr>
      </p:pic>
      <p:sp>
        <p:nvSpPr>
          <p:cNvPr id="7" name="Google Shape;7;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Quantico"/>
              <a:buNone/>
              <a:defRPr sz="3200" b="1">
                <a:solidFill>
                  <a:schemeClr val="lt2"/>
                </a:solidFill>
                <a:latin typeface="Quantico"/>
                <a:ea typeface="Quantico"/>
                <a:cs typeface="Quantico"/>
                <a:sym typeface="Quantico"/>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8" name="Google Shape;8;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1pPr>
            <a:lvl2pPr marL="914400" lvl="1"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2pPr>
            <a:lvl3pPr marL="1371600" lvl="2"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3pPr>
            <a:lvl4pPr marL="1828800" lvl="3"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4pPr>
            <a:lvl5pPr marL="2286000" lvl="4"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5pPr>
            <a:lvl6pPr marL="2743200" lvl="5"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6pPr>
            <a:lvl7pPr marL="3200400" lvl="6"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7pPr>
            <a:lvl8pPr marL="3657600" lvl="7"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8pPr>
            <a:lvl9pPr marL="4114800" lvl="8"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9pPr>
          </a:lstStyle>
          <a:p>
            <a:endParaRPr/>
          </a:p>
        </p:txBody>
      </p:sp>
      <p:sp>
        <p:nvSpPr>
          <p:cNvPr id="2" name="Slide Number Placeholder 1">
            <a:extLst>
              <a:ext uri="{FF2B5EF4-FFF2-40B4-BE49-F238E27FC236}">
                <a16:creationId xmlns:a16="http://schemas.microsoft.com/office/drawing/2014/main" id="{7505250D-75A0-FBFA-12A8-DC67027F094B}"/>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F587CF5-DB53-4C84-A24D-ABB1E68D30BC}" type="slidenum">
              <a:rPr lang="fr-FR" smtClean="0"/>
              <a:t>‹#›</a:t>
            </a:fld>
            <a:endParaRPr lang="fr-FR"/>
          </a:p>
        </p:txBody>
      </p:sp>
      <p:sp>
        <p:nvSpPr>
          <p:cNvPr id="3" name="Date Placeholder 2">
            <a:extLst>
              <a:ext uri="{FF2B5EF4-FFF2-40B4-BE49-F238E27FC236}">
                <a16:creationId xmlns:a16="http://schemas.microsoft.com/office/drawing/2014/main" id="{43CE1009-7BA4-47FD-03CF-F403B2412683}"/>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3361D7A-9752-4E42-B2FC-412315CF1195}" type="datetime1">
              <a:rPr lang="fr-FR" smtClean="0"/>
              <a:t>11/08/2023</a:t>
            </a:fld>
            <a:endParaRPr lang="fr-FR"/>
          </a:p>
        </p:txBody>
      </p:sp>
      <p:sp>
        <p:nvSpPr>
          <p:cNvPr id="4" name="Footer Placeholder 3">
            <a:extLst>
              <a:ext uri="{FF2B5EF4-FFF2-40B4-BE49-F238E27FC236}">
                <a16:creationId xmlns:a16="http://schemas.microsoft.com/office/drawing/2014/main" id="{1C693B1B-B649-8031-ED25-0FFF9295A470}"/>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rapidapi.com/edamam/api/edamam-food-and-grocery-databas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2" name="Google Shape;392;p42"/>
          <p:cNvSpPr txBox="1">
            <a:spLocks noGrp="1"/>
          </p:cNvSpPr>
          <p:nvPr>
            <p:ph type="subTitle" idx="3"/>
          </p:nvPr>
        </p:nvSpPr>
        <p:spPr>
          <a:xfrm>
            <a:off x="477982" y="1936173"/>
            <a:ext cx="7387937" cy="25082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 sz="2000">
                <a:latin typeface="Catamaran" panose="020B0604020202020204"/>
                <a:cs typeface="Catamaran" panose="020B0604020202020204"/>
              </a:rPr>
              <a:t>1) Introduction et présentation du sujet</a:t>
            </a:r>
          </a:p>
          <a:p>
            <a:pPr marL="0" lvl="0" indent="0" algn="l" rtl="0">
              <a:spcBef>
                <a:spcPts val="0"/>
              </a:spcBef>
              <a:spcAft>
                <a:spcPts val="0"/>
              </a:spcAft>
            </a:pPr>
            <a:endParaRPr lang="en" sz="2000">
              <a:latin typeface="Catamaran" panose="020B0604020202020204"/>
              <a:cs typeface="Catamaran" panose="020B0604020202020204"/>
            </a:endParaRPr>
          </a:p>
          <a:p>
            <a:pPr marL="0" lvl="0" indent="0" algn="l" rtl="0">
              <a:spcBef>
                <a:spcPts val="0"/>
              </a:spcBef>
              <a:spcAft>
                <a:spcPts val="0"/>
              </a:spcAft>
            </a:pPr>
            <a:r>
              <a:rPr lang="en" sz="2000">
                <a:latin typeface="Catamaran" panose="020B0604020202020204"/>
                <a:cs typeface="Catamaran" panose="020B0604020202020204"/>
              </a:rPr>
              <a:t>2) Extraction des features</a:t>
            </a:r>
          </a:p>
          <a:p>
            <a:pPr marL="0" lvl="0" indent="0" algn="l" rtl="0">
              <a:spcBef>
                <a:spcPts val="0"/>
              </a:spcBef>
              <a:spcAft>
                <a:spcPts val="0"/>
              </a:spcAft>
            </a:pPr>
            <a:endParaRPr lang="en" sz="2000">
              <a:latin typeface="Catamaran" panose="020B0604020202020204"/>
              <a:cs typeface="Catamaran" panose="020B0604020202020204"/>
            </a:endParaRPr>
          </a:p>
          <a:p>
            <a:pPr marL="0" indent="0" algn="l"/>
            <a:r>
              <a:rPr lang="en" sz="2000">
                <a:latin typeface="Catamaran" panose="020B0604020202020204"/>
                <a:cs typeface="Catamaran" panose="020B0604020202020204"/>
              </a:rPr>
              <a:t>3) </a:t>
            </a:r>
            <a:r>
              <a:rPr lang="fr-FR" sz="2000">
                <a:latin typeface="Catamaran" panose="020B0604020202020204"/>
                <a:cs typeface="Catamaran" panose="020B0604020202020204"/>
              </a:rPr>
              <a:t>Étude de faisabilité</a:t>
            </a:r>
            <a:endParaRPr lang="en" sz="2000">
              <a:latin typeface="Catamaran" panose="020B0604020202020204"/>
              <a:cs typeface="Catamaran" panose="020B0604020202020204"/>
            </a:endParaRPr>
          </a:p>
          <a:p>
            <a:pPr marL="0" lvl="0" indent="0" algn="l" rtl="0">
              <a:spcBef>
                <a:spcPts val="0"/>
              </a:spcBef>
              <a:spcAft>
                <a:spcPts val="0"/>
              </a:spcAft>
            </a:pPr>
            <a:endParaRPr lang="en" sz="2000">
              <a:latin typeface="Catamaran" panose="020B0604020202020204"/>
              <a:cs typeface="Catamaran" panose="020B0604020202020204"/>
            </a:endParaRPr>
          </a:p>
          <a:p>
            <a:pPr marL="0" lvl="0" indent="0" algn="l" rtl="0">
              <a:spcBef>
                <a:spcPts val="0"/>
              </a:spcBef>
              <a:spcAft>
                <a:spcPts val="0"/>
              </a:spcAft>
            </a:pPr>
            <a:r>
              <a:rPr lang="en" sz="2000">
                <a:latin typeface="Catamaran" panose="020B0604020202020204"/>
                <a:cs typeface="Catamaran" panose="020B0604020202020204"/>
              </a:rPr>
              <a:t>4) Classification supervisée</a:t>
            </a:r>
          </a:p>
          <a:p>
            <a:pPr marL="0" lvl="0" indent="0" algn="l" rtl="0">
              <a:spcBef>
                <a:spcPts val="0"/>
              </a:spcBef>
              <a:spcAft>
                <a:spcPts val="0"/>
              </a:spcAft>
            </a:pPr>
            <a:endParaRPr lang="en" sz="2000">
              <a:latin typeface="Catamaran" panose="020B0604020202020204"/>
              <a:cs typeface="Catamaran" panose="020B0604020202020204"/>
            </a:endParaRPr>
          </a:p>
          <a:p>
            <a:pPr marL="0" indent="0" algn="l"/>
            <a:r>
              <a:rPr lang="en" sz="2000">
                <a:latin typeface="Catamaran" panose="020B0604020202020204"/>
                <a:cs typeface="Catamaran" panose="020B0604020202020204"/>
              </a:rPr>
              <a:t>5) Data Augmentation</a:t>
            </a:r>
          </a:p>
          <a:p>
            <a:pPr marL="0" indent="0" algn="l"/>
            <a:endParaRPr lang="en" sz="2000">
              <a:latin typeface="Catamaran" panose="020B0604020202020204"/>
              <a:cs typeface="Catamaran" panose="020B0604020202020204"/>
            </a:endParaRPr>
          </a:p>
          <a:p>
            <a:pPr marL="0" indent="0" algn="l"/>
            <a:r>
              <a:rPr lang="en" sz="2000">
                <a:latin typeface="Catamaran" panose="020B0604020202020204"/>
                <a:cs typeface="Catamaran" panose="020B0604020202020204"/>
              </a:rPr>
              <a:t>6) Collecte de données via API</a:t>
            </a:r>
          </a:p>
        </p:txBody>
      </p:sp>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343312"/>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Projet n°6 : Classifiez automatiquement des biens de consommation</a:t>
            </a:r>
            <a:endParaRPr lang="fr-FR" sz="2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Cleaning texte</a:t>
            </a:r>
            <a:endParaRPr lang="en-US" sz="2000">
              <a:solidFill>
                <a:srgbClr val="FFFFFF"/>
              </a:solidFill>
              <a:latin typeface="Catamaran"/>
              <a:cs typeface="Catamaran"/>
              <a:sym typeface="Catamaran"/>
            </a:endParaRPr>
          </a:p>
          <a:p>
            <a:pPr marL="342900" indent="-342900" algn="l">
              <a:buClr>
                <a:srgbClr val="FFFFFF"/>
              </a:buClr>
              <a:buSzPts val="1600"/>
              <a:buFontTx/>
              <a:buChar char="-"/>
              <a:defRPr/>
            </a:pPr>
            <a:endParaRPr lang="en-US" sz="2000" b="0">
              <a:solidFill>
                <a:srgbClr val="FFFFFF"/>
              </a:solidFill>
              <a:latin typeface="Catamaran"/>
              <a:cs typeface="Catamaran"/>
              <a:sym typeface="Catamaran"/>
            </a:endParaRPr>
          </a:p>
        </p:txBody>
      </p:sp>
      <p:sp>
        <p:nvSpPr>
          <p:cNvPr id="10" name="Google Shape;392;p42">
            <a:extLst>
              <a:ext uri="{FF2B5EF4-FFF2-40B4-BE49-F238E27FC236}">
                <a16:creationId xmlns:a16="http://schemas.microsoft.com/office/drawing/2014/main" id="{BD799856-61A9-5928-2F9F-13389528983E}"/>
              </a:ext>
            </a:extLst>
          </p:cNvPr>
          <p:cNvSpPr txBox="1">
            <a:spLocks/>
          </p:cNvSpPr>
          <p:nvPr/>
        </p:nvSpPr>
        <p:spPr>
          <a:xfrm>
            <a:off x="0" y="814012"/>
            <a:ext cx="9137071"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ctr"/>
            <a:r>
              <a:rPr lang="fr-FR" sz="2000" b="1" i="0">
                <a:solidFill>
                  <a:srgbClr val="FFC000"/>
                </a:solidFill>
                <a:effectLst/>
                <a:latin typeface="Catamaran" pitchFamily="2" charset="0"/>
              </a:rPr>
              <a:t>Réduction du nombre de mots</a:t>
            </a:r>
          </a:p>
        </p:txBody>
      </p:sp>
      <p:sp>
        <p:nvSpPr>
          <p:cNvPr id="11" name="Google Shape;392;p42">
            <a:extLst>
              <a:ext uri="{FF2B5EF4-FFF2-40B4-BE49-F238E27FC236}">
                <a16:creationId xmlns:a16="http://schemas.microsoft.com/office/drawing/2014/main" id="{D7DBDBD7-C05B-DDC6-B22C-E35C69310F53}"/>
              </a:ext>
            </a:extLst>
          </p:cNvPr>
          <p:cNvSpPr txBox="1">
            <a:spLocks/>
          </p:cNvSpPr>
          <p:nvPr/>
        </p:nvSpPr>
        <p:spPr>
          <a:xfrm>
            <a:off x="225136" y="1201073"/>
            <a:ext cx="8833134"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l">
              <a:buClr>
                <a:srgbClr val="FFFFFF"/>
              </a:buClr>
              <a:buSzPts val="1600"/>
              <a:defRPr/>
            </a:pPr>
            <a:r>
              <a:rPr lang="fr-FR" noProof="1">
                <a:solidFill>
                  <a:schemeClr val="tx2">
                    <a:lumMod val="60000"/>
                    <a:lumOff val="40000"/>
                  </a:schemeClr>
                </a:solidFill>
                <a:latin typeface="Catamaran"/>
                <a:cs typeface="Catamaran"/>
                <a:sym typeface="Catamaran"/>
              </a:rPr>
              <a:t>Suppression des mots à 1 ou 2 lettres:</a:t>
            </a:r>
          </a:p>
          <a:p>
            <a:pPr marL="0" indent="0" algn="l">
              <a:buClr>
                <a:srgbClr val="FFFFFF"/>
              </a:buClr>
              <a:buSzPts val="1600"/>
              <a:defRPr/>
            </a:pPr>
            <a:r>
              <a:rPr lang="fr-FR" b="0" noProof="1">
                <a:solidFill>
                  <a:schemeClr val="bg1"/>
                </a:solidFill>
                <a:latin typeface="Catamaran"/>
                <a:cs typeface="Catamaran"/>
                <a:sym typeface="Catamaran"/>
              </a:rPr>
              <a:t>Nombre total de mots: </a:t>
            </a:r>
            <a:r>
              <a:rPr lang="fr-FR" b="0" noProof="1">
                <a:solidFill>
                  <a:srgbClr val="FF0000"/>
                </a:solidFill>
                <a:latin typeface="Catamaran"/>
                <a:cs typeface="Catamaran"/>
                <a:sym typeface="Catamaran"/>
              </a:rPr>
              <a:t>59088 -&gt; 54411</a:t>
            </a:r>
          </a:p>
          <a:p>
            <a:pPr marL="0" indent="0" algn="l">
              <a:buClr>
                <a:srgbClr val="FFFFFF"/>
              </a:buClr>
              <a:buSzPts val="1600"/>
              <a:defRPr/>
            </a:pPr>
            <a:r>
              <a:rPr lang="fr-FR" b="0" noProof="1">
                <a:solidFill>
                  <a:schemeClr val="bg1"/>
                </a:solidFill>
                <a:latin typeface="Catamaran"/>
                <a:cs typeface="Catamaran"/>
                <a:sym typeface="Catamaran"/>
              </a:rPr>
              <a:t>Nombre total de mots </a:t>
            </a:r>
            <a:r>
              <a:rPr lang="fr-FR" noProof="1">
                <a:solidFill>
                  <a:schemeClr val="bg1"/>
                </a:solidFill>
                <a:latin typeface="Catamaran"/>
                <a:cs typeface="Catamaran"/>
                <a:sym typeface="Catamaran"/>
              </a:rPr>
              <a:t>uniques</a:t>
            </a:r>
            <a:r>
              <a:rPr lang="fr-FR" b="0" noProof="1">
                <a:solidFill>
                  <a:schemeClr val="bg1"/>
                </a:solidFill>
                <a:latin typeface="Catamaran"/>
                <a:cs typeface="Catamaran"/>
                <a:sym typeface="Catamaran"/>
              </a:rPr>
              <a:t>: </a:t>
            </a:r>
            <a:r>
              <a:rPr lang="fr-FR" b="0" noProof="1">
                <a:solidFill>
                  <a:srgbClr val="FF0000"/>
                </a:solidFill>
                <a:latin typeface="Catamaran"/>
                <a:cs typeface="Catamaran"/>
                <a:sym typeface="Catamaran"/>
              </a:rPr>
              <a:t>6155 -&gt; 5973</a:t>
            </a:r>
          </a:p>
          <a:p>
            <a:pPr marL="342900" indent="-342900" algn="l">
              <a:buClr>
                <a:srgbClr val="FFFFFF"/>
              </a:buClr>
              <a:buSzPts val="1600"/>
              <a:buFontTx/>
              <a:buChar char="-"/>
              <a:defRPr/>
            </a:pPr>
            <a:endParaRPr lang="fr-FR" b="0" noProof="1">
              <a:solidFill>
                <a:schemeClr val="bg1"/>
              </a:solidFill>
              <a:latin typeface="Catamaran"/>
              <a:cs typeface="Catamaran"/>
              <a:sym typeface="Catamaran"/>
            </a:endParaRPr>
          </a:p>
          <a:p>
            <a:pPr marL="0" indent="0" algn="l">
              <a:buClr>
                <a:srgbClr val="FFFFFF"/>
              </a:buClr>
              <a:buSzPts val="1600"/>
              <a:defRPr/>
            </a:pPr>
            <a:r>
              <a:rPr lang="fr-FR" noProof="1">
                <a:solidFill>
                  <a:schemeClr val="tx2">
                    <a:lumMod val="60000"/>
                    <a:lumOff val="40000"/>
                  </a:schemeClr>
                </a:solidFill>
                <a:latin typeface="Catamaran"/>
                <a:cs typeface="Catamaran"/>
                <a:sym typeface="Catamaran"/>
              </a:rPr>
              <a:t>Suppression des mots trop ou pas assez fréquents:</a:t>
            </a:r>
          </a:p>
          <a:p>
            <a:pPr marL="0" indent="0" algn="l">
              <a:buClr>
                <a:srgbClr val="FFFFFF"/>
              </a:buClr>
              <a:buSzPts val="1600"/>
              <a:defRPr/>
            </a:pPr>
            <a:r>
              <a:rPr lang="fr-FR" b="0" i="1" noProof="1">
                <a:solidFill>
                  <a:schemeClr val="bg1"/>
                </a:solidFill>
                <a:latin typeface="Catamaran"/>
                <a:cs typeface="Catamaran"/>
                <a:sym typeface="Catamaran"/>
              </a:rPr>
              <a:t>Moins de 0,5% du nombre total de lignes</a:t>
            </a:r>
          </a:p>
          <a:p>
            <a:pPr marL="0" indent="0" algn="l">
              <a:buClr>
                <a:srgbClr val="FFFFFF"/>
              </a:buClr>
              <a:buSzPts val="1600"/>
              <a:defRPr/>
            </a:pPr>
            <a:r>
              <a:rPr lang="fr-FR" b="0" i="1" noProof="1">
                <a:solidFill>
                  <a:schemeClr val="bg1"/>
                </a:solidFill>
                <a:latin typeface="Catamaran"/>
                <a:cs typeface="Catamaran"/>
                <a:sym typeface="Catamaran"/>
              </a:rPr>
              <a:t>Plus de 30% du nombre total de lignes</a:t>
            </a:r>
          </a:p>
          <a:p>
            <a:pPr marL="0" indent="0" algn="l">
              <a:buClr>
                <a:srgbClr val="FFFFFF"/>
              </a:buClr>
              <a:buSzPts val="1600"/>
              <a:defRPr/>
            </a:pPr>
            <a:endParaRPr lang="fr-FR" b="0" noProof="1">
              <a:solidFill>
                <a:schemeClr val="bg1"/>
              </a:solidFill>
              <a:latin typeface="Catamaran"/>
              <a:cs typeface="Catamaran"/>
              <a:sym typeface="Catamaran"/>
            </a:endParaRPr>
          </a:p>
          <a:p>
            <a:pPr marL="0" indent="0" algn="l">
              <a:buClr>
                <a:srgbClr val="FFFFFF"/>
              </a:buClr>
              <a:buSzPts val="1600"/>
              <a:defRPr/>
            </a:pPr>
            <a:r>
              <a:rPr lang="fr-FR" b="0" noProof="1">
                <a:solidFill>
                  <a:schemeClr val="bg1"/>
                </a:solidFill>
                <a:latin typeface="Catamaran"/>
                <a:cs typeface="Catamaran"/>
                <a:sym typeface="Catamaran"/>
              </a:rPr>
              <a:t>Nombre total de mots: </a:t>
            </a:r>
            <a:r>
              <a:rPr lang="fr-FR" b="0" noProof="1">
                <a:solidFill>
                  <a:srgbClr val="FF0000"/>
                </a:solidFill>
                <a:latin typeface="Catamaran"/>
                <a:cs typeface="Catamaran"/>
                <a:sym typeface="Catamaran"/>
              </a:rPr>
              <a:t>54411 -&gt; 34253</a:t>
            </a:r>
          </a:p>
          <a:p>
            <a:pPr marL="0" indent="0" algn="l">
              <a:buClr>
                <a:srgbClr val="FFFFFF"/>
              </a:buClr>
              <a:buSzPts val="1600"/>
              <a:defRPr/>
            </a:pPr>
            <a:r>
              <a:rPr lang="fr-FR" b="0" noProof="1">
                <a:solidFill>
                  <a:schemeClr val="bg1"/>
                </a:solidFill>
                <a:latin typeface="Catamaran"/>
                <a:cs typeface="Catamaran"/>
                <a:sym typeface="Catamaran"/>
              </a:rPr>
              <a:t>Nombre total de mots </a:t>
            </a:r>
            <a:r>
              <a:rPr lang="fr-FR" noProof="1">
                <a:solidFill>
                  <a:schemeClr val="bg1"/>
                </a:solidFill>
                <a:latin typeface="Catamaran"/>
                <a:cs typeface="Catamaran"/>
                <a:sym typeface="Catamaran"/>
              </a:rPr>
              <a:t>uniques</a:t>
            </a:r>
            <a:r>
              <a:rPr lang="fr-FR" b="0" noProof="1">
                <a:solidFill>
                  <a:schemeClr val="bg1"/>
                </a:solidFill>
                <a:latin typeface="Catamaran"/>
                <a:cs typeface="Catamaran"/>
                <a:sym typeface="Catamaran"/>
              </a:rPr>
              <a:t>: </a:t>
            </a:r>
            <a:r>
              <a:rPr lang="fr-FR" b="0" noProof="1">
                <a:solidFill>
                  <a:srgbClr val="FF0000"/>
                </a:solidFill>
                <a:latin typeface="Catamaran"/>
                <a:cs typeface="Catamaran"/>
                <a:sym typeface="Catamaran"/>
              </a:rPr>
              <a:t>5973 -&gt; 818</a:t>
            </a:r>
          </a:p>
          <a:p>
            <a:pPr marL="0" indent="0" algn="l">
              <a:buClr>
                <a:srgbClr val="FFFFFF"/>
              </a:buClr>
              <a:buSzPts val="1600"/>
              <a:defRPr/>
            </a:pPr>
            <a:endParaRPr lang="fr-FR" b="0" noProof="1">
              <a:solidFill>
                <a:schemeClr val="bg1"/>
              </a:solidFill>
              <a:latin typeface="Catamaran"/>
              <a:cs typeface="Catamaran"/>
              <a:sym typeface="Catamaran"/>
            </a:endParaRPr>
          </a:p>
          <a:p>
            <a:pPr marL="0" indent="0" algn="l">
              <a:buClr>
                <a:srgbClr val="FFFFFF"/>
              </a:buClr>
              <a:buSzPts val="1600"/>
              <a:defRPr/>
            </a:pPr>
            <a:endParaRPr lang="en-US" b="0">
              <a:solidFill>
                <a:schemeClr val="bg1"/>
              </a:solidFill>
              <a:latin typeface="Catamaran"/>
              <a:cs typeface="Catamaran"/>
              <a:sym typeface="Catamaran"/>
            </a:endParaRPr>
          </a:p>
        </p:txBody>
      </p:sp>
      <p:pic>
        <p:nvPicPr>
          <p:cNvPr id="16" name="Picture 15">
            <a:extLst>
              <a:ext uri="{FF2B5EF4-FFF2-40B4-BE49-F238E27FC236}">
                <a16:creationId xmlns:a16="http://schemas.microsoft.com/office/drawing/2014/main" id="{4F31C7D9-DFE8-076E-801B-D269FE500C08}"/>
              </a:ext>
            </a:extLst>
          </p:cNvPr>
          <p:cNvPicPr>
            <a:picLocks noChangeAspect="1"/>
          </p:cNvPicPr>
          <p:nvPr/>
        </p:nvPicPr>
        <p:blipFill>
          <a:blip r:embed="rId3"/>
          <a:stretch>
            <a:fillRect/>
          </a:stretch>
        </p:blipFill>
        <p:spPr>
          <a:xfrm>
            <a:off x="6672555" y="1447160"/>
            <a:ext cx="2235917" cy="3071314"/>
          </a:xfrm>
          <a:prstGeom prst="rect">
            <a:avLst/>
          </a:prstGeom>
          <a:ln>
            <a:solidFill>
              <a:schemeClr val="tx2"/>
            </a:solidFill>
          </a:ln>
        </p:spPr>
      </p:pic>
    </p:spTree>
    <p:extLst>
      <p:ext uri="{BB962C8B-B14F-4D97-AF65-F5344CB8AC3E}">
        <p14:creationId xmlns:p14="http://schemas.microsoft.com/office/powerpoint/2010/main" val="85842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Bag-of-words standard : Comptage de mots</a:t>
            </a:r>
            <a:endParaRPr lang="en-US" sz="2000" b="0">
              <a:solidFill>
                <a:srgbClr val="FFFFFF"/>
              </a:solidFill>
              <a:latin typeface="Catamaran"/>
              <a:cs typeface="Catamaran"/>
              <a:sym typeface="Catamaran"/>
            </a:endParaRPr>
          </a:p>
        </p:txBody>
      </p:sp>
      <p:pic>
        <p:nvPicPr>
          <p:cNvPr id="5" name="Picture 4">
            <a:extLst>
              <a:ext uri="{FF2B5EF4-FFF2-40B4-BE49-F238E27FC236}">
                <a16:creationId xmlns:a16="http://schemas.microsoft.com/office/drawing/2014/main" id="{7947531C-ABB7-CF3A-CF39-1AADA098FA3C}"/>
              </a:ext>
            </a:extLst>
          </p:cNvPr>
          <p:cNvPicPr>
            <a:picLocks noChangeAspect="1"/>
          </p:cNvPicPr>
          <p:nvPr/>
        </p:nvPicPr>
        <p:blipFill>
          <a:blip r:embed="rId3"/>
          <a:stretch>
            <a:fillRect/>
          </a:stretch>
        </p:blipFill>
        <p:spPr>
          <a:xfrm>
            <a:off x="619989" y="1187628"/>
            <a:ext cx="7990609" cy="2691642"/>
          </a:xfrm>
          <a:prstGeom prst="rect">
            <a:avLst/>
          </a:prstGeom>
          <a:ln>
            <a:solidFill>
              <a:schemeClr val="tx2"/>
            </a:solidFill>
          </a:ln>
        </p:spPr>
      </p:pic>
      <p:sp>
        <p:nvSpPr>
          <p:cNvPr id="6" name="Google Shape;392;p42">
            <a:extLst>
              <a:ext uri="{FF2B5EF4-FFF2-40B4-BE49-F238E27FC236}">
                <a16:creationId xmlns:a16="http://schemas.microsoft.com/office/drawing/2014/main" id="{27348794-EC32-B60E-83FA-40CFEF5BE171}"/>
              </a:ext>
            </a:extLst>
          </p:cNvPr>
          <p:cNvSpPr txBox="1">
            <a:spLocks/>
          </p:cNvSpPr>
          <p:nvPr/>
        </p:nvSpPr>
        <p:spPr>
          <a:xfrm>
            <a:off x="198727" y="4127846"/>
            <a:ext cx="8833134"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3000" noProof="1">
                <a:solidFill>
                  <a:schemeClr val="bg1"/>
                </a:solidFill>
                <a:latin typeface="Catamaran"/>
                <a:cs typeface="Catamaran"/>
                <a:sym typeface="Catamaran"/>
              </a:rPr>
              <a:t>1050 lignes + 818 colonnes</a:t>
            </a:r>
            <a:endParaRPr lang="en-US" sz="3000" b="0">
              <a:solidFill>
                <a:schemeClr val="bg1"/>
              </a:solidFill>
              <a:latin typeface="Catamaran"/>
              <a:cs typeface="Catamaran"/>
              <a:sym typeface="Catamaran"/>
            </a:endParaRPr>
          </a:p>
        </p:txBody>
      </p:sp>
    </p:spTree>
    <p:extLst>
      <p:ext uri="{BB962C8B-B14F-4D97-AF65-F5344CB8AC3E}">
        <p14:creationId xmlns:p14="http://schemas.microsoft.com/office/powerpoint/2010/main" val="110584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Bag-of-words standard : TF-IDF</a:t>
            </a:r>
            <a:endParaRPr lang="en-US" sz="2000" b="0">
              <a:solidFill>
                <a:srgbClr val="FFFFFF"/>
              </a:solidFill>
              <a:latin typeface="Catamaran"/>
              <a:cs typeface="Catamaran"/>
              <a:sym typeface="Catamaran"/>
            </a:endParaRPr>
          </a:p>
        </p:txBody>
      </p:sp>
      <p:sp>
        <p:nvSpPr>
          <p:cNvPr id="3" name="Google Shape;392;p42">
            <a:extLst>
              <a:ext uri="{FF2B5EF4-FFF2-40B4-BE49-F238E27FC236}">
                <a16:creationId xmlns:a16="http://schemas.microsoft.com/office/drawing/2014/main" id="{5ECB59C3-4701-DD9C-AF7E-24AA56D475D8}"/>
              </a:ext>
            </a:extLst>
          </p:cNvPr>
          <p:cNvSpPr txBox="1">
            <a:spLocks/>
          </p:cNvSpPr>
          <p:nvPr/>
        </p:nvSpPr>
        <p:spPr>
          <a:xfrm>
            <a:off x="218210" y="997933"/>
            <a:ext cx="5250873"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500" noProof="1">
                <a:solidFill>
                  <a:srgbClr val="92D050"/>
                </a:solidFill>
                <a:latin typeface="Catamaran"/>
                <a:cs typeface="Catamaran"/>
                <a:sym typeface="Catamaran"/>
              </a:rPr>
              <a:t>TF-IDF = TF * IDF</a:t>
            </a:r>
          </a:p>
          <a:p>
            <a:pPr marL="0" indent="0" algn="ctr">
              <a:buClr>
                <a:srgbClr val="FFFFFF"/>
              </a:buClr>
              <a:buSzPts val="1600"/>
              <a:defRPr/>
            </a:pPr>
            <a:endParaRPr lang="fr-FR" sz="2000" noProof="1">
              <a:solidFill>
                <a:schemeClr val="bg1"/>
              </a:solidFill>
              <a:latin typeface="Catamaran"/>
              <a:cs typeface="Catamaran"/>
              <a:sym typeface="Catamaran"/>
            </a:endParaRPr>
          </a:p>
          <a:p>
            <a:pPr marL="0" indent="0" algn="ctr">
              <a:buClr>
                <a:srgbClr val="FFFFFF"/>
              </a:buClr>
              <a:buSzPts val="1600"/>
              <a:defRPr/>
            </a:pPr>
            <a:r>
              <a:rPr lang="fr-FR" sz="2000" noProof="1">
                <a:solidFill>
                  <a:schemeClr val="bg1"/>
                </a:solidFill>
                <a:latin typeface="Catamaran"/>
                <a:cs typeface="Catamaran"/>
                <a:sym typeface="Catamaran"/>
              </a:rPr>
              <a:t>TF = Term Frequency</a:t>
            </a:r>
          </a:p>
          <a:p>
            <a:pPr marL="285750" indent="-285750" algn="l">
              <a:buClr>
                <a:srgbClr val="FFFFFF"/>
              </a:buClr>
              <a:buSzPts val="1600"/>
              <a:buFontTx/>
              <a:buChar char="-"/>
              <a:defRPr/>
            </a:pPr>
            <a:r>
              <a:rPr lang="fr-FR" sz="1800" b="0" noProof="1">
                <a:solidFill>
                  <a:schemeClr val="bg1"/>
                </a:solidFill>
                <a:latin typeface="Catamaran"/>
                <a:cs typeface="Catamaran"/>
                <a:sym typeface="Catamaran"/>
              </a:rPr>
              <a:t>Fréquence d'un mot dans un document </a:t>
            </a:r>
          </a:p>
          <a:p>
            <a:pPr marL="285750" indent="-285750" algn="l">
              <a:buClr>
                <a:srgbClr val="FFFFFF"/>
              </a:buClr>
              <a:buSzPts val="1600"/>
              <a:buFontTx/>
              <a:buChar char="-"/>
              <a:defRPr/>
            </a:pPr>
            <a:r>
              <a:rPr lang="fr-FR" sz="1800" b="0" noProof="1">
                <a:solidFill>
                  <a:schemeClr val="bg1"/>
                </a:solidFill>
                <a:latin typeface="Catamaran"/>
                <a:cs typeface="Catamaran"/>
                <a:sym typeface="Catamaran"/>
              </a:rPr>
              <a:t>Plus un mot apparaît fréquemment dans un document, plus il est important</a:t>
            </a:r>
          </a:p>
          <a:p>
            <a:pPr marL="285750" indent="-285750" algn="l">
              <a:buClr>
                <a:srgbClr val="FFFFFF"/>
              </a:buClr>
              <a:buSzPts val="1600"/>
              <a:buFontTx/>
              <a:buChar char="-"/>
              <a:defRPr/>
            </a:pPr>
            <a:endParaRPr lang="fr-FR" sz="1800" b="0" noProof="1">
              <a:solidFill>
                <a:schemeClr val="bg1"/>
              </a:solidFill>
              <a:latin typeface="Catamaran"/>
              <a:cs typeface="Catamaran"/>
              <a:sym typeface="Catamaran"/>
            </a:endParaRPr>
          </a:p>
          <a:p>
            <a:pPr marL="0" indent="0" algn="ctr">
              <a:buClr>
                <a:srgbClr val="FFFFFF"/>
              </a:buClr>
              <a:buSzPts val="1600"/>
              <a:defRPr/>
            </a:pPr>
            <a:r>
              <a:rPr lang="fr-FR" sz="2000" noProof="1">
                <a:solidFill>
                  <a:schemeClr val="bg1"/>
                </a:solidFill>
                <a:latin typeface="Catamaran"/>
                <a:cs typeface="Catamaran"/>
                <a:sym typeface="Catamaran"/>
              </a:rPr>
              <a:t>IDF = Inverse Document Frequency </a:t>
            </a:r>
          </a:p>
          <a:p>
            <a:pPr marL="285750" indent="-285750" algn="l">
              <a:buClr>
                <a:srgbClr val="FFFFFF"/>
              </a:buClr>
              <a:buSzPts val="1600"/>
              <a:buFontTx/>
              <a:buChar char="-"/>
              <a:defRPr/>
            </a:pPr>
            <a:r>
              <a:rPr lang="fr-FR" sz="1800" b="0" noProof="1">
                <a:solidFill>
                  <a:schemeClr val="bg1"/>
                </a:solidFill>
                <a:latin typeface="Catamaran"/>
                <a:cs typeface="Catamaran"/>
                <a:sym typeface="Catamaran"/>
              </a:rPr>
              <a:t>Mesure l'importance générale d'un mot dans l'ensemble du corpus. </a:t>
            </a:r>
          </a:p>
          <a:p>
            <a:pPr marL="285750" indent="-285750" algn="l">
              <a:buClr>
                <a:srgbClr val="FFFFFF"/>
              </a:buClr>
              <a:buSzPts val="1600"/>
              <a:buFontTx/>
              <a:buChar char="-"/>
              <a:defRPr/>
            </a:pPr>
            <a:r>
              <a:rPr lang="fr-FR" sz="1800" b="0" noProof="1">
                <a:solidFill>
                  <a:schemeClr val="bg1"/>
                </a:solidFill>
                <a:latin typeface="Catamaran"/>
                <a:cs typeface="Catamaran"/>
                <a:sym typeface="Catamaran"/>
              </a:rPr>
              <a:t>Les mots qui apparaissent dans de nombreux documents sont généralement moins importants pour un document particulier.</a:t>
            </a:r>
          </a:p>
          <a:p>
            <a:pPr marL="285750" indent="-285750" algn="l">
              <a:buClr>
                <a:srgbClr val="FFFFFF"/>
              </a:buClr>
              <a:buSzPts val="1600"/>
              <a:buFontTx/>
              <a:buChar char="-"/>
              <a:defRPr/>
            </a:pPr>
            <a:endParaRPr lang="fr-FR" sz="1500" b="0" noProof="1">
              <a:solidFill>
                <a:schemeClr val="bg1"/>
              </a:solidFill>
              <a:latin typeface="Catamaran"/>
              <a:cs typeface="Catamaran"/>
              <a:sym typeface="Catamaran"/>
            </a:endParaRPr>
          </a:p>
        </p:txBody>
      </p:sp>
      <p:pic>
        <p:nvPicPr>
          <p:cNvPr id="8" name="Picture 7">
            <a:extLst>
              <a:ext uri="{FF2B5EF4-FFF2-40B4-BE49-F238E27FC236}">
                <a16:creationId xmlns:a16="http://schemas.microsoft.com/office/drawing/2014/main" id="{FCF9061C-C843-39DE-D4B0-143381947732}"/>
              </a:ext>
            </a:extLst>
          </p:cNvPr>
          <p:cNvPicPr>
            <a:picLocks noChangeAspect="1"/>
          </p:cNvPicPr>
          <p:nvPr/>
        </p:nvPicPr>
        <p:blipFill>
          <a:blip r:embed="rId3"/>
          <a:stretch>
            <a:fillRect/>
          </a:stretch>
        </p:blipFill>
        <p:spPr>
          <a:xfrm>
            <a:off x="5615855" y="1097973"/>
            <a:ext cx="3233898" cy="3012903"/>
          </a:xfrm>
          <a:prstGeom prst="rect">
            <a:avLst/>
          </a:prstGeom>
          <a:ln>
            <a:solidFill>
              <a:schemeClr val="tx2"/>
            </a:solidFill>
          </a:ln>
        </p:spPr>
      </p:pic>
      <p:sp>
        <p:nvSpPr>
          <p:cNvPr id="9" name="Google Shape;392;p42">
            <a:extLst>
              <a:ext uri="{FF2B5EF4-FFF2-40B4-BE49-F238E27FC236}">
                <a16:creationId xmlns:a16="http://schemas.microsoft.com/office/drawing/2014/main" id="{9E8D89B4-94C4-7E14-2943-65F525815098}"/>
              </a:ext>
            </a:extLst>
          </p:cNvPr>
          <p:cNvSpPr txBox="1">
            <a:spLocks/>
          </p:cNvSpPr>
          <p:nvPr/>
        </p:nvSpPr>
        <p:spPr>
          <a:xfrm>
            <a:off x="5869862" y="4155526"/>
            <a:ext cx="2725883" cy="1053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500" noProof="1">
                <a:solidFill>
                  <a:schemeClr val="bg1"/>
                </a:solidFill>
                <a:latin typeface="Catamaran"/>
                <a:cs typeface="Catamaran"/>
                <a:sym typeface="Catamaran"/>
              </a:rPr>
              <a:t>1050 lignes  </a:t>
            </a:r>
          </a:p>
          <a:p>
            <a:pPr marL="0" indent="0" algn="ctr">
              <a:buClr>
                <a:srgbClr val="FFFFFF"/>
              </a:buClr>
              <a:buSzPts val="1600"/>
              <a:defRPr/>
            </a:pPr>
            <a:r>
              <a:rPr lang="fr-FR" sz="2500" noProof="1">
                <a:solidFill>
                  <a:schemeClr val="bg1"/>
                </a:solidFill>
                <a:latin typeface="Catamaran"/>
                <a:cs typeface="Catamaran"/>
                <a:sym typeface="Catamaran"/>
              </a:rPr>
              <a:t>818 colonnes</a:t>
            </a:r>
            <a:endParaRPr lang="en-US" sz="2500" b="0">
              <a:solidFill>
                <a:schemeClr val="bg1"/>
              </a:solidFill>
              <a:latin typeface="Catamaran"/>
              <a:cs typeface="Catamaran"/>
              <a:sym typeface="Catamaran"/>
            </a:endParaRPr>
          </a:p>
        </p:txBody>
      </p:sp>
    </p:spTree>
    <p:extLst>
      <p:ext uri="{BB962C8B-B14F-4D97-AF65-F5344CB8AC3E}">
        <p14:creationId xmlns:p14="http://schemas.microsoft.com/office/powerpoint/2010/main" val="215990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Sentence embedding: Word2Vec</a:t>
            </a:r>
            <a:endParaRPr lang="en-US" sz="2000" b="0">
              <a:solidFill>
                <a:srgbClr val="FFFFFF"/>
              </a:solidFill>
              <a:latin typeface="Catamaran"/>
              <a:cs typeface="Catamaran"/>
              <a:sym typeface="Catamaran"/>
            </a:endParaRPr>
          </a:p>
        </p:txBody>
      </p:sp>
      <p:sp>
        <p:nvSpPr>
          <p:cNvPr id="3" name="Google Shape;392;p42">
            <a:extLst>
              <a:ext uri="{FF2B5EF4-FFF2-40B4-BE49-F238E27FC236}">
                <a16:creationId xmlns:a16="http://schemas.microsoft.com/office/drawing/2014/main" id="{5ECB59C3-4701-DD9C-AF7E-24AA56D475D8}"/>
              </a:ext>
            </a:extLst>
          </p:cNvPr>
          <p:cNvSpPr txBox="1">
            <a:spLocks/>
          </p:cNvSpPr>
          <p:nvPr/>
        </p:nvSpPr>
        <p:spPr>
          <a:xfrm>
            <a:off x="387926" y="3455240"/>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b="0" i="1" noProof="1">
                <a:solidFill>
                  <a:schemeClr val="tx2">
                    <a:lumMod val="40000"/>
                    <a:lumOff val="60000"/>
                  </a:schemeClr>
                </a:solidFill>
                <a:latin typeface="Catamaran"/>
                <a:cs typeface="Catamaran"/>
                <a:sym typeface="Catamaran"/>
              </a:rPr>
              <a:t>Représente les mots dans un espace vectoriel continu</a:t>
            </a:r>
          </a:p>
          <a:p>
            <a:pPr marL="342900" indent="-342900" algn="l">
              <a:buClr>
                <a:srgbClr val="FFFFFF"/>
              </a:buClr>
              <a:buSzPts val="1600"/>
              <a:buFontTx/>
              <a:buChar char="-"/>
              <a:defRPr/>
            </a:pPr>
            <a:r>
              <a:rPr lang="fr-FR" sz="2000" noProof="1">
                <a:solidFill>
                  <a:schemeClr val="bg1"/>
                </a:solidFill>
                <a:latin typeface="Catamaran"/>
                <a:cs typeface="Catamaran"/>
                <a:sym typeface="Catamaran"/>
              </a:rPr>
              <a:t>Skip-Gram: </a:t>
            </a:r>
            <a:r>
              <a:rPr lang="fr-FR" sz="2000" b="0" noProof="1">
                <a:solidFill>
                  <a:schemeClr val="bg1"/>
                </a:solidFill>
                <a:latin typeface="Catamaran"/>
                <a:cs typeface="Catamaran"/>
                <a:sym typeface="Catamaran"/>
              </a:rPr>
              <a:t>Regarde les termes autour d'un mot donné, même s'ils ne sont pas juste à côté </a:t>
            </a:r>
            <a:r>
              <a:rPr lang="fr-FR" sz="2000" b="0" i="1" noProof="1">
                <a:solidFill>
                  <a:schemeClr val="bg1"/>
                </a:solidFill>
                <a:latin typeface="Catamaran"/>
                <a:cs typeface="Catamaran"/>
                <a:sym typeface="Catamaran"/>
              </a:rPr>
              <a:t>(window_size = 5)</a:t>
            </a:r>
          </a:p>
          <a:p>
            <a:pPr marL="342900" indent="-342900" algn="l">
              <a:buClr>
                <a:srgbClr val="FFFFFF"/>
              </a:buClr>
              <a:buSzPts val="1600"/>
              <a:buFontTx/>
              <a:buChar char="-"/>
              <a:defRPr/>
            </a:pPr>
            <a:r>
              <a:rPr lang="fr-FR" sz="2000" noProof="1">
                <a:solidFill>
                  <a:schemeClr val="bg1"/>
                </a:solidFill>
                <a:latin typeface="Catamaran"/>
                <a:cs typeface="Catamaran"/>
                <a:sym typeface="Catamaran"/>
              </a:rPr>
              <a:t>CBOW: </a:t>
            </a:r>
            <a:r>
              <a:rPr lang="fr-FR" sz="2000" b="0" noProof="1">
                <a:solidFill>
                  <a:schemeClr val="bg1"/>
                </a:solidFill>
                <a:latin typeface="Catamaran"/>
                <a:cs typeface="Catamaran"/>
                <a:sym typeface="Catamaran"/>
              </a:rPr>
              <a:t>Devine un mot en regardant les termes qui l'entourent grâce à un réseau de neurones.</a:t>
            </a:r>
          </a:p>
        </p:txBody>
      </p:sp>
      <p:pic>
        <p:nvPicPr>
          <p:cNvPr id="7170" name="Picture 2" descr="Word2Vec Research Paper Explained | by Nikhil Birajdar | Towards Data  Science">
            <a:extLst>
              <a:ext uri="{FF2B5EF4-FFF2-40B4-BE49-F238E27FC236}">
                <a16:creationId xmlns:a16="http://schemas.microsoft.com/office/drawing/2014/main" id="{828C3018-5083-04D4-852C-9015580CB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62" y="997790"/>
            <a:ext cx="6457950" cy="245745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5" name="Google Shape;392;p42">
            <a:extLst>
              <a:ext uri="{FF2B5EF4-FFF2-40B4-BE49-F238E27FC236}">
                <a16:creationId xmlns:a16="http://schemas.microsoft.com/office/drawing/2014/main" id="{215565E1-9006-8DFE-69F4-D99C32A0A9F3}"/>
              </a:ext>
            </a:extLst>
          </p:cNvPr>
          <p:cNvSpPr txBox="1">
            <a:spLocks/>
          </p:cNvSpPr>
          <p:nvPr/>
        </p:nvSpPr>
        <p:spPr>
          <a:xfrm>
            <a:off x="6631862" y="1727517"/>
            <a:ext cx="2725883" cy="1053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500" noProof="1">
                <a:solidFill>
                  <a:schemeClr val="bg1"/>
                </a:solidFill>
                <a:latin typeface="Catamaran"/>
                <a:cs typeface="Catamaran"/>
                <a:sym typeface="Catamaran"/>
              </a:rPr>
              <a:t>1050 lignes  </a:t>
            </a:r>
          </a:p>
          <a:p>
            <a:pPr marL="0" indent="0" algn="ctr">
              <a:buClr>
                <a:srgbClr val="FFFFFF"/>
              </a:buClr>
              <a:buSzPts val="1600"/>
              <a:defRPr/>
            </a:pPr>
            <a:r>
              <a:rPr lang="fr-FR" sz="2500" noProof="1">
                <a:solidFill>
                  <a:schemeClr val="bg1"/>
                </a:solidFill>
                <a:latin typeface="Catamaran"/>
                <a:cs typeface="Catamaran"/>
                <a:sym typeface="Catamaran"/>
              </a:rPr>
              <a:t>100 colonnes</a:t>
            </a:r>
            <a:endParaRPr lang="en-US" sz="2500" b="0">
              <a:solidFill>
                <a:schemeClr val="bg1"/>
              </a:solidFill>
              <a:latin typeface="Catamaran"/>
              <a:cs typeface="Catamaran"/>
              <a:sym typeface="Catamaran"/>
            </a:endParaRPr>
          </a:p>
        </p:txBody>
      </p:sp>
    </p:spTree>
    <p:extLst>
      <p:ext uri="{BB962C8B-B14F-4D97-AF65-F5344CB8AC3E}">
        <p14:creationId xmlns:p14="http://schemas.microsoft.com/office/powerpoint/2010/main" val="1448490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BERT (Bidirectional Encoder Representations from Transformers)</a:t>
            </a:r>
            <a:endParaRPr lang="en-US" sz="2000" b="0">
              <a:solidFill>
                <a:srgbClr val="FFFFFF"/>
              </a:solidFill>
              <a:latin typeface="Catamaran"/>
              <a:cs typeface="Catamaran"/>
              <a:sym typeface="Catamaran"/>
            </a:endParaRPr>
          </a:p>
        </p:txBody>
      </p:sp>
      <p:sp>
        <p:nvSpPr>
          <p:cNvPr id="3" name="Google Shape;392;p42">
            <a:extLst>
              <a:ext uri="{FF2B5EF4-FFF2-40B4-BE49-F238E27FC236}">
                <a16:creationId xmlns:a16="http://schemas.microsoft.com/office/drawing/2014/main" id="{5ECB59C3-4701-DD9C-AF7E-24AA56D475D8}"/>
              </a:ext>
            </a:extLst>
          </p:cNvPr>
          <p:cNvSpPr txBox="1">
            <a:spLocks/>
          </p:cNvSpPr>
          <p:nvPr/>
        </p:nvSpPr>
        <p:spPr>
          <a:xfrm>
            <a:off x="332508" y="1302729"/>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342900" indent="-342900" algn="l">
              <a:buClr>
                <a:srgbClr val="FFFFFF"/>
              </a:buClr>
              <a:buSzPts val="1600"/>
              <a:buFontTx/>
              <a:buChar char="-"/>
              <a:defRPr/>
            </a:pPr>
            <a:r>
              <a:rPr lang="fr-FR" sz="2000" noProof="1">
                <a:solidFill>
                  <a:schemeClr val="bg1"/>
                </a:solidFill>
                <a:latin typeface="Catamaran"/>
                <a:cs typeface="Catamaran"/>
                <a:sym typeface="Catamaran"/>
              </a:rPr>
              <a:t>Bidirectionnel: </a:t>
            </a:r>
            <a:r>
              <a:rPr lang="fr-FR" sz="2000" b="0" noProof="1">
                <a:solidFill>
                  <a:schemeClr val="bg1"/>
                </a:solidFill>
                <a:latin typeface="Catamaran"/>
                <a:cs typeface="Catamaran"/>
                <a:sym typeface="Catamaran"/>
              </a:rPr>
              <a:t>Contrairement à Word2Vec, BERT prend en compte les mots qui précèdent et suivent un mot donné dans une phrase</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a:p>
            <a:pPr marL="342900" indent="-342900" algn="l">
              <a:buClr>
                <a:srgbClr val="FFFFFF"/>
              </a:buClr>
              <a:buSzPts val="1600"/>
              <a:buFontTx/>
              <a:buChar char="-"/>
              <a:defRPr/>
            </a:pPr>
            <a:r>
              <a:rPr lang="fr-FR" sz="2000" noProof="1">
                <a:solidFill>
                  <a:schemeClr val="bg1"/>
                </a:solidFill>
                <a:latin typeface="Catamaran"/>
                <a:cs typeface="Catamaran"/>
                <a:sym typeface="Catamaran"/>
              </a:rPr>
              <a:t>Sensible au contexte : </a:t>
            </a:r>
            <a:r>
              <a:rPr lang="fr-FR" sz="2000" b="0" noProof="1">
                <a:solidFill>
                  <a:schemeClr val="bg1"/>
                </a:solidFill>
                <a:latin typeface="Catamaran"/>
                <a:cs typeface="Catamaran"/>
                <a:sym typeface="Catamaran"/>
              </a:rPr>
              <a:t>Le même mot peut avoir des embeddings différents dans des phrases différentes</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a:p>
            <a:pPr marL="342900" indent="-342900" algn="l">
              <a:buClr>
                <a:srgbClr val="FFFFFF"/>
              </a:buClr>
              <a:buSzPts val="1600"/>
              <a:buFontTx/>
              <a:buChar char="-"/>
              <a:defRPr/>
            </a:pPr>
            <a:r>
              <a:rPr lang="fr-FR" sz="2000" noProof="1">
                <a:solidFill>
                  <a:schemeClr val="bg1"/>
                </a:solidFill>
                <a:latin typeface="Catamaran"/>
                <a:cs typeface="Catamaran"/>
                <a:sym typeface="Catamaran"/>
              </a:rPr>
              <a:t>Entraîné sur de vrais corpus: </a:t>
            </a:r>
            <a:r>
              <a:rPr lang="fr-FR" sz="2000" b="0" noProof="1">
                <a:solidFill>
                  <a:schemeClr val="bg1"/>
                </a:solidFill>
                <a:latin typeface="Catamaran"/>
                <a:cs typeface="Catamaran"/>
                <a:sym typeface="Catamaran"/>
              </a:rPr>
              <a:t>On n’a pas vraiment besoin de procéder à un cleaning textuel avec ce réseau de neurones</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p:txBody>
      </p:sp>
      <p:sp>
        <p:nvSpPr>
          <p:cNvPr id="6" name="Google Shape;392;p42">
            <a:extLst>
              <a:ext uri="{FF2B5EF4-FFF2-40B4-BE49-F238E27FC236}">
                <a16:creationId xmlns:a16="http://schemas.microsoft.com/office/drawing/2014/main" id="{5FAAE85B-C9BB-C2CF-27B3-22E116BC329B}"/>
              </a:ext>
            </a:extLst>
          </p:cNvPr>
          <p:cNvSpPr txBox="1">
            <a:spLocks/>
          </p:cNvSpPr>
          <p:nvPr/>
        </p:nvSpPr>
        <p:spPr>
          <a:xfrm>
            <a:off x="198727" y="4127846"/>
            <a:ext cx="8833134" cy="821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3000" noProof="1">
                <a:solidFill>
                  <a:schemeClr val="bg1"/>
                </a:solidFill>
                <a:latin typeface="Catamaran"/>
                <a:cs typeface="Catamaran"/>
                <a:sym typeface="Catamaran"/>
              </a:rPr>
              <a:t>1050 lignes + 768 colonnes</a:t>
            </a:r>
            <a:endParaRPr lang="en-US" sz="3000" b="0">
              <a:solidFill>
                <a:schemeClr val="bg1"/>
              </a:solidFill>
              <a:latin typeface="Catamaran"/>
              <a:cs typeface="Catamaran"/>
              <a:sym typeface="Catamaran"/>
            </a:endParaRPr>
          </a:p>
        </p:txBody>
      </p:sp>
    </p:spTree>
    <p:extLst>
      <p:ext uri="{BB962C8B-B14F-4D97-AF65-F5344CB8AC3E}">
        <p14:creationId xmlns:p14="http://schemas.microsoft.com/office/powerpoint/2010/main" val="40834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USE (Universal Sentence Encoder)</a:t>
            </a:r>
            <a:endParaRPr lang="en-US" sz="2000" b="0">
              <a:solidFill>
                <a:srgbClr val="FFFFFF"/>
              </a:solidFill>
              <a:latin typeface="Catamaran"/>
              <a:cs typeface="Catamaran"/>
              <a:sym typeface="Catamaran"/>
            </a:endParaRPr>
          </a:p>
        </p:txBody>
      </p:sp>
      <p:sp>
        <p:nvSpPr>
          <p:cNvPr id="3" name="Google Shape;392;p42">
            <a:extLst>
              <a:ext uri="{FF2B5EF4-FFF2-40B4-BE49-F238E27FC236}">
                <a16:creationId xmlns:a16="http://schemas.microsoft.com/office/drawing/2014/main" id="{5ECB59C3-4701-DD9C-AF7E-24AA56D475D8}"/>
              </a:ext>
            </a:extLst>
          </p:cNvPr>
          <p:cNvSpPr txBox="1">
            <a:spLocks/>
          </p:cNvSpPr>
          <p:nvPr/>
        </p:nvSpPr>
        <p:spPr>
          <a:xfrm>
            <a:off x="332508" y="1299269"/>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342900" indent="-342900" algn="l">
              <a:buClr>
                <a:srgbClr val="FFFFFF"/>
              </a:buClr>
              <a:buSzPts val="1600"/>
              <a:buFontTx/>
              <a:buChar char="-"/>
              <a:defRPr/>
            </a:pPr>
            <a:r>
              <a:rPr lang="fr-FR" sz="2000" noProof="1">
                <a:solidFill>
                  <a:schemeClr val="bg1"/>
                </a:solidFill>
                <a:latin typeface="Catamaran"/>
                <a:cs typeface="Catamaran"/>
                <a:sym typeface="Catamaran"/>
              </a:rPr>
              <a:t>Vecteurs de taille fixe (512): </a:t>
            </a:r>
            <a:r>
              <a:rPr lang="fr-FR" sz="2000" b="0" noProof="1">
                <a:solidFill>
                  <a:schemeClr val="bg1"/>
                </a:solidFill>
                <a:latin typeface="Catamaran"/>
                <a:cs typeface="Catamaran"/>
                <a:sym typeface="Catamaran"/>
              </a:rPr>
              <a:t>Permet une comparaison plus facile sur différents documents</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a:p>
            <a:pPr marL="342900" indent="-342900" algn="l">
              <a:buClr>
                <a:srgbClr val="FFFFFF"/>
              </a:buClr>
              <a:buSzPts val="1600"/>
              <a:buFontTx/>
              <a:buChar char="-"/>
              <a:defRPr/>
            </a:pPr>
            <a:r>
              <a:rPr lang="fr-FR" sz="2000" noProof="1">
                <a:solidFill>
                  <a:schemeClr val="bg1"/>
                </a:solidFill>
                <a:latin typeface="Catamaran"/>
                <a:cs typeface="Catamaran"/>
                <a:sym typeface="Catamaran"/>
              </a:rPr>
              <a:t>Architecture LSTM (Long Short Term Memory): </a:t>
            </a:r>
            <a:r>
              <a:rPr lang="fr-FR" sz="2000" b="0" noProof="1">
                <a:solidFill>
                  <a:schemeClr val="bg1"/>
                </a:solidFill>
                <a:latin typeface="Catamaran"/>
                <a:cs typeface="Catamaran"/>
                <a:sym typeface="Catamaran"/>
              </a:rPr>
              <a:t>Diffère de l’architecture de BERT (Transformers)</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a:p>
            <a:pPr marL="342900" indent="-342900" algn="l">
              <a:buClr>
                <a:srgbClr val="FFFFFF"/>
              </a:buClr>
              <a:buSzPts val="1600"/>
              <a:buFontTx/>
              <a:buChar char="-"/>
              <a:defRPr/>
            </a:pPr>
            <a:r>
              <a:rPr lang="fr-FR" sz="2000" noProof="1">
                <a:solidFill>
                  <a:schemeClr val="bg1"/>
                </a:solidFill>
                <a:latin typeface="Catamaran"/>
                <a:cs typeface="Catamaran"/>
                <a:sym typeface="Catamaran"/>
              </a:rPr>
              <a:t>Entraîné sur de vrais corpus: </a:t>
            </a:r>
            <a:r>
              <a:rPr lang="fr-FR" sz="2000" b="0" noProof="1">
                <a:solidFill>
                  <a:schemeClr val="bg1"/>
                </a:solidFill>
                <a:latin typeface="Catamaran"/>
                <a:cs typeface="Catamaran"/>
                <a:sym typeface="Catamaran"/>
              </a:rPr>
              <a:t>On n’a pas vraiment besoin de procéder à un cleaning textuel avec ce réseau de neurones</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p:txBody>
      </p:sp>
      <p:sp>
        <p:nvSpPr>
          <p:cNvPr id="6" name="Google Shape;392;p42">
            <a:extLst>
              <a:ext uri="{FF2B5EF4-FFF2-40B4-BE49-F238E27FC236}">
                <a16:creationId xmlns:a16="http://schemas.microsoft.com/office/drawing/2014/main" id="{5FAAE85B-C9BB-C2CF-27B3-22E116BC329B}"/>
              </a:ext>
            </a:extLst>
          </p:cNvPr>
          <p:cNvSpPr txBox="1">
            <a:spLocks/>
          </p:cNvSpPr>
          <p:nvPr/>
        </p:nvSpPr>
        <p:spPr>
          <a:xfrm>
            <a:off x="198727" y="4127846"/>
            <a:ext cx="8833134" cy="821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3000" noProof="1">
                <a:solidFill>
                  <a:schemeClr val="bg1"/>
                </a:solidFill>
                <a:latin typeface="Catamaran"/>
                <a:cs typeface="Catamaran"/>
                <a:sym typeface="Catamaran"/>
              </a:rPr>
              <a:t>1050 lignes + 512 colonnes</a:t>
            </a:r>
            <a:endParaRPr lang="en-US" sz="3000" b="0">
              <a:solidFill>
                <a:schemeClr val="bg1"/>
              </a:solidFill>
              <a:latin typeface="Catamaran"/>
              <a:cs typeface="Catamaran"/>
              <a:sym typeface="Catamaran"/>
            </a:endParaRPr>
          </a:p>
        </p:txBody>
      </p:sp>
    </p:spTree>
    <p:extLst>
      <p:ext uri="{BB962C8B-B14F-4D97-AF65-F5344CB8AC3E}">
        <p14:creationId xmlns:p14="http://schemas.microsoft.com/office/powerpoint/2010/main" val="134182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Cleaning images</a:t>
            </a:r>
            <a:endParaRPr lang="en-US" sz="2000" b="0">
              <a:solidFill>
                <a:srgbClr val="FFFFFF"/>
              </a:solidFill>
              <a:latin typeface="Catamaran"/>
              <a:cs typeface="Catamaran"/>
              <a:sym typeface="Catamaran"/>
            </a:endParaRPr>
          </a:p>
        </p:txBody>
      </p:sp>
      <p:pic>
        <p:nvPicPr>
          <p:cNvPr id="7" name="Picture 6">
            <a:extLst>
              <a:ext uri="{FF2B5EF4-FFF2-40B4-BE49-F238E27FC236}">
                <a16:creationId xmlns:a16="http://schemas.microsoft.com/office/drawing/2014/main" id="{9ABF3738-ED34-E666-FFD5-D4CA56D18A41}"/>
              </a:ext>
            </a:extLst>
          </p:cNvPr>
          <p:cNvPicPr>
            <a:picLocks noChangeAspect="1"/>
          </p:cNvPicPr>
          <p:nvPr/>
        </p:nvPicPr>
        <p:blipFill>
          <a:blip r:embed="rId3"/>
          <a:stretch>
            <a:fillRect/>
          </a:stretch>
        </p:blipFill>
        <p:spPr>
          <a:xfrm>
            <a:off x="406957" y="939052"/>
            <a:ext cx="3883271" cy="3979718"/>
          </a:xfrm>
          <a:prstGeom prst="rect">
            <a:avLst/>
          </a:prstGeom>
          <a:ln>
            <a:solidFill>
              <a:schemeClr val="tx2"/>
            </a:solidFill>
          </a:ln>
        </p:spPr>
      </p:pic>
      <p:sp>
        <p:nvSpPr>
          <p:cNvPr id="8" name="Google Shape;392;p42">
            <a:extLst>
              <a:ext uri="{FF2B5EF4-FFF2-40B4-BE49-F238E27FC236}">
                <a16:creationId xmlns:a16="http://schemas.microsoft.com/office/drawing/2014/main" id="{681B1130-9489-E7F8-05C1-1BE517F1DE8B}"/>
              </a:ext>
            </a:extLst>
          </p:cNvPr>
          <p:cNvSpPr txBox="1">
            <a:spLocks/>
          </p:cNvSpPr>
          <p:nvPr/>
        </p:nvSpPr>
        <p:spPr>
          <a:xfrm>
            <a:off x="4398208" y="1018713"/>
            <a:ext cx="4630882" cy="4190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700" noProof="1">
                <a:solidFill>
                  <a:schemeClr val="bg1"/>
                </a:solidFill>
                <a:latin typeface="Catamaran"/>
                <a:cs typeface="Catamaran"/>
                <a:sym typeface="Catamaran"/>
              </a:rPr>
              <a:t>Conversion en niveaux de gris: </a:t>
            </a:r>
          </a:p>
          <a:p>
            <a:pPr marL="0" indent="0" algn="ctr">
              <a:buClr>
                <a:srgbClr val="FFFFFF"/>
              </a:buClr>
              <a:buSzPts val="1600"/>
              <a:defRPr/>
            </a:pPr>
            <a:r>
              <a:rPr lang="fr-FR" sz="1700" b="0" noProof="1">
                <a:solidFill>
                  <a:schemeClr val="bg1"/>
                </a:solidFill>
                <a:latin typeface="Catamaran"/>
                <a:cs typeface="Catamaran"/>
                <a:sym typeface="Catamaran"/>
              </a:rPr>
              <a:t>Pour SIFT (Scale-Invariant Feature Transform)</a:t>
            </a:r>
          </a:p>
          <a:p>
            <a:pPr marL="0" indent="0" algn="ctr">
              <a:buClr>
                <a:srgbClr val="FFFFFF"/>
              </a:buClr>
              <a:buSzPts val="1600"/>
              <a:defRPr/>
            </a:pPr>
            <a:endParaRPr lang="fr-FR" sz="1700" noProof="1">
              <a:solidFill>
                <a:schemeClr val="bg1"/>
              </a:solidFill>
              <a:latin typeface="Catamaran"/>
              <a:cs typeface="Catamaran"/>
              <a:sym typeface="Catamaran"/>
            </a:endParaRPr>
          </a:p>
          <a:p>
            <a:pPr marL="0" indent="0" algn="ctr">
              <a:buClr>
                <a:srgbClr val="FFFFFF"/>
              </a:buClr>
              <a:buSzPts val="1600"/>
              <a:defRPr/>
            </a:pPr>
            <a:r>
              <a:rPr lang="fr-FR" sz="1700" noProof="1">
                <a:solidFill>
                  <a:schemeClr val="bg1"/>
                </a:solidFill>
                <a:latin typeface="Catamaran"/>
                <a:cs typeface="Catamaran"/>
                <a:sym typeface="Catamaran"/>
              </a:rPr>
              <a:t>Réduction du bruit: </a:t>
            </a:r>
          </a:p>
          <a:p>
            <a:pPr marL="0" indent="0" algn="ctr">
              <a:buClr>
                <a:srgbClr val="FFFFFF"/>
              </a:buClr>
              <a:buSzPts val="1600"/>
              <a:defRPr/>
            </a:pPr>
            <a:r>
              <a:rPr lang="fr-FR" sz="1700" b="0" noProof="1">
                <a:solidFill>
                  <a:schemeClr val="bg1"/>
                </a:solidFill>
                <a:latin typeface="Catamaran"/>
                <a:cs typeface="Catamaran"/>
                <a:sym typeface="Catamaran"/>
              </a:rPr>
              <a:t>Supprime les détails non pertinents</a:t>
            </a:r>
          </a:p>
          <a:p>
            <a:pPr marL="0" indent="0" algn="ctr">
              <a:buClr>
                <a:srgbClr val="FFFFFF"/>
              </a:buClr>
              <a:buSzPts val="1600"/>
              <a:defRPr/>
            </a:pPr>
            <a:endParaRPr lang="fr-FR" sz="1700" noProof="1">
              <a:solidFill>
                <a:schemeClr val="bg1"/>
              </a:solidFill>
              <a:latin typeface="Catamaran"/>
              <a:cs typeface="Catamaran"/>
              <a:sym typeface="Catamaran"/>
            </a:endParaRPr>
          </a:p>
          <a:p>
            <a:pPr marL="0" indent="0" algn="ctr">
              <a:buClr>
                <a:srgbClr val="FFFFFF"/>
              </a:buClr>
              <a:buSzPts val="1600"/>
              <a:defRPr/>
            </a:pPr>
            <a:r>
              <a:rPr lang="fr-FR" sz="1700" noProof="1">
                <a:solidFill>
                  <a:schemeClr val="bg1"/>
                </a:solidFill>
                <a:latin typeface="Catamaran"/>
                <a:cs typeface="Catamaran"/>
                <a:sym typeface="Catamaran"/>
              </a:rPr>
              <a:t>Égalisation d'histogramme: </a:t>
            </a:r>
          </a:p>
          <a:p>
            <a:pPr marL="0" indent="0" algn="ctr">
              <a:buClr>
                <a:srgbClr val="FFFFFF"/>
              </a:buClr>
              <a:buSzPts val="1600"/>
              <a:defRPr/>
            </a:pPr>
            <a:r>
              <a:rPr lang="fr-FR" sz="1700" b="0" noProof="1">
                <a:solidFill>
                  <a:schemeClr val="bg1"/>
                </a:solidFill>
                <a:latin typeface="Catamaran"/>
                <a:cs typeface="Catamaran"/>
                <a:sym typeface="Catamaran"/>
              </a:rPr>
              <a:t>Améliore le contraste dans une image en répartissant plus uniformément les niveaux de gris dans l'histogramme de l'image</a:t>
            </a:r>
          </a:p>
          <a:p>
            <a:pPr marL="342900" indent="-342900" algn="ctr">
              <a:buClr>
                <a:srgbClr val="FFFFFF"/>
              </a:buClr>
              <a:buSzPts val="1600"/>
              <a:buFontTx/>
              <a:buChar char="-"/>
              <a:defRPr/>
            </a:pPr>
            <a:endParaRPr lang="fr-FR" sz="1700" noProof="1">
              <a:solidFill>
                <a:schemeClr val="bg1"/>
              </a:solidFill>
              <a:latin typeface="Catamaran"/>
              <a:cs typeface="Catamaran"/>
              <a:sym typeface="Catamaran"/>
            </a:endParaRPr>
          </a:p>
          <a:p>
            <a:pPr marL="0" indent="0" algn="ctr">
              <a:buClr>
                <a:srgbClr val="FFFFFF"/>
              </a:buClr>
              <a:buSzPts val="1600"/>
              <a:defRPr/>
            </a:pPr>
            <a:r>
              <a:rPr lang="fr-FR" sz="1700" noProof="1">
                <a:solidFill>
                  <a:schemeClr val="bg1"/>
                </a:solidFill>
                <a:latin typeface="Catamaran"/>
                <a:cs typeface="Catamaran"/>
                <a:sym typeface="Catamaran"/>
              </a:rPr>
              <a:t>Floutage:</a:t>
            </a:r>
          </a:p>
          <a:p>
            <a:pPr marL="0" indent="0" algn="ctr">
              <a:buClr>
                <a:srgbClr val="FFFFFF"/>
              </a:buClr>
              <a:buSzPts val="1600"/>
              <a:defRPr/>
            </a:pPr>
            <a:r>
              <a:rPr lang="fr-FR" sz="1700" b="0" noProof="1">
                <a:solidFill>
                  <a:schemeClr val="bg1"/>
                </a:solidFill>
                <a:latin typeface="Catamaran"/>
                <a:cs typeface="Catamaran"/>
                <a:sym typeface="Catamaran"/>
              </a:rPr>
              <a:t>Aide à réduire encore plus le bruit et à supprimer les détails non pertinents</a:t>
            </a:r>
          </a:p>
        </p:txBody>
      </p:sp>
    </p:spTree>
    <p:extLst>
      <p:ext uri="{BB962C8B-B14F-4D97-AF65-F5344CB8AC3E}">
        <p14:creationId xmlns:p14="http://schemas.microsoft.com/office/powerpoint/2010/main" val="2747145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SIFT (Scale-Invariant Feature Transform)</a:t>
            </a:r>
          </a:p>
        </p:txBody>
      </p:sp>
      <p:pic>
        <p:nvPicPr>
          <p:cNvPr id="25" name="Picture 24">
            <a:extLst>
              <a:ext uri="{FF2B5EF4-FFF2-40B4-BE49-F238E27FC236}">
                <a16:creationId xmlns:a16="http://schemas.microsoft.com/office/drawing/2014/main" id="{4D06B366-486A-36CE-0B55-A20C1380B527}"/>
              </a:ext>
            </a:extLst>
          </p:cNvPr>
          <p:cNvPicPr>
            <a:picLocks noChangeAspect="1"/>
          </p:cNvPicPr>
          <p:nvPr/>
        </p:nvPicPr>
        <p:blipFill>
          <a:blip r:embed="rId3"/>
          <a:stretch>
            <a:fillRect/>
          </a:stretch>
        </p:blipFill>
        <p:spPr>
          <a:xfrm>
            <a:off x="178810" y="1394114"/>
            <a:ext cx="5588049" cy="3115541"/>
          </a:xfrm>
          <a:prstGeom prst="rect">
            <a:avLst/>
          </a:prstGeom>
        </p:spPr>
      </p:pic>
      <p:sp>
        <p:nvSpPr>
          <p:cNvPr id="26" name="Google Shape;392;p42">
            <a:extLst>
              <a:ext uri="{FF2B5EF4-FFF2-40B4-BE49-F238E27FC236}">
                <a16:creationId xmlns:a16="http://schemas.microsoft.com/office/drawing/2014/main" id="{3FBD7540-12BC-B90F-8F4E-B12478DF8EB7}"/>
              </a:ext>
            </a:extLst>
          </p:cNvPr>
          <p:cNvSpPr txBox="1">
            <a:spLocks/>
          </p:cNvSpPr>
          <p:nvPr/>
        </p:nvSpPr>
        <p:spPr>
          <a:xfrm>
            <a:off x="5876237" y="1856913"/>
            <a:ext cx="3158226" cy="4190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700" noProof="1">
                <a:solidFill>
                  <a:schemeClr val="bg1"/>
                </a:solidFill>
                <a:latin typeface="Catamaran"/>
                <a:cs typeface="Catamaran"/>
                <a:sym typeface="Catamaran"/>
              </a:rPr>
              <a:t>La différence de gaussienne (DoG) est calculée pour différentes échelles</a:t>
            </a:r>
          </a:p>
          <a:p>
            <a:pPr marL="0" indent="0" algn="ctr">
              <a:buClr>
                <a:srgbClr val="FFFFFF"/>
              </a:buClr>
              <a:buSzPts val="1600"/>
              <a:defRPr/>
            </a:pPr>
            <a:r>
              <a:rPr lang="fr-FR" sz="1700" b="0" i="1" noProof="1">
                <a:solidFill>
                  <a:schemeClr val="bg1"/>
                </a:solidFill>
                <a:latin typeface="Catamaran"/>
                <a:cs typeface="Catamaran"/>
                <a:sym typeface="Catamaran"/>
              </a:rPr>
              <a:t>Invarience d’échelle</a:t>
            </a:r>
          </a:p>
          <a:p>
            <a:pPr marL="0" indent="0" algn="ctr">
              <a:buClr>
                <a:srgbClr val="FFFFFF"/>
              </a:buClr>
              <a:buSzPts val="1600"/>
              <a:defRPr/>
            </a:pPr>
            <a:endParaRPr lang="fr-FR" sz="1700" noProof="1">
              <a:solidFill>
                <a:schemeClr val="bg1"/>
              </a:solidFill>
              <a:latin typeface="Catamaran"/>
              <a:cs typeface="Catamaran"/>
              <a:sym typeface="Catamaran"/>
            </a:endParaRPr>
          </a:p>
          <a:p>
            <a:pPr marL="0" indent="0" algn="ctr">
              <a:buClr>
                <a:srgbClr val="FFFFFF"/>
              </a:buClr>
              <a:buSzPts val="1600"/>
              <a:defRPr/>
            </a:pPr>
            <a:r>
              <a:rPr lang="fr-FR" sz="1700" noProof="1">
                <a:solidFill>
                  <a:schemeClr val="bg1"/>
                </a:solidFill>
                <a:latin typeface="Catamaran"/>
                <a:cs typeface="Catamaran"/>
                <a:sym typeface="Catamaran"/>
              </a:rPr>
              <a:t>Une orientation est assignée à chaque point clé</a:t>
            </a:r>
          </a:p>
          <a:p>
            <a:pPr marL="0" indent="0" algn="ctr">
              <a:buClr>
                <a:srgbClr val="FFFFFF"/>
              </a:buClr>
              <a:buSzPts val="1600"/>
              <a:defRPr/>
            </a:pPr>
            <a:r>
              <a:rPr lang="fr-FR" sz="1700" b="0" i="1" noProof="1">
                <a:solidFill>
                  <a:schemeClr val="bg1"/>
                </a:solidFill>
                <a:latin typeface="Catamaran"/>
                <a:cs typeface="Catamaran"/>
                <a:sym typeface="Catamaran"/>
              </a:rPr>
              <a:t>Invarience de la rotation</a:t>
            </a:r>
          </a:p>
        </p:txBody>
      </p:sp>
    </p:spTree>
    <p:extLst>
      <p:ext uri="{BB962C8B-B14F-4D97-AF65-F5344CB8AC3E}">
        <p14:creationId xmlns:p14="http://schemas.microsoft.com/office/powerpoint/2010/main" val="173600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Exemple d’utilisation SIFT</a:t>
            </a:r>
          </a:p>
        </p:txBody>
      </p:sp>
      <p:pic>
        <p:nvPicPr>
          <p:cNvPr id="5" name="Picture 4">
            <a:extLst>
              <a:ext uri="{FF2B5EF4-FFF2-40B4-BE49-F238E27FC236}">
                <a16:creationId xmlns:a16="http://schemas.microsoft.com/office/drawing/2014/main" id="{97A35067-BD46-F3A2-3706-AA5167DD42B6}"/>
              </a:ext>
            </a:extLst>
          </p:cNvPr>
          <p:cNvPicPr>
            <a:picLocks noChangeAspect="1"/>
          </p:cNvPicPr>
          <p:nvPr/>
        </p:nvPicPr>
        <p:blipFill>
          <a:blip r:embed="rId3"/>
          <a:stretch>
            <a:fillRect/>
          </a:stretch>
        </p:blipFill>
        <p:spPr>
          <a:xfrm>
            <a:off x="330344" y="1198104"/>
            <a:ext cx="4750811" cy="2581038"/>
          </a:xfrm>
          <a:prstGeom prst="rect">
            <a:avLst/>
          </a:prstGeom>
          <a:ln>
            <a:solidFill>
              <a:schemeClr val="tx2"/>
            </a:solidFill>
          </a:ln>
        </p:spPr>
      </p:pic>
      <p:pic>
        <p:nvPicPr>
          <p:cNvPr id="14342" name="Picture 6">
            <a:extLst>
              <a:ext uri="{FF2B5EF4-FFF2-40B4-BE49-F238E27FC236}">
                <a16:creationId xmlns:a16="http://schemas.microsoft.com/office/drawing/2014/main" id="{EF0C5628-B963-C63B-7EDF-BB9841DF9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166" y="964495"/>
            <a:ext cx="2467633" cy="3881132"/>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6" name="Google Shape;392;p42">
            <a:extLst>
              <a:ext uri="{FF2B5EF4-FFF2-40B4-BE49-F238E27FC236}">
                <a16:creationId xmlns:a16="http://schemas.microsoft.com/office/drawing/2014/main" id="{52FCFF2F-3966-AED7-2D45-CC6A2F548F05}"/>
              </a:ext>
            </a:extLst>
          </p:cNvPr>
          <p:cNvSpPr txBox="1">
            <a:spLocks/>
          </p:cNvSpPr>
          <p:nvPr/>
        </p:nvSpPr>
        <p:spPr>
          <a:xfrm>
            <a:off x="119673" y="4101347"/>
            <a:ext cx="5221254" cy="4190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400" noProof="1">
                <a:solidFill>
                  <a:schemeClr val="bg1"/>
                </a:solidFill>
                <a:latin typeface="Catamaran"/>
                <a:cs typeface="Catamaran"/>
                <a:sym typeface="Catamaran"/>
              </a:rPr>
              <a:t>Nombre de features clés (montre): 2092</a:t>
            </a:r>
          </a:p>
        </p:txBody>
      </p:sp>
    </p:spTree>
    <p:extLst>
      <p:ext uri="{BB962C8B-B14F-4D97-AF65-F5344CB8AC3E}">
        <p14:creationId xmlns:p14="http://schemas.microsoft.com/office/powerpoint/2010/main" val="327819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Architecture CNN (Convolutional Neural Network)</a:t>
            </a:r>
          </a:p>
        </p:txBody>
      </p:sp>
      <p:pic>
        <p:nvPicPr>
          <p:cNvPr id="15362" name="Picture 2">
            <a:extLst>
              <a:ext uri="{FF2B5EF4-FFF2-40B4-BE49-F238E27FC236}">
                <a16:creationId xmlns:a16="http://schemas.microsoft.com/office/drawing/2014/main" id="{9D0ED8FD-37A7-9EE6-2556-F6E2FF13D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16" y="1161729"/>
            <a:ext cx="5431290" cy="324196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3" name="Google Shape;392;p42">
            <a:extLst>
              <a:ext uri="{FF2B5EF4-FFF2-40B4-BE49-F238E27FC236}">
                <a16:creationId xmlns:a16="http://schemas.microsoft.com/office/drawing/2014/main" id="{CD8FE553-FA54-A760-487C-F07DE65B7CA1}"/>
              </a:ext>
            </a:extLst>
          </p:cNvPr>
          <p:cNvSpPr txBox="1">
            <a:spLocks/>
          </p:cNvSpPr>
          <p:nvPr/>
        </p:nvSpPr>
        <p:spPr>
          <a:xfrm>
            <a:off x="5661489" y="956372"/>
            <a:ext cx="3413233" cy="4190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700" noProof="1">
                <a:solidFill>
                  <a:schemeClr val="bg1"/>
                </a:solidFill>
                <a:latin typeface="Catamaran"/>
                <a:cs typeface="Catamaran"/>
                <a:sym typeface="Catamaran"/>
              </a:rPr>
              <a:t>Couche convolution:</a:t>
            </a:r>
          </a:p>
          <a:p>
            <a:pPr marL="0" indent="0" algn="ctr">
              <a:buClr>
                <a:srgbClr val="FFFFFF"/>
              </a:buClr>
              <a:buSzPts val="1600"/>
              <a:defRPr/>
            </a:pPr>
            <a:r>
              <a:rPr lang="fr-FR" sz="1700" b="0" i="1" noProof="1">
                <a:solidFill>
                  <a:schemeClr val="bg1"/>
                </a:solidFill>
                <a:latin typeface="Catamaran"/>
                <a:cs typeface="Catamaran"/>
                <a:sym typeface="Catamaran"/>
              </a:rPr>
              <a:t>Détecte les patterns d’une image</a:t>
            </a:r>
          </a:p>
          <a:p>
            <a:pPr marL="0" indent="0" algn="ctr">
              <a:buClr>
                <a:srgbClr val="FFFFFF"/>
              </a:buClr>
              <a:buSzPts val="1600"/>
              <a:defRPr/>
            </a:pPr>
            <a:endParaRPr lang="fr-FR" sz="1700" b="0" i="1" noProof="1">
              <a:solidFill>
                <a:schemeClr val="bg1"/>
              </a:solidFill>
              <a:latin typeface="Catamaran"/>
              <a:cs typeface="Catamaran"/>
              <a:sym typeface="Catamaran"/>
            </a:endParaRPr>
          </a:p>
          <a:p>
            <a:pPr marL="0" indent="0" algn="ctr">
              <a:buClr>
                <a:srgbClr val="FFFFFF"/>
              </a:buClr>
              <a:buSzPts val="1600"/>
              <a:defRPr/>
            </a:pPr>
            <a:r>
              <a:rPr lang="fr-FR" sz="1700" noProof="1">
                <a:solidFill>
                  <a:schemeClr val="bg1"/>
                </a:solidFill>
                <a:latin typeface="Catamaran"/>
                <a:cs typeface="Catamaran"/>
                <a:sym typeface="Catamaran"/>
              </a:rPr>
              <a:t>Couche pooling:</a:t>
            </a:r>
          </a:p>
          <a:p>
            <a:pPr marL="0" indent="0" algn="ctr">
              <a:buClr>
                <a:srgbClr val="FFFFFF"/>
              </a:buClr>
              <a:buSzPts val="1600"/>
              <a:defRPr/>
            </a:pPr>
            <a:r>
              <a:rPr lang="fr-FR" sz="1700" b="0" i="1" noProof="1">
                <a:solidFill>
                  <a:schemeClr val="bg1"/>
                </a:solidFill>
                <a:latin typeface="Catamaran"/>
                <a:cs typeface="Catamaran"/>
                <a:sym typeface="Catamaran"/>
              </a:rPr>
              <a:t>Réduit la taille de l’image </a:t>
            </a:r>
          </a:p>
          <a:p>
            <a:pPr marL="0" indent="0" algn="ctr">
              <a:buClr>
                <a:srgbClr val="FFFFFF"/>
              </a:buClr>
              <a:buSzPts val="1600"/>
              <a:defRPr/>
            </a:pPr>
            <a:r>
              <a:rPr lang="fr-FR" sz="1700" b="0" i="1" noProof="1">
                <a:solidFill>
                  <a:schemeClr val="bg1"/>
                </a:solidFill>
                <a:latin typeface="Catamaran"/>
                <a:cs typeface="Catamaran"/>
                <a:sym typeface="Catamaran"/>
              </a:rPr>
              <a:t>(améliore le temps de calcul + évite le surapprentissage)</a:t>
            </a:r>
          </a:p>
          <a:p>
            <a:pPr marL="0" indent="0" algn="ctr">
              <a:buClr>
                <a:srgbClr val="FFFFFF"/>
              </a:buClr>
              <a:buSzPts val="1600"/>
              <a:defRPr/>
            </a:pPr>
            <a:endParaRPr lang="fr-FR" sz="1700" b="0" i="1" noProof="1">
              <a:solidFill>
                <a:schemeClr val="bg1"/>
              </a:solidFill>
              <a:latin typeface="Catamaran"/>
              <a:cs typeface="Catamaran"/>
              <a:sym typeface="Catamaran"/>
            </a:endParaRPr>
          </a:p>
          <a:p>
            <a:pPr marL="0" indent="0" algn="ctr">
              <a:buClr>
                <a:srgbClr val="FFFFFF"/>
              </a:buClr>
              <a:buSzPts val="1600"/>
              <a:defRPr/>
            </a:pPr>
            <a:r>
              <a:rPr lang="fr-FR" sz="1700" noProof="1">
                <a:solidFill>
                  <a:schemeClr val="bg1"/>
                </a:solidFill>
                <a:latin typeface="Catamaran"/>
                <a:cs typeface="Catamaran"/>
                <a:sym typeface="Catamaran"/>
              </a:rPr>
              <a:t>Couche ReLU:</a:t>
            </a:r>
          </a:p>
          <a:p>
            <a:pPr marL="0" indent="0" algn="ctr">
              <a:buClr>
                <a:srgbClr val="FFFFFF"/>
              </a:buClr>
              <a:buSzPts val="1600"/>
              <a:defRPr/>
            </a:pPr>
            <a:r>
              <a:rPr lang="fr-FR" sz="1700" b="0" i="1" noProof="1">
                <a:solidFill>
                  <a:schemeClr val="bg1"/>
                </a:solidFill>
                <a:latin typeface="Catamaran"/>
                <a:cs typeface="Catamaran"/>
                <a:sym typeface="Catamaran"/>
              </a:rPr>
              <a:t>Rend l’architecture non linéaire</a:t>
            </a:r>
          </a:p>
          <a:p>
            <a:pPr marL="0" indent="0" algn="ctr">
              <a:buClr>
                <a:srgbClr val="FFFFFF"/>
              </a:buClr>
              <a:buSzPts val="1600"/>
              <a:defRPr/>
            </a:pPr>
            <a:endParaRPr lang="fr-FR" sz="1700" noProof="1">
              <a:solidFill>
                <a:schemeClr val="bg1"/>
              </a:solidFill>
              <a:latin typeface="Catamaran"/>
              <a:cs typeface="Catamaran"/>
              <a:sym typeface="Catamaran"/>
            </a:endParaRPr>
          </a:p>
          <a:p>
            <a:pPr marL="0" indent="0" algn="ctr">
              <a:buClr>
                <a:srgbClr val="FFFFFF"/>
              </a:buClr>
              <a:buSzPts val="1600"/>
              <a:defRPr/>
            </a:pPr>
            <a:r>
              <a:rPr lang="fr-FR" sz="1700" noProof="1">
                <a:solidFill>
                  <a:schemeClr val="bg1"/>
                </a:solidFill>
                <a:latin typeface="Catamaran"/>
                <a:cs typeface="Catamaran"/>
                <a:sym typeface="Catamaran"/>
              </a:rPr>
              <a:t>Couche fully connected:</a:t>
            </a:r>
          </a:p>
          <a:p>
            <a:pPr marL="0" indent="0" algn="ctr">
              <a:buClr>
                <a:srgbClr val="FFFFFF"/>
              </a:buClr>
              <a:buSzPts val="1600"/>
              <a:defRPr/>
            </a:pPr>
            <a:r>
              <a:rPr lang="fr-FR" sz="1700" b="0" i="1" noProof="1">
                <a:solidFill>
                  <a:schemeClr val="bg1"/>
                </a:solidFill>
                <a:latin typeface="Catamaran"/>
                <a:cs typeface="Catamaran"/>
                <a:sym typeface="Catamaran"/>
              </a:rPr>
              <a:t>Combine tout les patterns appris pour effectuer la classification finale</a:t>
            </a:r>
          </a:p>
        </p:txBody>
      </p:sp>
    </p:spTree>
    <p:extLst>
      <p:ext uri="{BB962C8B-B14F-4D97-AF65-F5344CB8AC3E}">
        <p14:creationId xmlns:p14="http://schemas.microsoft.com/office/powerpoint/2010/main" val="5948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1) Introduction et présentation du sujet</a:t>
            </a:r>
          </a:p>
        </p:txBody>
      </p:sp>
      <p:sp>
        <p:nvSpPr>
          <p:cNvPr id="3" name="Google Shape;392;p42">
            <a:extLst>
              <a:ext uri="{FF2B5EF4-FFF2-40B4-BE49-F238E27FC236}">
                <a16:creationId xmlns:a16="http://schemas.microsoft.com/office/drawing/2014/main" id="{BACC42A6-C4A3-E28A-3D08-10445F7A8637}"/>
              </a:ext>
            </a:extLst>
          </p:cNvPr>
          <p:cNvSpPr txBox="1">
            <a:spLocks/>
          </p:cNvSpPr>
          <p:nvPr/>
        </p:nvSpPr>
        <p:spPr>
          <a:xfrm>
            <a:off x="249381" y="1333499"/>
            <a:ext cx="9071265" cy="3740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l">
              <a:buClr>
                <a:srgbClr val="FFFFFF"/>
              </a:buClr>
              <a:buSzPts val="1600"/>
              <a:defRPr/>
            </a:pPr>
            <a:r>
              <a:rPr lang="fr-FR" sz="2500" noProof="1">
                <a:solidFill>
                  <a:srgbClr val="FFFFFF"/>
                </a:solidFill>
                <a:latin typeface="Catamaran"/>
                <a:cs typeface="Catamaran"/>
                <a:sym typeface="Catamaran"/>
              </a:rPr>
              <a:t>Place de marché : </a:t>
            </a:r>
            <a:r>
              <a:rPr lang="fr-FR" sz="2500" b="0" noProof="1">
                <a:solidFill>
                  <a:srgbClr val="FFFFFF"/>
                </a:solidFill>
                <a:latin typeface="Catamaran"/>
                <a:cs typeface="Catamaran"/>
                <a:sym typeface="Catamaran"/>
              </a:rPr>
              <a:t>Marketplace e-commerce où les vendeurs proposent des articles (+ photos) aux acheteurs</a:t>
            </a:r>
          </a:p>
          <a:p>
            <a:pPr marL="342900" indent="-342900" algn="l">
              <a:buClr>
                <a:srgbClr val="FFFFFF"/>
              </a:buClr>
              <a:buSzPts val="1600"/>
              <a:buFontTx/>
              <a:buChar char="-"/>
              <a:defRPr/>
            </a:pPr>
            <a:endParaRPr lang="fr-FR" sz="2500" b="0" noProof="1">
              <a:solidFill>
                <a:srgbClr val="FFFFFF"/>
              </a:solidFill>
              <a:latin typeface="Catamaran"/>
              <a:cs typeface="Catamaran"/>
              <a:sym typeface="Catamaran"/>
            </a:endParaRPr>
          </a:p>
          <a:p>
            <a:pPr marL="0" indent="0" algn="l">
              <a:buClr>
                <a:srgbClr val="FFFFFF"/>
              </a:buClr>
              <a:buSzPts val="1600"/>
              <a:defRPr/>
            </a:pPr>
            <a:r>
              <a:rPr lang="fr-FR" sz="2500">
                <a:solidFill>
                  <a:srgbClr val="FFFFFF"/>
                </a:solidFill>
                <a:latin typeface="Catamaran"/>
                <a:cs typeface="Catamaran"/>
                <a:sym typeface="Catamaran"/>
              </a:rPr>
              <a:t>Objectif 1: </a:t>
            </a:r>
            <a:r>
              <a:rPr lang="fr-FR" sz="2500" b="0">
                <a:solidFill>
                  <a:srgbClr val="FFFFFF"/>
                </a:solidFill>
                <a:latin typeface="Catamaran"/>
                <a:cs typeface="Catamaran"/>
                <a:sym typeface="Catamaran"/>
              </a:rPr>
              <a:t>Automatiser la classification d’articles</a:t>
            </a:r>
          </a:p>
          <a:p>
            <a:pPr marL="0" indent="0" algn="l">
              <a:buClr>
                <a:srgbClr val="FFFFFF"/>
              </a:buClr>
              <a:buSzPts val="1600"/>
              <a:defRPr/>
            </a:pPr>
            <a:endParaRPr lang="fr-FR" sz="2500" b="0">
              <a:solidFill>
                <a:srgbClr val="FFFFFF"/>
              </a:solidFill>
              <a:latin typeface="Catamaran"/>
              <a:cs typeface="Catamaran"/>
              <a:sym typeface="Catamaran"/>
            </a:endParaRPr>
          </a:p>
          <a:p>
            <a:pPr marL="0" indent="0" algn="l">
              <a:buClr>
                <a:srgbClr val="FFFFFF"/>
              </a:buClr>
              <a:buSzPts val="1600"/>
              <a:defRPr/>
            </a:pPr>
            <a:r>
              <a:rPr lang="fr-FR" sz="2500">
                <a:solidFill>
                  <a:srgbClr val="FFFFFF"/>
                </a:solidFill>
                <a:latin typeface="Catamaran"/>
                <a:cs typeface="Catamaran"/>
                <a:sym typeface="Catamaran"/>
              </a:rPr>
              <a:t>Objectif 2:</a:t>
            </a:r>
            <a:r>
              <a:rPr lang="en-US" sz="2500">
                <a:solidFill>
                  <a:srgbClr val="FFFFFF"/>
                </a:solidFill>
                <a:latin typeface="Catamaran"/>
                <a:cs typeface="Catamaran"/>
                <a:sym typeface="Catamaran"/>
              </a:rPr>
              <a:t> </a:t>
            </a:r>
            <a:r>
              <a:rPr lang="fr-FR" sz="2500" b="0">
                <a:solidFill>
                  <a:srgbClr val="FFFFFF"/>
                </a:solidFill>
                <a:latin typeface="Catamaran"/>
                <a:cs typeface="Catamaran"/>
                <a:sym typeface="Catamaran"/>
              </a:rPr>
              <a:t>Élargir leur gamme de produits (API)</a:t>
            </a:r>
          </a:p>
          <a:p>
            <a:pPr marL="0" indent="0" algn="l">
              <a:buClr>
                <a:srgbClr val="FFFFFF"/>
              </a:buClr>
              <a:buSzPts val="1600"/>
              <a:defRPr/>
            </a:pPr>
            <a:endParaRPr lang="fr-FR" sz="2500" b="0">
              <a:solidFill>
                <a:srgbClr val="FFFFFF"/>
              </a:solidFill>
              <a:latin typeface="Catamaran"/>
              <a:cs typeface="Catamaran"/>
              <a:sym typeface="Catamaran"/>
            </a:endParaRPr>
          </a:p>
          <a:p>
            <a:pPr marL="0" indent="0" algn="l">
              <a:buClr>
                <a:srgbClr val="FFFFFF"/>
              </a:buClr>
              <a:buSzPts val="1600"/>
              <a:defRPr/>
            </a:pPr>
            <a:r>
              <a:rPr lang="fr-FR" sz="2500">
                <a:solidFill>
                  <a:srgbClr val="FFFFFF"/>
                </a:solidFill>
                <a:latin typeface="Catamaran"/>
                <a:cs typeface="Catamaran"/>
                <a:sym typeface="Catamaran"/>
              </a:rPr>
              <a:t>Données: </a:t>
            </a:r>
            <a:r>
              <a:rPr lang="fr-FR" sz="2500" b="0">
                <a:solidFill>
                  <a:srgbClr val="FFFFFF"/>
                </a:solidFill>
                <a:latin typeface="Catamaran"/>
                <a:cs typeface="Catamaran"/>
                <a:sym typeface="Catamaran"/>
              </a:rPr>
              <a:t>Dataset csv + 1050 images</a:t>
            </a:r>
          </a:p>
          <a:p>
            <a:pPr marL="0" indent="0" algn="l">
              <a:buClr>
                <a:srgbClr val="FFFFFF"/>
              </a:buClr>
              <a:buSzPts val="1600"/>
              <a:defRPr/>
            </a:pPr>
            <a:endParaRPr lang="fr-FR" sz="2500" b="0">
              <a:solidFill>
                <a:srgbClr val="FFFFFF"/>
              </a:solidFill>
              <a:latin typeface="Catamaran"/>
              <a:cs typeface="Catamaran"/>
              <a:sym typeface="Catamaran"/>
            </a:endParaRPr>
          </a:p>
          <a:p>
            <a:pPr marL="0" indent="0" algn="ctr">
              <a:buClr>
                <a:srgbClr val="FFFFFF"/>
              </a:buClr>
              <a:buSzPts val="1600"/>
              <a:defRPr/>
            </a:pPr>
            <a:endParaRPr lang="fr-FR" sz="2500">
              <a:solidFill>
                <a:srgbClr val="FFFFFF"/>
              </a:solidFill>
              <a:latin typeface="Catamaran"/>
              <a:cs typeface="Catamaran"/>
              <a:sym typeface="Catamaran"/>
            </a:endParaRPr>
          </a:p>
          <a:p>
            <a:pPr marL="0" indent="0" algn="ctr">
              <a:buClr>
                <a:srgbClr val="FFFFFF"/>
              </a:buClr>
              <a:buSzPts val="1600"/>
              <a:defRPr/>
            </a:pPr>
            <a:endParaRPr lang="en-US" sz="2500">
              <a:solidFill>
                <a:srgbClr val="FFFFFF"/>
              </a:solidFill>
              <a:latin typeface="Catamaran"/>
              <a:cs typeface="Catamaran"/>
              <a:sym typeface="Catamaran"/>
            </a:endParaRPr>
          </a:p>
          <a:p>
            <a:pPr marL="0" indent="0" algn="l">
              <a:buClr>
                <a:srgbClr val="FFFFFF"/>
              </a:buClr>
              <a:buSzPts val="1600"/>
              <a:defRPr/>
            </a:pPr>
            <a:endParaRPr lang="en-US" sz="2500">
              <a:solidFill>
                <a:srgbClr val="FFFFFF"/>
              </a:solidFill>
              <a:latin typeface="Catamaran"/>
              <a:cs typeface="Catamaran"/>
              <a:sym typeface="Catamaran"/>
            </a:endParaRPr>
          </a:p>
          <a:p>
            <a:pPr marL="342900" indent="-342900" algn="l">
              <a:buClr>
                <a:srgbClr val="FFFFFF"/>
              </a:buClr>
              <a:buSzPts val="1600"/>
              <a:buFontTx/>
              <a:buChar char="-"/>
              <a:defRPr/>
            </a:pPr>
            <a:endParaRPr lang="en-US" sz="2500" b="0">
              <a:solidFill>
                <a:srgbClr val="FFFFFF"/>
              </a:solidFill>
              <a:latin typeface="Catamaran"/>
              <a:cs typeface="Catamaran"/>
              <a:sym typeface="Catamaran"/>
            </a:endParaRPr>
          </a:p>
          <a:p>
            <a:pPr marL="342900" indent="-342900" algn="l">
              <a:buClr>
                <a:srgbClr val="FFFFFF"/>
              </a:buClr>
              <a:buSzPts val="1600"/>
              <a:buFontTx/>
              <a:buChar char="-"/>
              <a:defRPr/>
            </a:pPr>
            <a:endParaRPr lang="en-US" sz="2500" b="0">
              <a:solidFill>
                <a:srgbClr val="FFFFFF"/>
              </a:solidFill>
              <a:latin typeface="Catamaran"/>
              <a:cs typeface="Catamaran"/>
              <a:sym typeface="Catamaran"/>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Contexte</a:t>
            </a:r>
            <a:endParaRPr lang="en-US" sz="2000">
              <a:solidFill>
                <a:srgbClr val="FFFFFF"/>
              </a:solidFill>
              <a:latin typeface="Catamaran"/>
              <a:cs typeface="Catamaran"/>
              <a:sym typeface="Catamaran"/>
            </a:endParaRPr>
          </a:p>
          <a:p>
            <a:pPr marL="342900" indent="-342900" algn="l">
              <a:buClr>
                <a:srgbClr val="FFFFFF"/>
              </a:buClr>
              <a:buSzPts val="1600"/>
              <a:buFontTx/>
              <a:buChar char="-"/>
              <a:defRPr/>
            </a:pPr>
            <a:endParaRPr lang="en-US" sz="2000" b="0">
              <a:solidFill>
                <a:srgbClr val="FFFFFF"/>
              </a:solidFill>
              <a:latin typeface="Catamaran"/>
              <a:cs typeface="Catamaran"/>
              <a:sym typeface="Catamaran"/>
            </a:endParaRPr>
          </a:p>
        </p:txBody>
      </p:sp>
    </p:spTree>
    <p:extLst>
      <p:ext uri="{BB962C8B-B14F-4D97-AF65-F5344CB8AC3E}">
        <p14:creationId xmlns:p14="http://schemas.microsoft.com/office/powerpoint/2010/main" val="3900445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VGG16 et Transfert learning</a:t>
            </a:r>
          </a:p>
        </p:txBody>
      </p:sp>
      <p:sp>
        <p:nvSpPr>
          <p:cNvPr id="5" name="Google Shape;392;p42">
            <a:extLst>
              <a:ext uri="{FF2B5EF4-FFF2-40B4-BE49-F238E27FC236}">
                <a16:creationId xmlns:a16="http://schemas.microsoft.com/office/drawing/2014/main" id="{A1D03724-7FD3-69A9-3B87-A934E5CB5081}"/>
              </a:ext>
            </a:extLst>
          </p:cNvPr>
          <p:cNvSpPr txBox="1">
            <a:spLocks/>
          </p:cNvSpPr>
          <p:nvPr/>
        </p:nvSpPr>
        <p:spPr>
          <a:xfrm>
            <a:off x="446808" y="1011787"/>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342900" indent="-342900" algn="l">
              <a:buClr>
                <a:srgbClr val="FFFFFF"/>
              </a:buClr>
              <a:buSzPts val="1600"/>
              <a:buFontTx/>
              <a:buChar char="-"/>
              <a:defRPr/>
            </a:pPr>
            <a:r>
              <a:rPr lang="fr-FR" sz="2000" noProof="1">
                <a:solidFill>
                  <a:schemeClr val="bg1"/>
                </a:solidFill>
                <a:latin typeface="Catamaran"/>
                <a:cs typeface="Catamaran"/>
                <a:sym typeface="Catamaran"/>
              </a:rPr>
              <a:t>VGG16: </a:t>
            </a:r>
            <a:r>
              <a:rPr lang="fr-FR" sz="2000" b="0" noProof="1">
                <a:solidFill>
                  <a:schemeClr val="bg1"/>
                </a:solidFill>
                <a:latin typeface="Catamaran"/>
                <a:cs typeface="Catamaran"/>
                <a:sym typeface="Catamaran"/>
              </a:rPr>
              <a:t> Visual Geometry Group (16 = Nombre de couches)</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a:p>
            <a:pPr marL="342900" indent="-342900" algn="l">
              <a:buClr>
                <a:srgbClr val="FFFFFF"/>
              </a:buClr>
              <a:buSzPts val="1600"/>
              <a:buFontTx/>
              <a:buChar char="-"/>
              <a:defRPr/>
            </a:pPr>
            <a:r>
              <a:rPr lang="fr-FR" sz="2000" b="0" noProof="1">
                <a:solidFill>
                  <a:schemeClr val="bg1"/>
                </a:solidFill>
                <a:latin typeface="Catamaran"/>
                <a:cs typeface="Catamaran"/>
                <a:sym typeface="Catamaran"/>
              </a:rPr>
              <a:t>Entraîné sur 1.2 million d’images (ImageNet)</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a:p>
            <a:pPr marL="342900" indent="-342900" algn="l">
              <a:buClr>
                <a:srgbClr val="FFFFFF"/>
              </a:buClr>
              <a:buSzPts val="1600"/>
              <a:buFontTx/>
              <a:buChar char="-"/>
              <a:defRPr/>
            </a:pPr>
            <a:r>
              <a:rPr lang="fr-FR" sz="2000" b="0" noProof="1">
                <a:solidFill>
                  <a:schemeClr val="bg1"/>
                </a:solidFill>
                <a:latin typeface="Catamaran"/>
                <a:cs typeface="Catamaran"/>
                <a:sym typeface="Catamaran"/>
              </a:rPr>
              <a:t>Possède 1000 catégories pour la classification</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a:p>
            <a:pPr marL="342900" indent="-342900" algn="l">
              <a:buClr>
                <a:srgbClr val="FFFFFF"/>
              </a:buClr>
              <a:buSzPts val="1600"/>
              <a:buFontTx/>
              <a:buChar char="-"/>
              <a:defRPr/>
            </a:pPr>
            <a:r>
              <a:rPr lang="fr-FR" sz="2000" noProof="1">
                <a:solidFill>
                  <a:schemeClr val="bg1"/>
                </a:solidFill>
                <a:latin typeface="Catamaran"/>
                <a:cs typeface="Catamaran"/>
                <a:sym typeface="Catamaran"/>
              </a:rPr>
              <a:t>Transfert learning: </a:t>
            </a:r>
            <a:r>
              <a:rPr lang="fr-FR" sz="2000" b="0" noProof="1">
                <a:solidFill>
                  <a:schemeClr val="bg1"/>
                </a:solidFill>
                <a:latin typeface="Catamaran"/>
                <a:cs typeface="Catamaran"/>
                <a:sym typeface="Catamaran"/>
              </a:rPr>
              <a:t>On supprime les 2 dernières couches afin de récupérer les 4096 features</a:t>
            </a:r>
          </a:p>
          <a:p>
            <a:pPr marL="342900" indent="-342900" algn="l">
              <a:buClr>
                <a:srgbClr val="FFFFFF"/>
              </a:buClr>
              <a:buSzPts val="1600"/>
              <a:buFontTx/>
              <a:buChar char="-"/>
              <a:defRPr/>
            </a:pPr>
            <a:endParaRPr lang="fr-FR" sz="2000" b="0" noProof="1">
              <a:solidFill>
                <a:schemeClr val="bg1"/>
              </a:solidFill>
              <a:latin typeface="Catamaran"/>
              <a:cs typeface="Catamaran"/>
              <a:sym typeface="Catamaran"/>
            </a:endParaRPr>
          </a:p>
        </p:txBody>
      </p:sp>
      <p:pic>
        <p:nvPicPr>
          <p:cNvPr id="9" name="Picture 8">
            <a:extLst>
              <a:ext uri="{FF2B5EF4-FFF2-40B4-BE49-F238E27FC236}">
                <a16:creationId xmlns:a16="http://schemas.microsoft.com/office/drawing/2014/main" id="{EED33FCE-41C5-20EC-475A-A34BCEAD0873}"/>
              </a:ext>
            </a:extLst>
          </p:cNvPr>
          <p:cNvPicPr>
            <a:picLocks noChangeAspect="1"/>
          </p:cNvPicPr>
          <p:nvPr/>
        </p:nvPicPr>
        <p:blipFill>
          <a:blip r:embed="rId3"/>
          <a:stretch>
            <a:fillRect/>
          </a:stretch>
        </p:blipFill>
        <p:spPr>
          <a:xfrm>
            <a:off x="2757920" y="3748953"/>
            <a:ext cx="3676650" cy="1095375"/>
          </a:xfrm>
          <a:prstGeom prst="rect">
            <a:avLst/>
          </a:prstGeom>
        </p:spPr>
      </p:pic>
    </p:spTree>
    <p:extLst>
      <p:ext uri="{BB962C8B-B14F-4D97-AF65-F5344CB8AC3E}">
        <p14:creationId xmlns:p14="http://schemas.microsoft.com/office/powerpoint/2010/main" val="3667496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3) </a:t>
            </a:r>
            <a:r>
              <a:rPr lang="fr-FR" sz="3200">
                <a:latin typeface="Catamaran" panose="020B0604020202020204"/>
                <a:cs typeface="Catamaran" panose="020B0604020202020204"/>
              </a:rPr>
              <a:t>Étude de faisabilité</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Protocole création espace 2D</a:t>
            </a:r>
          </a:p>
        </p:txBody>
      </p:sp>
      <p:sp>
        <p:nvSpPr>
          <p:cNvPr id="5" name="Google Shape;392;p42">
            <a:extLst>
              <a:ext uri="{FF2B5EF4-FFF2-40B4-BE49-F238E27FC236}">
                <a16:creationId xmlns:a16="http://schemas.microsoft.com/office/drawing/2014/main" id="{A1D03724-7FD3-69A9-3B87-A934E5CB5081}"/>
              </a:ext>
            </a:extLst>
          </p:cNvPr>
          <p:cNvSpPr txBox="1">
            <a:spLocks/>
          </p:cNvSpPr>
          <p:nvPr/>
        </p:nvSpPr>
        <p:spPr>
          <a:xfrm>
            <a:off x="457197" y="848995"/>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800" noProof="1">
                <a:solidFill>
                  <a:schemeClr val="bg1"/>
                </a:solidFill>
                <a:latin typeface="Catamaran"/>
                <a:cs typeface="Catamaran"/>
                <a:sym typeface="Catamaran"/>
              </a:rPr>
              <a:t>t-SNE (t-Stochastic Neighbor Embedding)</a:t>
            </a:r>
          </a:p>
          <a:p>
            <a:pPr marL="0" indent="0" algn="ctr">
              <a:buClr>
                <a:srgbClr val="FFFFFF"/>
              </a:buClr>
              <a:buSzPts val="1600"/>
              <a:defRPr/>
            </a:pPr>
            <a:r>
              <a:rPr lang="fr-FR" sz="1800" b="0" i="1" noProof="1">
                <a:solidFill>
                  <a:schemeClr val="bg1"/>
                </a:solidFill>
                <a:latin typeface="Catamaran"/>
                <a:cs typeface="Catamaran"/>
                <a:sym typeface="Catamaran"/>
              </a:rPr>
              <a:t>Résume nos centaines de features en un espace en 2D</a:t>
            </a:r>
          </a:p>
          <a:p>
            <a:pPr marL="0" indent="0" algn="l">
              <a:buClr>
                <a:srgbClr val="FFFFFF"/>
              </a:buClr>
              <a:buSzPts val="1600"/>
              <a:defRPr/>
            </a:pPr>
            <a:r>
              <a:rPr lang="fr-FR" sz="1800" noProof="1">
                <a:solidFill>
                  <a:schemeClr val="bg1"/>
                </a:solidFill>
                <a:latin typeface="Catamaran"/>
                <a:cs typeface="Catamaran"/>
                <a:sym typeface="Catamaran"/>
              </a:rPr>
              <a:t>Perplexity: </a:t>
            </a:r>
            <a:r>
              <a:rPr lang="fr-FR" sz="1800" b="0" noProof="1">
                <a:solidFill>
                  <a:schemeClr val="bg1"/>
                </a:solidFill>
                <a:latin typeface="Catamaran"/>
                <a:cs typeface="Catamaran"/>
                <a:sym typeface="Catamaran"/>
              </a:rPr>
              <a:t>Balance entre structure locale et globale</a:t>
            </a:r>
          </a:p>
          <a:p>
            <a:pPr marL="0" indent="0" algn="l">
              <a:buClr>
                <a:srgbClr val="FFFFFF"/>
              </a:buClr>
              <a:buSzPts val="1600"/>
              <a:defRPr/>
            </a:pPr>
            <a:r>
              <a:rPr lang="fr-FR" sz="1800" noProof="1">
                <a:solidFill>
                  <a:schemeClr val="bg1"/>
                </a:solidFill>
                <a:latin typeface="Catamaran"/>
                <a:cs typeface="Catamaran"/>
                <a:sym typeface="Catamaran"/>
              </a:rPr>
              <a:t>Learning Rate: </a:t>
            </a:r>
            <a:r>
              <a:rPr lang="fr-FR" sz="1800" b="0" noProof="1">
                <a:solidFill>
                  <a:schemeClr val="bg1"/>
                </a:solidFill>
                <a:latin typeface="Catamaran"/>
                <a:cs typeface="Catamaran"/>
                <a:sym typeface="Catamaran"/>
              </a:rPr>
              <a:t>Taux d’apprentissage</a:t>
            </a:r>
          </a:p>
          <a:p>
            <a:pPr marL="0" indent="0" algn="l">
              <a:buClr>
                <a:srgbClr val="FFFFFF"/>
              </a:buClr>
              <a:buSzPts val="1600"/>
              <a:defRPr/>
            </a:pPr>
            <a:r>
              <a:rPr lang="fr-FR" sz="1800" noProof="1">
                <a:solidFill>
                  <a:schemeClr val="bg1"/>
                </a:solidFill>
                <a:latin typeface="Catamaran"/>
                <a:cs typeface="Catamaran"/>
                <a:sym typeface="Catamaran"/>
              </a:rPr>
              <a:t>Metric: </a:t>
            </a:r>
            <a:r>
              <a:rPr lang="fr-FR" sz="1800" b="0" noProof="1">
                <a:solidFill>
                  <a:schemeClr val="bg1"/>
                </a:solidFill>
                <a:latin typeface="Catamaran"/>
                <a:cs typeface="Catamaran"/>
                <a:sym typeface="Catamaran"/>
              </a:rPr>
              <a:t>Mesure de distance utilisée</a:t>
            </a:r>
          </a:p>
          <a:p>
            <a:pPr marL="0" indent="0" algn="l">
              <a:buClr>
                <a:srgbClr val="FFFFFF"/>
              </a:buClr>
              <a:buSzPts val="1600"/>
              <a:defRPr/>
            </a:pPr>
            <a:r>
              <a:rPr lang="fr-FR" sz="1800" noProof="1">
                <a:solidFill>
                  <a:schemeClr val="bg1"/>
                </a:solidFill>
                <a:latin typeface="Catamaran"/>
                <a:cs typeface="Catamaran"/>
                <a:sym typeface="Catamaran"/>
              </a:rPr>
              <a:t>Init: </a:t>
            </a:r>
            <a:r>
              <a:rPr lang="fr-FR" sz="1800" b="0" noProof="1">
                <a:solidFill>
                  <a:schemeClr val="bg1"/>
                </a:solidFill>
                <a:latin typeface="Catamaran"/>
                <a:cs typeface="Catamaran"/>
                <a:sym typeface="Catamaran"/>
              </a:rPr>
              <a:t>Choix de l’initialisation des points (random ou PCA)</a:t>
            </a:r>
          </a:p>
          <a:p>
            <a:pPr marL="0" indent="0" algn="l">
              <a:buClr>
                <a:srgbClr val="FFFFFF"/>
              </a:buClr>
              <a:buSzPts val="1600"/>
              <a:defRPr/>
            </a:pPr>
            <a:endParaRPr lang="fr-FR" sz="1800" b="0" noProof="1">
              <a:solidFill>
                <a:schemeClr val="bg1"/>
              </a:solidFill>
              <a:latin typeface="Catamaran"/>
              <a:cs typeface="Catamaran"/>
              <a:sym typeface="Catamaran"/>
            </a:endParaRPr>
          </a:p>
          <a:p>
            <a:pPr marL="0" indent="0" algn="ctr">
              <a:buClr>
                <a:srgbClr val="FFFFFF"/>
              </a:buClr>
              <a:buSzPts val="1600"/>
              <a:defRPr/>
            </a:pPr>
            <a:r>
              <a:rPr lang="fr-FR" sz="1800" noProof="1">
                <a:solidFill>
                  <a:schemeClr val="bg1"/>
                </a:solidFill>
                <a:latin typeface="Catamaran"/>
                <a:cs typeface="Catamaran"/>
                <a:sym typeface="Catamaran"/>
              </a:rPr>
              <a:t>Index de Davies-Bouldin [</a:t>
            </a:r>
            <a:r>
              <a:rPr lang="fr-FR" sz="1800" noProof="1">
                <a:solidFill>
                  <a:srgbClr val="92D050"/>
                </a:solidFill>
                <a:latin typeface="Catamaran"/>
                <a:cs typeface="Catamaran"/>
                <a:sym typeface="Catamaran"/>
              </a:rPr>
              <a:t>0</a:t>
            </a:r>
            <a:r>
              <a:rPr lang="fr-FR" sz="1800" noProof="1">
                <a:solidFill>
                  <a:schemeClr val="bg1"/>
                </a:solidFill>
                <a:latin typeface="Catamaran"/>
                <a:cs typeface="Catamaran"/>
                <a:sym typeface="Catamaran"/>
              </a:rPr>
              <a:t>, </a:t>
            </a:r>
            <a:r>
              <a:rPr lang="fr-FR" sz="1800" noProof="1">
                <a:solidFill>
                  <a:srgbClr val="FF0000"/>
                </a:solidFill>
                <a:latin typeface="Catamaran"/>
                <a:cs typeface="Catamaran"/>
                <a:sym typeface="Catamaran"/>
              </a:rPr>
              <a:t>+∞</a:t>
            </a:r>
            <a:r>
              <a:rPr lang="fr-FR" sz="1800" noProof="1">
                <a:solidFill>
                  <a:schemeClr val="bg1"/>
                </a:solidFill>
                <a:latin typeface="Catamaran"/>
                <a:cs typeface="Catamaran"/>
                <a:sym typeface="Catamaran"/>
              </a:rPr>
              <a:t>[ et la Silhouette [</a:t>
            </a:r>
            <a:r>
              <a:rPr lang="fr-FR" sz="1800" noProof="1">
                <a:solidFill>
                  <a:srgbClr val="FF0000"/>
                </a:solidFill>
                <a:latin typeface="Catamaran"/>
                <a:cs typeface="Catamaran"/>
                <a:sym typeface="Catamaran"/>
              </a:rPr>
              <a:t>-1</a:t>
            </a:r>
            <a:r>
              <a:rPr lang="fr-FR" sz="1800" noProof="1">
                <a:solidFill>
                  <a:schemeClr val="bg1"/>
                </a:solidFill>
                <a:latin typeface="Catamaran"/>
                <a:cs typeface="Catamaran"/>
                <a:sym typeface="Catamaran"/>
              </a:rPr>
              <a:t>, </a:t>
            </a:r>
            <a:r>
              <a:rPr lang="fr-FR" sz="1800" noProof="1">
                <a:solidFill>
                  <a:srgbClr val="92D050"/>
                </a:solidFill>
                <a:latin typeface="Catamaran"/>
                <a:cs typeface="Catamaran"/>
                <a:sym typeface="Catamaran"/>
              </a:rPr>
              <a:t>1</a:t>
            </a:r>
            <a:r>
              <a:rPr lang="fr-FR" sz="1800" noProof="1">
                <a:solidFill>
                  <a:schemeClr val="bg1"/>
                </a:solidFill>
                <a:latin typeface="Catamaran"/>
                <a:cs typeface="Catamaran"/>
                <a:sym typeface="Catamaran"/>
              </a:rPr>
              <a:t>] </a:t>
            </a:r>
          </a:p>
          <a:p>
            <a:pPr marL="0" indent="0" algn="ctr">
              <a:buClr>
                <a:srgbClr val="FFFFFF"/>
              </a:buClr>
              <a:buSzPts val="1600"/>
              <a:defRPr/>
            </a:pPr>
            <a:r>
              <a:rPr lang="fr-FR" sz="1800" b="0" i="1" noProof="1">
                <a:solidFill>
                  <a:schemeClr val="bg1"/>
                </a:solidFill>
                <a:latin typeface="Catamaran"/>
                <a:cs typeface="Catamaran"/>
                <a:sym typeface="Catamaran"/>
              </a:rPr>
              <a:t>Métriques pour évaluer la qualité des clusters</a:t>
            </a:r>
          </a:p>
          <a:p>
            <a:pPr marL="0" indent="0" algn="ctr">
              <a:buClr>
                <a:srgbClr val="FFFFFF"/>
              </a:buClr>
              <a:buSzPts val="1600"/>
              <a:defRPr/>
            </a:pPr>
            <a:endParaRPr lang="fr-FR" sz="1800" b="0" noProof="1">
              <a:solidFill>
                <a:schemeClr val="bg1"/>
              </a:solidFill>
              <a:latin typeface="Catamaran"/>
              <a:cs typeface="Catamaran"/>
              <a:sym typeface="Catamaran"/>
            </a:endParaRPr>
          </a:p>
          <a:p>
            <a:pPr marL="0" indent="0" algn="ctr">
              <a:buClr>
                <a:srgbClr val="FFFFFF"/>
              </a:buClr>
              <a:buSzPts val="1600"/>
              <a:defRPr/>
            </a:pPr>
            <a:r>
              <a:rPr lang="fr-FR" sz="1800" noProof="1">
                <a:solidFill>
                  <a:schemeClr val="bg1"/>
                </a:solidFill>
                <a:latin typeface="Catamaran"/>
                <a:cs typeface="Catamaran"/>
                <a:sym typeface="Catamaran"/>
              </a:rPr>
              <a:t>k-means</a:t>
            </a:r>
          </a:p>
          <a:p>
            <a:pPr marL="0" indent="0" algn="ctr">
              <a:buClr>
                <a:srgbClr val="FFFFFF"/>
              </a:buClr>
              <a:buSzPts val="1600"/>
              <a:defRPr/>
            </a:pPr>
            <a:r>
              <a:rPr lang="fr-FR" sz="1800" b="0" i="1" noProof="1">
                <a:solidFill>
                  <a:schemeClr val="bg1"/>
                </a:solidFill>
                <a:latin typeface="Catamaran"/>
                <a:cs typeface="Catamaran"/>
                <a:sym typeface="Catamaran"/>
              </a:rPr>
              <a:t>Va créer des clusters théoriques</a:t>
            </a:r>
          </a:p>
          <a:p>
            <a:pPr marL="0" indent="0" algn="l">
              <a:buClr>
                <a:srgbClr val="FFFFFF"/>
              </a:buClr>
              <a:buSzPts val="1600"/>
              <a:defRPr/>
            </a:pPr>
            <a:endParaRPr lang="fr-FR" sz="1800" b="0" noProof="1">
              <a:solidFill>
                <a:schemeClr val="bg1"/>
              </a:solidFill>
              <a:latin typeface="Catamaran"/>
              <a:cs typeface="Catamaran"/>
              <a:sym typeface="Catamaran"/>
            </a:endParaRPr>
          </a:p>
          <a:p>
            <a:pPr marL="0" indent="0" algn="ctr">
              <a:buClr>
                <a:srgbClr val="FFFFFF"/>
              </a:buClr>
              <a:buSzPts val="1600"/>
              <a:defRPr/>
            </a:pPr>
            <a:r>
              <a:rPr lang="fr-FR" sz="1800" noProof="1">
                <a:solidFill>
                  <a:schemeClr val="bg1"/>
                </a:solidFill>
                <a:latin typeface="Catamaran"/>
                <a:cs typeface="Catamaran"/>
                <a:sym typeface="Catamaran"/>
              </a:rPr>
              <a:t>ARI (Adjusted Rand Index) [</a:t>
            </a:r>
            <a:r>
              <a:rPr lang="fr-FR" sz="1800" noProof="1">
                <a:solidFill>
                  <a:srgbClr val="FF0000"/>
                </a:solidFill>
                <a:latin typeface="Catamaran"/>
                <a:cs typeface="Catamaran"/>
                <a:sym typeface="Catamaran"/>
              </a:rPr>
              <a:t>-1</a:t>
            </a:r>
            <a:r>
              <a:rPr lang="fr-FR" sz="1800" noProof="1">
                <a:solidFill>
                  <a:schemeClr val="bg1"/>
                </a:solidFill>
                <a:latin typeface="Catamaran"/>
                <a:cs typeface="Catamaran"/>
                <a:sym typeface="Catamaran"/>
              </a:rPr>
              <a:t>, </a:t>
            </a:r>
            <a:r>
              <a:rPr lang="fr-FR" sz="1800" noProof="1">
                <a:solidFill>
                  <a:srgbClr val="92D050"/>
                </a:solidFill>
                <a:latin typeface="Catamaran"/>
                <a:cs typeface="Catamaran"/>
                <a:sym typeface="Catamaran"/>
              </a:rPr>
              <a:t>1</a:t>
            </a:r>
            <a:r>
              <a:rPr lang="fr-FR" sz="1800" noProof="1">
                <a:solidFill>
                  <a:schemeClr val="bg1"/>
                </a:solidFill>
                <a:latin typeface="Catamaran"/>
                <a:cs typeface="Catamaran"/>
                <a:sym typeface="Catamaran"/>
              </a:rPr>
              <a:t>] </a:t>
            </a:r>
          </a:p>
          <a:p>
            <a:pPr marL="0" indent="0" algn="ctr">
              <a:buClr>
                <a:srgbClr val="FFFFFF"/>
              </a:buClr>
              <a:buSzPts val="1600"/>
              <a:defRPr/>
            </a:pPr>
            <a:r>
              <a:rPr lang="fr-FR" sz="1800" b="0" noProof="1">
                <a:solidFill>
                  <a:schemeClr val="bg1"/>
                </a:solidFill>
                <a:latin typeface="Catamaran"/>
                <a:cs typeface="Catamaran"/>
                <a:sym typeface="Catamaran"/>
              </a:rPr>
              <a:t>Comparaison clusters « naturels » et clusters k-means</a:t>
            </a:r>
          </a:p>
          <a:p>
            <a:pPr marL="0" indent="0" algn="ctr">
              <a:buClr>
                <a:srgbClr val="FFFFFF"/>
              </a:buClr>
              <a:buSzPts val="1600"/>
              <a:defRPr/>
            </a:pPr>
            <a:endParaRPr lang="fr-FR" sz="1800" b="0" noProof="1">
              <a:solidFill>
                <a:schemeClr val="bg1"/>
              </a:solidFill>
              <a:latin typeface="Catamaran"/>
              <a:cs typeface="Catamaran"/>
              <a:sym typeface="Catamaran"/>
            </a:endParaRPr>
          </a:p>
          <a:p>
            <a:pPr marL="0" indent="0" algn="ctr">
              <a:buClr>
                <a:srgbClr val="FFFFFF"/>
              </a:buClr>
              <a:buSzPts val="1600"/>
              <a:defRPr/>
            </a:pPr>
            <a:endParaRPr lang="fr-FR" sz="1800" b="0" noProof="1">
              <a:solidFill>
                <a:schemeClr val="bg1"/>
              </a:solidFill>
              <a:latin typeface="Catamaran"/>
              <a:cs typeface="Catamaran"/>
              <a:sym typeface="Catamaran"/>
            </a:endParaRPr>
          </a:p>
          <a:p>
            <a:pPr marL="342900" indent="-342900" algn="l">
              <a:buClr>
                <a:srgbClr val="FFFFFF"/>
              </a:buClr>
              <a:buSzPts val="1600"/>
              <a:buFontTx/>
              <a:buChar char="-"/>
              <a:defRPr/>
            </a:pPr>
            <a:endParaRPr lang="fr-FR" sz="1800" b="0" noProof="1">
              <a:solidFill>
                <a:schemeClr val="bg1"/>
              </a:solidFill>
              <a:latin typeface="Catamaran"/>
              <a:cs typeface="Catamaran"/>
              <a:sym typeface="Catamaran"/>
            </a:endParaRPr>
          </a:p>
        </p:txBody>
      </p:sp>
    </p:spTree>
    <p:extLst>
      <p:ext uri="{BB962C8B-B14F-4D97-AF65-F5344CB8AC3E}">
        <p14:creationId xmlns:p14="http://schemas.microsoft.com/office/powerpoint/2010/main" val="3547203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3) </a:t>
            </a:r>
            <a:r>
              <a:rPr lang="fr-FR" sz="3200">
                <a:latin typeface="Catamaran" panose="020B0604020202020204"/>
                <a:cs typeface="Catamaran" panose="020B0604020202020204"/>
              </a:rPr>
              <a:t>Étude de faisabilité</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Features à privilégier</a:t>
            </a:r>
          </a:p>
        </p:txBody>
      </p:sp>
      <p:sp>
        <p:nvSpPr>
          <p:cNvPr id="5" name="Google Shape;392;p42">
            <a:extLst>
              <a:ext uri="{FF2B5EF4-FFF2-40B4-BE49-F238E27FC236}">
                <a16:creationId xmlns:a16="http://schemas.microsoft.com/office/drawing/2014/main" id="{A1D03724-7FD3-69A9-3B87-A934E5CB5081}"/>
              </a:ext>
            </a:extLst>
          </p:cNvPr>
          <p:cNvSpPr txBox="1">
            <a:spLocks/>
          </p:cNvSpPr>
          <p:nvPr/>
        </p:nvSpPr>
        <p:spPr>
          <a:xfrm>
            <a:off x="495298" y="4052860"/>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500" noProof="1">
                <a:solidFill>
                  <a:schemeClr val="bg1"/>
                </a:solidFill>
                <a:latin typeface="Catamaran"/>
                <a:cs typeface="Catamaran"/>
                <a:sym typeface="Catamaran"/>
              </a:rPr>
              <a:t>VGG16 possède les meilleurs scores:</a:t>
            </a:r>
          </a:p>
          <a:p>
            <a:pPr marL="0" indent="0" algn="ctr">
              <a:buClr>
                <a:srgbClr val="FFFFFF"/>
              </a:buClr>
              <a:buSzPts val="1600"/>
              <a:defRPr/>
            </a:pPr>
            <a:r>
              <a:rPr lang="fr-FR" sz="2500" b="0" i="1" noProof="1">
                <a:solidFill>
                  <a:schemeClr val="bg1"/>
                </a:solidFill>
                <a:latin typeface="Catamaran"/>
                <a:cs typeface="Catamaran"/>
                <a:sym typeface="Catamaran"/>
              </a:rPr>
              <a:t>Les features images sont à privilégier </a:t>
            </a:r>
          </a:p>
          <a:p>
            <a:pPr marL="342900" indent="-342900" algn="l">
              <a:buClr>
                <a:srgbClr val="FFFFFF"/>
              </a:buClr>
              <a:buSzPts val="1600"/>
              <a:buFontTx/>
              <a:buChar char="-"/>
              <a:defRPr/>
            </a:pPr>
            <a:endParaRPr lang="fr-FR" sz="2500" b="0" noProof="1">
              <a:solidFill>
                <a:schemeClr val="bg1"/>
              </a:solidFill>
              <a:latin typeface="Catamaran"/>
              <a:cs typeface="Catamaran"/>
              <a:sym typeface="Catamaran"/>
            </a:endParaRPr>
          </a:p>
          <a:p>
            <a:pPr marL="342900" indent="-342900" algn="l">
              <a:buClr>
                <a:srgbClr val="FFFFFF"/>
              </a:buClr>
              <a:buSzPts val="1600"/>
              <a:buFontTx/>
              <a:buChar char="-"/>
              <a:defRPr/>
            </a:pPr>
            <a:endParaRPr lang="fr-FR" sz="2500" b="0" noProof="1">
              <a:solidFill>
                <a:schemeClr val="bg1"/>
              </a:solidFill>
              <a:latin typeface="Catamaran"/>
              <a:cs typeface="Catamaran"/>
              <a:sym typeface="Catamaran"/>
            </a:endParaRPr>
          </a:p>
        </p:txBody>
      </p:sp>
      <p:pic>
        <p:nvPicPr>
          <p:cNvPr id="6" name="Picture 5">
            <a:extLst>
              <a:ext uri="{FF2B5EF4-FFF2-40B4-BE49-F238E27FC236}">
                <a16:creationId xmlns:a16="http://schemas.microsoft.com/office/drawing/2014/main" id="{F7235FEB-F078-A9B0-42C4-C852928BEFD9}"/>
              </a:ext>
            </a:extLst>
          </p:cNvPr>
          <p:cNvPicPr>
            <a:picLocks noChangeAspect="1"/>
          </p:cNvPicPr>
          <p:nvPr/>
        </p:nvPicPr>
        <p:blipFill>
          <a:blip r:embed="rId3"/>
          <a:stretch>
            <a:fillRect/>
          </a:stretch>
        </p:blipFill>
        <p:spPr>
          <a:xfrm>
            <a:off x="685619" y="1077858"/>
            <a:ext cx="7772762" cy="2513933"/>
          </a:xfrm>
          <a:prstGeom prst="rect">
            <a:avLst/>
          </a:prstGeom>
          <a:ln>
            <a:solidFill>
              <a:schemeClr val="tx2"/>
            </a:solidFill>
          </a:ln>
        </p:spPr>
      </p:pic>
    </p:spTree>
    <p:extLst>
      <p:ext uri="{BB962C8B-B14F-4D97-AF65-F5344CB8AC3E}">
        <p14:creationId xmlns:p14="http://schemas.microsoft.com/office/powerpoint/2010/main" val="345065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3) </a:t>
            </a:r>
            <a:r>
              <a:rPr lang="fr-FR" sz="3200">
                <a:latin typeface="Catamaran" panose="020B0604020202020204"/>
                <a:cs typeface="Catamaran" panose="020B0604020202020204"/>
              </a:rPr>
              <a:t>Étude de faisabilité</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Hyperparamètres du t-SNE pour les features VGG16</a:t>
            </a:r>
          </a:p>
        </p:txBody>
      </p:sp>
      <p:pic>
        <p:nvPicPr>
          <p:cNvPr id="7" name="Picture 6">
            <a:extLst>
              <a:ext uri="{FF2B5EF4-FFF2-40B4-BE49-F238E27FC236}">
                <a16:creationId xmlns:a16="http://schemas.microsoft.com/office/drawing/2014/main" id="{46EAEDE6-4743-E822-585E-A4F27589438E}"/>
              </a:ext>
            </a:extLst>
          </p:cNvPr>
          <p:cNvPicPr>
            <a:picLocks noChangeAspect="1"/>
          </p:cNvPicPr>
          <p:nvPr/>
        </p:nvPicPr>
        <p:blipFill>
          <a:blip r:embed="rId3"/>
          <a:stretch>
            <a:fillRect/>
          </a:stretch>
        </p:blipFill>
        <p:spPr>
          <a:xfrm>
            <a:off x="679305" y="1262368"/>
            <a:ext cx="7785390" cy="3025203"/>
          </a:xfrm>
          <a:prstGeom prst="rect">
            <a:avLst/>
          </a:prstGeom>
          <a:ln>
            <a:solidFill>
              <a:schemeClr val="tx2"/>
            </a:solidFill>
          </a:ln>
        </p:spPr>
      </p:pic>
      <p:sp>
        <p:nvSpPr>
          <p:cNvPr id="8" name="Google Shape;392;p42">
            <a:extLst>
              <a:ext uri="{FF2B5EF4-FFF2-40B4-BE49-F238E27FC236}">
                <a16:creationId xmlns:a16="http://schemas.microsoft.com/office/drawing/2014/main" id="{DE252E71-78D7-3073-A972-8DDD2AFEAB91}"/>
              </a:ext>
            </a:extLst>
          </p:cNvPr>
          <p:cNvSpPr txBox="1">
            <a:spLocks/>
          </p:cNvSpPr>
          <p:nvPr/>
        </p:nvSpPr>
        <p:spPr>
          <a:xfrm>
            <a:off x="394855" y="4436103"/>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500" noProof="1">
                <a:solidFill>
                  <a:schemeClr val="bg1"/>
                </a:solidFill>
                <a:latin typeface="Catamaran"/>
                <a:cs typeface="Catamaran"/>
                <a:sym typeface="Catamaran"/>
              </a:rPr>
              <a:t>Silhouette = 0,26 / Davies-Bouldin = 1,38</a:t>
            </a:r>
            <a:endParaRPr lang="fr-FR" sz="2500" b="0" noProof="1">
              <a:solidFill>
                <a:schemeClr val="bg1"/>
              </a:solidFill>
              <a:latin typeface="Catamaran"/>
              <a:cs typeface="Catamaran"/>
              <a:sym typeface="Catamaran"/>
            </a:endParaRPr>
          </a:p>
        </p:txBody>
      </p:sp>
    </p:spTree>
    <p:extLst>
      <p:ext uri="{BB962C8B-B14F-4D97-AF65-F5344CB8AC3E}">
        <p14:creationId xmlns:p14="http://schemas.microsoft.com/office/powerpoint/2010/main" val="3367891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3) </a:t>
            </a:r>
            <a:r>
              <a:rPr lang="fr-FR" sz="3200">
                <a:latin typeface="Catamaran" panose="020B0604020202020204"/>
                <a:cs typeface="Catamaran" panose="020B0604020202020204"/>
              </a:rPr>
              <a:t>Étude de faisabilité</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Conclusion sur la faisabilité</a:t>
            </a:r>
          </a:p>
        </p:txBody>
      </p:sp>
      <p:sp>
        <p:nvSpPr>
          <p:cNvPr id="5" name="Google Shape;392;p42">
            <a:extLst>
              <a:ext uri="{FF2B5EF4-FFF2-40B4-BE49-F238E27FC236}">
                <a16:creationId xmlns:a16="http://schemas.microsoft.com/office/drawing/2014/main" id="{A1D03724-7FD3-69A9-3B87-A934E5CB5081}"/>
              </a:ext>
            </a:extLst>
          </p:cNvPr>
          <p:cNvSpPr txBox="1">
            <a:spLocks/>
          </p:cNvSpPr>
          <p:nvPr/>
        </p:nvSpPr>
        <p:spPr>
          <a:xfrm>
            <a:off x="387925" y="4190185"/>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500" noProof="1">
                <a:solidFill>
                  <a:schemeClr val="bg1"/>
                </a:solidFill>
                <a:latin typeface="Catamaran"/>
                <a:cs typeface="Catamaran"/>
                <a:sym typeface="Catamaran"/>
              </a:rPr>
              <a:t>La comparaison visuelle ainsi que son ARI (0,52) suggèrent fortement qu’une classification supervisée est possible</a:t>
            </a:r>
            <a:endParaRPr lang="fr-FR" sz="2500" b="0" i="1" noProof="1">
              <a:solidFill>
                <a:schemeClr val="bg1"/>
              </a:solidFill>
              <a:latin typeface="Catamaran"/>
              <a:cs typeface="Catamaran"/>
              <a:sym typeface="Catamaran"/>
            </a:endParaRPr>
          </a:p>
          <a:p>
            <a:pPr marL="342900" indent="-342900" algn="l">
              <a:buClr>
                <a:srgbClr val="FFFFFF"/>
              </a:buClr>
              <a:buSzPts val="1600"/>
              <a:buFontTx/>
              <a:buChar char="-"/>
              <a:defRPr/>
            </a:pPr>
            <a:endParaRPr lang="fr-FR" sz="2500" b="0" noProof="1">
              <a:solidFill>
                <a:schemeClr val="bg1"/>
              </a:solidFill>
              <a:latin typeface="Catamaran"/>
              <a:cs typeface="Catamaran"/>
              <a:sym typeface="Catamaran"/>
            </a:endParaRPr>
          </a:p>
          <a:p>
            <a:pPr marL="342900" indent="-342900" algn="l">
              <a:buClr>
                <a:srgbClr val="FFFFFF"/>
              </a:buClr>
              <a:buSzPts val="1600"/>
              <a:buFontTx/>
              <a:buChar char="-"/>
              <a:defRPr/>
            </a:pPr>
            <a:endParaRPr lang="fr-FR" sz="2500" b="0" noProof="1">
              <a:solidFill>
                <a:schemeClr val="bg1"/>
              </a:solidFill>
              <a:latin typeface="Catamaran"/>
              <a:cs typeface="Catamaran"/>
              <a:sym typeface="Catamaran"/>
            </a:endParaRPr>
          </a:p>
        </p:txBody>
      </p:sp>
      <p:pic>
        <p:nvPicPr>
          <p:cNvPr id="16386" name="Picture 2" descr="[animate output image]">
            <a:extLst>
              <a:ext uri="{FF2B5EF4-FFF2-40B4-BE49-F238E27FC236}">
                <a16:creationId xmlns:a16="http://schemas.microsoft.com/office/drawing/2014/main" id="{4987EDEA-A83C-C9D5-4F2F-2F9C1CDA9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743" y="970018"/>
            <a:ext cx="5652655" cy="3168823"/>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240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4</a:t>
            </a:r>
            <a:r>
              <a:rPr kumimoji="0" lang="fr-FR" sz="3200" b="1" i="0" u="none" strike="noStrike" kern="0" cap="none" spc="0" normalizeH="0" baseline="0" noProof="0">
                <a:ln>
                  <a:noFill/>
                </a:ln>
                <a:solidFill>
                  <a:srgbClr val="0FE0E0"/>
                </a:solidFill>
                <a:effectLst/>
                <a:uLnTx/>
                <a:uFillTx/>
                <a:latin typeface="Quantico"/>
                <a:sym typeface="Quantico"/>
              </a:rPr>
              <a:t>) </a:t>
            </a:r>
            <a:r>
              <a:rPr lang="fr-FR" sz="3200">
                <a:latin typeface="Catamaran" panose="020B0604020202020204"/>
                <a:cs typeface="Catamaran" panose="020B0604020202020204"/>
              </a:rPr>
              <a:t>Classification supervisée</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Protocole</a:t>
            </a:r>
          </a:p>
        </p:txBody>
      </p:sp>
      <p:sp>
        <p:nvSpPr>
          <p:cNvPr id="3" name="Google Shape;392;p42">
            <a:extLst>
              <a:ext uri="{FF2B5EF4-FFF2-40B4-BE49-F238E27FC236}">
                <a16:creationId xmlns:a16="http://schemas.microsoft.com/office/drawing/2014/main" id="{E8EDB718-0A25-914B-2AD7-CE9D23719D5F}"/>
              </a:ext>
            </a:extLst>
          </p:cNvPr>
          <p:cNvSpPr txBox="1">
            <a:spLocks/>
          </p:cNvSpPr>
          <p:nvPr/>
        </p:nvSpPr>
        <p:spPr>
          <a:xfrm>
            <a:off x="394855" y="1004858"/>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342900" indent="-342900" algn="l">
              <a:buClr>
                <a:srgbClr val="FFFFFF"/>
              </a:buClr>
              <a:buSzPts val="1600"/>
              <a:buFontTx/>
              <a:buChar char="-"/>
              <a:defRPr/>
            </a:pPr>
            <a:r>
              <a:rPr lang="fr-FR" sz="2000" noProof="1">
                <a:solidFill>
                  <a:schemeClr val="bg1"/>
                </a:solidFill>
                <a:latin typeface="Catamaran"/>
                <a:cs typeface="Catamaran"/>
                <a:sym typeface="Catamaran"/>
              </a:rPr>
              <a:t>Train (70%): </a:t>
            </a:r>
            <a:r>
              <a:rPr lang="fr-FR" sz="2000" b="0" noProof="1">
                <a:solidFill>
                  <a:schemeClr val="bg1"/>
                </a:solidFill>
                <a:latin typeface="Catamaran"/>
                <a:cs typeface="Catamaran"/>
                <a:sym typeface="Catamaran"/>
              </a:rPr>
              <a:t>Permet d'entraîner le modèle</a:t>
            </a:r>
          </a:p>
          <a:p>
            <a:pPr marL="342900" indent="-342900" algn="l">
              <a:buClr>
                <a:srgbClr val="FFFFFF"/>
              </a:buClr>
              <a:buSzPts val="1600"/>
              <a:buFontTx/>
              <a:buChar char="-"/>
              <a:defRPr/>
            </a:pPr>
            <a:r>
              <a:rPr lang="fr-FR" sz="2000" noProof="1">
                <a:solidFill>
                  <a:schemeClr val="bg1"/>
                </a:solidFill>
                <a:latin typeface="Catamaran"/>
                <a:cs typeface="Catamaran"/>
                <a:sym typeface="Catamaran"/>
              </a:rPr>
              <a:t>Validation (15%):</a:t>
            </a:r>
            <a:r>
              <a:rPr lang="fr-FR" sz="2000" b="0" noProof="1">
                <a:solidFill>
                  <a:schemeClr val="bg1"/>
                </a:solidFill>
                <a:latin typeface="Catamaran"/>
                <a:cs typeface="Catamaran"/>
                <a:sym typeface="Catamaran"/>
              </a:rPr>
              <a:t> Calibre les valeurs des hypermaramètres</a:t>
            </a:r>
          </a:p>
          <a:p>
            <a:pPr marL="342900" indent="-342900" algn="l">
              <a:buClr>
                <a:srgbClr val="FFFFFF"/>
              </a:buClr>
              <a:buSzPts val="1600"/>
              <a:buFontTx/>
              <a:buChar char="-"/>
              <a:defRPr/>
            </a:pPr>
            <a:r>
              <a:rPr lang="fr-FR" sz="2000" noProof="1">
                <a:solidFill>
                  <a:schemeClr val="bg1"/>
                </a:solidFill>
                <a:latin typeface="Catamaran"/>
                <a:cs typeface="Catamaran"/>
                <a:sym typeface="Catamaran"/>
              </a:rPr>
              <a:t>Test (15%): </a:t>
            </a:r>
            <a:r>
              <a:rPr lang="fr-FR" sz="2000" b="0" noProof="1">
                <a:solidFill>
                  <a:schemeClr val="bg1"/>
                </a:solidFill>
                <a:latin typeface="Catamaran"/>
                <a:cs typeface="Catamaran"/>
                <a:sym typeface="Catamaran"/>
              </a:rPr>
              <a:t>Vérifie que le modèle est robuste avec de nouvelles données</a:t>
            </a:r>
          </a:p>
          <a:p>
            <a:pPr marL="342900" indent="-342900" algn="l">
              <a:buClr>
                <a:srgbClr val="FFFFFF"/>
              </a:buClr>
              <a:buSzPts val="1600"/>
              <a:buFontTx/>
              <a:buChar char="-"/>
              <a:defRPr/>
            </a:pPr>
            <a:r>
              <a:rPr lang="fr-FR" sz="2000" noProof="1">
                <a:solidFill>
                  <a:schemeClr val="bg1"/>
                </a:solidFill>
                <a:latin typeface="Catamaran"/>
                <a:cs typeface="Catamaran"/>
                <a:sym typeface="Catamaran"/>
              </a:rPr>
              <a:t>Stratifiés: </a:t>
            </a:r>
            <a:r>
              <a:rPr lang="fr-FR" sz="2000" b="0" noProof="1">
                <a:solidFill>
                  <a:schemeClr val="bg1"/>
                </a:solidFill>
                <a:latin typeface="Catamaran"/>
                <a:cs typeface="Catamaran"/>
                <a:sym typeface="Catamaran"/>
              </a:rPr>
              <a:t>Aucune fuite d’information entre les jeux de données</a:t>
            </a:r>
          </a:p>
          <a:p>
            <a:pPr marL="342900" indent="-342900" algn="l">
              <a:buClr>
                <a:srgbClr val="FFFFFF"/>
              </a:buClr>
              <a:buSzPts val="1600"/>
              <a:buFontTx/>
              <a:buChar char="-"/>
              <a:defRPr/>
            </a:pPr>
            <a:r>
              <a:rPr lang="fr-FR" sz="2000" noProof="1">
                <a:solidFill>
                  <a:schemeClr val="bg1"/>
                </a:solidFill>
                <a:latin typeface="Catamaran"/>
                <a:cs typeface="Catamaran"/>
                <a:sym typeface="Catamaran"/>
              </a:rPr>
              <a:t>3 modèles testés:</a:t>
            </a:r>
          </a:p>
          <a:p>
            <a:pPr marL="800100" lvl="1" indent="-342900">
              <a:buClr>
                <a:srgbClr val="FFFFFF"/>
              </a:buClr>
              <a:buSzPts val="1600"/>
              <a:buFontTx/>
              <a:buChar char="-"/>
              <a:defRPr/>
            </a:pPr>
            <a:r>
              <a:rPr lang="fr-FR" sz="2000" i="1" noProof="1">
                <a:solidFill>
                  <a:schemeClr val="bg1"/>
                </a:solidFill>
                <a:latin typeface="Catamaran"/>
                <a:cs typeface="Catamaran"/>
                <a:sym typeface="Catamaran"/>
              </a:rPr>
              <a:t>Perceptron multicouche entièrement connecté</a:t>
            </a:r>
          </a:p>
          <a:p>
            <a:pPr marL="800100" lvl="1" indent="-342900">
              <a:buClr>
                <a:srgbClr val="FFFFFF"/>
              </a:buClr>
              <a:buSzPts val="1600"/>
              <a:buFontTx/>
              <a:buChar char="-"/>
              <a:defRPr/>
            </a:pPr>
            <a:r>
              <a:rPr lang="fr-FR" sz="2000" i="1" noProof="1">
                <a:solidFill>
                  <a:schemeClr val="bg1"/>
                </a:solidFill>
                <a:latin typeface="Catamaran"/>
                <a:cs typeface="Catamaran"/>
                <a:sym typeface="Catamaran"/>
              </a:rPr>
              <a:t>Modèle simple CNN</a:t>
            </a:r>
          </a:p>
          <a:p>
            <a:pPr marL="800100" lvl="1" indent="-342900">
              <a:buClr>
                <a:srgbClr val="FFFFFF"/>
              </a:buClr>
              <a:buSzPts val="1600"/>
              <a:buFontTx/>
              <a:buChar char="-"/>
              <a:defRPr/>
            </a:pPr>
            <a:r>
              <a:rPr lang="fr-FR" sz="2000" i="1" noProof="1">
                <a:solidFill>
                  <a:schemeClr val="bg1"/>
                </a:solidFill>
              </a:rPr>
              <a:t>VGG16 + Transfer learning</a:t>
            </a:r>
            <a:endParaRPr lang="fr-FR" sz="2000" i="1" noProof="1">
              <a:solidFill>
                <a:schemeClr val="bg1"/>
              </a:solidFill>
              <a:latin typeface="Catamaran"/>
              <a:cs typeface="Catamaran"/>
              <a:sym typeface="Catamaran"/>
            </a:endParaRPr>
          </a:p>
          <a:p>
            <a:pPr marL="342900" indent="-342900" algn="l">
              <a:buClr>
                <a:srgbClr val="FFFFFF"/>
              </a:buClr>
              <a:buSzPts val="1600"/>
              <a:buFontTx/>
              <a:buChar char="-"/>
              <a:defRPr/>
            </a:pPr>
            <a:r>
              <a:rPr lang="fr-FR" sz="2000" noProof="1">
                <a:solidFill>
                  <a:schemeClr val="bg1"/>
                </a:solidFill>
                <a:latin typeface="Catamaran"/>
                <a:cs typeface="Catamaran"/>
                <a:sym typeface="Catamaran"/>
              </a:rPr>
              <a:t>loss='categorical_crossentropy’: </a:t>
            </a:r>
            <a:r>
              <a:rPr lang="fr-FR" sz="2000" b="0" noProof="1">
                <a:solidFill>
                  <a:schemeClr val="bg1"/>
                </a:solidFill>
                <a:latin typeface="Catamaran"/>
                <a:cs typeface="Catamaran"/>
                <a:sym typeface="Catamaran"/>
              </a:rPr>
              <a:t>Utile pour la classification multiclasse</a:t>
            </a:r>
          </a:p>
          <a:p>
            <a:pPr marL="342900" indent="-342900" algn="l">
              <a:buClr>
                <a:srgbClr val="FFFFFF"/>
              </a:buClr>
              <a:buSzPts val="1600"/>
              <a:buFontTx/>
              <a:buChar char="-"/>
              <a:defRPr/>
            </a:pPr>
            <a:r>
              <a:rPr lang="fr-FR" sz="2000" noProof="1">
                <a:solidFill>
                  <a:schemeClr val="bg1"/>
                </a:solidFill>
                <a:latin typeface="Catamaran"/>
                <a:cs typeface="Catamaran"/>
                <a:sym typeface="Catamaran"/>
              </a:rPr>
              <a:t>optimizer='rmsprop’: </a:t>
            </a:r>
            <a:r>
              <a:rPr lang="fr-FR" sz="2000" b="0" noProof="1">
                <a:solidFill>
                  <a:schemeClr val="bg1"/>
                </a:solidFill>
                <a:latin typeface="Catamaran"/>
                <a:cs typeface="Catamaran"/>
                <a:sym typeface="Catamaran"/>
              </a:rPr>
              <a:t>Intéressant pour les réseaux de neurones profonds</a:t>
            </a:r>
          </a:p>
          <a:p>
            <a:pPr marL="342900" indent="-342900" algn="l">
              <a:buClr>
                <a:srgbClr val="FFFFFF"/>
              </a:buClr>
              <a:buSzPts val="1600"/>
              <a:buFontTx/>
              <a:buChar char="-"/>
              <a:defRPr/>
            </a:pPr>
            <a:r>
              <a:rPr lang="fr-FR" sz="2000" noProof="1">
                <a:solidFill>
                  <a:schemeClr val="bg1"/>
                </a:solidFill>
                <a:latin typeface="Catamaran"/>
                <a:cs typeface="Catamaran"/>
                <a:sym typeface="Catamaran"/>
              </a:rPr>
              <a:t>Early stopping = 'val_loss’: </a:t>
            </a:r>
            <a:r>
              <a:rPr lang="fr-FR" sz="2000" b="0" noProof="1">
                <a:solidFill>
                  <a:schemeClr val="bg1"/>
                </a:solidFill>
                <a:latin typeface="Catamaran"/>
                <a:cs typeface="Catamaran"/>
                <a:sym typeface="Catamaran"/>
              </a:rPr>
              <a:t>Évite le surapprentissage</a:t>
            </a:r>
          </a:p>
          <a:p>
            <a:pPr marL="342900" indent="-342900" algn="l">
              <a:buClr>
                <a:srgbClr val="FFFFFF"/>
              </a:buClr>
              <a:buSzPts val="1600"/>
              <a:buFontTx/>
              <a:buChar char="-"/>
              <a:defRPr/>
            </a:pPr>
            <a:r>
              <a:rPr lang="fr-FR" sz="2000" noProof="1">
                <a:solidFill>
                  <a:schemeClr val="bg1"/>
                </a:solidFill>
                <a:latin typeface="Catamaran"/>
                <a:cs typeface="Catamaran"/>
                <a:sym typeface="Catamaran"/>
              </a:rPr>
              <a:t>Hyperparamètre:</a:t>
            </a:r>
            <a:r>
              <a:rPr lang="fr-FR" sz="2000" b="0" noProof="1">
                <a:solidFill>
                  <a:schemeClr val="bg1"/>
                </a:solidFill>
                <a:latin typeface="Catamaran"/>
                <a:cs typeface="Catamaran"/>
                <a:sym typeface="Catamaran"/>
              </a:rPr>
              <a:t> Nombre d’epochs</a:t>
            </a:r>
          </a:p>
          <a:p>
            <a:pPr marL="800100" lvl="1" indent="-342900">
              <a:buClr>
                <a:srgbClr val="FFFFFF"/>
              </a:buClr>
              <a:buSzPts val="1600"/>
              <a:buFontTx/>
              <a:buChar char="-"/>
              <a:defRPr/>
            </a:pPr>
            <a:endParaRPr lang="fr-FR" sz="2000" b="1" noProof="1">
              <a:solidFill>
                <a:schemeClr val="bg1"/>
              </a:solidFill>
            </a:endParaRPr>
          </a:p>
        </p:txBody>
      </p:sp>
    </p:spTree>
    <p:extLst>
      <p:ext uri="{BB962C8B-B14F-4D97-AF65-F5344CB8AC3E}">
        <p14:creationId xmlns:p14="http://schemas.microsoft.com/office/powerpoint/2010/main" val="1940168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4</a:t>
            </a:r>
            <a:r>
              <a:rPr kumimoji="0" lang="fr-FR" sz="3200" b="1" i="0" u="none" strike="noStrike" kern="0" cap="none" spc="0" normalizeH="0" baseline="0" noProof="0">
                <a:ln>
                  <a:noFill/>
                </a:ln>
                <a:solidFill>
                  <a:srgbClr val="0FE0E0"/>
                </a:solidFill>
                <a:effectLst/>
                <a:uLnTx/>
                <a:uFillTx/>
                <a:latin typeface="Quantico"/>
                <a:sym typeface="Quantico"/>
              </a:rPr>
              <a:t>) </a:t>
            </a:r>
            <a:r>
              <a:rPr lang="fr-FR" sz="3200">
                <a:latin typeface="Catamaran" panose="020B0604020202020204"/>
                <a:cs typeface="Catamaran" panose="020B0604020202020204"/>
              </a:rPr>
              <a:t>Classification supervisée</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Comparaison des résultats</a:t>
            </a:r>
          </a:p>
        </p:txBody>
      </p:sp>
      <p:pic>
        <p:nvPicPr>
          <p:cNvPr id="6" name="Picture 5">
            <a:extLst>
              <a:ext uri="{FF2B5EF4-FFF2-40B4-BE49-F238E27FC236}">
                <a16:creationId xmlns:a16="http://schemas.microsoft.com/office/drawing/2014/main" id="{FD665E25-73E7-2DDF-0D2E-5D3A1BC993B2}"/>
              </a:ext>
            </a:extLst>
          </p:cNvPr>
          <p:cNvPicPr>
            <a:picLocks noChangeAspect="1"/>
          </p:cNvPicPr>
          <p:nvPr/>
        </p:nvPicPr>
        <p:blipFill>
          <a:blip r:embed="rId3"/>
          <a:stretch>
            <a:fillRect/>
          </a:stretch>
        </p:blipFill>
        <p:spPr>
          <a:xfrm>
            <a:off x="472095" y="1064941"/>
            <a:ext cx="8199809" cy="2412517"/>
          </a:xfrm>
          <a:prstGeom prst="rect">
            <a:avLst/>
          </a:prstGeom>
          <a:ln>
            <a:solidFill>
              <a:schemeClr val="tx2"/>
            </a:solidFill>
          </a:ln>
        </p:spPr>
      </p:pic>
      <p:sp>
        <p:nvSpPr>
          <p:cNvPr id="7" name="Google Shape;392;p42">
            <a:extLst>
              <a:ext uri="{FF2B5EF4-FFF2-40B4-BE49-F238E27FC236}">
                <a16:creationId xmlns:a16="http://schemas.microsoft.com/office/drawing/2014/main" id="{65DBA9B1-915E-76ED-D781-85032C81AB3B}"/>
              </a:ext>
            </a:extLst>
          </p:cNvPr>
          <p:cNvSpPr txBox="1">
            <a:spLocks/>
          </p:cNvSpPr>
          <p:nvPr/>
        </p:nvSpPr>
        <p:spPr>
          <a:xfrm>
            <a:off x="472096" y="3827725"/>
            <a:ext cx="8166214"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400" noProof="1">
                <a:solidFill>
                  <a:schemeClr val="bg1"/>
                </a:solidFill>
                <a:latin typeface="Catamaran"/>
                <a:cs typeface="Catamaran"/>
                <a:sym typeface="Catamaran"/>
              </a:rPr>
              <a:t>Sans trop de surprises, le modèle préentraîné VGG16 est largement meilleur que des modèles créés à la main</a:t>
            </a:r>
            <a:endParaRPr lang="fr-FR" sz="2400" b="1" noProof="1">
              <a:solidFill>
                <a:schemeClr val="bg1"/>
              </a:solidFill>
            </a:endParaRPr>
          </a:p>
        </p:txBody>
      </p:sp>
    </p:spTree>
    <p:extLst>
      <p:ext uri="{BB962C8B-B14F-4D97-AF65-F5344CB8AC3E}">
        <p14:creationId xmlns:p14="http://schemas.microsoft.com/office/powerpoint/2010/main" val="3825341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4</a:t>
            </a:r>
            <a:r>
              <a:rPr kumimoji="0" lang="fr-FR" sz="3200" b="1" i="0" u="none" strike="noStrike" kern="0" cap="none" spc="0" normalizeH="0" baseline="0" noProof="0">
                <a:ln>
                  <a:noFill/>
                </a:ln>
                <a:solidFill>
                  <a:srgbClr val="0FE0E0"/>
                </a:solidFill>
                <a:effectLst/>
                <a:uLnTx/>
                <a:uFillTx/>
                <a:latin typeface="Quantico"/>
                <a:sym typeface="Quantico"/>
              </a:rPr>
              <a:t>) </a:t>
            </a:r>
            <a:r>
              <a:rPr lang="fr-FR" sz="3200">
                <a:latin typeface="Catamaran" panose="020B0604020202020204"/>
                <a:cs typeface="Catamaran" panose="020B0604020202020204"/>
              </a:rPr>
              <a:t>Classification supervisée</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Surapprentissage</a:t>
            </a:r>
          </a:p>
        </p:txBody>
      </p:sp>
      <p:pic>
        <p:nvPicPr>
          <p:cNvPr id="20482" name="Picture 2">
            <a:extLst>
              <a:ext uri="{FF2B5EF4-FFF2-40B4-BE49-F238E27FC236}">
                <a16:creationId xmlns:a16="http://schemas.microsoft.com/office/drawing/2014/main" id="{E8665247-5080-B2F1-4EDC-50B7174D9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916" y="961566"/>
            <a:ext cx="6136167" cy="310110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3" name="Google Shape;392;p42">
            <a:extLst>
              <a:ext uri="{FF2B5EF4-FFF2-40B4-BE49-F238E27FC236}">
                <a16:creationId xmlns:a16="http://schemas.microsoft.com/office/drawing/2014/main" id="{B7F9E33B-770E-1652-CF24-BE27D76C85B8}"/>
              </a:ext>
            </a:extLst>
          </p:cNvPr>
          <p:cNvSpPr txBox="1">
            <a:spLocks/>
          </p:cNvSpPr>
          <p:nvPr/>
        </p:nvSpPr>
        <p:spPr>
          <a:xfrm>
            <a:off x="387926" y="4167162"/>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bg1"/>
                </a:solidFill>
                <a:latin typeface="Catamaran"/>
                <a:cs typeface="Catamaran"/>
                <a:sym typeface="Catamaran"/>
              </a:rPr>
              <a:t>VGG16 possède d’excellents scores sur les données d’entraînement mais ne parvient pas à réitérer ces résultats sur les données de validation</a:t>
            </a:r>
            <a:endParaRPr lang="fr-FR" sz="2000" b="1" noProof="1">
              <a:solidFill>
                <a:schemeClr val="bg1"/>
              </a:solidFill>
            </a:endParaRPr>
          </a:p>
        </p:txBody>
      </p:sp>
    </p:spTree>
    <p:extLst>
      <p:ext uri="{BB962C8B-B14F-4D97-AF65-F5344CB8AC3E}">
        <p14:creationId xmlns:p14="http://schemas.microsoft.com/office/powerpoint/2010/main" val="3508627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5) </a:t>
            </a:r>
            <a:r>
              <a:rPr lang="fr-FR" sz="3200">
                <a:latin typeface="Catamaran" panose="020B0604020202020204"/>
                <a:cs typeface="Catamaran" panose="020B0604020202020204"/>
              </a:rPr>
              <a:t>Data Augmentation</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Définition</a:t>
            </a:r>
          </a:p>
        </p:txBody>
      </p:sp>
      <p:sp>
        <p:nvSpPr>
          <p:cNvPr id="3" name="Google Shape;392;p42">
            <a:extLst>
              <a:ext uri="{FF2B5EF4-FFF2-40B4-BE49-F238E27FC236}">
                <a16:creationId xmlns:a16="http://schemas.microsoft.com/office/drawing/2014/main" id="{B7F9E33B-770E-1652-CF24-BE27D76C85B8}"/>
              </a:ext>
            </a:extLst>
          </p:cNvPr>
          <p:cNvSpPr txBox="1">
            <a:spLocks/>
          </p:cNvSpPr>
          <p:nvPr/>
        </p:nvSpPr>
        <p:spPr>
          <a:xfrm>
            <a:off x="502228" y="3512127"/>
            <a:ext cx="8378536" cy="46438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l">
              <a:buClr>
                <a:srgbClr val="FFFFFF"/>
              </a:buClr>
              <a:buSzPts val="1600"/>
              <a:defRPr/>
            </a:pPr>
            <a:r>
              <a:rPr lang="fr-FR" noProof="1">
                <a:solidFill>
                  <a:schemeClr val="bg1"/>
                </a:solidFill>
                <a:latin typeface="Catamaran"/>
                <a:cs typeface="Catamaran"/>
                <a:sym typeface="Catamaran"/>
              </a:rPr>
              <a:t>Data Augmentation: </a:t>
            </a:r>
            <a:r>
              <a:rPr lang="fr-FR" b="0" noProof="1">
                <a:solidFill>
                  <a:schemeClr val="bg1"/>
                </a:solidFill>
                <a:latin typeface="Catamaran"/>
                <a:cs typeface="Catamaran"/>
                <a:sym typeface="Catamaran"/>
              </a:rPr>
              <a:t>Modification des images d’entraînement afin d’éviter le surapprentissage</a:t>
            </a:r>
          </a:p>
          <a:p>
            <a:pPr marL="342900" indent="-342900" algn="l">
              <a:buClr>
                <a:srgbClr val="FFFFFF"/>
              </a:buClr>
              <a:buSzPts val="1600"/>
              <a:buFontTx/>
              <a:buChar char="-"/>
              <a:defRPr/>
            </a:pPr>
            <a:endParaRPr lang="fr-FR" b="0" noProof="1">
              <a:solidFill>
                <a:schemeClr val="bg1"/>
              </a:solidFill>
              <a:latin typeface="Catamaran"/>
              <a:cs typeface="Catamaran"/>
              <a:sym typeface="Catamaran"/>
            </a:endParaRPr>
          </a:p>
          <a:p>
            <a:pPr marL="0" indent="0" algn="ctr">
              <a:buClr>
                <a:srgbClr val="FFFFFF"/>
              </a:buClr>
              <a:buSzPts val="1600"/>
              <a:defRPr/>
            </a:pPr>
            <a:r>
              <a:rPr lang="fr-FR" b="0" i="1" noProof="1">
                <a:solidFill>
                  <a:schemeClr val="bg1"/>
                </a:solidFill>
                <a:latin typeface="Catamaran"/>
                <a:cs typeface="Catamaran"/>
                <a:sym typeface="Catamaran"/>
              </a:rPr>
              <a:t>Flip horizontal + Rotation (36°max) + Zoom (10% max)</a:t>
            </a:r>
          </a:p>
          <a:p>
            <a:pPr marL="342900" indent="-342900" algn="l">
              <a:buClr>
                <a:srgbClr val="FFFFFF"/>
              </a:buClr>
              <a:buSzPts val="1600"/>
              <a:buFontTx/>
              <a:buChar char="-"/>
              <a:defRPr/>
            </a:pPr>
            <a:endParaRPr lang="fr-FR" b="0" noProof="1">
              <a:solidFill>
                <a:schemeClr val="bg1"/>
              </a:solidFill>
            </a:endParaRPr>
          </a:p>
        </p:txBody>
      </p:sp>
      <p:pic>
        <p:nvPicPr>
          <p:cNvPr id="24580" name="Picture 4" descr="How Data Augmentation Impacts Performance Of Image Classification">
            <a:extLst>
              <a:ext uri="{FF2B5EF4-FFF2-40B4-BE49-F238E27FC236}">
                <a16:creationId xmlns:a16="http://schemas.microsoft.com/office/drawing/2014/main" id="{E3CFA884-E2C2-7EF3-726D-B5BDE265C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37" y="939052"/>
            <a:ext cx="7096991" cy="249503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727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5) </a:t>
            </a:r>
            <a:r>
              <a:rPr lang="fr-FR" sz="3200">
                <a:latin typeface="Catamaran" panose="020B0604020202020204"/>
                <a:cs typeface="Catamaran" panose="020B0604020202020204"/>
              </a:rPr>
              <a:t>Data Augmentation</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Bonne généralisation </a:t>
            </a:r>
          </a:p>
        </p:txBody>
      </p:sp>
      <p:pic>
        <p:nvPicPr>
          <p:cNvPr id="25602" name="Picture 2">
            <a:extLst>
              <a:ext uri="{FF2B5EF4-FFF2-40B4-BE49-F238E27FC236}">
                <a16:creationId xmlns:a16="http://schemas.microsoft.com/office/drawing/2014/main" id="{E492FFBC-6A4C-3E7E-7D32-97824F063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48" y="939052"/>
            <a:ext cx="6203373" cy="3135073"/>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5" name="Google Shape;392;p42">
            <a:extLst>
              <a:ext uri="{FF2B5EF4-FFF2-40B4-BE49-F238E27FC236}">
                <a16:creationId xmlns:a16="http://schemas.microsoft.com/office/drawing/2014/main" id="{EF2CD636-FDA0-E08B-CFF6-0110AEE4A36E}"/>
              </a:ext>
            </a:extLst>
          </p:cNvPr>
          <p:cNvSpPr txBox="1">
            <a:spLocks/>
          </p:cNvSpPr>
          <p:nvPr/>
        </p:nvSpPr>
        <p:spPr>
          <a:xfrm>
            <a:off x="387926" y="4204448"/>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noProof="1">
                <a:solidFill>
                  <a:schemeClr val="bg1"/>
                </a:solidFill>
                <a:latin typeface="Catamaran"/>
                <a:cs typeface="Catamaran"/>
                <a:sym typeface="Catamaran"/>
              </a:rPr>
              <a:t>VGG16 possède désormais des scores similaires entre le train et la validation</a:t>
            </a:r>
            <a:endParaRPr lang="fr-FR" b="1" noProof="1">
              <a:solidFill>
                <a:schemeClr val="bg1"/>
              </a:solidFill>
            </a:endParaRPr>
          </a:p>
        </p:txBody>
      </p:sp>
    </p:spTree>
    <p:extLst>
      <p:ext uri="{BB962C8B-B14F-4D97-AF65-F5344CB8AC3E}">
        <p14:creationId xmlns:p14="http://schemas.microsoft.com/office/powerpoint/2010/main" val="400825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1) Introduction et présentation du sujet</a:t>
            </a: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Exemple dataset + image</a:t>
            </a:r>
            <a:endParaRPr lang="en-US" sz="2000">
              <a:solidFill>
                <a:srgbClr val="FFFFFF"/>
              </a:solidFill>
              <a:latin typeface="Catamaran"/>
              <a:cs typeface="Catamaran"/>
              <a:sym typeface="Catamaran"/>
            </a:endParaRPr>
          </a:p>
          <a:p>
            <a:pPr marL="342900" indent="-342900" algn="l">
              <a:buClr>
                <a:srgbClr val="FFFFFF"/>
              </a:buClr>
              <a:buSzPts val="1600"/>
              <a:buFontTx/>
              <a:buChar char="-"/>
              <a:defRPr/>
            </a:pPr>
            <a:endParaRPr lang="en-US" sz="2000" b="0">
              <a:solidFill>
                <a:srgbClr val="FFFFFF"/>
              </a:solidFill>
              <a:latin typeface="Catamaran"/>
              <a:cs typeface="Catamaran"/>
              <a:sym typeface="Catamaran"/>
            </a:endParaRPr>
          </a:p>
        </p:txBody>
      </p:sp>
      <p:pic>
        <p:nvPicPr>
          <p:cNvPr id="8" name="Picture 7">
            <a:extLst>
              <a:ext uri="{FF2B5EF4-FFF2-40B4-BE49-F238E27FC236}">
                <a16:creationId xmlns:a16="http://schemas.microsoft.com/office/drawing/2014/main" id="{FE51549F-4773-4C58-00B4-B899B2555C66}"/>
              </a:ext>
            </a:extLst>
          </p:cNvPr>
          <p:cNvPicPr>
            <a:picLocks noChangeAspect="1"/>
          </p:cNvPicPr>
          <p:nvPr/>
        </p:nvPicPr>
        <p:blipFill>
          <a:blip r:embed="rId3"/>
          <a:stretch>
            <a:fillRect/>
          </a:stretch>
        </p:blipFill>
        <p:spPr>
          <a:xfrm>
            <a:off x="7200498" y="1031761"/>
            <a:ext cx="1801493" cy="3047067"/>
          </a:xfrm>
          <a:prstGeom prst="rect">
            <a:avLst/>
          </a:prstGeom>
          <a:ln>
            <a:solidFill>
              <a:schemeClr val="tx2"/>
            </a:solidFill>
          </a:ln>
        </p:spPr>
      </p:pic>
      <p:sp>
        <p:nvSpPr>
          <p:cNvPr id="9" name="Google Shape;392;p42">
            <a:extLst>
              <a:ext uri="{FF2B5EF4-FFF2-40B4-BE49-F238E27FC236}">
                <a16:creationId xmlns:a16="http://schemas.microsoft.com/office/drawing/2014/main" id="{2079B752-825F-BC4F-FB72-26FE23A48AD5}"/>
              </a:ext>
            </a:extLst>
          </p:cNvPr>
          <p:cNvSpPr txBox="1">
            <a:spLocks/>
          </p:cNvSpPr>
          <p:nvPr/>
        </p:nvSpPr>
        <p:spPr>
          <a:xfrm>
            <a:off x="476451" y="4191056"/>
            <a:ext cx="8244037" cy="3740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500" noProof="1">
                <a:solidFill>
                  <a:srgbClr val="FFFFFF"/>
                </a:solidFill>
                <a:latin typeface="Catamaran"/>
                <a:cs typeface="Catamaran"/>
                <a:sym typeface="Catamaran"/>
              </a:rPr>
              <a:t>Target: </a:t>
            </a:r>
            <a:r>
              <a:rPr lang="fr-FR" sz="2500" b="0" noProof="1">
                <a:solidFill>
                  <a:srgbClr val="FFFFFF"/>
                </a:solidFill>
                <a:latin typeface="Catamaran"/>
                <a:cs typeface="Catamaran"/>
                <a:sym typeface="Catamaran"/>
              </a:rPr>
              <a:t>product_category_tree (Watches)</a:t>
            </a:r>
          </a:p>
          <a:p>
            <a:pPr marL="0" indent="0" algn="ctr">
              <a:buClr>
                <a:srgbClr val="FFFFFF"/>
              </a:buClr>
              <a:buSzPts val="1600"/>
              <a:defRPr/>
            </a:pPr>
            <a:r>
              <a:rPr lang="fr-FR" sz="2500" noProof="1">
                <a:solidFill>
                  <a:srgbClr val="FFFFFF"/>
                </a:solidFill>
                <a:latin typeface="Catamaran"/>
                <a:cs typeface="Catamaran"/>
                <a:sym typeface="Catamaran"/>
              </a:rPr>
              <a:t>Features textes: </a:t>
            </a:r>
            <a:r>
              <a:rPr lang="fr-FR" sz="2500" b="0" noProof="1">
                <a:solidFill>
                  <a:srgbClr val="FFFFFF"/>
                </a:solidFill>
                <a:latin typeface="Catamaran"/>
                <a:cs typeface="Catamaran"/>
                <a:sym typeface="Catamaran"/>
              </a:rPr>
              <a:t>description</a:t>
            </a:r>
            <a:endParaRPr lang="en-US" sz="2500" b="0">
              <a:solidFill>
                <a:srgbClr val="FFFFFF"/>
              </a:solidFill>
              <a:latin typeface="Catamaran"/>
              <a:cs typeface="Catamaran"/>
              <a:sym typeface="Catamaran"/>
            </a:endParaRPr>
          </a:p>
        </p:txBody>
      </p:sp>
      <p:pic>
        <p:nvPicPr>
          <p:cNvPr id="11" name="Picture 10">
            <a:extLst>
              <a:ext uri="{FF2B5EF4-FFF2-40B4-BE49-F238E27FC236}">
                <a16:creationId xmlns:a16="http://schemas.microsoft.com/office/drawing/2014/main" id="{9697C2E2-AAED-041C-E1CA-0C818F09E1EF}"/>
              </a:ext>
            </a:extLst>
          </p:cNvPr>
          <p:cNvPicPr>
            <a:picLocks noChangeAspect="1"/>
          </p:cNvPicPr>
          <p:nvPr/>
        </p:nvPicPr>
        <p:blipFill>
          <a:blip r:embed="rId4"/>
          <a:stretch>
            <a:fillRect/>
          </a:stretch>
        </p:blipFill>
        <p:spPr>
          <a:xfrm>
            <a:off x="142009" y="1048348"/>
            <a:ext cx="6724113" cy="3013891"/>
          </a:xfrm>
          <a:prstGeom prst="rect">
            <a:avLst/>
          </a:prstGeom>
          <a:ln>
            <a:solidFill>
              <a:schemeClr val="tx2"/>
            </a:solidFill>
          </a:ln>
        </p:spPr>
      </p:pic>
    </p:spTree>
    <p:extLst>
      <p:ext uri="{BB962C8B-B14F-4D97-AF65-F5344CB8AC3E}">
        <p14:creationId xmlns:p14="http://schemas.microsoft.com/office/powerpoint/2010/main" val="1119695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5) </a:t>
            </a:r>
            <a:r>
              <a:rPr lang="fr-FR" sz="3200">
                <a:latin typeface="Catamaran" panose="020B0604020202020204"/>
                <a:cs typeface="Catamaran" panose="020B0604020202020204"/>
              </a:rPr>
              <a:t>Data Augmentation</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Comparaison finale</a:t>
            </a:r>
          </a:p>
        </p:txBody>
      </p:sp>
      <p:sp>
        <p:nvSpPr>
          <p:cNvPr id="5" name="Google Shape;392;p42">
            <a:extLst>
              <a:ext uri="{FF2B5EF4-FFF2-40B4-BE49-F238E27FC236}">
                <a16:creationId xmlns:a16="http://schemas.microsoft.com/office/drawing/2014/main" id="{EF2CD636-FDA0-E08B-CFF6-0110AEE4A36E}"/>
              </a:ext>
            </a:extLst>
          </p:cNvPr>
          <p:cNvSpPr txBox="1">
            <a:spLocks/>
          </p:cNvSpPr>
          <p:nvPr/>
        </p:nvSpPr>
        <p:spPr>
          <a:xfrm>
            <a:off x="406543" y="3158430"/>
            <a:ext cx="8330912"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l">
              <a:buFontTx/>
              <a:buChar char="-"/>
            </a:pPr>
            <a:r>
              <a:rPr lang="fr-FR" sz="1800" b="0">
                <a:effectLst/>
                <a:latin typeface="Catamaran" pitchFamily="2" charset="0"/>
                <a:ea typeface="Calibri" panose="020F0502020204030204" pitchFamily="34" charset="0"/>
                <a:cs typeface="Catamaran" pitchFamily="2" charset="0"/>
              </a:rPr>
              <a:t>Valeur de la fonction de perte </a:t>
            </a:r>
            <a:r>
              <a:rPr lang="fr-FR" sz="1800">
                <a:effectLst/>
                <a:latin typeface="Catamaran" pitchFamily="2" charset="0"/>
                <a:ea typeface="Calibri" panose="020F0502020204030204" pitchFamily="34" charset="0"/>
                <a:cs typeface="Catamaran" pitchFamily="2" charset="0"/>
              </a:rPr>
              <a:t>réduite de près de moitié</a:t>
            </a:r>
          </a:p>
          <a:p>
            <a:pPr algn="l">
              <a:buFontTx/>
              <a:buChar char="-"/>
            </a:pPr>
            <a:r>
              <a:rPr lang="fr-FR" sz="1800" b="0">
                <a:latin typeface="Catamaran" pitchFamily="2" charset="0"/>
                <a:ea typeface="Calibri" panose="020F0502020204030204" pitchFamily="34" charset="0"/>
                <a:cs typeface="Catamaran" pitchFamily="2" charset="0"/>
              </a:rPr>
              <a:t>Le modèle est donc devenu plus confiant dans ses prédictions</a:t>
            </a:r>
            <a:r>
              <a:rPr lang="fr-FR" sz="1800" b="0">
                <a:effectLst/>
                <a:latin typeface="Catamaran" pitchFamily="2" charset="0"/>
                <a:ea typeface="Calibri" panose="020F0502020204030204" pitchFamily="34" charset="0"/>
                <a:cs typeface="Catamaran" pitchFamily="2" charset="0"/>
              </a:rPr>
              <a:t> </a:t>
            </a:r>
          </a:p>
          <a:p>
            <a:pPr algn="l">
              <a:buFontTx/>
              <a:buChar char="-"/>
            </a:pPr>
            <a:r>
              <a:rPr lang="fr-FR" sz="1800" b="0">
                <a:latin typeface="Catamaran" pitchFamily="2" charset="0"/>
                <a:ea typeface="Calibri" panose="020F0502020204030204" pitchFamily="34" charset="0"/>
                <a:cs typeface="Catamaran" pitchFamily="2" charset="0"/>
              </a:rPr>
              <a:t>La légère diminution de l’exactitude (accuracy) est acceptable car elle a conduit à un modèle qui généralisera mieux les données non vues</a:t>
            </a:r>
          </a:p>
          <a:p>
            <a:pPr algn="l">
              <a:buFontTx/>
              <a:buChar char="-"/>
            </a:pPr>
            <a:r>
              <a:rPr lang="fr-FR" sz="1800" b="0">
                <a:latin typeface="Catamaran" pitchFamily="2" charset="0"/>
                <a:ea typeface="Calibri" panose="020F0502020204030204" pitchFamily="34" charset="0"/>
                <a:cs typeface="Catamaran" pitchFamily="2" charset="0"/>
              </a:rPr>
              <a:t>Le temps d’entraînement avec augmentation a drastiquement diminué (convergence plus rapide) </a:t>
            </a:r>
            <a:endParaRPr lang="fr-FR" sz="1800" b="0">
              <a:effectLst/>
              <a:latin typeface="Catamaran" pitchFamily="2" charset="0"/>
              <a:ea typeface="Calibri" panose="020F0502020204030204" pitchFamily="34" charset="0"/>
              <a:cs typeface="Catamaran" pitchFamily="2" charset="0"/>
            </a:endParaRPr>
          </a:p>
        </p:txBody>
      </p:sp>
      <p:pic>
        <p:nvPicPr>
          <p:cNvPr id="6" name="Picture 5">
            <a:extLst>
              <a:ext uri="{FF2B5EF4-FFF2-40B4-BE49-F238E27FC236}">
                <a16:creationId xmlns:a16="http://schemas.microsoft.com/office/drawing/2014/main" id="{A54B9369-8E92-48E5-0903-2D4FDA5B887F}"/>
              </a:ext>
            </a:extLst>
          </p:cNvPr>
          <p:cNvPicPr>
            <a:picLocks noChangeAspect="1"/>
          </p:cNvPicPr>
          <p:nvPr/>
        </p:nvPicPr>
        <p:blipFill>
          <a:blip r:embed="rId3"/>
          <a:stretch>
            <a:fillRect/>
          </a:stretch>
        </p:blipFill>
        <p:spPr>
          <a:xfrm>
            <a:off x="867194" y="1037011"/>
            <a:ext cx="7409611" cy="1978432"/>
          </a:xfrm>
          <a:prstGeom prst="rect">
            <a:avLst/>
          </a:prstGeom>
          <a:ln>
            <a:solidFill>
              <a:schemeClr val="tx2"/>
            </a:solidFill>
          </a:ln>
        </p:spPr>
      </p:pic>
    </p:spTree>
    <p:extLst>
      <p:ext uri="{BB962C8B-B14F-4D97-AF65-F5344CB8AC3E}">
        <p14:creationId xmlns:p14="http://schemas.microsoft.com/office/powerpoint/2010/main" val="327331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6</a:t>
            </a:r>
            <a:r>
              <a:rPr kumimoji="0" lang="fr-FR" sz="3200" b="1" i="0" u="none" strike="noStrike" kern="0" cap="none" spc="0" normalizeH="0" baseline="0" noProof="0">
                <a:ln>
                  <a:noFill/>
                </a:ln>
                <a:solidFill>
                  <a:srgbClr val="0FE0E0"/>
                </a:solidFill>
                <a:effectLst/>
                <a:uLnTx/>
                <a:uFillTx/>
                <a:latin typeface="Quantico"/>
                <a:sym typeface="Quantico"/>
              </a:rPr>
              <a:t>) </a:t>
            </a:r>
            <a:r>
              <a:rPr lang="fr-FR" sz="3200">
                <a:latin typeface="Catamaran" panose="020B0604020202020204"/>
                <a:cs typeface="Catamaran" panose="020B0604020202020204"/>
              </a:rPr>
              <a:t>Collecte de données via API</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Protocole</a:t>
            </a:r>
          </a:p>
        </p:txBody>
      </p:sp>
      <p:sp>
        <p:nvSpPr>
          <p:cNvPr id="3" name="Google Shape;392;p42">
            <a:extLst>
              <a:ext uri="{FF2B5EF4-FFF2-40B4-BE49-F238E27FC236}">
                <a16:creationId xmlns:a16="http://schemas.microsoft.com/office/drawing/2014/main" id="{24D333EF-2CB8-721E-7EAB-9F6139941831}"/>
              </a:ext>
            </a:extLst>
          </p:cNvPr>
          <p:cNvSpPr txBox="1">
            <a:spLocks/>
          </p:cNvSpPr>
          <p:nvPr/>
        </p:nvSpPr>
        <p:spPr>
          <a:xfrm>
            <a:off x="131619" y="821696"/>
            <a:ext cx="8780318"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l">
              <a:buFont typeface="Arial" panose="020B0604020202020204" pitchFamily="34" charset="0"/>
              <a:buChar char="•"/>
            </a:pPr>
            <a:r>
              <a:rPr lang="it-IT" sz="2000" b="1" i="0">
                <a:solidFill>
                  <a:srgbClr val="FFFFFF"/>
                </a:solidFill>
                <a:effectLst/>
                <a:latin typeface="Catamaran" pitchFamily="2" charset="0"/>
                <a:cs typeface="Catamaran" pitchFamily="2" charset="0"/>
              </a:rPr>
              <a:t>API : </a:t>
            </a:r>
            <a:r>
              <a:rPr lang="it-IT" sz="2000" b="0" i="0">
                <a:solidFill>
                  <a:srgbClr val="FFFFFF"/>
                </a:solidFill>
                <a:effectLst/>
                <a:latin typeface="Catamaran" pitchFamily="2" charset="0"/>
                <a:cs typeface="Catamaran" pitchFamily="2" charset="0"/>
                <a:hlinkClick r:id="rId3"/>
              </a:rPr>
              <a:t>https://rapidapi.com/edamam/api/edamam-food-and-grocery-database</a:t>
            </a:r>
            <a:endParaRPr lang="it-IT" sz="2000" b="0" i="0">
              <a:solidFill>
                <a:srgbClr val="FFFFFF"/>
              </a:solidFill>
              <a:effectLst/>
              <a:latin typeface="Catamaran" pitchFamily="2" charset="0"/>
              <a:cs typeface="Catamaran" pitchFamily="2" charset="0"/>
            </a:endParaRPr>
          </a:p>
          <a:p>
            <a:pPr algn="l">
              <a:buFont typeface="Arial" panose="020B0604020202020204" pitchFamily="34" charset="0"/>
              <a:buChar char="•"/>
            </a:pPr>
            <a:r>
              <a:rPr lang="it-IT" sz="2000">
                <a:solidFill>
                  <a:srgbClr val="FFFFFF"/>
                </a:solidFill>
                <a:latin typeface="Catamaran" pitchFamily="2" charset="0"/>
                <a:cs typeface="Catamaran" pitchFamily="2" charset="0"/>
              </a:rPr>
              <a:t>Code: </a:t>
            </a:r>
            <a:r>
              <a:rPr lang="it-IT" sz="2000" b="0">
                <a:solidFill>
                  <a:srgbClr val="FFFFFF"/>
                </a:solidFill>
                <a:latin typeface="Catamaran" pitchFamily="2" charset="0"/>
                <a:cs typeface="Catamaran" pitchFamily="2" charset="0"/>
              </a:rPr>
              <a:t>Snippet python fourni par cet API</a:t>
            </a:r>
          </a:p>
          <a:p>
            <a:pPr algn="l">
              <a:buFont typeface="Arial" panose="020B0604020202020204" pitchFamily="34" charset="0"/>
              <a:buChar char="•"/>
            </a:pPr>
            <a:r>
              <a:rPr lang="it-IT" sz="2000">
                <a:solidFill>
                  <a:srgbClr val="FFFFFF"/>
                </a:solidFill>
                <a:latin typeface="Catamaran" pitchFamily="2" charset="0"/>
                <a:cs typeface="Catamaran" pitchFamily="2" charset="0"/>
              </a:rPr>
              <a:t>Clé: </a:t>
            </a:r>
            <a:r>
              <a:rPr lang="it-IT" sz="2000" b="0">
                <a:solidFill>
                  <a:srgbClr val="FFFFFF"/>
                </a:solidFill>
                <a:latin typeface="Catamaran" pitchFamily="2" charset="0"/>
                <a:cs typeface="Catamaran" pitchFamily="2" charset="0"/>
              </a:rPr>
              <a:t>Fourni par l’API après avoir effectué une inscription (gratuit)</a:t>
            </a:r>
          </a:p>
          <a:p>
            <a:pPr algn="l">
              <a:buFont typeface="Arial" panose="020B0604020202020204" pitchFamily="34" charset="0"/>
              <a:buChar char="•"/>
            </a:pPr>
            <a:r>
              <a:rPr lang="it-IT" sz="2000" i="0">
                <a:solidFill>
                  <a:srgbClr val="FFFFFF"/>
                </a:solidFill>
                <a:effectLst/>
                <a:latin typeface="Catamaran" pitchFamily="2" charset="0"/>
                <a:cs typeface="Catamaran" pitchFamily="2" charset="0"/>
              </a:rPr>
              <a:t>Collecte des produits: </a:t>
            </a:r>
            <a:r>
              <a:rPr lang="it-IT" sz="2000" b="0" i="0">
                <a:solidFill>
                  <a:srgbClr val="FFFFFF"/>
                </a:solidFill>
                <a:effectLst/>
                <a:latin typeface="Catamaran" pitchFamily="2" charset="0"/>
                <a:cs typeface="Catamaran" pitchFamily="2" charset="0"/>
              </a:rPr>
              <a:t>À base de champagne</a:t>
            </a:r>
          </a:p>
          <a:p>
            <a:pPr algn="l">
              <a:buFont typeface="Arial" panose="020B0604020202020204" pitchFamily="34" charset="0"/>
              <a:buChar char="•"/>
            </a:pPr>
            <a:r>
              <a:rPr lang="it-IT" sz="2000">
                <a:solidFill>
                  <a:srgbClr val="FFFFFF"/>
                </a:solidFill>
                <a:latin typeface="Catamaran" pitchFamily="2" charset="0"/>
                <a:cs typeface="Catamaran" pitchFamily="2" charset="0"/>
              </a:rPr>
              <a:t>Label des produits: </a:t>
            </a:r>
            <a:r>
              <a:rPr lang="en-US" sz="2000" b="0">
                <a:solidFill>
                  <a:srgbClr val="FFFFFF"/>
                </a:solidFill>
                <a:latin typeface="Catamaran" pitchFamily="2" charset="0"/>
                <a:cs typeface="Catamaran" pitchFamily="2" charset="0"/>
              </a:rPr>
              <a:t>foodId, label, category, foodContentsLabel, image</a:t>
            </a:r>
          </a:p>
          <a:p>
            <a:pPr algn="l">
              <a:buFont typeface="Arial" panose="020B0604020202020204" pitchFamily="34" charset="0"/>
              <a:buChar char="•"/>
            </a:pPr>
            <a:endParaRPr lang="fr-FR" sz="2000" b="0" i="0">
              <a:solidFill>
                <a:srgbClr val="FFFFFF"/>
              </a:solidFill>
              <a:effectLst/>
              <a:latin typeface="Catamaran" pitchFamily="2" charset="0"/>
              <a:cs typeface="Catamaran" pitchFamily="2" charset="0"/>
            </a:endParaRPr>
          </a:p>
        </p:txBody>
      </p:sp>
      <p:pic>
        <p:nvPicPr>
          <p:cNvPr id="26626" name="Picture 2">
            <a:extLst>
              <a:ext uri="{FF2B5EF4-FFF2-40B4-BE49-F238E27FC236}">
                <a16:creationId xmlns:a16="http://schemas.microsoft.com/office/drawing/2014/main" id="{611F98BA-9466-87F3-2914-5746C695A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9" y="2571750"/>
            <a:ext cx="4172094" cy="244972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866DF6B-6E8E-29D4-A4E6-27ED885E3CC0}"/>
              </a:ext>
            </a:extLst>
          </p:cNvPr>
          <p:cNvPicPr>
            <a:picLocks noChangeAspect="1"/>
          </p:cNvPicPr>
          <p:nvPr/>
        </p:nvPicPr>
        <p:blipFill>
          <a:blip r:embed="rId5"/>
          <a:stretch>
            <a:fillRect/>
          </a:stretch>
        </p:blipFill>
        <p:spPr>
          <a:xfrm>
            <a:off x="5283635" y="3016480"/>
            <a:ext cx="3224213" cy="1289685"/>
          </a:xfrm>
          <a:prstGeom prst="rect">
            <a:avLst/>
          </a:prstGeom>
          <a:ln>
            <a:solidFill>
              <a:schemeClr val="tx2"/>
            </a:solidFill>
          </a:ln>
        </p:spPr>
      </p:pic>
    </p:spTree>
    <p:extLst>
      <p:ext uri="{BB962C8B-B14F-4D97-AF65-F5344CB8AC3E}">
        <p14:creationId xmlns:p14="http://schemas.microsoft.com/office/powerpoint/2010/main" val="1646361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6</a:t>
            </a:r>
            <a:r>
              <a:rPr kumimoji="0" lang="fr-FR" sz="3200" b="1" i="0" u="none" strike="noStrike" kern="0" cap="none" spc="0" normalizeH="0" baseline="0" noProof="0">
                <a:ln>
                  <a:noFill/>
                </a:ln>
                <a:solidFill>
                  <a:srgbClr val="0FE0E0"/>
                </a:solidFill>
                <a:effectLst/>
                <a:uLnTx/>
                <a:uFillTx/>
                <a:latin typeface="Quantico"/>
                <a:sym typeface="Quantico"/>
              </a:rPr>
              <a:t>) </a:t>
            </a:r>
            <a:r>
              <a:rPr lang="fr-FR" sz="3200">
                <a:latin typeface="Catamaran" panose="020B0604020202020204"/>
                <a:cs typeface="Catamaran" panose="020B0604020202020204"/>
              </a:rPr>
              <a:t>Collecte de données via API</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Extraction des 10 premiers produits dans un fichier csv</a:t>
            </a:r>
          </a:p>
        </p:txBody>
      </p:sp>
      <p:pic>
        <p:nvPicPr>
          <p:cNvPr id="7" name="Picture 6">
            <a:extLst>
              <a:ext uri="{FF2B5EF4-FFF2-40B4-BE49-F238E27FC236}">
                <a16:creationId xmlns:a16="http://schemas.microsoft.com/office/drawing/2014/main" id="{5B20379B-1A67-9A68-EB1D-5B3F57170529}"/>
              </a:ext>
            </a:extLst>
          </p:cNvPr>
          <p:cNvPicPr>
            <a:picLocks noChangeAspect="1"/>
          </p:cNvPicPr>
          <p:nvPr/>
        </p:nvPicPr>
        <p:blipFill>
          <a:blip r:embed="rId3"/>
          <a:stretch>
            <a:fillRect/>
          </a:stretch>
        </p:blipFill>
        <p:spPr>
          <a:xfrm>
            <a:off x="710046" y="1181579"/>
            <a:ext cx="7543800" cy="3423385"/>
          </a:xfrm>
          <a:prstGeom prst="rect">
            <a:avLst/>
          </a:prstGeom>
          <a:ln>
            <a:solidFill>
              <a:schemeClr val="tx2"/>
            </a:solidFill>
          </a:ln>
        </p:spPr>
      </p:pic>
    </p:spTree>
    <p:extLst>
      <p:ext uri="{BB962C8B-B14F-4D97-AF65-F5344CB8AC3E}">
        <p14:creationId xmlns:p14="http://schemas.microsoft.com/office/powerpoint/2010/main" val="4149051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6</a:t>
            </a:r>
            <a:r>
              <a:rPr kumimoji="0" lang="fr-FR" sz="3200" b="1" i="0" u="none" strike="noStrike" kern="0" cap="none" spc="0" normalizeH="0" baseline="0" noProof="0">
                <a:ln>
                  <a:noFill/>
                </a:ln>
                <a:solidFill>
                  <a:srgbClr val="0FE0E0"/>
                </a:solidFill>
                <a:effectLst/>
                <a:uLnTx/>
                <a:uFillTx/>
                <a:latin typeface="Quantico"/>
                <a:sym typeface="Quantico"/>
              </a:rPr>
              <a:t>) </a:t>
            </a:r>
            <a:r>
              <a:rPr lang="fr-FR" sz="3200">
                <a:latin typeface="Catamaran" panose="020B0604020202020204"/>
                <a:cs typeface="Catamaran" panose="020B0604020202020204"/>
              </a:rPr>
              <a:t>Collecte de données via API</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Respect des normes RGPD (Règlement Général sur la Protection des Données)</a:t>
            </a:r>
          </a:p>
        </p:txBody>
      </p:sp>
      <p:sp>
        <p:nvSpPr>
          <p:cNvPr id="3" name="Google Shape;392;p42">
            <a:extLst>
              <a:ext uri="{FF2B5EF4-FFF2-40B4-BE49-F238E27FC236}">
                <a16:creationId xmlns:a16="http://schemas.microsoft.com/office/drawing/2014/main" id="{24D333EF-2CB8-721E-7EAB-9F6139941831}"/>
              </a:ext>
            </a:extLst>
          </p:cNvPr>
          <p:cNvSpPr txBox="1">
            <a:spLocks/>
          </p:cNvSpPr>
          <p:nvPr/>
        </p:nvSpPr>
        <p:spPr>
          <a:xfrm>
            <a:off x="387926" y="1029106"/>
            <a:ext cx="8354289"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l">
              <a:buFont typeface="Arial" panose="020B0604020202020204" pitchFamily="34" charset="0"/>
              <a:buChar char="•"/>
            </a:pPr>
            <a:r>
              <a:rPr lang="fr-FR" sz="2000" b="1" i="0">
                <a:solidFill>
                  <a:srgbClr val="FFFFFF"/>
                </a:solidFill>
                <a:effectLst/>
                <a:latin typeface="Catamaran" pitchFamily="2" charset="0"/>
                <a:cs typeface="Catamaran" pitchFamily="2" charset="0"/>
              </a:rPr>
              <a:t>Licéité, loyauté et transparence:</a:t>
            </a:r>
            <a:r>
              <a:rPr lang="fr-FR" sz="2000" b="0" i="0">
                <a:solidFill>
                  <a:srgbClr val="FFFFFF"/>
                </a:solidFill>
                <a:effectLst/>
                <a:latin typeface="Catamaran" pitchFamily="2" charset="0"/>
                <a:cs typeface="Catamaran" pitchFamily="2" charset="0"/>
              </a:rPr>
              <a:t> Le droit de récupérer ces données a été accordé par l'API, et la transparence de celles-ci fut établie quant à son utilisation (lors de l’inscription).</a:t>
            </a:r>
          </a:p>
          <a:p>
            <a:pPr algn="l">
              <a:buFont typeface="Arial" panose="020B0604020202020204" pitchFamily="34" charset="0"/>
              <a:buChar char="•"/>
            </a:pPr>
            <a:r>
              <a:rPr lang="fr-FR" sz="2000" b="1" i="0">
                <a:solidFill>
                  <a:srgbClr val="FFFFFF"/>
                </a:solidFill>
                <a:effectLst/>
                <a:latin typeface="Catamaran" pitchFamily="2" charset="0"/>
                <a:cs typeface="Catamaran" pitchFamily="2" charset="0"/>
              </a:rPr>
              <a:t>Limitation des finalités:</a:t>
            </a:r>
            <a:r>
              <a:rPr lang="fr-FR" sz="2000" b="0" i="0">
                <a:solidFill>
                  <a:srgbClr val="FFFFFF"/>
                </a:solidFill>
                <a:effectLst/>
                <a:latin typeface="Catamaran" pitchFamily="2" charset="0"/>
                <a:cs typeface="Catamaran" pitchFamily="2" charset="0"/>
              </a:rPr>
              <a:t> Ce projet se concentre sur la collecte de données de certains aliments (champagne) et non toutes</a:t>
            </a:r>
          </a:p>
          <a:p>
            <a:pPr algn="l">
              <a:buFont typeface="Arial" panose="020B0604020202020204" pitchFamily="34" charset="0"/>
              <a:buChar char="•"/>
            </a:pPr>
            <a:r>
              <a:rPr lang="fr-FR" sz="2000" b="1" i="0">
                <a:solidFill>
                  <a:srgbClr val="FFFFFF"/>
                </a:solidFill>
                <a:effectLst/>
                <a:latin typeface="Catamaran" pitchFamily="2" charset="0"/>
                <a:cs typeface="Catamaran" pitchFamily="2" charset="0"/>
              </a:rPr>
              <a:t>Minimisation des données:</a:t>
            </a:r>
            <a:r>
              <a:rPr lang="fr-FR" sz="2000" b="0" i="0">
                <a:solidFill>
                  <a:srgbClr val="FFFFFF"/>
                </a:solidFill>
                <a:effectLst/>
                <a:latin typeface="Catamaran" pitchFamily="2" charset="0"/>
                <a:cs typeface="Catamaran" pitchFamily="2" charset="0"/>
              </a:rPr>
              <a:t> Respectée car filtrage des données pour ne récupérer que les champs nécessaires (foodId, label, category, foodContentsLabel, image)</a:t>
            </a:r>
          </a:p>
          <a:p>
            <a:pPr algn="l">
              <a:buFont typeface="Arial" panose="020B0604020202020204" pitchFamily="34" charset="0"/>
              <a:buChar char="•"/>
            </a:pPr>
            <a:r>
              <a:rPr lang="fr-FR" sz="2000" b="1" i="0">
                <a:solidFill>
                  <a:srgbClr val="FFFFFF"/>
                </a:solidFill>
                <a:effectLst/>
                <a:latin typeface="Catamaran" pitchFamily="2" charset="0"/>
                <a:cs typeface="Catamaran" pitchFamily="2" charset="0"/>
              </a:rPr>
              <a:t>Exactitude:</a:t>
            </a:r>
            <a:r>
              <a:rPr lang="fr-FR" sz="2000" b="0" i="0">
                <a:solidFill>
                  <a:srgbClr val="FFFFFF"/>
                </a:solidFill>
                <a:effectLst/>
                <a:latin typeface="Catamaran" pitchFamily="2" charset="0"/>
                <a:cs typeface="Catamaran" pitchFamily="2" charset="0"/>
              </a:rPr>
              <a:t> Étant donné que les données ont été récupérées directement depuis l'API, on peut supposer qu'elles sont exactes</a:t>
            </a:r>
          </a:p>
          <a:p>
            <a:pPr algn="l">
              <a:buFont typeface="Arial" panose="020B0604020202020204" pitchFamily="34" charset="0"/>
              <a:buChar char="•"/>
            </a:pPr>
            <a:r>
              <a:rPr lang="fr-FR" sz="2000" b="1" i="0">
                <a:solidFill>
                  <a:srgbClr val="FFFFFF"/>
                </a:solidFill>
                <a:effectLst/>
                <a:latin typeface="Catamaran" pitchFamily="2" charset="0"/>
                <a:cs typeface="Catamaran" pitchFamily="2" charset="0"/>
              </a:rPr>
              <a:t>Limitation de la conservation:</a:t>
            </a:r>
            <a:r>
              <a:rPr lang="fr-FR" sz="2000" b="0" i="0">
                <a:solidFill>
                  <a:srgbClr val="FFFFFF"/>
                </a:solidFill>
                <a:effectLst/>
                <a:latin typeface="Catamaran" pitchFamily="2" charset="0"/>
                <a:cs typeface="Catamaran" pitchFamily="2" charset="0"/>
              </a:rPr>
              <a:t> Ces données ne seront conservées que pour la durée du projet.</a:t>
            </a:r>
          </a:p>
        </p:txBody>
      </p:sp>
    </p:spTree>
    <p:extLst>
      <p:ext uri="{BB962C8B-B14F-4D97-AF65-F5344CB8AC3E}">
        <p14:creationId xmlns:p14="http://schemas.microsoft.com/office/powerpoint/2010/main" val="2349814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7" name="Google Shape;353;p39">
            <a:extLst>
              <a:ext uri="{FF2B5EF4-FFF2-40B4-BE49-F238E27FC236}">
                <a16:creationId xmlns:a16="http://schemas.microsoft.com/office/drawing/2014/main" id="{34AE4C3A-DB39-077C-22FE-AE87133600F4}"/>
              </a:ext>
            </a:extLst>
          </p:cNvPr>
          <p:cNvSpPr txBox="1">
            <a:spLocks noGrp="1"/>
          </p:cNvSpPr>
          <p:nvPr>
            <p:ph type="subTitle" idx="3"/>
          </p:nvPr>
        </p:nvSpPr>
        <p:spPr>
          <a:xfrm>
            <a:off x="-6928" y="55418"/>
            <a:ext cx="8991600" cy="51469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6600" b="1" i="0" u="none" strike="noStrike" kern="0" cap="none" spc="0" normalizeH="0" baseline="0" noProof="0">
                <a:ln>
                  <a:noFill/>
                </a:ln>
                <a:solidFill>
                  <a:srgbClr val="0FE0E0"/>
                </a:solidFill>
                <a:effectLst/>
                <a:uLnTx/>
                <a:uFillTx/>
                <a:latin typeface="Quantico"/>
                <a:sym typeface="Quantico"/>
              </a:rPr>
              <a:t>MERCI POUR VOTRE ATTENTION</a:t>
            </a:r>
          </a:p>
        </p:txBody>
      </p:sp>
    </p:spTree>
    <p:extLst>
      <p:ext uri="{BB962C8B-B14F-4D97-AF65-F5344CB8AC3E}">
        <p14:creationId xmlns:p14="http://schemas.microsoft.com/office/powerpoint/2010/main" val="409609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kumimoji="0" lang="fr-FR" sz="3200" b="1" i="0" u="none" strike="noStrike" kern="0" cap="none" spc="0" normalizeH="0" baseline="0" noProof="0">
                <a:ln>
                  <a:noFill/>
                </a:ln>
                <a:solidFill>
                  <a:srgbClr val="0FE0E0"/>
                </a:solidFill>
                <a:effectLst/>
                <a:uLnTx/>
                <a:uFillTx/>
                <a:latin typeface="Quantico"/>
                <a:sym typeface="Quantico"/>
              </a:rPr>
              <a:t>1) Introduction et présentation du sujet</a:t>
            </a: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Targets</a:t>
            </a:r>
            <a:endParaRPr lang="en-US" sz="2000">
              <a:solidFill>
                <a:srgbClr val="FFFFFF"/>
              </a:solidFill>
              <a:latin typeface="Catamaran"/>
              <a:cs typeface="Catamaran"/>
              <a:sym typeface="Catamaran"/>
            </a:endParaRPr>
          </a:p>
          <a:p>
            <a:pPr marL="342900" indent="-342900" algn="l">
              <a:buClr>
                <a:srgbClr val="FFFFFF"/>
              </a:buClr>
              <a:buSzPts val="1600"/>
              <a:buFontTx/>
              <a:buChar char="-"/>
              <a:defRPr/>
            </a:pPr>
            <a:endParaRPr lang="en-US" sz="2000" b="0">
              <a:solidFill>
                <a:srgbClr val="FFFFFF"/>
              </a:solidFill>
              <a:latin typeface="Catamaran"/>
              <a:cs typeface="Catamaran"/>
              <a:sym typeface="Catamaran"/>
            </a:endParaRPr>
          </a:p>
        </p:txBody>
      </p:sp>
      <p:sp>
        <p:nvSpPr>
          <p:cNvPr id="9" name="Google Shape;392;p42">
            <a:extLst>
              <a:ext uri="{FF2B5EF4-FFF2-40B4-BE49-F238E27FC236}">
                <a16:creationId xmlns:a16="http://schemas.microsoft.com/office/drawing/2014/main" id="{2079B752-825F-BC4F-FB72-26FE23A48AD5}"/>
              </a:ext>
            </a:extLst>
          </p:cNvPr>
          <p:cNvSpPr txBox="1">
            <a:spLocks/>
          </p:cNvSpPr>
          <p:nvPr/>
        </p:nvSpPr>
        <p:spPr>
          <a:xfrm>
            <a:off x="5081156" y="1514006"/>
            <a:ext cx="3622964" cy="3740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500" noProof="1">
                <a:solidFill>
                  <a:srgbClr val="FFFFFF"/>
                </a:solidFill>
                <a:latin typeface="Catamaran"/>
                <a:cs typeface="Catamaran"/>
                <a:sym typeface="Catamaran"/>
              </a:rPr>
              <a:t>La distribution des catégories est parfaitement équilibrée</a:t>
            </a:r>
          </a:p>
          <a:p>
            <a:pPr marL="0" indent="0" algn="ctr">
              <a:buClr>
                <a:srgbClr val="FFFFFF"/>
              </a:buClr>
              <a:buSzPts val="1600"/>
              <a:defRPr/>
            </a:pPr>
            <a:endParaRPr lang="fr-FR" sz="2500" noProof="1">
              <a:solidFill>
                <a:srgbClr val="FFFFFF"/>
              </a:solidFill>
              <a:latin typeface="Catamaran"/>
              <a:cs typeface="Catamaran"/>
              <a:sym typeface="Catamaran"/>
            </a:endParaRPr>
          </a:p>
          <a:p>
            <a:pPr marL="0" indent="0" algn="ctr">
              <a:buClr>
                <a:srgbClr val="FFFFFF"/>
              </a:buClr>
              <a:buSzPts val="1600"/>
              <a:defRPr/>
            </a:pPr>
            <a:r>
              <a:rPr lang="fr-FR" sz="2500" noProof="1">
                <a:solidFill>
                  <a:srgbClr val="FFFFFF"/>
                </a:solidFill>
                <a:latin typeface="Catamaran"/>
                <a:cs typeface="Catamaran"/>
                <a:sym typeface="Catamaran"/>
              </a:rPr>
              <a:t>Idéal pour la formation de modèles de machine learning</a:t>
            </a:r>
            <a:endParaRPr lang="en-US" sz="2500" b="0">
              <a:solidFill>
                <a:srgbClr val="FFFFFF"/>
              </a:solidFill>
              <a:latin typeface="Catamaran"/>
              <a:cs typeface="Catamaran"/>
              <a:sym typeface="Catamaran"/>
            </a:endParaRPr>
          </a:p>
        </p:txBody>
      </p:sp>
      <p:pic>
        <p:nvPicPr>
          <p:cNvPr id="7" name="Picture 6">
            <a:extLst>
              <a:ext uri="{FF2B5EF4-FFF2-40B4-BE49-F238E27FC236}">
                <a16:creationId xmlns:a16="http://schemas.microsoft.com/office/drawing/2014/main" id="{C50BA9F6-B0A2-6EA4-E728-54FDE7E85A9E}"/>
              </a:ext>
            </a:extLst>
          </p:cNvPr>
          <p:cNvPicPr>
            <a:picLocks noChangeAspect="1"/>
          </p:cNvPicPr>
          <p:nvPr/>
        </p:nvPicPr>
        <p:blipFill>
          <a:blip r:embed="rId3"/>
          <a:stretch>
            <a:fillRect/>
          </a:stretch>
        </p:blipFill>
        <p:spPr>
          <a:xfrm>
            <a:off x="411625" y="1158451"/>
            <a:ext cx="4153446" cy="3631757"/>
          </a:xfrm>
          <a:prstGeom prst="rect">
            <a:avLst/>
          </a:prstGeom>
          <a:solidFill>
            <a:schemeClr val="accent2"/>
          </a:solidFill>
          <a:ln>
            <a:solidFill>
              <a:schemeClr val="tx2"/>
            </a:solidFill>
          </a:ln>
        </p:spPr>
      </p:pic>
    </p:spTree>
    <p:extLst>
      <p:ext uri="{BB962C8B-B14F-4D97-AF65-F5344CB8AC3E}">
        <p14:creationId xmlns:p14="http://schemas.microsoft.com/office/powerpoint/2010/main" val="314636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Cleaning texte</a:t>
            </a:r>
            <a:endParaRPr lang="en-US" sz="2000">
              <a:solidFill>
                <a:srgbClr val="FFFFFF"/>
              </a:solidFill>
              <a:latin typeface="Catamaran"/>
              <a:cs typeface="Catamaran"/>
              <a:sym typeface="Catamaran"/>
            </a:endParaRPr>
          </a:p>
          <a:p>
            <a:pPr marL="342900" indent="-342900" algn="l">
              <a:buClr>
                <a:srgbClr val="FFFFFF"/>
              </a:buClr>
              <a:buSzPts val="1600"/>
              <a:buFontTx/>
              <a:buChar char="-"/>
              <a:defRPr/>
            </a:pPr>
            <a:endParaRPr lang="en-US" sz="2000" b="0">
              <a:solidFill>
                <a:srgbClr val="FFFFFF"/>
              </a:solidFill>
              <a:latin typeface="Catamaran"/>
              <a:cs typeface="Catamaran"/>
              <a:sym typeface="Catamaran"/>
            </a:endParaRPr>
          </a:p>
        </p:txBody>
      </p:sp>
      <p:sp>
        <p:nvSpPr>
          <p:cNvPr id="9" name="Google Shape;392;p42">
            <a:extLst>
              <a:ext uri="{FF2B5EF4-FFF2-40B4-BE49-F238E27FC236}">
                <a16:creationId xmlns:a16="http://schemas.microsoft.com/office/drawing/2014/main" id="{2079B752-825F-BC4F-FB72-26FE23A48AD5}"/>
              </a:ext>
            </a:extLst>
          </p:cNvPr>
          <p:cNvSpPr txBox="1">
            <a:spLocks/>
          </p:cNvSpPr>
          <p:nvPr/>
        </p:nvSpPr>
        <p:spPr>
          <a:xfrm>
            <a:off x="0" y="814012"/>
            <a:ext cx="9137071"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ctr"/>
            <a:r>
              <a:rPr lang="fr-FR" sz="2000" b="1" i="0">
                <a:solidFill>
                  <a:srgbClr val="FFC000"/>
                </a:solidFill>
                <a:effectLst/>
                <a:latin typeface="Catamaran" pitchFamily="2" charset="0"/>
              </a:rPr>
              <a:t>Suppression de la ponctuation et des mots de liaison, mise en minuscules</a:t>
            </a:r>
          </a:p>
        </p:txBody>
      </p:sp>
      <p:sp>
        <p:nvSpPr>
          <p:cNvPr id="3" name="Google Shape;392;p42">
            <a:extLst>
              <a:ext uri="{FF2B5EF4-FFF2-40B4-BE49-F238E27FC236}">
                <a16:creationId xmlns:a16="http://schemas.microsoft.com/office/drawing/2014/main" id="{AF657F37-84C0-0174-6F6E-A64BD6936015}"/>
              </a:ext>
            </a:extLst>
          </p:cNvPr>
          <p:cNvSpPr txBox="1">
            <a:spLocks/>
          </p:cNvSpPr>
          <p:nvPr/>
        </p:nvSpPr>
        <p:spPr>
          <a:xfrm>
            <a:off x="315663" y="1365085"/>
            <a:ext cx="8505743" cy="1776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en-US" sz="2500" b="0" i="1" noProof="1">
                <a:solidFill>
                  <a:srgbClr val="92D050"/>
                </a:solidFill>
                <a:latin typeface="Catamaran"/>
                <a:cs typeface="Catamaran"/>
                <a:sym typeface="Catamaran"/>
              </a:rPr>
              <a:t>Jim is my enemy</a:t>
            </a:r>
            <a:r>
              <a:rPr lang="en-US" sz="2500" b="0" i="1" noProof="1">
                <a:solidFill>
                  <a:srgbClr val="FFFFFF"/>
                </a:solidFill>
                <a:latin typeface="Catamaran"/>
                <a:cs typeface="Catamaran"/>
                <a:sym typeface="Catamaran"/>
              </a:rPr>
              <a:t>. But it turns out that Jim is also his own worst enemy. And the enemy of my enemy is my friend. So Jim, is actually my friend. But, because he is his own worst enemy, the enemy of my friend is my enemy so actually </a:t>
            </a:r>
            <a:r>
              <a:rPr lang="en-US" sz="2500" b="0" i="1" noProof="1">
                <a:solidFill>
                  <a:srgbClr val="92D050"/>
                </a:solidFill>
                <a:latin typeface="Catamaran"/>
                <a:cs typeface="Catamaran"/>
                <a:sym typeface="Catamaran"/>
              </a:rPr>
              <a:t>Jim is my enemy</a:t>
            </a:r>
            <a:r>
              <a:rPr lang="en-US" sz="2500" b="0" i="1" noProof="1">
                <a:solidFill>
                  <a:srgbClr val="FFFFFF"/>
                </a:solidFill>
                <a:latin typeface="Catamaran"/>
                <a:cs typeface="Catamaran"/>
                <a:sym typeface="Catamaran"/>
              </a:rPr>
              <a:t>.</a:t>
            </a:r>
            <a:endParaRPr lang="en-US" sz="2500" b="0" i="1">
              <a:solidFill>
                <a:srgbClr val="FFFFFF"/>
              </a:solidFill>
              <a:latin typeface="Catamaran"/>
              <a:cs typeface="Catamaran"/>
              <a:sym typeface="Catamaran"/>
            </a:endParaRPr>
          </a:p>
        </p:txBody>
      </p:sp>
      <p:pic>
        <p:nvPicPr>
          <p:cNvPr id="1029" name="Picture 5" descr="Free Red Arrow Png Transparent, Download Free Red Arrow Png Transparent png  images, Free ClipArts on Clipart Library">
            <a:extLst>
              <a:ext uri="{FF2B5EF4-FFF2-40B4-BE49-F238E27FC236}">
                <a16:creationId xmlns:a16="http://schemas.microsoft.com/office/drawing/2014/main" id="{FD88335C-C397-0C38-7163-58E222743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112340" y="3245461"/>
            <a:ext cx="919320" cy="496688"/>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92;p42">
            <a:extLst>
              <a:ext uri="{FF2B5EF4-FFF2-40B4-BE49-F238E27FC236}">
                <a16:creationId xmlns:a16="http://schemas.microsoft.com/office/drawing/2014/main" id="{05316578-D023-AF6C-9C05-EB172EF45EED}"/>
              </a:ext>
            </a:extLst>
          </p:cNvPr>
          <p:cNvSpPr txBox="1">
            <a:spLocks/>
          </p:cNvSpPr>
          <p:nvPr/>
        </p:nvSpPr>
        <p:spPr>
          <a:xfrm>
            <a:off x="-57145" y="3954921"/>
            <a:ext cx="9201145" cy="1776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en-US" sz="2500" b="0" i="1" noProof="1">
                <a:solidFill>
                  <a:schemeClr val="bg1"/>
                </a:solidFill>
                <a:latin typeface="Catamaran"/>
                <a:cs typeface="Catamaran"/>
                <a:sym typeface="Catamaran"/>
              </a:rPr>
              <a:t>jim enemy turns jim also worst enemy enemy enemy friend jim actually friend worst enemy enemy friend enemy actually jim enemy</a:t>
            </a:r>
            <a:endParaRPr lang="en-US" sz="2500" b="0" i="1">
              <a:solidFill>
                <a:schemeClr val="bg1"/>
              </a:solidFill>
              <a:latin typeface="Catamaran"/>
              <a:cs typeface="Catamaran"/>
              <a:sym typeface="Catamaran"/>
            </a:endParaRPr>
          </a:p>
        </p:txBody>
      </p:sp>
    </p:spTree>
    <p:extLst>
      <p:ext uri="{BB962C8B-B14F-4D97-AF65-F5344CB8AC3E}">
        <p14:creationId xmlns:p14="http://schemas.microsoft.com/office/powerpoint/2010/main" val="92394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Cleaning texte</a:t>
            </a:r>
            <a:endParaRPr lang="en-US" sz="2000">
              <a:solidFill>
                <a:srgbClr val="FFFFFF"/>
              </a:solidFill>
              <a:latin typeface="Catamaran"/>
              <a:cs typeface="Catamaran"/>
              <a:sym typeface="Catamaran"/>
            </a:endParaRPr>
          </a:p>
          <a:p>
            <a:pPr marL="342900" indent="-342900" algn="l">
              <a:buClr>
                <a:srgbClr val="FFFFFF"/>
              </a:buClr>
              <a:buSzPts val="1600"/>
              <a:buFontTx/>
              <a:buChar char="-"/>
              <a:defRPr/>
            </a:pPr>
            <a:endParaRPr lang="en-US" sz="2000" b="0">
              <a:solidFill>
                <a:srgbClr val="FFFFFF"/>
              </a:solidFill>
              <a:latin typeface="Catamaran"/>
              <a:cs typeface="Catamaran"/>
              <a:sym typeface="Catamaran"/>
            </a:endParaRPr>
          </a:p>
        </p:txBody>
      </p:sp>
      <p:sp>
        <p:nvSpPr>
          <p:cNvPr id="9" name="Google Shape;392;p42">
            <a:extLst>
              <a:ext uri="{FF2B5EF4-FFF2-40B4-BE49-F238E27FC236}">
                <a16:creationId xmlns:a16="http://schemas.microsoft.com/office/drawing/2014/main" id="{2079B752-825F-BC4F-FB72-26FE23A48AD5}"/>
              </a:ext>
            </a:extLst>
          </p:cNvPr>
          <p:cNvSpPr txBox="1">
            <a:spLocks/>
          </p:cNvSpPr>
          <p:nvPr/>
        </p:nvSpPr>
        <p:spPr>
          <a:xfrm>
            <a:off x="0" y="814012"/>
            <a:ext cx="9137071"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ctr"/>
            <a:r>
              <a:rPr lang="fr-FR" sz="2000" b="1" i="0">
                <a:solidFill>
                  <a:srgbClr val="FFC000"/>
                </a:solidFill>
                <a:effectLst/>
                <a:latin typeface="Catamaran" pitchFamily="2" charset="0"/>
              </a:rPr>
              <a:t>Tokenization</a:t>
            </a:r>
          </a:p>
        </p:txBody>
      </p:sp>
      <p:pic>
        <p:nvPicPr>
          <p:cNvPr id="1029" name="Picture 5" descr="Free Red Arrow Png Transparent, Download Free Red Arrow Png Transparent png  images, Free ClipArts on Clipart Library">
            <a:extLst>
              <a:ext uri="{FF2B5EF4-FFF2-40B4-BE49-F238E27FC236}">
                <a16:creationId xmlns:a16="http://schemas.microsoft.com/office/drawing/2014/main" id="{FD88335C-C397-0C38-7163-58E222743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112340" y="2490388"/>
            <a:ext cx="919320" cy="49668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92;p42">
            <a:extLst>
              <a:ext uri="{FF2B5EF4-FFF2-40B4-BE49-F238E27FC236}">
                <a16:creationId xmlns:a16="http://schemas.microsoft.com/office/drawing/2014/main" id="{9E435906-B45B-9D27-5D17-5ECFC41303AF}"/>
              </a:ext>
            </a:extLst>
          </p:cNvPr>
          <p:cNvSpPr txBox="1">
            <a:spLocks/>
          </p:cNvSpPr>
          <p:nvPr/>
        </p:nvSpPr>
        <p:spPr>
          <a:xfrm>
            <a:off x="-57145" y="1275427"/>
            <a:ext cx="9201145" cy="1076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en-US" sz="2500" b="0" i="1" noProof="1">
                <a:solidFill>
                  <a:schemeClr val="bg1"/>
                </a:solidFill>
                <a:latin typeface="Catamaran"/>
                <a:cs typeface="Catamaran"/>
                <a:sym typeface="Catamaran"/>
              </a:rPr>
              <a:t>jim enemy turns jim also worst enemy enemy enemy friend jim actually friend worst enemy enemy friend enemy actually jim enemy</a:t>
            </a:r>
            <a:endParaRPr lang="en-US" sz="2500" b="0" i="1">
              <a:solidFill>
                <a:schemeClr val="bg1"/>
              </a:solidFill>
              <a:latin typeface="Catamaran"/>
              <a:cs typeface="Catamaran"/>
              <a:sym typeface="Catamaran"/>
            </a:endParaRPr>
          </a:p>
        </p:txBody>
      </p:sp>
      <p:sp>
        <p:nvSpPr>
          <p:cNvPr id="7" name="Google Shape;392;p42">
            <a:extLst>
              <a:ext uri="{FF2B5EF4-FFF2-40B4-BE49-F238E27FC236}">
                <a16:creationId xmlns:a16="http://schemas.microsoft.com/office/drawing/2014/main" id="{1328E974-F6A8-45FE-A41F-CC57361A0028}"/>
              </a:ext>
            </a:extLst>
          </p:cNvPr>
          <p:cNvSpPr txBox="1">
            <a:spLocks/>
          </p:cNvSpPr>
          <p:nvPr/>
        </p:nvSpPr>
        <p:spPr>
          <a:xfrm>
            <a:off x="-64074" y="3303499"/>
            <a:ext cx="9201145"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en-US" sz="2500" b="0" i="1" noProof="1">
                <a:solidFill>
                  <a:schemeClr val="bg1"/>
                </a:solidFill>
                <a:latin typeface="Catamaran"/>
                <a:cs typeface="Catamaran"/>
                <a:sym typeface="Catamaran"/>
              </a:rPr>
              <a:t>['jim', 'enemy', 'turns', 'jim', 'also', 'worst', 'enemy', 'enemy', 'enemy', 'friend', 'jim', 'actually', 'friend', 'worst', 'enemy', 'enemy', 'friend', 'enemy', 'actually', 'jim', 'enemy']</a:t>
            </a:r>
            <a:endParaRPr lang="en-US" sz="2500" b="0" i="1">
              <a:solidFill>
                <a:schemeClr val="bg1"/>
              </a:solidFill>
              <a:latin typeface="Catamaran"/>
              <a:cs typeface="Catamaran"/>
              <a:sym typeface="Catamaran"/>
            </a:endParaRPr>
          </a:p>
        </p:txBody>
      </p:sp>
    </p:spTree>
    <p:extLst>
      <p:ext uri="{BB962C8B-B14F-4D97-AF65-F5344CB8AC3E}">
        <p14:creationId xmlns:p14="http://schemas.microsoft.com/office/powerpoint/2010/main" val="61442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Cleaning texte</a:t>
            </a:r>
            <a:endParaRPr lang="en-US" sz="2000">
              <a:solidFill>
                <a:srgbClr val="FFFFFF"/>
              </a:solidFill>
              <a:latin typeface="Catamaran"/>
              <a:cs typeface="Catamaran"/>
              <a:sym typeface="Catamaran"/>
            </a:endParaRPr>
          </a:p>
          <a:p>
            <a:pPr marL="342900" indent="-342900" algn="l">
              <a:buClr>
                <a:srgbClr val="FFFFFF"/>
              </a:buClr>
              <a:buSzPts val="1600"/>
              <a:buFontTx/>
              <a:buChar char="-"/>
              <a:defRPr/>
            </a:pPr>
            <a:endParaRPr lang="en-US" sz="2000" b="0">
              <a:solidFill>
                <a:srgbClr val="FFFFFF"/>
              </a:solidFill>
              <a:latin typeface="Catamaran"/>
              <a:cs typeface="Catamaran"/>
              <a:sym typeface="Catamaran"/>
            </a:endParaRPr>
          </a:p>
        </p:txBody>
      </p:sp>
      <p:pic>
        <p:nvPicPr>
          <p:cNvPr id="1029" name="Picture 5" descr="Free Red Arrow Png Transparent, Download Free Red Arrow Png Transparent png  images, Free ClipArts on Clipart Library">
            <a:extLst>
              <a:ext uri="{FF2B5EF4-FFF2-40B4-BE49-F238E27FC236}">
                <a16:creationId xmlns:a16="http://schemas.microsoft.com/office/drawing/2014/main" id="{FD88335C-C397-0C38-7163-58E222743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112340" y="2732841"/>
            <a:ext cx="919320" cy="49668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92;p42">
            <a:extLst>
              <a:ext uri="{FF2B5EF4-FFF2-40B4-BE49-F238E27FC236}">
                <a16:creationId xmlns:a16="http://schemas.microsoft.com/office/drawing/2014/main" id="{1328E974-F6A8-45FE-A41F-CC57361A0028}"/>
              </a:ext>
            </a:extLst>
          </p:cNvPr>
          <p:cNvSpPr txBox="1">
            <a:spLocks/>
          </p:cNvSpPr>
          <p:nvPr/>
        </p:nvSpPr>
        <p:spPr>
          <a:xfrm>
            <a:off x="-6929" y="1162972"/>
            <a:ext cx="9172572"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en-US" sz="2500" b="0" i="1" noProof="1">
                <a:solidFill>
                  <a:schemeClr val="bg1"/>
                </a:solidFill>
                <a:latin typeface="Catamaran"/>
                <a:cs typeface="Catamaran"/>
                <a:sym typeface="Catamaran"/>
              </a:rPr>
              <a:t>['jim', 'enemy', 'turns', 'jim', 'also', 'worst', 'enemy', 'enemy', 'enemy', 'friend', 'jim', 'actually', 'friend', 'worst', 'enemy', 'enemy', 'friend', 'enemy', 'actually', 'jim', 'enemy']</a:t>
            </a:r>
            <a:endParaRPr lang="en-US" sz="2500" b="0" i="1">
              <a:solidFill>
                <a:schemeClr val="bg1"/>
              </a:solidFill>
              <a:latin typeface="Catamaran"/>
              <a:cs typeface="Catamaran"/>
              <a:sym typeface="Catamaran"/>
            </a:endParaRPr>
          </a:p>
        </p:txBody>
      </p:sp>
      <p:sp>
        <p:nvSpPr>
          <p:cNvPr id="3" name="Google Shape;392;p42">
            <a:extLst>
              <a:ext uri="{FF2B5EF4-FFF2-40B4-BE49-F238E27FC236}">
                <a16:creationId xmlns:a16="http://schemas.microsoft.com/office/drawing/2014/main" id="{9D2E1B55-7311-6473-1220-C82481C6A1FC}"/>
              </a:ext>
            </a:extLst>
          </p:cNvPr>
          <p:cNvSpPr txBox="1">
            <a:spLocks/>
          </p:cNvSpPr>
          <p:nvPr/>
        </p:nvSpPr>
        <p:spPr>
          <a:xfrm>
            <a:off x="0" y="3580280"/>
            <a:ext cx="9137071"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en-US" sz="2500" b="0" i="1" noProof="1">
                <a:solidFill>
                  <a:schemeClr val="bg1"/>
                </a:solidFill>
                <a:latin typeface="Catamaran"/>
                <a:cs typeface="Catamaran"/>
                <a:sym typeface="Catamaran"/>
              </a:rPr>
              <a:t>['jim', </a:t>
            </a:r>
            <a:r>
              <a:rPr lang="en-US" sz="2500" b="0" i="1" noProof="1">
                <a:solidFill>
                  <a:srgbClr val="92D050"/>
                </a:solidFill>
                <a:latin typeface="Catamaran"/>
                <a:cs typeface="Catamaran"/>
                <a:sym typeface="Catamaran"/>
              </a:rPr>
              <a:t>'enemi'</a:t>
            </a:r>
            <a:r>
              <a:rPr lang="en-US" sz="2500" b="0" i="1" noProof="1">
                <a:solidFill>
                  <a:schemeClr val="bg1"/>
                </a:solidFill>
                <a:latin typeface="Catamaran"/>
                <a:cs typeface="Catamaran"/>
                <a:sym typeface="Catamaran"/>
              </a:rPr>
              <a:t>,</a:t>
            </a:r>
            <a:r>
              <a:rPr lang="en-US" sz="2500" b="0" i="1" noProof="1">
                <a:solidFill>
                  <a:srgbClr val="92D050"/>
                </a:solidFill>
                <a:latin typeface="Catamaran"/>
                <a:cs typeface="Catamaran"/>
                <a:sym typeface="Catamaran"/>
              </a:rPr>
              <a:t> </a:t>
            </a:r>
            <a:r>
              <a:rPr lang="en-US" sz="2500" b="0" i="1" noProof="1">
                <a:solidFill>
                  <a:schemeClr val="bg1"/>
                </a:solidFill>
                <a:latin typeface="Catamaran"/>
                <a:cs typeface="Catamaran"/>
                <a:sym typeface="Catamaran"/>
              </a:rPr>
              <a:t>'turn', 'jim', 'also', 'worst', </a:t>
            </a:r>
            <a:r>
              <a:rPr lang="en-US" sz="2500" b="0" i="1" noProof="1">
                <a:solidFill>
                  <a:srgbClr val="92D050"/>
                </a:solidFill>
                <a:latin typeface="Catamaran"/>
                <a:cs typeface="Catamaran"/>
                <a:sym typeface="Catamaran"/>
              </a:rPr>
              <a:t>'enemi'</a:t>
            </a:r>
            <a:r>
              <a:rPr lang="en-US" sz="2500" b="0" i="1" noProof="1">
                <a:solidFill>
                  <a:schemeClr val="bg1"/>
                </a:solidFill>
                <a:latin typeface="Catamaran"/>
                <a:cs typeface="Catamaran"/>
                <a:sym typeface="Catamaran"/>
              </a:rPr>
              <a:t>,</a:t>
            </a:r>
            <a:r>
              <a:rPr lang="en-US" sz="2500" b="0" i="1" noProof="1">
                <a:solidFill>
                  <a:srgbClr val="92D050"/>
                </a:solidFill>
                <a:latin typeface="Catamaran"/>
                <a:cs typeface="Catamaran"/>
                <a:sym typeface="Catamaran"/>
              </a:rPr>
              <a:t> 'enemi'</a:t>
            </a:r>
            <a:r>
              <a:rPr lang="en-US" sz="2500" b="0" i="1" noProof="1">
                <a:solidFill>
                  <a:schemeClr val="bg1"/>
                </a:solidFill>
                <a:latin typeface="Catamaran"/>
                <a:cs typeface="Catamaran"/>
                <a:sym typeface="Catamaran"/>
              </a:rPr>
              <a:t>,</a:t>
            </a:r>
            <a:r>
              <a:rPr lang="en-US" sz="2500" b="0" i="1" noProof="1">
                <a:solidFill>
                  <a:srgbClr val="92D050"/>
                </a:solidFill>
                <a:latin typeface="Catamaran"/>
                <a:cs typeface="Catamaran"/>
                <a:sym typeface="Catamaran"/>
              </a:rPr>
              <a:t> 'enemi'</a:t>
            </a:r>
            <a:r>
              <a:rPr lang="en-US" sz="2500" b="0" i="1" noProof="1">
                <a:solidFill>
                  <a:schemeClr val="bg1"/>
                </a:solidFill>
                <a:latin typeface="Catamaran"/>
                <a:cs typeface="Catamaran"/>
                <a:sym typeface="Catamaran"/>
              </a:rPr>
              <a:t>,</a:t>
            </a:r>
            <a:r>
              <a:rPr lang="en-US" sz="2500" b="0" i="1" noProof="1">
                <a:solidFill>
                  <a:srgbClr val="92D050"/>
                </a:solidFill>
                <a:latin typeface="Catamaran"/>
                <a:cs typeface="Catamaran"/>
                <a:sym typeface="Catamaran"/>
              </a:rPr>
              <a:t> </a:t>
            </a:r>
            <a:r>
              <a:rPr lang="en-US" sz="2500" b="0" i="1" noProof="1">
                <a:solidFill>
                  <a:schemeClr val="bg1"/>
                </a:solidFill>
                <a:latin typeface="Catamaran"/>
                <a:cs typeface="Catamaran"/>
                <a:sym typeface="Catamaran"/>
              </a:rPr>
              <a:t>'friend', 'jim', </a:t>
            </a:r>
            <a:r>
              <a:rPr lang="en-US" sz="2500" b="0" i="1" noProof="1">
                <a:solidFill>
                  <a:srgbClr val="FFFF00"/>
                </a:solidFill>
                <a:latin typeface="Catamaran"/>
                <a:cs typeface="Catamaran"/>
                <a:sym typeface="Catamaran"/>
              </a:rPr>
              <a:t>'actual'</a:t>
            </a:r>
            <a:r>
              <a:rPr lang="en-US" sz="2500" b="0" i="1" noProof="1">
                <a:solidFill>
                  <a:schemeClr val="bg1"/>
                </a:solidFill>
                <a:latin typeface="Catamaran"/>
                <a:cs typeface="Catamaran"/>
                <a:sym typeface="Catamaran"/>
              </a:rPr>
              <a:t>,</a:t>
            </a:r>
            <a:r>
              <a:rPr lang="en-US" sz="2500" b="0" i="1" noProof="1">
                <a:solidFill>
                  <a:srgbClr val="FFFF00"/>
                </a:solidFill>
                <a:latin typeface="Catamaran"/>
                <a:cs typeface="Catamaran"/>
                <a:sym typeface="Catamaran"/>
              </a:rPr>
              <a:t> </a:t>
            </a:r>
            <a:r>
              <a:rPr lang="en-US" sz="2500" b="0" i="1" noProof="1">
                <a:solidFill>
                  <a:schemeClr val="bg1"/>
                </a:solidFill>
                <a:latin typeface="Catamaran"/>
                <a:cs typeface="Catamaran"/>
                <a:sym typeface="Catamaran"/>
              </a:rPr>
              <a:t>'friend', 'worst', </a:t>
            </a:r>
            <a:r>
              <a:rPr lang="en-US" sz="2500" b="0" i="1" noProof="1">
                <a:solidFill>
                  <a:srgbClr val="92D050"/>
                </a:solidFill>
                <a:latin typeface="Catamaran"/>
                <a:cs typeface="Catamaran"/>
                <a:sym typeface="Catamaran"/>
              </a:rPr>
              <a:t>'enemi'</a:t>
            </a:r>
            <a:r>
              <a:rPr lang="en-US" sz="2500" b="0" i="1" noProof="1">
                <a:solidFill>
                  <a:schemeClr val="bg1"/>
                </a:solidFill>
                <a:latin typeface="Catamaran"/>
                <a:cs typeface="Catamaran"/>
                <a:sym typeface="Catamaran"/>
              </a:rPr>
              <a:t>,</a:t>
            </a:r>
            <a:r>
              <a:rPr lang="en-US" sz="2500" b="0" i="1" noProof="1">
                <a:solidFill>
                  <a:srgbClr val="92D050"/>
                </a:solidFill>
                <a:latin typeface="Catamaran"/>
                <a:cs typeface="Catamaran"/>
                <a:sym typeface="Catamaran"/>
              </a:rPr>
              <a:t> 'enemi'</a:t>
            </a:r>
            <a:r>
              <a:rPr lang="en-US" sz="2500" b="0" i="1" noProof="1">
                <a:solidFill>
                  <a:schemeClr val="bg1"/>
                </a:solidFill>
                <a:latin typeface="Catamaran"/>
                <a:cs typeface="Catamaran"/>
                <a:sym typeface="Catamaran"/>
              </a:rPr>
              <a:t>,</a:t>
            </a:r>
            <a:r>
              <a:rPr lang="en-US" sz="2500" b="0" i="1" noProof="1">
                <a:solidFill>
                  <a:srgbClr val="92D050"/>
                </a:solidFill>
                <a:latin typeface="Catamaran"/>
                <a:cs typeface="Catamaran"/>
                <a:sym typeface="Catamaran"/>
              </a:rPr>
              <a:t> </a:t>
            </a:r>
            <a:r>
              <a:rPr lang="en-US" sz="2500" b="0" i="1" noProof="1">
                <a:solidFill>
                  <a:schemeClr val="bg1"/>
                </a:solidFill>
                <a:latin typeface="Catamaran"/>
                <a:cs typeface="Catamaran"/>
                <a:sym typeface="Catamaran"/>
              </a:rPr>
              <a:t>'friend', </a:t>
            </a:r>
            <a:r>
              <a:rPr lang="en-US" sz="2500" b="0" i="1" noProof="1">
                <a:solidFill>
                  <a:srgbClr val="92D050"/>
                </a:solidFill>
                <a:latin typeface="Catamaran"/>
                <a:cs typeface="Catamaran"/>
                <a:sym typeface="Catamaran"/>
              </a:rPr>
              <a:t>'enemi'</a:t>
            </a:r>
            <a:r>
              <a:rPr lang="en-US" sz="2500" b="0" i="1" noProof="1">
                <a:solidFill>
                  <a:schemeClr val="bg1"/>
                </a:solidFill>
                <a:latin typeface="Catamaran"/>
                <a:cs typeface="Catamaran"/>
                <a:sym typeface="Catamaran"/>
              </a:rPr>
              <a:t>,</a:t>
            </a:r>
            <a:r>
              <a:rPr lang="en-US" sz="2500" b="0" i="1" noProof="1">
                <a:solidFill>
                  <a:srgbClr val="92D050"/>
                </a:solidFill>
                <a:latin typeface="Catamaran"/>
                <a:cs typeface="Catamaran"/>
                <a:sym typeface="Catamaran"/>
              </a:rPr>
              <a:t> </a:t>
            </a:r>
            <a:r>
              <a:rPr lang="en-US" sz="2500" b="0" i="1" noProof="1">
                <a:solidFill>
                  <a:srgbClr val="FFFF00"/>
                </a:solidFill>
                <a:latin typeface="Catamaran"/>
                <a:cs typeface="Catamaran"/>
                <a:sym typeface="Catamaran"/>
              </a:rPr>
              <a:t>'actual'</a:t>
            </a:r>
            <a:r>
              <a:rPr lang="en-US" sz="2500" b="0" i="1" noProof="1">
                <a:solidFill>
                  <a:schemeClr val="bg1"/>
                </a:solidFill>
                <a:latin typeface="Catamaran"/>
                <a:cs typeface="Catamaran"/>
                <a:sym typeface="Catamaran"/>
              </a:rPr>
              <a:t>,</a:t>
            </a:r>
            <a:r>
              <a:rPr lang="en-US" sz="2500" b="0" i="1" noProof="1">
                <a:solidFill>
                  <a:srgbClr val="FFFF00"/>
                </a:solidFill>
                <a:latin typeface="Catamaran"/>
                <a:cs typeface="Catamaran"/>
                <a:sym typeface="Catamaran"/>
              </a:rPr>
              <a:t> </a:t>
            </a:r>
            <a:r>
              <a:rPr lang="en-US" sz="2500" b="0" i="1" noProof="1">
                <a:solidFill>
                  <a:schemeClr val="bg1"/>
                </a:solidFill>
                <a:latin typeface="Catamaran"/>
                <a:cs typeface="Catamaran"/>
                <a:sym typeface="Catamaran"/>
              </a:rPr>
              <a:t>'jim', </a:t>
            </a:r>
            <a:r>
              <a:rPr lang="en-US" sz="2500" b="0" i="1" noProof="1">
                <a:solidFill>
                  <a:srgbClr val="92D050"/>
                </a:solidFill>
                <a:latin typeface="Catamaran"/>
                <a:cs typeface="Catamaran"/>
                <a:sym typeface="Catamaran"/>
              </a:rPr>
              <a:t>'enemi’</a:t>
            </a:r>
            <a:r>
              <a:rPr lang="en-US" sz="2500" b="0" i="1" noProof="1">
                <a:solidFill>
                  <a:schemeClr val="bg1"/>
                </a:solidFill>
                <a:latin typeface="Catamaran"/>
                <a:cs typeface="Catamaran"/>
                <a:sym typeface="Catamaran"/>
              </a:rPr>
              <a:t>]</a:t>
            </a:r>
            <a:endParaRPr lang="en-US" sz="2500" b="0" i="1">
              <a:solidFill>
                <a:schemeClr val="bg1"/>
              </a:solidFill>
              <a:latin typeface="Catamaran"/>
              <a:cs typeface="Catamaran"/>
              <a:sym typeface="Catamaran"/>
            </a:endParaRPr>
          </a:p>
        </p:txBody>
      </p:sp>
      <p:sp>
        <p:nvSpPr>
          <p:cNvPr id="6" name="Google Shape;392;p42">
            <a:extLst>
              <a:ext uri="{FF2B5EF4-FFF2-40B4-BE49-F238E27FC236}">
                <a16:creationId xmlns:a16="http://schemas.microsoft.com/office/drawing/2014/main" id="{C5453958-D6C5-A581-E705-4C97C27AF8E6}"/>
              </a:ext>
            </a:extLst>
          </p:cNvPr>
          <p:cNvSpPr txBox="1">
            <a:spLocks/>
          </p:cNvSpPr>
          <p:nvPr/>
        </p:nvSpPr>
        <p:spPr>
          <a:xfrm>
            <a:off x="0" y="814012"/>
            <a:ext cx="9137071"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ctr"/>
            <a:r>
              <a:rPr lang="fr-FR" sz="2000" b="1" i="0">
                <a:solidFill>
                  <a:srgbClr val="FFC000"/>
                </a:solidFill>
                <a:effectLst/>
                <a:latin typeface="Catamaran" pitchFamily="2" charset="0"/>
              </a:rPr>
              <a:t>Stemming</a:t>
            </a:r>
          </a:p>
        </p:txBody>
      </p:sp>
    </p:spTree>
    <p:extLst>
      <p:ext uri="{BB962C8B-B14F-4D97-AF65-F5344CB8AC3E}">
        <p14:creationId xmlns:p14="http://schemas.microsoft.com/office/powerpoint/2010/main" val="271315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Cleaning texte</a:t>
            </a:r>
            <a:endParaRPr lang="en-US" sz="2000">
              <a:solidFill>
                <a:srgbClr val="FFFFFF"/>
              </a:solidFill>
              <a:latin typeface="Catamaran"/>
              <a:cs typeface="Catamaran"/>
              <a:sym typeface="Catamaran"/>
            </a:endParaRPr>
          </a:p>
          <a:p>
            <a:pPr marL="342900" indent="-342900" algn="l">
              <a:buClr>
                <a:srgbClr val="FFFFFF"/>
              </a:buClr>
              <a:buSzPts val="1600"/>
              <a:buFontTx/>
              <a:buChar char="-"/>
              <a:defRPr/>
            </a:pPr>
            <a:endParaRPr lang="en-US" sz="2000" b="0">
              <a:solidFill>
                <a:srgbClr val="FFFFFF"/>
              </a:solidFill>
              <a:latin typeface="Catamaran"/>
              <a:cs typeface="Catamaran"/>
              <a:sym typeface="Catamaran"/>
            </a:endParaRPr>
          </a:p>
        </p:txBody>
      </p:sp>
      <p:pic>
        <p:nvPicPr>
          <p:cNvPr id="1029" name="Picture 5" descr="Free Red Arrow Png Transparent, Download Free Red Arrow Png Transparent png  images, Free ClipArts on Clipart Library">
            <a:extLst>
              <a:ext uri="{FF2B5EF4-FFF2-40B4-BE49-F238E27FC236}">
                <a16:creationId xmlns:a16="http://schemas.microsoft.com/office/drawing/2014/main" id="{FD88335C-C397-0C38-7163-58E222743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112340" y="2732841"/>
            <a:ext cx="919320" cy="49668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92;p42">
            <a:extLst>
              <a:ext uri="{FF2B5EF4-FFF2-40B4-BE49-F238E27FC236}">
                <a16:creationId xmlns:a16="http://schemas.microsoft.com/office/drawing/2014/main" id="{1328E974-F6A8-45FE-A41F-CC57361A0028}"/>
              </a:ext>
            </a:extLst>
          </p:cNvPr>
          <p:cNvSpPr txBox="1">
            <a:spLocks/>
          </p:cNvSpPr>
          <p:nvPr/>
        </p:nvSpPr>
        <p:spPr>
          <a:xfrm>
            <a:off x="-6929" y="1162972"/>
            <a:ext cx="9172572"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en-US" sz="2500" b="0" i="1" noProof="1">
                <a:solidFill>
                  <a:schemeClr val="bg1"/>
                </a:solidFill>
                <a:latin typeface="Catamaran"/>
                <a:cs typeface="Catamaran"/>
                <a:sym typeface="Catamaran"/>
              </a:rPr>
              <a:t>['jim', 'enemy', 'turns', 'jim', 'also', 'worst', 'enemy', 'enemy', 'enemy', 'friend', 'jim', 'actually', 'friend', 'worst', 'enemy', 'enemy', 'friend', 'enemy', 'actually', 'jim', 'enemy']</a:t>
            </a:r>
            <a:endParaRPr lang="en-US" sz="2500" b="0" i="1">
              <a:solidFill>
                <a:schemeClr val="bg1"/>
              </a:solidFill>
              <a:latin typeface="Catamaran"/>
              <a:cs typeface="Catamaran"/>
              <a:sym typeface="Catamaran"/>
            </a:endParaRPr>
          </a:p>
        </p:txBody>
      </p:sp>
      <p:sp>
        <p:nvSpPr>
          <p:cNvPr id="6" name="Google Shape;392;p42">
            <a:extLst>
              <a:ext uri="{FF2B5EF4-FFF2-40B4-BE49-F238E27FC236}">
                <a16:creationId xmlns:a16="http://schemas.microsoft.com/office/drawing/2014/main" id="{C5453958-D6C5-A581-E705-4C97C27AF8E6}"/>
              </a:ext>
            </a:extLst>
          </p:cNvPr>
          <p:cNvSpPr txBox="1">
            <a:spLocks/>
          </p:cNvSpPr>
          <p:nvPr/>
        </p:nvSpPr>
        <p:spPr>
          <a:xfrm>
            <a:off x="0" y="814012"/>
            <a:ext cx="9137071"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ctr"/>
            <a:r>
              <a:rPr lang="fr-FR" sz="2000" b="1" i="0">
                <a:solidFill>
                  <a:srgbClr val="FFC000"/>
                </a:solidFill>
                <a:effectLst/>
                <a:latin typeface="Catamaran" pitchFamily="2" charset="0"/>
              </a:rPr>
              <a:t>Lemmatisation</a:t>
            </a:r>
          </a:p>
        </p:txBody>
      </p:sp>
      <p:sp>
        <p:nvSpPr>
          <p:cNvPr id="5" name="Google Shape;392;p42">
            <a:extLst>
              <a:ext uri="{FF2B5EF4-FFF2-40B4-BE49-F238E27FC236}">
                <a16:creationId xmlns:a16="http://schemas.microsoft.com/office/drawing/2014/main" id="{E3F2BC93-4F54-1E22-7908-713AA440B0E5}"/>
              </a:ext>
            </a:extLst>
          </p:cNvPr>
          <p:cNvSpPr txBox="1">
            <a:spLocks/>
          </p:cNvSpPr>
          <p:nvPr/>
        </p:nvSpPr>
        <p:spPr>
          <a:xfrm>
            <a:off x="-6929" y="3580280"/>
            <a:ext cx="9172572"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en-US" sz="2500" b="0" i="1" noProof="1">
                <a:solidFill>
                  <a:schemeClr val="bg1"/>
                </a:solidFill>
                <a:latin typeface="Catamaran"/>
                <a:cs typeface="Catamaran"/>
                <a:sym typeface="Catamaran"/>
              </a:rPr>
              <a:t>['jim', 'enemy', 'turns', 'jim', 'also', 'worst', 'enemy', 'enemy', 'enemy', 'friend', 'jim', 'actually', 'friend', 'worst', 'enemy', 'enemy', 'friend', 'enemy', 'actually', 'jim', 'enemy']</a:t>
            </a:r>
            <a:endParaRPr lang="en-US" sz="2500" b="0" i="1">
              <a:solidFill>
                <a:schemeClr val="bg1"/>
              </a:solidFill>
              <a:latin typeface="Catamaran"/>
              <a:cs typeface="Catamaran"/>
              <a:sym typeface="Catamaran"/>
            </a:endParaRPr>
          </a:p>
        </p:txBody>
      </p:sp>
    </p:spTree>
    <p:extLst>
      <p:ext uri="{BB962C8B-B14F-4D97-AF65-F5344CB8AC3E}">
        <p14:creationId xmlns:p14="http://schemas.microsoft.com/office/powerpoint/2010/main" val="416974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 name="Google Shape;353;p39">
            <a:extLst>
              <a:ext uri="{FF2B5EF4-FFF2-40B4-BE49-F238E27FC236}">
                <a16:creationId xmlns:a16="http://schemas.microsoft.com/office/drawing/2014/main" id="{BED7C594-37D0-AB6F-4291-059C8C31A994}"/>
              </a:ext>
            </a:extLst>
          </p:cNvPr>
          <p:cNvSpPr txBox="1">
            <a:spLocks/>
          </p:cNvSpPr>
          <p:nvPr/>
        </p:nvSpPr>
        <p:spPr>
          <a:xfrm>
            <a:off x="0" y="-113886"/>
            <a:ext cx="9144000" cy="8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algn="ctr">
              <a:buClr>
                <a:srgbClr val="FFFFFF"/>
              </a:buClr>
              <a:buSzPts val="5200"/>
              <a:defRPr/>
            </a:pPr>
            <a:r>
              <a:rPr lang="fr-FR">
                <a:solidFill>
                  <a:srgbClr val="0FE0E0"/>
                </a:solidFill>
              </a:rPr>
              <a:t>2</a:t>
            </a:r>
            <a:r>
              <a:rPr kumimoji="0" lang="fr-FR" sz="3200" b="1" i="0" u="none" strike="noStrike" kern="0" cap="none" spc="0" normalizeH="0" baseline="0" noProof="0">
                <a:ln>
                  <a:noFill/>
                </a:ln>
                <a:solidFill>
                  <a:srgbClr val="0FE0E0"/>
                </a:solidFill>
                <a:effectLst/>
                <a:uLnTx/>
                <a:uFillTx/>
                <a:latin typeface="Quantico"/>
                <a:sym typeface="Quantico"/>
              </a:rPr>
              <a:t>) </a:t>
            </a:r>
            <a:r>
              <a:rPr lang="en" sz="3200">
                <a:latin typeface="Catamaran" panose="020B0604020202020204"/>
                <a:cs typeface="Catamaran" panose="020B0604020202020204"/>
              </a:rPr>
              <a:t>Extraction des features</a:t>
            </a:r>
            <a:endParaRPr kumimoji="0" lang="fr-FR" sz="3200" b="1" i="0" u="none" strike="noStrike" kern="0" cap="none" spc="0" normalizeH="0" baseline="0" noProof="0">
              <a:ln>
                <a:noFill/>
              </a:ln>
              <a:solidFill>
                <a:srgbClr val="0FE0E0"/>
              </a:solidFill>
              <a:effectLst/>
              <a:uLnTx/>
              <a:uFillTx/>
              <a:latin typeface="Quantico"/>
              <a:sym typeface="Quantico"/>
            </a:endParaRPr>
          </a:p>
        </p:txBody>
      </p:sp>
      <p:sp>
        <p:nvSpPr>
          <p:cNvPr id="2" name="Google Shape;392;p42">
            <a:extLst>
              <a:ext uri="{FF2B5EF4-FFF2-40B4-BE49-F238E27FC236}">
                <a16:creationId xmlns:a16="http://schemas.microsoft.com/office/drawing/2014/main" id="{E97272AC-DD1B-4CC0-B087-8A98684C4059}"/>
              </a:ext>
            </a:extLst>
          </p:cNvPr>
          <p:cNvSpPr txBox="1">
            <a:spLocks/>
          </p:cNvSpPr>
          <p:nvPr/>
        </p:nvSpPr>
        <p:spPr>
          <a:xfrm>
            <a:off x="-6929" y="461068"/>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2"/>
                </a:solidFill>
                <a:latin typeface="Catamaran"/>
                <a:cs typeface="Catamaran"/>
                <a:sym typeface="Catamaran"/>
              </a:rPr>
              <a:t>Cleaning texte</a:t>
            </a:r>
            <a:endParaRPr lang="en-US" sz="2000">
              <a:solidFill>
                <a:srgbClr val="FFFFFF"/>
              </a:solidFill>
              <a:latin typeface="Catamaran"/>
              <a:cs typeface="Catamaran"/>
              <a:sym typeface="Catamaran"/>
            </a:endParaRPr>
          </a:p>
          <a:p>
            <a:pPr marL="342900" indent="-342900" algn="l">
              <a:buClr>
                <a:srgbClr val="FFFFFF"/>
              </a:buClr>
              <a:buSzPts val="1600"/>
              <a:buFontTx/>
              <a:buChar char="-"/>
              <a:defRPr/>
            </a:pPr>
            <a:endParaRPr lang="en-US" sz="2000" b="0">
              <a:solidFill>
                <a:srgbClr val="FFFFFF"/>
              </a:solidFill>
              <a:latin typeface="Catamaran"/>
              <a:cs typeface="Catamaran"/>
              <a:sym typeface="Catamaran"/>
            </a:endParaRPr>
          </a:p>
        </p:txBody>
      </p:sp>
      <p:sp>
        <p:nvSpPr>
          <p:cNvPr id="6" name="Google Shape;392;p42">
            <a:extLst>
              <a:ext uri="{FF2B5EF4-FFF2-40B4-BE49-F238E27FC236}">
                <a16:creationId xmlns:a16="http://schemas.microsoft.com/office/drawing/2014/main" id="{C5453958-D6C5-A581-E705-4C97C27AF8E6}"/>
              </a:ext>
            </a:extLst>
          </p:cNvPr>
          <p:cNvSpPr txBox="1">
            <a:spLocks/>
          </p:cNvSpPr>
          <p:nvPr/>
        </p:nvSpPr>
        <p:spPr>
          <a:xfrm>
            <a:off x="0" y="814012"/>
            <a:ext cx="9137071"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ctr"/>
            <a:r>
              <a:rPr lang="fr-FR" sz="2000" b="1" i="0">
                <a:solidFill>
                  <a:srgbClr val="FFC000"/>
                </a:solidFill>
                <a:effectLst/>
                <a:latin typeface="Catamaran" pitchFamily="2" charset="0"/>
              </a:rPr>
              <a:t>Stemming VS Lemmatisation</a:t>
            </a:r>
          </a:p>
        </p:txBody>
      </p:sp>
      <p:sp>
        <p:nvSpPr>
          <p:cNvPr id="3" name="Google Shape;392;p42">
            <a:extLst>
              <a:ext uri="{FF2B5EF4-FFF2-40B4-BE49-F238E27FC236}">
                <a16:creationId xmlns:a16="http://schemas.microsoft.com/office/drawing/2014/main" id="{9CA23614-E6DC-3456-E997-EBA301B49D0B}"/>
              </a:ext>
            </a:extLst>
          </p:cNvPr>
          <p:cNvSpPr txBox="1">
            <a:spLocks/>
          </p:cNvSpPr>
          <p:nvPr/>
        </p:nvSpPr>
        <p:spPr>
          <a:xfrm>
            <a:off x="225136" y="1201073"/>
            <a:ext cx="8833134"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noProof="1">
                <a:solidFill>
                  <a:schemeClr val="bg1"/>
                </a:solidFill>
                <a:latin typeface="Catamaran"/>
                <a:cs typeface="Catamaran"/>
                <a:sym typeface="Catamaran"/>
              </a:rPr>
              <a:t>Stemming :</a:t>
            </a:r>
          </a:p>
          <a:p>
            <a:pPr marL="0" indent="0" algn="l">
              <a:buClr>
                <a:srgbClr val="FFFFFF"/>
              </a:buClr>
              <a:buSzPts val="1600"/>
              <a:defRPr/>
            </a:pPr>
            <a:r>
              <a:rPr lang="fr-FR" b="0" noProof="1">
                <a:solidFill>
                  <a:schemeClr val="bg1"/>
                </a:solidFill>
                <a:latin typeface="Catamaran"/>
                <a:cs typeface="Catamaran"/>
                <a:sym typeface="Catamaran"/>
              </a:rPr>
              <a:t>- Forme tronquée: (actually -&gt; actual) et (enemies -&gt; enemi)</a:t>
            </a:r>
          </a:p>
          <a:p>
            <a:pPr marL="0" indent="0" algn="l">
              <a:buClr>
                <a:srgbClr val="FFFFFF"/>
              </a:buClr>
              <a:buSzPts val="1600"/>
              <a:defRPr/>
            </a:pPr>
            <a:r>
              <a:rPr lang="fr-FR" b="0" noProof="1">
                <a:solidFill>
                  <a:schemeClr val="bg1"/>
                </a:solidFill>
                <a:latin typeface="Catamaran"/>
                <a:cs typeface="Catamaran"/>
                <a:sym typeface="Catamaran"/>
              </a:rPr>
              <a:t>- Processus rapide mais moins précis car il peut produire des mots qui n'ont pas de sens réel dans la langue</a:t>
            </a:r>
          </a:p>
          <a:p>
            <a:pPr marL="342900" indent="-342900" algn="l">
              <a:buClr>
                <a:srgbClr val="FFFFFF"/>
              </a:buClr>
              <a:buSzPts val="1600"/>
              <a:buFontTx/>
              <a:buChar char="-"/>
              <a:defRPr/>
            </a:pPr>
            <a:endParaRPr lang="fr-FR" b="0" noProof="1">
              <a:solidFill>
                <a:schemeClr val="bg1"/>
              </a:solidFill>
              <a:latin typeface="Catamaran"/>
              <a:cs typeface="Catamaran"/>
              <a:sym typeface="Catamaran"/>
            </a:endParaRPr>
          </a:p>
          <a:p>
            <a:pPr marL="0" indent="0" algn="ctr">
              <a:buClr>
                <a:srgbClr val="FFFFFF"/>
              </a:buClr>
              <a:buSzPts val="1600"/>
              <a:defRPr/>
            </a:pPr>
            <a:r>
              <a:rPr lang="fr-FR" noProof="1">
                <a:solidFill>
                  <a:schemeClr val="bg1"/>
                </a:solidFill>
                <a:latin typeface="Catamaran"/>
                <a:cs typeface="Catamaran"/>
                <a:sym typeface="Catamaran"/>
              </a:rPr>
              <a:t>Lemmatisation :</a:t>
            </a:r>
            <a:endParaRPr lang="fr-FR" b="0" noProof="1">
              <a:solidFill>
                <a:schemeClr val="bg1"/>
              </a:solidFill>
              <a:latin typeface="Catamaran"/>
              <a:cs typeface="Catamaran"/>
              <a:sym typeface="Catamaran"/>
            </a:endParaRPr>
          </a:p>
          <a:p>
            <a:pPr marL="0" indent="0" algn="l">
              <a:buClr>
                <a:srgbClr val="FFFFFF"/>
              </a:buClr>
              <a:buSzPts val="1600"/>
              <a:defRPr/>
            </a:pPr>
            <a:r>
              <a:rPr lang="fr-FR" b="0" noProof="1">
                <a:solidFill>
                  <a:schemeClr val="bg1"/>
                </a:solidFill>
                <a:latin typeface="Catamaran"/>
                <a:cs typeface="Catamaran"/>
                <a:sym typeface="Catamaran"/>
              </a:rPr>
              <a:t>- Réduit les mots à leur forme canonique (running -&gt; run)</a:t>
            </a:r>
          </a:p>
          <a:p>
            <a:pPr marL="0" indent="0" algn="l">
              <a:buClr>
                <a:srgbClr val="FFFFFF"/>
              </a:buClr>
              <a:buSzPts val="1600"/>
              <a:defRPr/>
            </a:pPr>
            <a:r>
              <a:rPr lang="fr-FR" b="0" noProof="1">
                <a:solidFill>
                  <a:schemeClr val="bg1"/>
                </a:solidFill>
                <a:latin typeface="Catamaran"/>
                <a:cs typeface="Catamaran"/>
                <a:sym typeface="Catamaran"/>
              </a:rPr>
              <a:t>- Processus plus lent mais plus précis car il tient compte du contexte et produit généralement des mots qui existent vraiment dans la langue</a:t>
            </a:r>
          </a:p>
          <a:p>
            <a:pPr marL="0" indent="0" algn="l">
              <a:buClr>
                <a:srgbClr val="FFFFFF"/>
              </a:buClr>
              <a:buSzPts val="1600"/>
              <a:defRPr/>
            </a:pPr>
            <a:endParaRPr lang="en-US" b="0">
              <a:solidFill>
                <a:schemeClr val="bg1"/>
              </a:solidFill>
              <a:latin typeface="Catamaran"/>
              <a:cs typeface="Catamaran"/>
              <a:sym typeface="Catamaran"/>
            </a:endParaRPr>
          </a:p>
        </p:txBody>
      </p:sp>
      <p:sp>
        <p:nvSpPr>
          <p:cNvPr id="8" name="Google Shape;392;p42">
            <a:extLst>
              <a:ext uri="{FF2B5EF4-FFF2-40B4-BE49-F238E27FC236}">
                <a16:creationId xmlns:a16="http://schemas.microsoft.com/office/drawing/2014/main" id="{61CB4599-65C9-9071-0DA9-F8BF8911A05F}"/>
              </a:ext>
            </a:extLst>
          </p:cNvPr>
          <p:cNvSpPr txBox="1">
            <a:spLocks/>
          </p:cNvSpPr>
          <p:nvPr/>
        </p:nvSpPr>
        <p:spPr>
          <a:xfrm>
            <a:off x="0" y="4453117"/>
            <a:ext cx="9144000" cy="1498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en-US" sz="2500" b="0" i="1" noProof="1">
                <a:solidFill>
                  <a:srgbClr val="92D050"/>
                </a:solidFill>
                <a:latin typeface="Catamaran"/>
                <a:cs typeface="Catamaran"/>
                <a:sym typeface="Catamaran"/>
              </a:rPr>
              <a:t>La lemmatisation sera par conséquent privilégiée</a:t>
            </a:r>
            <a:endParaRPr lang="en-US" sz="2500" b="0" i="1">
              <a:solidFill>
                <a:srgbClr val="92D050"/>
              </a:solidFill>
              <a:latin typeface="Catamaran"/>
              <a:cs typeface="Catamaran"/>
              <a:sym typeface="Catamaran"/>
            </a:endParaRPr>
          </a:p>
        </p:txBody>
      </p:sp>
    </p:spTree>
    <p:extLst>
      <p:ext uri="{BB962C8B-B14F-4D97-AF65-F5344CB8AC3E}">
        <p14:creationId xmlns:p14="http://schemas.microsoft.com/office/powerpoint/2010/main" val="1772470900"/>
      </p:ext>
    </p:extLst>
  </p:cSld>
  <p:clrMapOvr>
    <a:masterClrMapping/>
  </p:clrMapOvr>
</p:sld>
</file>

<file path=ppt/theme/theme1.xml><?xml version="1.0" encoding="utf-8"?>
<a:theme xmlns:a="http://schemas.openxmlformats.org/drawingml/2006/main" name="Computer Science &amp; Mathematics Major for College: Data Management Technology by Slidesgo">
  <a:themeElements>
    <a:clrScheme name="Simple Light">
      <a:dk1>
        <a:srgbClr val="161616"/>
      </a:dk1>
      <a:lt1>
        <a:srgbClr val="FFFFFF"/>
      </a:lt1>
      <a:dk2>
        <a:srgbClr val="0D008E"/>
      </a:dk2>
      <a:lt2>
        <a:srgbClr val="0FE0E0"/>
      </a:lt2>
      <a:accent1>
        <a:srgbClr val="2C4ED7"/>
      </a:accent1>
      <a:accent2>
        <a:srgbClr val="50FFB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4347</TotalTime>
  <Words>1864</Words>
  <Application>Microsoft Office PowerPoint</Application>
  <PresentationFormat>On-screen Show (16:9)</PresentationFormat>
  <Paragraphs>242</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Quantico</vt:lpstr>
      <vt:lpstr>Teko</vt:lpstr>
      <vt:lpstr>Arial</vt:lpstr>
      <vt:lpstr>Catamaran</vt:lpstr>
      <vt:lpstr>Bebas Neue</vt:lpstr>
      <vt:lpstr>Computer Science &amp; Mathematics Major for College: Data Management Technology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&amp; MATHEMATICS MAJOR FOR COLLEGE:</dc:title>
  <dc:creator>Utilisateur</dc:creator>
  <cp:lastModifiedBy>badis ghoubali</cp:lastModifiedBy>
  <cp:revision>390</cp:revision>
  <dcterms:modified xsi:type="dcterms:W3CDTF">2023-08-11T14:26:09Z</dcterms:modified>
</cp:coreProperties>
</file>