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62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4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7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5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9642AC-585C-4189-9D41-98C666AACC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42AC-585C-4189-9D41-98C666AACC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9642AC-585C-4189-9D41-98C666AACC1D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FC6DFA-45B8-408E-B83A-9BE1D29850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1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B0AB-3B84-42A8-A983-9C7A865EE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Detectie</a:t>
            </a:r>
            <a:r>
              <a:rPr lang="en-US" dirty="0"/>
              <a:t> de </a:t>
            </a:r>
            <a:r>
              <a:rPr lang="en-US" dirty="0" err="1"/>
              <a:t>piese</a:t>
            </a:r>
            <a:br>
              <a:rPr lang="en-US" dirty="0"/>
            </a:br>
            <a:r>
              <a:rPr lang="en-US" dirty="0" err="1"/>
              <a:t>Tema</a:t>
            </a:r>
            <a:r>
              <a:rPr lang="en-US" dirty="0"/>
              <a:t> 6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0158A-B65E-4FEC-ABD7-B4A64FFD9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Badiu Bogdan-</a:t>
            </a:r>
            <a:r>
              <a:rPr lang="en-US" dirty="0" err="1"/>
              <a:t>Vasile</a:t>
            </a:r>
            <a:endParaRPr lang="en-US" dirty="0"/>
          </a:p>
          <a:p>
            <a:r>
              <a:rPr lang="en-US" dirty="0" err="1"/>
              <a:t>Grupa</a:t>
            </a:r>
            <a:r>
              <a:rPr lang="en-US" dirty="0"/>
              <a:t>: 234/2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2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8F66-7893-4BDD-914B-77CB5C01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D5F50-1963-472C-AA5A-D527ACFB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Se </a:t>
            </a:r>
            <a:r>
              <a:rPr lang="en-US" sz="2200" dirty="0" err="1"/>
              <a:t>transforma</a:t>
            </a:r>
            <a:r>
              <a:rPr lang="en-US" sz="2200" dirty="0"/>
              <a:t> </a:t>
            </a:r>
            <a:r>
              <a:rPr lang="en-US" sz="2200" dirty="0" err="1"/>
              <a:t>piesele</a:t>
            </a:r>
            <a:r>
              <a:rPr lang="en-US" sz="2200" dirty="0"/>
              <a:t> </a:t>
            </a:r>
            <a:r>
              <a:rPr lang="en-US" sz="2200" dirty="0" err="1"/>
              <a:t>albastre</a:t>
            </a:r>
            <a:r>
              <a:rPr lang="en-US" sz="2200" dirty="0"/>
              <a:t> din </a:t>
            </a:r>
            <a:r>
              <a:rPr lang="en-US" sz="2200" dirty="0" err="1"/>
              <a:t>imaginea</a:t>
            </a:r>
            <a:r>
              <a:rPr lang="en-US" sz="2200" dirty="0"/>
              <a:t> </a:t>
            </a:r>
            <a:r>
              <a:rPr lang="en-US" sz="2200" dirty="0" err="1"/>
              <a:t>originala</a:t>
            </a:r>
            <a:r>
              <a:rPr lang="en-US" sz="2200" dirty="0"/>
              <a:t> in </a:t>
            </a:r>
            <a:r>
              <a:rPr lang="en-US" sz="2200" dirty="0" err="1"/>
              <a:t>piese</a:t>
            </a:r>
            <a:r>
              <a:rPr lang="en-US" sz="2200" dirty="0"/>
              <a:t> </a:t>
            </a:r>
            <a:r>
              <a:rPr lang="en-US" sz="2200" dirty="0" err="1"/>
              <a:t>albe</a:t>
            </a:r>
            <a:endParaRPr lang="en-US" sz="2200" dirty="0"/>
          </a:p>
          <a:p>
            <a:r>
              <a:rPr lang="en-US" sz="1900" dirty="0">
                <a:solidFill>
                  <a:srgbClr val="0070C0"/>
                </a:solidFill>
              </a:rPr>
              <a:t> for </a:t>
            </a:r>
            <a:r>
              <a:rPr lang="en-US" sz="1900" dirty="0" err="1">
                <a:solidFill>
                  <a:srgbClr val="0070C0"/>
                </a:solidFill>
              </a:rPr>
              <a:t>i</a:t>
            </a:r>
            <a:r>
              <a:rPr lang="en-US" sz="1900" dirty="0">
                <a:solidFill>
                  <a:srgbClr val="0070C0"/>
                </a:solidFill>
              </a:rPr>
              <a:t>=1:M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for j=1:N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if(</a:t>
            </a:r>
            <a:r>
              <a:rPr lang="en-US" sz="1900" dirty="0" err="1">
                <a:solidFill>
                  <a:srgbClr val="0070C0"/>
                </a:solidFill>
              </a:rPr>
              <a:t>imagSegmentat</a:t>
            </a:r>
            <a:r>
              <a:rPr lang="en-US" sz="1900" dirty="0">
                <a:solidFill>
                  <a:srgbClr val="0070C0"/>
                </a:solidFill>
              </a:rPr>
              <a:t>(</a:t>
            </a:r>
            <a:r>
              <a:rPr lang="en-US" sz="1900" dirty="0" err="1">
                <a:solidFill>
                  <a:srgbClr val="0070C0"/>
                </a:solidFill>
              </a:rPr>
              <a:t>i,j</a:t>
            </a:r>
            <a:r>
              <a:rPr lang="en-US" sz="1900" dirty="0">
                <a:solidFill>
                  <a:srgbClr val="0070C0"/>
                </a:solidFill>
              </a:rPr>
              <a:t>)==1)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    </a:t>
            </a:r>
            <a:r>
              <a:rPr lang="en-US" sz="1900" dirty="0" err="1">
                <a:solidFill>
                  <a:srgbClr val="0070C0"/>
                </a:solidFill>
              </a:rPr>
              <a:t>imagFinal</a:t>
            </a:r>
            <a:r>
              <a:rPr lang="en-US" sz="1900" dirty="0">
                <a:solidFill>
                  <a:srgbClr val="0070C0"/>
                </a:solidFill>
              </a:rPr>
              <a:t>(i,j,1)=1;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    </a:t>
            </a:r>
            <a:r>
              <a:rPr lang="en-US" sz="1900" dirty="0" err="1">
                <a:solidFill>
                  <a:srgbClr val="0070C0"/>
                </a:solidFill>
              </a:rPr>
              <a:t>imagFinal</a:t>
            </a:r>
            <a:r>
              <a:rPr lang="en-US" sz="1900" dirty="0">
                <a:solidFill>
                  <a:srgbClr val="0070C0"/>
                </a:solidFill>
              </a:rPr>
              <a:t>(i,j,2)=1;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    </a:t>
            </a:r>
            <a:r>
              <a:rPr lang="en-US" sz="1900" dirty="0" err="1">
                <a:solidFill>
                  <a:srgbClr val="0070C0"/>
                </a:solidFill>
              </a:rPr>
              <a:t>imagFinal</a:t>
            </a:r>
            <a:r>
              <a:rPr lang="en-US" sz="1900" dirty="0">
                <a:solidFill>
                  <a:srgbClr val="0070C0"/>
                </a:solidFill>
              </a:rPr>
              <a:t>(i,j,3)=1;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end                                            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end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92FCD-DB9C-4DF9-B2C4-CAB206BA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20" y="2167468"/>
            <a:ext cx="3848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6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E8ED-E503-4F21-98D1-AA3EAF0C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Cerinta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73B9-5A08-4D5B-803C-B9A4FFE9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 o imagine cu o </a:t>
            </a:r>
            <a:r>
              <a:rPr lang="en-US" dirty="0" err="1"/>
              <a:t>tablă</a:t>
            </a:r>
            <a:r>
              <a:rPr lang="en-US" dirty="0"/>
              <a:t> de </a:t>
            </a:r>
            <a:r>
              <a:rPr lang="en-US" dirty="0" err="1"/>
              <a:t>țintar</a:t>
            </a:r>
            <a:r>
              <a:rPr lang="en-US" dirty="0"/>
              <a:t> </a:t>
            </a:r>
            <a:r>
              <a:rPr lang="en-US" dirty="0" err="1"/>
              <a:t>vizualizată</a:t>
            </a:r>
            <a:r>
              <a:rPr lang="en-US" dirty="0"/>
              <a:t> de sus.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găsească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piese</a:t>
            </a:r>
            <a:r>
              <a:rPr lang="en-US" dirty="0"/>
              <a:t> </a:t>
            </a:r>
            <a:r>
              <a:rPr lang="en-US" dirty="0" err="1"/>
              <a:t>albastre</a:t>
            </a:r>
            <a:r>
              <a:rPr lang="en-US" dirty="0"/>
              <a:t> sunt.</a:t>
            </a:r>
          </a:p>
          <a:p>
            <a:r>
              <a:rPr lang="en-US" i="1" u="sng" dirty="0" err="1"/>
              <a:t>Parametrii</a:t>
            </a:r>
            <a:r>
              <a:rPr lang="en-US" i="1" u="sng" dirty="0"/>
              <a:t> de </a:t>
            </a:r>
            <a:r>
              <a:rPr lang="en-US" i="1" u="sng" dirty="0" err="1"/>
              <a:t>intrare</a:t>
            </a:r>
            <a:r>
              <a:rPr lang="en-US" i="1" dirty="0"/>
              <a:t>: </a:t>
            </a:r>
            <a:r>
              <a:rPr lang="en-US" dirty="0" err="1"/>
              <a:t>imaginea</a:t>
            </a:r>
            <a:r>
              <a:rPr lang="en-US" dirty="0"/>
              <a:t> cu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țintar</a:t>
            </a:r>
            <a:endParaRPr lang="en-US" dirty="0"/>
          </a:p>
          <a:p>
            <a:r>
              <a:rPr lang="en-US" i="1" u="sng" dirty="0" err="1"/>
              <a:t>Parametrii</a:t>
            </a:r>
            <a:r>
              <a:rPr lang="en-US" i="1" u="sng" dirty="0"/>
              <a:t> de </a:t>
            </a:r>
            <a:r>
              <a:rPr lang="en-US" i="1" u="sng" dirty="0" err="1"/>
              <a:t>ieșire</a:t>
            </a:r>
            <a:r>
              <a:rPr lang="en-US" i="1" u="sng" dirty="0"/>
              <a:t>: </a:t>
            </a:r>
            <a:r>
              <a:rPr lang="en-US" b="1" dirty="0" err="1"/>
              <a:t>număr</a:t>
            </a:r>
            <a:r>
              <a:rPr lang="en-US" b="1" dirty="0"/>
              <a:t> </a:t>
            </a:r>
            <a:r>
              <a:rPr lang="en-US" b="1" dirty="0" err="1"/>
              <a:t>piese</a:t>
            </a:r>
            <a:r>
              <a:rPr lang="en-US" b="1" dirty="0"/>
              <a:t> </a:t>
            </a:r>
            <a:r>
              <a:rPr lang="en-US" b="1" dirty="0" err="1"/>
              <a:t>albastre</a:t>
            </a:r>
            <a:r>
              <a:rPr lang="en-US" dirty="0"/>
              <a:t>;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binară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fundalul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negru</a:t>
            </a:r>
            <a:r>
              <a:rPr lang="en-US" dirty="0"/>
              <a:t> </a:t>
            </a:r>
            <a:r>
              <a:rPr lang="en-US" dirty="0" err="1"/>
              <a:t>iar</a:t>
            </a:r>
            <a:endParaRPr lang="en-US" dirty="0"/>
          </a:p>
          <a:p>
            <a:r>
              <a:rPr lang="en-US" dirty="0" err="1"/>
              <a:t>piesele</a:t>
            </a:r>
            <a:r>
              <a:rPr lang="en-US" dirty="0"/>
              <a:t> </a:t>
            </a:r>
            <a:r>
              <a:rPr lang="en-US" dirty="0" err="1"/>
              <a:t>albastre</a:t>
            </a:r>
            <a:r>
              <a:rPr lang="en-US" dirty="0"/>
              <a:t> sunt </a:t>
            </a:r>
            <a:r>
              <a:rPr lang="en-US" dirty="0" err="1"/>
              <a:t>marcate</a:t>
            </a:r>
            <a:r>
              <a:rPr lang="en-US" dirty="0"/>
              <a:t> cu alb.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D6C21-42E9-4B26-912F-559139C9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565" y="3060643"/>
            <a:ext cx="2830055" cy="280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6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B700-A88C-45FA-92D8-4CBC0D9B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245B-65D0-4D44-BD82-C91AA035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1094720" cy="4451371"/>
          </a:xfrm>
        </p:spPr>
        <p:txBody>
          <a:bodyPr/>
          <a:lstStyle/>
          <a:p>
            <a:pPr marL="201168" lvl="1" indent="0">
              <a:buNone/>
            </a:pPr>
            <a:r>
              <a:rPr lang="en-US" sz="2000" dirty="0"/>
              <a:t>Am </a:t>
            </a:r>
            <a:r>
              <a:rPr lang="en-US" sz="2000" dirty="0" err="1"/>
              <a:t>inceput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incarcarea</a:t>
            </a:r>
            <a:r>
              <a:rPr lang="en-US" sz="2000" dirty="0"/>
              <a:t> </a:t>
            </a:r>
            <a:r>
              <a:rPr lang="en-US" sz="2000" dirty="0" err="1"/>
              <a:t>imaginii</a:t>
            </a:r>
            <a:r>
              <a:rPr lang="en-US" sz="2000" dirty="0"/>
              <a:t> in </a:t>
            </a:r>
            <a:r>
              <a:rPr lang="en-US" sz="2000" dirty="0" err="1"/>
              <a:t>intervalul</a:t>
            </a:r>
            <a:r>
              <a:rPr lang="en-US" sz="2000" dirty="0"/>
              <a:t> [0,1]. Am </a:t>
            </a:r>
            <a:r>
              <a:rPr lang="en-US" sz="2000" dirty="0" err="1"/>
              <a:t>transformat</a:t>
            </a:r>
            <a:r>
              <a:rPr lang="en-US" sz="2000" dirty="0"/>
              <a:t> din </a:t>
            </a:r>
            <a:r>
              <a:rPr lang="en-US" sz="2000" dirty="0" err="1"/>
              <a:t>intervalul</a:t>
            </a:r>
            <a:r>
              <a:rPr lang="en-US" sz="2000" dirty="0"/>
              <a:t> [0,255] </a:t>
            </a:r>
            <a:r>
              <a:rPr lang="en-US" sz="2000" dirty="0" err="1"/>
              <a:t>folosind</a:t>
            </a:r>
            <a:r>
              <a:rPr lang="en-US" sz="2000" dirty="0"/>
              <a:t> </a:t>
            </a:r>
            <a:r>
              <a:rPr lang="en-US" sz="2000" dirty="0" err="1"/>
              <a:t>urmatorul</a:t>
            </a:r>
            <a:r>
              <a:rPr lang="en-US" sz="2000" dirty="0"/>
              <a:t> cod:</a:t>
            </a:r>
          </a:p>
          <a:p>
            <a:r>
              <a:rPr lang="en-US" sz="1800" dirty="0" err="1">
                <a:solidFill>
                  <a:srgbClr val="0070C0"/>
                </a:solidFill>
              </a:rPr>
              <a:t>imag</a:t>
            </a:r>
            <a:r>
              <a:rPr lang="en-US" sz="1800" dirty="0">
                <a:solidFill>
                  <a:srgbClr val="0070C0"/>
                </a:solidFill>
              </a:rPr>
              <a:t>=double(</a:t>
            </a:r>
            <a:r>
              <a:rPr lang="en-US" sz="1800" dirty="0" err="1">
                <a:solidFill>
                  <a:srgbClr val="0070C0"/>
                </a:solidFill>
              </a:rPr>
              <a:t>imread</a:t>
            </a:r>
            <a:r>
              <a:rPr lang="en-US" sz="1800" dirty="0">
                <a:solidFill>
                  <a:srgbClr val="0070C0"/>
                </a:solidFill>
              </a:rPr>
              <a:t>(</a:t>
            </a:r>
            <a:r>
              <a:rPr lang="en-US" sz="1800" dirty="0" err="1">
                <a:solidFill>
                  <a:srgbClr val="0070C0"/>
                </a:solidFill>
              </a:rPr>
              <a:t>numePoza</a:t>
            </a:r>
            <a:r>
              <a:rPr lang="en-US" sz="1800" dirty="0">
                <a:solidFill>
                  <a:srgbClr val="0070C0"/>
                </a:solidFill>
              </a:rPr>
              <a:t>))/255;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Dupa</a:t>
            </a:r>
            <a:r>
              <a:rPr lang="en-US" dirty="0"/>
              <a:t> am </a:t>
            </a:r>
            <a:r>
              <a:rPr lang="en-US" dirty="0" err="1"/>
              <a:t>transformat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in grayscale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urmatorul</a:t>
            </a:r>
            <a:r>
              <a:rPr lang="en-US" dirty="0"/>
              <a:t> cod: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70C0"/>
                </a:solidFill>
              </a:rPr>
              <a:t>imagGray=0.3*imag(:,:,1)+0.6*imag(:,:,2)+0.1*imag(:,:,3);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462808-87C4-4663-A2DB-195A7985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65" y="2268000"/>
            <a:ext cx="2339861" cy="2321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CAC12C-B04A-4FC2-9A3B-51FFC0A9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445" y="3662494"/>
            <a:ext cx="2339861" cy="23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4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DC99-0A1A-4EA4-8AD2-4A5DD3EA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8974-8D4D-46A3-9164-9C64FB5D0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5" y="1845734"/>
            <a:ext cx="10552365" cy="4347676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In a </a:t>
            </a:r>
            <a:r>
              <a:rPr lang="en-US" sz="2600" dirty="0" err="1"/>
              <a:t>doua</a:t>
            </a:r>
            <a:r>
              <a:rPr lang="en-US" sz="2600" dirty="0"/>
              <a:t> </a:t>
            </a:r>
            <a:r>
              <a:rPr lang="en-US" sz="2600" dirty="0" err="1"/>
              <a:t>etapa</a:t>
            </a:r>
            <a:r>
              <a:rPr lang="en-US" sz="2600" dirty="0"/>
              <a:t> am </a:t>
            </a:r>
            <a:r>
              <a:rPr lang="en-US" sz="2600" dirty="0" err="1"/>
              <a:t>aplicat</a:t>
            </a:r>
            <a:r>
              <a:rPr lang="en-US" sz="2600" dirty="0"/>
              <a:t> un </a:t>
            </a:r>
            <a:r>
              <a:rPr lang="en-US" sz="2600" dirty="0" err="1"/>
              <a:t>filtru</a:t>
            </a:r>
            <a:r>
              <a:rPr lang="en-US" sz="2600" dirty="0"/>
              <a:t> de </a:t>
            </a:r>
            <a:r>
              <a:rPr lang="en-US" sz="2600" dirty="0" err="1"/>
              <a:t>mediere</a:t>
            </a:r>
            <a:r>
              <a:rPr lang="en-US" sz="2600" dirty="0"/>
              <a:t> care a m-a </a:t>
            </a:r>
            <a:r>
              <a:rPr lang="en-US" sz="2600" dirty="0" err="1"/>
              <a:t>ajutat</a:t>
            </a:r>
            <a:r>
              <a:rPr lang="en-US" sz="2600" dirty="0"/>
              <a:t> </a:t>
            </a:r>
            <a:r>
              <a:rPr lang="en-US" sz="2600" dirty="0" err="1"/>
              <a:t>sa</a:t>
            </a:r>
            <a:r>
              <a:rPr lang="en-US" sz="2600" dirty="0"/>
              <a:t> </a:t>
            </a:r>
            <a:r>
              <a:rPr lang="en-US" sz="2600" dirty="0" err="1"/>
              <a:t>scap</a:t>
            </a:r>
            <a:r>
              <a:rPr lang="en-US" sz="2600" dirty="0"/>
              <a:t> de </a:t>
            </a:r>
            <a:r>
              <a:rPr lang="en-US" sz="2600" dirty="0" err="1"/>
              <a:t>unele</a:t>
            </a:r>
            <a:r>
              <a:rPr lang="en-US" sz="2600" dirty="0"/>
              <a:t> </a:t>
            </a:r>
            <a:r>
              <a:rPr lang="en-US" sz="2600" dirty="0" err="1"/>
              <a:t>detalii</a:t>
            </a:r>
            <a:r>
              <a:rPr lang="en-US" sz="2600" dirty="0"/>
              <a:t> din imagine </a:t>
            </a:r>
            <a:r>
              <a:rPr lang="en-US" sz="2600" dirty="0" err="1"/>
              <a:t>si</a:t>
            </a:r>
            <a:r>
              <a:rPr lang="en-US" sz="2600" dirty="0"/>
              <a:t> de </a:t>
            </a:r>
            <a:r>
              <a:rPr lang="en-US" sz="2600" dirty="0" err="1"/>
              <a:t>anumite</a:t>
            </a:r>
            <a:r>
              <a:rPr lang="en-US" sz="2600" dirty="0"/>
              <a:t> </a:t>
            </a:r>
            <a:r>
              <a:rPr lang="en-US" sz="2600" dirty="0" err="1"/>
              <a:t>pete</a:t>
            </a:r>
            <a:r>
              <a:rPr lang="en-US" sz="2600" dirty="0"/>
              <a:t> de </a:t>
            </a:r>
            <a:r>
              <a:rPr lang="en-US" sz="2600" dirty="0" err="1"/>
              <a:t>lumina</a:t>
            </a:r>
            <a:r>
              <a:rPr lang="en-US" sz="2600" dirty="0"/>
              <a:t>. </a:t>
            </a:r>
          </a:p>
          <a:p>
            <a:r>
              <a:rPr lang="pt-BR" sz="2100" dirty="0">
                <a:solidFill>
                  <a:srgbClr val="0070C0"/>
                </a:solidFill>
              </a:rPr>
              <a:t>imagFiltrat = zeros(M,N); %initializare imagine filtrata cu 0</a:t>
            </a:r>
          </a:p>
          <a:p>
            <a:r>
              <a:rPr lang="en-US" sz="2100" dirty="0">
                <a:solidFill>
                  <a:srgbClr val="0070C0"/>
                </a:solidFill>
              </a:rPr>
              <a:t>H = [1,2,1;2,4,2;1,2,1];</a:t>
            </a:r>
          </a:p>
          <a:p>
            <a:r>
              <a:rPr lang="en-US" sz="2100" dirty="0">
                <a:solidFill>
                  <a:srgbClr val="0070C0"/>
                </a:solidFill>
              </a:rPr>
              <a:t>H = 1/16 * H;</a:t>
            </a:r>
          </a:p>
          <a:p>
            <a:r>
              <a:rPr lang="en-US" sz="2100" dirty="0">
                <a:solidFill>
                  <a:srgbClr val="0070C0"/>
                </a:solidFill>
              </a:rPr>
              <a:t>for </a:t>
            </a:r>
            <a:r>
              <a:rPr lang="en-US" sz="2100" dirty="0" err="1">
                <a:solidFill>
                  <a:srgbClr val="0070C0"/>
                </a:solidFill>
              </a:rPr>
              <a:t>i</a:t>
            </a:r>
            <a:r>
              <a:rPr lang="en-US" sz="2100" dirty="0">
                <a:solidFill>
                  <a:srgbClr val="0070C0"/>
                </a:solidFill>
              </a:rPr>
              <a:t> = 2 : M - 1</a:t>
            </a:r>
          </a:p>
          <a:p>
            <a:r>
              <a:rPr lang="pt-BR" sz="2100" dirty="0">
                <a:solidFill>
                  <a:srgbClr val="0070C0"/>
                </a:solidFill>
              </a:rPr>
              <a:t>    for j = 2 : N - 1</a:t>
            </a:r>
          </a:p>
          <a:p>
            <a:r>
              <a:rPr lang="nb-NO" sz="2100" dirty="0">
                <a:solidFill>
                  <a:srgbClr val="0070C0"/>
                </a:solidFill>
              </a:rPr>
              <a:t>        regiune = imag(i-1:i+1,j-1:j+1);</a:t>
            </a:r>
          </a:p>
          <a:p>
            <a:r>
              <a:rPr lang="pt-BR" sz="2100" dirty="0">
                <a:solidFill>
                  <a:srgbClr val="0070C0"/>
                </a:solidFill>
              </a:rPr>
              <a:t>        convolutie = sum(sum(regiune.*H));</a:t>
            </a:r>
          </a:p>
          <a:p>
            <a:r>
              <a:rPr lang="en-US" sz="2100" dirty="0">
                <a:solidFill>
                  <a:srgbClr val="0070C0"/>
                </a:solidFill>
              </a:rPr>
              <a:t>        </a:t>
            </a:r>
            <a:r>
              <a:rPr lang="en-US" sz="2100" dirty="0" err="1">
                <a:solidFill>
                  <a:srgbClr val="0070C0"/>
                </a:solidFill>
              </a:rPr>
              <a:t>imagFiltrat</a:t>
            </a:r>
            <a:r>
              <a:rPr lang="en-US" sz="2100" dirty="0">
                <a:solidFill>
                  <a:srgbClr val="0070C0"/>
                </a:solidFill>
              </a:rPr>
              <a:t>(</a:t>
            </a:r>
            <a:r>
              <a:rPr lang="en-US" sz="2100" dirty="0" err="1">
                <a:solidFill>
                  <a:srgbClr val="0070C0"/>
                </a:solidFill>
              </a:rPr>
              <a:t>i,j</a:t>
            </a:r>
            <a:r>
              <a:rPr lang="en-US" sz="2100" dirty="0">
                <a:solidFill>
                  <a:srgbClr val="0070C0"/>
                </a:solidFill>
              </a:rPr>
              <a:t>) = </a:t>
            </a:r>
            <a:r>
              <a:rPr lang="en-US" sz="2100" dirty="0" err="1">
                <a:solidFill>
                  <a:srgbClr val="0070C0"/>
                </a:solidFill>
              </a:rPr>
              <a:t>convolutie</a:t>
            </a:r>
            <a:r>
              <a:rPr lang="en-US" sz="2100" dirty="0">
                <a:solidFill>
                  <a:srgbClr val="0070C0"/>
                </a:solidFill>
              </a:rPr>
              <a:t>;</a:t>
            </a:r>
          </a:p>
          <a:p>
            <a:r>
              <a:rPr lang="en-US" sz="2100" dirty="0">
                <a:solidFill>
                  <a:srgbClr val="0070C0"/>
                </a:solidFill>
              </a:rPr>
              <a:t>    end</a:t>
            </a:r>
          </a:p>
          <a:p>
            <a:r>
              <a:rPr lang="en-US" sz="2100" dirty="0">
                <a:solidFill>
                  <a:srgbClr val="0070C0"/>
                </a:solidFill>
              </a:rPr>
              <a:t>end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55B16-0183-4241-A01C-C4D14680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488" y="2287571"/>
            <a:ext cx="3943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6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7AE1-59C8-41BF-BC5D-D22440FB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93" y="220615"/>
            <a:ext cx="10058400" cy="1450757"/>
          </a:xfrm>
        </p:spPr>
        <p:txBody>
          <a:bodyPr/>
          <a:lstStyle/>
          <a:p>
            <a:r>
              <a:rPr lang="en-US" dirty="0"/>
              <a:t>Etapa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547F-F05E-4F8C-8583-94DF54CD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73" y="1817454"/>
            <a:ext cx="9102523" cy="3470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 </a:t>
            </a:r>
            <a:r>
              <a:rPr lang="en-US" dirty="0" err="1"/>
              <a:t>segmentat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segmentare</a:t>
            </a:r>
            <a:r>
              <a:rPr lang="en-US" dirty="0"/>
              <a:t> K-mean Cluster cu </a:t>
            </a:r>
            <a:r>
              <a:rPr lang="en-US" dirty="0" err="1"/>
              <a:t>valorile</a:t>
            </a:r>
            <a:r>
              <a:rPr lang="en-US" dirty="0"/>
              <a:t> de </a:t>
            </a:r>
            <a:r>
              <a:rPr lang="en-US" dirty="0" err="1"/>
              <a:t>medi</a:t>
            </a:r>
            <a:r>
              <a:rPr lang="en-US" dirty="0"/>
              <a:t> de </a:t>
            </a:r>
            <a:r>
              <a:rPr lang="en-US" dirty="0" err="1"/>
              <a:t>inceput</a:t>
            </a:r>
            <a:r>
              <a:rPr lang="en-US" dirty="0"/>
              <a:t> : 	</a:t>
            </a:r>
            <a:r>
              <a:rPr lang="it-IT" dirty="0">
                <a:solidFill>
                  <a:srgbClr val="0070C0"/>
                </a:solidFill>
              </a:rPr>
              <a:t>c1=0.01069;%media minima pe care o scadem din pixel</a:t>
            </a:r>
          </a:p>
          <a:p>
            <a:r>
              <a:rPr lang="it-IT" dirty="0">
                <a:solidFill>
                  <a:srgbClr val="0070C0"/>
                </a:solidFill>
              </a:rPr>
              <a:t> 		c2=0.9421;%media minima pe care o scadem din pixel</a:t>
            </a:r>
          </a:p>
          <a:p>
            <a:r>
              <a:rPr lang="en-US" dirty="0" err="1"/>
              <a:t>Acestea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date </a:t>
            </a:r>
            <a:r>
              <a:rPr lang="en-US" dirty="0" err="1"/>
              <a:t>aleatoriu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c=rand(1,2);  c1=min(c); c2=max(c);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Pixeli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negrii</a:t>
            </a:r>
            <a:r>
              <a:rPr lang="en-US" dirty="0">
                <a:solidFill>
                  <a:schemeClr val="tx1"/>
                </a:solidFill>
              </a:rPr>
              <a:t> sunt </a:t>
            </a:r>
            <a:r>
              <a:rPr lang="en-US" dirty="0" err="1">
                <a:solidFill>
                  <a:schemeClr val="tx1"/>
                </a:solidFill>
              </a:rPr>
              <a:t>transformati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iar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negru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segmentare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folosind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codul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imagBinar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imagGray</a:t>
            </a:r>
            <a:r>
              <a:rPr lang="en-US" dirty="0">
                <a:solidFill>
                  <a:srgbClr val="0070C0"/>
                </a:solidFill>
              </a:rPr>
              <a:t>==0)=0;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Acesta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transforma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pixeli</a:t>
            </a:r>
            <a:r>
              <a:rPr lang="en-US" dirty="0">
                <a:solidFill>
                  <a:schemeClr val="tx1"/>
                </a:solidFill>
              </a:rPr>
              <a:t> din </a:t>
            </a:r>
            <a:r>
              <a:rPr lang="en-US" dirty="0" err="1">
                <a:solidFill>
                  <a:schemeClr val="tx1"/>
                </a:solidFill>
              </a:rPr>
              <a:t>imaginea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segmentat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negru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unde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gaseste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pixeli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negrii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imaginea</a:t>
            </a:r>
            <a:r>
              <a:rPr lang="en-US" dirty="0">
                <a:solidFill>
                  <a:schemeClr val="tx1"/>
                </a:solidFill>
              </a:rPr>
              <a:t> grayscale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D5680-B4F1-4D94-9569-216C1142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70" y="2593452"/>
            <a:ext cx="2834139" cy="28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A858-2896-4245-AFF4-8EA1B1BD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D9A5-BB00-4774-BCFC-135E4FF1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cauta</a:t>
            </a:r>
            <a:r>
              <a:rPr lang="en-US" dirty="0"/>
              <a:t> o </a:t>
            </a:r>
            <a:r>
              <a:rPr lang="en-US" dirty="0" err="1"/>
              <a:t>regiune</a:t>
            </a:r>
            <a:r>
              <a:rPr lang="en-US" dirty="0"/>
              <a:t> in care </a:t>
            </a:r>
            <a:r>
              <a:rPr lang="en-US" dirty="0" err="1"/>
              <a:t>avem</a:t>
            </a:r>
            <a:r>
              <a:rPr lang="en-US" dirty="0"/>
              <a:t> 6x6 </a:t>
            </a:r>
            <a:r>
              <a:rPr lang="en-US" dirty="0" err="1"/>
              <a:t>pixeli</a:t>
            </a:r>
            <a:r>
              <a:rPr lang="en-US" dirty="0"/>
              <a:t> </a:t>
            </a:r>
            <a:r>
              <a:rPr lang="en-US" dirty="0" err="1"/>
              <a:t>albi</a:t>
            </a:r>
            <a:r>
              <a:rPr lang="en-US" dirty="0"/>
              <a:t>. Se face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cautare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presupunem</a:t>
            </a:r>
            <a:r>
              <a:rPr lang="en-US" dirty="0"/>
              <a:t> ca in zona in care se alfa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pixeli</a:t>
            </a:r>
            <a:r>
              <a:rPr lang="en-US" dirty="0"/>
              <a:t> </a:t>
            </a:r>
            <a:r>
              <a:rPr lang="en-US" dirty="0" err="1"/>
              <a:t>albi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langa</a:t>
            </a:r>
            <a:r>
              <a:rPr lang="en-US" dirty="0"/>
              <a:t> </a:t>
            </a:r>
            <a:r>
              <a:rPr lang="en-US" dirty="0" err="1"/>
              <a:t>celalalt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o </a:t>
            </a:r>
            <a:r>
              <a:rPr lang="en-US" dirty="0" err="1"/>
              <a:t>piesa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extrage</a:t>
            </a:r>
            <a:r>
              <a:rPr lang="en-US" dirty="0"/>
              <a:t> o </a:t>
            </a:r>
            <a:r>
              <a:rPr lang="en-US" dirty="0" err="1"/>
              <a:t>regiune</a:t>
            </a:r>
            <a:r>
              <a:rPr lang="en-US" dirty="0"/>
              <a:t> de 10x10 </a:t>
            </a:r>
            <a:r>
              <a:rPr lang="en-US" dirty="0" err="1"/>
              <a:t>pixeli</a:t>
            </a:r>
            <a:r>
              <a:rPr lang="en-US" dirty="0"/>
              <a:t> care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piesa</a:t>
            </a:r>
            <a:r>
              <a:rPr lang="en-US" dirty="0"/>
              <a:t>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for 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>
                <a:solidFill>
                  <a:srgbClr val="0070C0"/>
                </a:solidFill>
              </a:rPr>
              <a:t> = 5 : M-4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for j = 5 : N-4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  if(</a:t>
            </a:r>
            <a:r>
              <a:rPr lang="en-US" sz="1800" dirty="0" err="1">
                <a:solidFill>
                  <a:srgbClr val="0070C0"/>
                </a:solidFill>
              </a:rPr>
              <a:t>imagBinar</a:t>
            </a:r>
            <a:r>
              <a:rPr lang="en-US" sz="1800" dirty="0">
                <a:solidFill>
                  <a:srgbClr val="0070C0"/>
                </a:solidFill>
              </a:rPr>
              <a:t>(i-3:i+3,j-3:j+3)==1)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     </a:t>
            </a:r>
            <a:r>
              <a:rPr lang="en-US" sz="1800" dirty="0" err="1">
                <a:solidFill>
                  <a:srgbClr val="0070C0"/>
                </a:solidFill>
              </a:rPr>
              <a:t>imagSegmentat</a:t>
            </a:r>
            <a:r>
              <a:rPr lang="en-US" sz="1800" dirty="0">
                <a:solidFill>
                  <a:srgbClr val="0070C0"/>
                </a:solidFill>
              </a:rPr>
              <a:t>(i-5:i+5,j-5:j+5)=</a:t>
            </a:r>
            <a:r>
              <a:rPr lang="en-US" sz="1800" dirty="0" err="1">
                <a:solidFill>
                  <a:srgbClr val="0070C0"/>
                </a:solidFill>
              </a:rPr>
              <a:t>imagBinar</a:t>
            </a:r>
            <a:r>
              <a:rPr lang="en-US" sz="1800" dirty="0">
                <a:solidFill>
                  <a:srgbClr val="0070C0"/>
                </a:solidFill>
              </a:rPr>
              <a:t>(i-5:i+5,j-5:j+5);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  end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end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end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FE81C-FC37-49B2-85A4-6EB027DD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49" y="2490591"/>
            <a:ext cx="37623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471E-ED0B-42BE-97C6-E1B62B30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7BA6-733D-4C7D-AA52-6D8D00A8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Se </a:t>
            </a:r>
            <a:r>
              <a:rPr lang="en-US" sz="2200" dirty="0" err="1"/>
              <a:t>parcurge</a:t>
            </a:r>
            <a:r>
              <a:rPr lang="en-US" sz="2200" dirty="0"/>
              <a:t> </a:t>
            </a:r>
            <a:r>
              <a:rPr lang="en-US" sz="2200" dirty="0" err="1"/>
              <a:t>toata</a:t>
            </a:r>
            <a:r>
              <a:rPr lang="en-US" sz="2200" dirty="0"/>
              <a:t> </a:t>
            </a:r>
            <a:r>
              <a:rPr lang="en-US" sz="2200" dirty="0" err="1"/>
              <a:t>imaginea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a ne </a:t>
            </a:r>
            <a:r>
              <a:rPr lang="en-US" sz="2200" dirty="0" err="1"/>
              <a:t>plasa</a:t>
            </a:r>
            <a:r>
              <a:rPr lang="en-US" sz="2200" dirty="0"/>
              <a:t> in zona in care </a:t>
            </a:r>
            <a:r>
              <a:rPr lang="en-US" sz="2200" dirty="0" err="1"/>
              <a:t>gasim</a:t>
            </a:r>
            <a:r>
              <a:rPr lang="en-US" sz="2200" dirty="0"/>
              <a:t> </a:t>
            </a:r>
            <a:r>
              <a:rPr lang="en-US" sz="2200" dirty="0" err="1"/>
              <a:t>primul</a:t>
            </a:r>
            <a:r>
              <a:rPr lang="en-US" sz="2200" dirty="0"/>
              <a:t> pixel </a:t>
            </a:r>
            <a:r>
              <a:rPr lang="en-US" sz="2200" dirty="0" err="1"/>
              <a:t>alb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a face  region growing. </a:t>
            </a:r>
          </a:p>
          <a:p>
            <a:r>
              <a:rPr lang="en-US" sz="1900" dirty="0">
                <a:solidFill>
                  <a:srgbClr val="0070C0"/>
                </a:solidFill>
              </a:rPr>
              <a:t>for </a:t>
            </a:r>
            <a:r>
              <a:rPr lang="en-US" sz="1900" dirty="0" err="1">
                <a:solidFill>
                  <a:srgbClr val="0070C0"/>
                </a:solidFill>
              </a:rPr>
              <a:t>i</a:t>
            </a:r>
            <a:r>
              <a:rPr lang="en-US" sz="1900" dirty="0">
                <a:solidFill>
                  <a:srgbClr val="0070C0"/>
                </a:solidFill>
              </a:rPr>
              <a:t> = 1: M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for j = 1 : N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if(</a:t>
            </a:r>
            <a:r>
              <a:rPr lang="en-US" sz="1900" dirty="0" err="1">
                <a:solidFill>
                  <a:srgbClr val="0070C0"/>
                </a:solidFill>
              </a:rPr>
              <a:t>imagSegmentat</a:t>
            </a:r>
            <a:r>
              <a:rPr lang="en-US" sz="1900" dirty="0">
                <a:solidFill>
                  <a:srgbClr val="0070C0"/>
                </a:solidFill>
              </a:rPr>
              <a:t>(</a:t>
            </a:r>
            <a:r>
              <a:rPr lang="en-US" sz="1900" dirty="0" err="1">
                <a:solidFill>
                  <a:srgbClr val="0070C0"/>
                </a:solidFill>
              </a:rPr>
              <a:t>i,j</a:t>
            </a:r>
            <a:r>
              <a:rPr lang="en-US" sz="1900" dirty="0">
                <a:solidFill>
                  <a:srgbClr val="0070C0"/>
                </a:solidFill>
              </a:rPr>
              <a:t>)==1)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</a:t>
            </a:r>
            <a:r>
              <a:rPr lang="en-US" sz="1900" dirty="0" err="1">
                <a:solidFill>
                  <a:srgbClr val="0070C0"/>
                </a:solidFill>
              </a:rPr>
              <a:t>seadRow</a:t>
            </a:r>
            <a:r>
              <a:rPr lang="en-US" sz="1900" dirty="0">
                <a:solidFill>
                  <a:srgbClr val="0070C0"/>
                </a:solidFill>
              </a:rPr>
              <a:t>=</a:t>
            </a:r>
            <a:r>
              <a:rPr lang="en-US" sz="1900" dirty="0" err="1">
                <a:solidFill>
                  <a:srgbClr val="0070C0"/>
                </a:solidFill>
              </a:rPr>
              <a:t>i</a:t>
            </a:r>
            <a:r>
              <a:rPr lang="en-US" sz="1900" dirty="0">
                <a:solidFill>
                  <a:srgbClr val="0070C0"/>
                </a:solidFill>
              </a:rPr>
              <a:t>;%</a:t>
            </a:r>
            <a:r>
              <a:rPr lang="en-US" sz="1900" dirty="0" err="1">
                <a:solidFill>
                  <a:srgbClr val="0070C0"/>
                </a:solidFill>
              </a:rPr>
              <a:t>locul</a:t>
            </a:r>
            <a:r>
              <a:rPr lang="en-US" sz="1900" dirty="0">
                <a:solidFill>
                  <a:srgbClr val="0070C0"/>
                </a:solidFill>
              </a:rPr>
              <a:t> in care ne </a:t>
            </a:r>
            <a:r>
              <a:rPr lang="en-US" sz="1900" dirty="0" err="1">
                <a:solidFill>
                  <a:srgbClr val="0070C0"/>
                </a:solidFill>
              </a:rPr>
              <a:t>plasam</a:t>
            </a:r>
            <a:r>
              <a:rPr lang="en-US" sz="1900" dirty="0">
                <a:solidFill>
                  <a:srgbClr val="0070C0"/>
                </a:solidFill>
              </a:rPr>
              <a:t>/ de </a:t>
            </a:r>
            <a:r>
              <a:rPr lang="en-US" sz="1900" dirty="0" err="1">
                <a:solidFill>
                  <a:srgbClr val="0070C0"/>
                </a:solidFill>
              </a:rPr>
              <a:t>unde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vrem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sa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 err="1">
                <a:solidFill>
                  <a:srgbClr val="0070C0"/>
                </a:solidFill>
              </a:rPr>
              <a:t>plecam</a:t>
            </a:r>
            <a:endParaRPr lang="en-US" sz="1900" dirty="0">
              <a:solidFill>
                <a:srgbClr val="0070C0"/>
              </a:solidFill>
            </a:endParaRPr>
          </a:p>
          <a:p>
            <a:r>
              <a:rPr lang="it-IT" sz="1900" dirty="0">
                <a:solidFill>
                  <a:srgbClr val="0070C0"/>
                </a:solidFill>
              </a:rPr>
              <a:t>                seadCol=j;    %in regiunea noastra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break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end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end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end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7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BDFF-0BA3-446B-97AD-A397E6B8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8BBB-13DA-4CB6-AA6C-5C69162E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face region growing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piesa</a:t>
            </a:r>
            <a:r>
              <a:rPr lang="en-US" dirty="0"/>
              <a:t> in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segmentata</a:t>
            </a:r>
            <a:r>
              <a:rPr lang="en-US" dirty="0"/>
              <a:t>. Se </a:t>
            </a:r>
            <a:r>
              <a:rPr lang="en-US" dirty="0" err="1"/>
              <a:t>contorizeaza</a:t>
            </a:r>
            <a:r>
              <a:rPr lang="en-US" dirty="0"/>
              <a:t> </a:t>
            </a:r>
            <a:r>
              <a:rPr lang="en-US" dirty="0" err="1"/>
              <a:t>cati</a:t>
            </a:r>
            <a:r>
              <a:rPr lang="en-US" dirty="0"/>
              <a:t> </a:t>
            </a:r>
            <a:r>
              <a:rPr lang="en-US" dirty="0" err="1"/>
              <a:t>pixeli</a:t>
            </a:r>
            <a:r>
              <a:rPr lang="en-US" dirty="0"/>
              <a:t> </a:t>
            </a:r>
            <a:r>
              <a:rPr lang="en-US" dirty="0" err="1"/>
              <a:t>albi</a:t>
            </a:r>
            <a:r>
              <a:rPr lang="en-US" dirty="0"/>
              <a:t> sunt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piesa</a:t>
            </a:r>
            <a:r>
              <a:rPr lang="en-US" dirty="0"/>
              <a:t>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for 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>
                <a:solidFill>
                  <a:srgbClr val="0070C0"/>
                </a:solidFill>
              </a:rPr>
              <a:t>=1:M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    for j=1:N</a:t>
            </a:r>
          </a:p>
          <a:p>
            <a:r>
              <a:rPr lang="pl-PL" sz="1800" dirty="0">
                <a:solidFill>
                  <a:srgbClr val="0070C0"/>
                </a:solidFill>
              </a:rPr>
              <a:t>                if(oPiesa(i,j)==1)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         </a:t>
            </a:r>
            <a:r>
              <a:rPr lang="en-US" sz="1800" dirty="0" err="1">
                <a:solidFill>
                  <a:srgbClr val="0070C0"/>
                </a:solidFill>
              </a:rPr>
              <a:t>contorPiesa</a:t>
            </a:r>
            <a:r>
              <a:rPr lang="en-US" sz="1800" dirty="0">
                <a:solidFill>
                  <a:srgbClr val="0070C0"/>
                </a:solidFill>
              </a:rPr>
              <a:t>=contorPiesa+1;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        end                                           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    end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end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A47C9-D62F-4350-BDDB-4D970CC1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529" y="2262718"/>
            <a:ext cx="37909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2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15FD-20AA-4C63-A45C-2E8FE8BF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A9A3-482E-41F4-911D-6FFEB639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Se </a:t>
            </a:r>
            <a:r>
              <a:rPr lang="en-US" sz="2200" dirty="0" err="1"/>
              <a:t>contorizeaza</a:t>
            </a:r>
            <a:r>
              <a:rPr lang="en-US" sz="2200" dirty="0"/>
              <a:t> </a:t>
            </a:r>
            <a:r>
              <a:rPr lang="en-US" sz="2200" dirty="0" err="1"/>
              <a:t>pixeli</a:t>
            </a:r>
            <a:r>
              <a:rPr lang="en-US" sz="2200" dirty="0"/>
              <a:t> </a:t>
            </a:r>
            <a:r>
              <a:rPr lang="en-US" sz="2200" dirty="0" err="1"/>
              <a:t>albi</a:t>
            </a:r>
            <a:r>
              <a:rPr lang="en-US" sz="2200" dirty="0"/>
              <a:t> din </a:t>
            </a:r>
            <a:r>
              <a:rPr lang="en-US" sz="2200" dirty="0" err="1"/>
              <a:t>imaginea</a:t>
            </a:r>
            <a:r>
              <a:rPr lang="en-US" sz="2200" dirty="0"/>
              <a:t> </a:t>
            </a:r>
            <a:r>
              <a:rPr lang="en-US" sz="2200" dirty="0" err="1"/>
              <a:t>segmentata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determina</a:t>
            </a:r>
            <a:r>
              <a:rPr lang="en-US" sz="2200" dirty="0"/>
              <a:t> </a:t>
            </a:r>
            <a:r>
              <a:rPr lang="en-US" sz="2200" dirty="0" err="1"/>
              <a:t>toti</a:t>
            </a:r>
            <a:r>
              <a:rPr lang="en-US" sz="2200" dirty="0"/>
              <a:t> </a:t>
            </a:r>
            <a:r>
              <a:rPr lang="en-US" sz="2200" dirty="0" err="1"/>
              <a:t>pixeli</a:t>
            </a:r>
            <a:r>
              <a:rPr lang="en-US" sz="2200" dirty="0"/>
              <a:t> din </a:t>
            </a:r>
            <a:r>
              <a:rPr lang="en-US" sz="2200" dirty="0" err="1"/>
              <a:t>piese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Dupa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determinam</a:t>
            </a:r>
            <a:r>
              <a:rPr lang="en-US" sz="2200" dirty="0"/>
              <a:t> </a:t>
            </a:r>
            <a:r>
              <a:rPr lang="en-US" sz="2200" dirty="0" err="1"/>
              <a:t>acest</a:t>
            </a:r>
            <a:r>
              <a:rPr lang="en-US" sz="2200" dirty="0"/>
              <a:t> </a:t>
            </a:r>
            <a:r>
              <a:rPr lang="en-US" sz="2200" dirty="0" err="1"/>
              <a:t>contor</a:t>
            </a:r>
            <a:r>
              <a:rPr lang="en-US" sz="2200" dirty="0"/>
              <a:t> se </a:t>
            </a:r>
            <a:r>
              <a:rPr lang="en-US" sz="2200" dirty="0" err="1"/>
              <a:t>imparte</a:t>
            </a:r>
            <a:r>
              <a:rPr lang="en-US" sz="2200" dirty="0"/>
              <a:t> la </a:t>
            </a:r>
            <a:r>
              <a:rPr lang="en-US" sz="2200" dirty="0" err="1"/>
              <a:t>contorul</a:t>
            </a:r>
            <a:r>
              <a:rPr lang="en-US" sz="2200" dirty="0"/>
              <a:t> din </a:t>
            </a:r>
            <a:r>
              <a:rPr lang="en-US" sz="2200" dirty="0" err="1"/>
              <a:t>etapa</a:t>
            </a:r>
            <a:r>
              <a:rPr lang="en-US" sz="2200" dirty="0"/>
              <a:t> 6(care </a:t>
            </a:r>
            <a:r>
              <a:rPr lang="en-US" sz="2200" dirty="0" err="1"/>
              <a:t>determina</a:t>
            </a:r>
            <a:r>
              <a:rPr lang="en-US" sz="2200" dirty="0"/>
              <a:t> </a:t>
            </a:r>
            <a:r>
              <a:rPr lang="en-US" sz="2200" dirty="0" err="1"/>
              <a:t>pixeli</a:t>
            </a:r>
            <a:r>
              <a:rPr lang="en-US" sz="2200" dirty="0"/>
              <a:t> din o </a:t>
            </a:r>
            <a:r>
              <a:rPr lang="en-US" sz="2200" dirty="0" err="1"/>
              <a:t>singura</a:t>
            </a:r>
            <a:r>
              <a:rPr lang="en-US" sz="2200" dirty="0"/>
              <a:t> </a:t>
            </a:r>
            <a:r>
              <a:rPr lang="en-US" sz="2200" dirty="0" err="1"/>
              <a:t>piesa</a:t>
            </a:r>
            <a:r>
              <a:rPr lang="en-US" sz="2200" dirty="0"/>
              <a:t>) </a:t>
            </a: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determina</a:t>
            </a:r>
            <a:r>
              <a:rPr lang="en-US" sz="2200" dirty="0"/>
              <a:t> </a:t>
            </a:r>
            <a:r>
              <a:rPr lang="en-US" sz="2200" dirty="0" err="1"/>
              <a:t>numarul</a:t>
            </a:r>
            <a:r>
              <a:rPr lang="en-US" sz="2200" dirty="0"/>
              <a:t> de </a:t>
            </a:r>
            <a:r>
              <a:rPr lang="en-US" sz="2200" dirty="0" err="1"/>
              <a:t>piese</a:t>
            </a:r>
            <a:r>
              <a:rPr lang="en-US" sz="2200" dirty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1900" dirty="0">
                <a:solidFill>
                  <a:srgbClr val="0070C0"/>
                </a:solidFill>
              </a:rPr>
              <a:t>for </a:t>
            </a:r>
            <a:r>
              <a:rPr lang="en-US" sz="1900" dirty="0" err="1">
                <a:solidFill>
                  <a:srgbClr val="0070C0"/>
                </a:solidFill>
              </a:rPr>
              <a:t>i</a:t>
            </a:r>
            <a:r>
              <a:rPr lang="en-US" sz="1900" dirty="0">
                <a:solidFill>
                  <a:srgbClr val="0070C0"/>
                </a:solidFill>
              </a:rPr>
              <a:t>=1:M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for j=1:N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if(</a:t>
            </a:r>
            <a:r>
              <a:rPr lang="en-US" sz="1900" dirty="0" err="1">
                <a:solidFill>
                  <a:srgbClr val="0070C0"/>
                </a:solidFill>
              </a:rPr>
              <a:t>imagSegmentat</a:t>
            </a:r>
            <a:r>
              <a:rPr lang="en-US" sz="1900" dirty="0">
                <a:solidFill>
                  <a:srgbClr val="0070C0"/>
                </a:solidFill>
              </a:rPr>
              <a:t>(</a:t>
            </a:r>
            <a:r>
              <a:rPr lang="en-US" sz="1900" dirty="0" err="1">
                <a:solidFill>
                  <a:srgbClr val="0070C0"/>
                </a:solidFill>
              </a:rPr>
              <a:t>i,j</a:t>
            </a:r>
            <a:r>
              <a:rPr lang="en-US" sz="1900" dirty="0">
                <a:solidFill>
                  <a:srgbClr val="0070C0"/>
                </a:solidFill>
              </a:rPr>
              <a:t>)==1) 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 </a:t>
            </a:r>
            <a:r>
              <a:rPr lang="en-US" sz="1900" dirty="0" err="1">
                <a:solidFill>
                  <a:srgbClr val="0070C0"/>
                </a:solidFill>
              </a:rPr>
              <a:t>contorTotal</a:t>
            </a:r>
            <a:r>
              <a:rPr lang="en-US" sz="1900" dirty="0">
                <a:solidFill>
                  <a:srgbClr val="0070C0"/>
                </a:solidFill>
              </a:rPr>
              <a:t>=contorTotal+1;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    end                                            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    end</a:t>
            </a:r>
          </a:p>
          <a:p>
            <a:r>
              <a:rPr lang="en-US" sz="1900" dirty="0">
                <a:solidFill>
                  <a:srgbClr val="0070C0"/>
                </a:solidFill>
              </a:rPr>
              <a:t>        end</a:t>
            </a:r>
          </a:p>
          <a:p>
            <a:r>
              <a:rPr lang="en-US" sz="1900" dirty="0" err="1">
                <a:solidFill>
                  <a:srgbClr val="0070C0"/>
                </a:solidFill>
              </a:rPr>
              <a:t>totalPiese</a:t>
            </a:r>
            <a:r>
              <a:rPr lang="en-US" sz="1900" dirty="0">
                <a:solidFill>
                  <a:srgbClr val="0070C0"/>
                </a:solidFill>
              </a:rPr>
              <a:t>=round(</a:t>
            </a:r>
            <a:r>
              <a:rPr lang="en-US" sz="1900" dirty="0" err="1">
                <a:solidFill>
                  <a:srgbClr val="0070C0"/>
                </a:solidFill>
              </a:rPr>
              <a:t>contorTotal</a:t>
            </a:r>
            <a:r>
              <a:rPr lang="en-US" sz="1900" dirty="0">
                <a:solidFill>
                  <a:srgbClr val="0070C0"/>
                </a:solidFill>
              </a:rPr>
              <a:t>/</a:t>
            </a:r>
            <a:r>
              <a:rPr lang="en-US" sz="1900" dirty="0" err="1">
                <a:solidFill>
                  <a:srgbClr val="0070C0"/>
                </a:solidFill>
              </a:rPr>
              <a:t>contorPiesa</a:t>
            </a:r>
            <a:r>
              <a:rPr lang="en-US" sz="1900" dirty="0">
                <a:solidFill>
                  <a:srgbClr val="0070C0"/>
                </a:solidFill>
              </a:rPr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9BDB6-48CF-4D82-A3E8-B9F72386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74649"/>
            <a:ext cx="4594974" cy="8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656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781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Detectie de piese Tema 6 </vt:lpstr>
      <vt:lpstr>Cerinta</vt:lpstr>
      <vt:lpstr>Etapa 1</vt:lpstr>
      <vt:lpstr>Etapa 2</vt:lpstr>
      <vt:lpstr>Etapa 3</vt:lpstr>
      <vt:lpstr>Etapa 5</vt:lpstr>
      <vt:lpstr>Etapa 6</vt:lpstr>
      <vt:lpstr>Etapa 6</vt:lpstr>
      <vt:lpstr>Etapa 7</vt:lpstr>
      <vt:lpstr>Etapa 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Detectie de piese Tema 6 </dc:title>
  <dc:creator>Badiu Bogdan</dc:creator>
  <cp:lastModifiedBy>Badiu Bogdan</cp:lastModifiedBy>
  <cp:revision>7</cp:revision>
  <dcterms:created xsi:type="dcterms:W3CDTF">2019-12-19T12:17:11Z</dcterms:created>
  <dcterms:modified xsi:type="dcterms:W3CDTF">2019-12-19T13:07:36Z</dcterms:modified>
</cp:coreProperties>
</file>