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42AC-585C-4189-9D41-98C666AAC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62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42AC-585C-4189-9D41-98C666AAC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4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42AC-585C-4189-9D41-98C666AAC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7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42AC-585C-4189-9D41-98C666AAC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42AC-585C-4189-9D41-98C666AAC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5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42AC-585C-4189-9D41-98C666AAC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6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42AC-585C-4189-9D41-98C666AAC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42AC-585C-4189-9D41-98C666AAC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5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42AC-585C-4189-9D41-98C666AAC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9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9642AC-585C-4189-9D41-98C666AAC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42AC-585C-4189-9D41-98C666AAC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6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9642AC-585C-4189-9D41-98C666AAC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1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B0AB-3B84-42A8-A983-9C7A865EE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Part detection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0158A-B65E-4FEC-ABD7-B4A64FFD9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Badiu </a:t>
            </a:r>
            <a:r>
              <a:rPr lang="en-US" sz="2800" dirty="0" err="1"/>
              <a:t>Bogdan-Vasile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2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8F66-7893-4BDD-914B-77CB5C01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D5F50-1963-472C-AA5A-D527ACFB5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/>
              <a:t>It turns the blue pieces from the original image into white pieces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for </a:t>
            </a:r>
            <a:r>
              <a:rPr lang="en-US" sz="1900" dirty="0" err="1">
                <a:solidFill>
                  <a:srgbClr val="0070C0"/>
                </a:solidFill>
              </a:rPr>
              <a:t>i</a:t>
            </a:r>
            <a:r>
              <a:rPr lang="en-US" sz="1900" dirty="0">
                <a:solidFill>
                  <a:srgbClr val="0070C0"/>
                </a:solidFill>
              </a:rPr>
              <a:t>=1:M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for j=1:N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    if(</a:t>
            </a:r>
            <a:r>
              <a:rPr lang="en-US" sz="1900" dirty="0" err="1">
                <a:solidFill>
                  <a:srgbClr val="0070C0"/>
                </a:solidFill>
              </a:rPr>
              <a:t>imagSegmentat</a:t>
            </a:r>
            <a:r>
              <a:rPr lang="en-US" sz="1900" dirty="0">
                <a:solidFill>
                  <a:srgbClr val="0070C0"/>
                </a:solidFill>
              </a:rPr>
              <a:t>(</a:t>
            </a:r>
            <a:r>
              <a:rPr lang="en-US" sz="1900" dirty="0" err="1">
                <a:solidFill>
                  <a:srgbClr val="0070C0"/>
                </a:solidFill>
              </a:rPr>
              <a:t>i,j</a:t>
            </a:r>
            <a:r>
              <a:rPr lang="en-US" sz="1900" dirty="0">
                <a:solidFill>
                  <a:srgbClr val="0070C0"/>
                </a:solidFill>
              </a:rPr>
              <a:t>)==1)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        </a:t>
            </a:r>
            <a:r>
              <a:rPr lang="en-US" sz="1900" dirty="0" err="1">
                <a:solidFill>
                  <a:srgbClr val="0070C0"/>
                </a:solidFill>
              </a:rPr>
              <a:t>imagFinal</a:t>
            </a:r>
            <a:r>
              <a:rPr lang="en-US" sz="1900" dirty="0">
                <a:solidFill>
                  <a:srgbClr val="0070C0"/>
                </a:solidFill>
              </a:rPr>
              <a:t>(i,j,1)=1;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        </a:t>
            </a:r>
            <a:r>
              <a:rPr lang="en-US" sz="1900" dirty="0" err="1">
                <a:solidFill>
                  <a:srgbClr val="0070C0"/>
                </a:solidFill>
              </a:rPr>
              <a:t>imagFinal</a:t>
            </a:r>
            <a:r>
              <a:rPr lang="en-US" sz="1900" dirty="0">
                <a:solidFill>
                  <a:srgbClr val="0070C0"/>
                </a:solidFill>
              </a:rPr>
              <a:t>(i,j,2)=1;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        </a:t>
            </a:r>
            <a:r>
              <a:rPr lang="en-US" sz="1900" dirty="0" err="1">
                <a:solidFill>
                  <a:srgbClr val="0070C0"/>
                </a:solidFill>
              </a:rPr>
              <a:t>imagFinal</a:t>
            </a:r>
            <a:r>
              <a:rPr lang="en-US" sz="1900" dirty="0">
                <a:solidFill>
                  <a:srgbClr val="0070C0"/>
                </a:solidFill>
              </a:rPr>
              <a:t>(i,j,3)=1;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    end                                            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end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92FCD-DB9C-4DF9-B2C4-CAB206BA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620" y="2167468"/>
            <a:ext cx="38481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6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E8ED-E503-4F21-98D1-AA3EAF0C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273B9-5A08-4D5B-803C-B9A4FFE9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an image with a target board viewed from above. Find out how many blue pieces there are.</a:t>
            </a:r>
          </a:p>
          <a:p>
            <a:r>
              <a:rPr lang="en-US" i="1" u="sng" dirty="0"/>
              <a:t>Input parameters </a:t>
            </a:r>
            <a:r>
              <a:rPr lang="en-US" i="1" dirty="0"/>
              <a:t>: </a:t>
            </a:r>
            <a:r>
              <a:rPr lang="en-US" dirty="0"/>
              <a:t>Image</a:t>
            </a:r>
          </a:p>
          <a:p>
            <a:r>
              <a:rPr lang="en-US" i="1" u="sng" dirty="0"/>
              <a:t>Output parameters : </a:t>
            </a:r>
            <a:r>
              <a:rPr lang="en-US" b="1" dirty="0"/>
              <a:t>number of blue pieces</a:t>
            </a:r>
            <a:r>
              <a:rPr lang="en-US" dirty="0"/>
              <a:t>; the binary image in which the background is black </a:t>
            </a:r>
            <a:r>
              <a:rPr lang="en-US" dirty="0" err="1"/>
              <a:t>againthe</a:t>
            </a:r>
            <a:r>
              <a:rPr lang="en-US" dirty="0"/>
              <a:t> blue pieces are marked in white.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D6C21-42E9-4B26-912F-559139C9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565" y="3060643"/>
            <a:ext cx="2830055" cy="280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6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B700-A88C-45FA-92D8-4CBC0D9B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245B-65D0-4D44-BD82-C91AA035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1094720" cy="4451371"/>
          </a:xfrm>
        </p:spPr>
        <p:txBody>
          <a:bodyPr/>
          <a:lstStyle/>
          <a:p>
            <a:pPr marL="201168" lvl="1" indent="0">
              <a:buNone/>
            </a:pPr>
            <a:r>
              <a:rPr lang="en-US" sz="2000" dirty="0"/>
              <a:t>I started by loading the image in the range [0,1]. I transformed from the range [0.255] using the following code:</a:t>
            </a:r>
          </a:p>
          <a:p>
            <a:pPr marL="201168" lvl="1" indent="0">
              <a:buNone/>
            </a:pPr>
            <a:r>
              <a:rPr lang="en-US" sz="2000" dirty="0"/>
              <a:t> </a:t>
            </a:r>
            <a:r>
              <a:rPr lang="en-US" sz="1800" dirty="0" err="1">
                <a:solidFill>
                  <a:srgbClr val="0070C0"/>
                </a:solidFill>
              </a:rPr>
              <a:t>imag</a:t>
            </a:r>
            <a:r>
              <a:rPr lang="en-US" sz="1800" dirty="0">
                <a:solidFill>
                  <a:srgbClr val="0070C0"/>
                </a:solidFill>
              </a:rPr>
              <a:t>=double(</a:t>
            </a:r>
            <a:r>
              <a:rPr lang="en-US" sz="1800" dirty="0" err="1">
                <a:solidFill>
                  <a:srgbClr val="0070C0"/>
                </a:solidFill>
              </a:rPr>
              <a:t>imread</a:t>
            </a:r>
            <a:r>
              <a:rPr lang="en-US" sz="1800" dirty="0">
                <a:solidFill>
                  <a:srgbClr val="0070C0"/>
                </a:solidFill>
              </a:rPr>
              <a:t>(</a:t>
            </a:r>
            <a:r>
              <a:rPr lang="en-US" sz="1800" dirty="0" err="1">
                <a:solidFill>
                  <a:srgbClr val="0070C0"/>
                </a:solidFill>
              </a:rPr>
              <a:t>numePoza</a:t>
            </a:r>
            <a:r>
              <a:rPr lang="en-US" sz="1800" dirty="0">
                <a:solidFill>
                  <a:srgbClr val="0070C0"/>
                </a:solidFill>
              </a:rPr>
              <a:t>))/255;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Then I turned the image into grayscale using the following code :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70C0"/>
                </a:solidFill>
              </a:rPr>
              <a:t>imagGray=0.3*imag(:,:,1)+0.6*imag(:,:,2)+0.1*imag(:,:,3);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462808-87C4-4663-A2DB-195A79854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765" y="2268000"/>
            <a:ext cx="2339861" cy="2321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CAC12C-B04A-4FC2-9A3B-51FFC0A9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445" y="3662494"/>
            <a:ext cx="2339861" cy="238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4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DC99-0A1A-4EA4-8AD2-4A5DD3EA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B8974-8D4D-46A3-9164-9C64FB5D0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15" y="1845734"/>
            <a:ext cx="10552365" cy="4347676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In the second stage I applied a mediation filter that helped me get rid of some details in the image and some light spots.</a:t>
            </a:r>
          </a:p>
          <a:p>
            <a:r>
              <a:rPr lang="pt-BR" sz="2100" dirty="0">
                <a:solidFill>
                  <a:srgbClr val="0070C0"/>
                </a:solidFill>
              </a:rPr>
              <a:t>imagFiltrat = zeros(M,N); %initializare imagine filtrata cu 0</a:t>
            </a:r>
          </a:p>
          <a:p>
            <a:r>
              <a:rPr lang="en-US" sz="2100" dirty="0">
                <a:solidFill>
                  <a:srgbClr val="0070C0"/>
                </a:solidFill>
              </a:rPr>
              <a:t>H = [1,2,1;2,4,2;1,2,1];</a:t>
            </a:r>
          </a:p>
          <a:p>
            <a:r>
              <a:rPr lang="en-US" sz="2100" dirty="0">
                <a:solidFill>
                  <a:srgbClr val="0070C0"/>
                </a:solidFill>
              </a:rPr>
              <a:t>H = 1/16 * H;</a:t>
            </a:r>
          </a:p>
          <a:p>
            <a:r>
              <a:rPr lang="en-US" sz="2100" dirty="0">
                <a:solidFill>
                  <a:srgbClr val="0070C0"/>
                </a:solidFill>
              </a:rPr>
              <a:t>for </a:t>
            </a:r>
            <a:r>
              <a:rPr lang="en-US" sz="2100" dirty="0" err="1">
                <a:solidFill>
                  <a:srgbClr val="0070C0"/>
                </a:solidFill>
              </a:rPr>
              <a:t>i</a:t>
            </a:r>
            <a:r>
              <a:rPr lang="en-US" sz="2100" dirty="0">
                <a:solidFill>
                  <a:srgbClr val="0070C0"/>
                </a:solidFill>
              </a:rPr>
              <a:t> = 2 : M - 1</a:t>
            </a:r>
          </a:p>
          <a:p>
            <a:r>
              <a:rPr lang="pt-BR" sz="2100" dirty="0">
                <a:solidFill>
                  <a:srgbClr val="0070C0"/>
                </a:solidFill>
              </a:rPr>
              <a:t>    for j = 2 : N - 1</a:t>
            </a:r>
          </a:p>
          <a:p>
            <a:r>
              <a:rPr lang="nb-NO" sz="2100" dirty="0">
                <a:solidFill>
                  <a:srgbClr val="0070C0"/>
                </a:solidFill>
              </a:rPr>
              <a:t>        regiune = imag(i-1:i+1,j-1:j+1);</a:t>
            </a:r>
          </a:p>
          <a:p>
            <a:r>
              <a:rPr lang="pt-BR" sz="2100" dirty="0">
                <a:solidFill>
                  <a:srgbClr val="0070C0"/>
                </a:solidFill>
              </a:rPr>
              <a:t>        convolutie = sum(sum(regiune.*H));</a:t>
            </a:r>
          </a:p>
          <a:p>
            <a:r>
              <a:rPr lang="en-US" sz="2100" dirty="0">
                <a:solidFill>
                  <a:srgbClr val="0070C0"/>
                </a:solidFill>
              </a:rPr>
              <a:t>        </a:t>
            </a:r>
            <a:r>
              <a:rPr lang="en-US" sz="2100" dirty="0" err="1">
                <a:solidFill>
                  <a:srgbClr val="0070C0"/>
                </a:solidFill>
              </a:rPr>
              <a:t>imagFiltrat</a:t>
            </a:r>
            <a:r>
              <a:rPr lang="en-US" sz="2100" dirty="0">
                <a:solidFill>
                  <a:srgbClr val="0070C0"/>
                </a:solidFill>
              </a:rPr>
              <a:t>(</a:t>
            </a:r>
            <a:r>
              <a:rPr lang="en-US" sz="2100" dirty="0" err="1">
                <a:solidFill>
                  <a:srgbClr val="0070C0"/>
                </a:solidFill>
              </a:rPr>
              <a:t>i,j</a:t>
            </a:r>
            <a:r>
              <a:rPr lang="en-US" sz="2100" dirty="0">
                <a:solidFill>
                  <a:srgbClr val="0070C0"/>
                </a:solidFill>
              </a:rPr>
              <a:t>) = </a:t>
            </a:r>
            <a:r>
              <a:rPr lang="en-US" sz="2100" dirty="0" err="1">
                <a:solidFill>
                  <a:srgbClr val="0070C0"/>
                </a:solidFill>
              </a:rPr>
              <a:t>convolutie</a:t>
            </a:r>
            <a:r>
              <a:rPr lang="en-US" sz="2100" dirty="0">
                <a:solidFill>
                  <a:srgbClr val="0070C0"/>
                </a:solidFill>
              </a:rPr>
              <a:t>;</a:t>
            </a:r>
          </a:p>
          <a:p>
            <a:r>
              <a:rPr lang="en-US" sz="2100" dirty="0">
                <a:solidFill>
                  <a:srgbClr val="0070C0"/>
                </a:solidFill>
              </a:rPr>
              <a:t>    end</a:t>
            </a:r>
          </a:p>
          <a:p>
            <a:r>
              <a:rPr lang="en-US" sz="2100" dirty="0">
                <a:solidFill>
                  <a:srgbClr val="0070C0"/>
                </a:solidFill>
              </a:rPr>
              <a:t>end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55B16-0183-4241-A01C-C4D14680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488" y="2287571"/>
            <a:ext cx="39433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6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7AE1-59C8-41BF-BC5D-D22440FB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93" y="220615"/>
            <a:ext cx="10058400" cy="1450757"/>
          </a:xfrm>
        </p:spPr>
        <p:txBody>
          <a:bodyPr/>
          <a:lstStyle/>
          <a:p>
            <a:r>
              <a:rPr lang="en-US" dirty="0"/>
              <a:t>Stage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B547F-F05E-4F8C-8583-94DF54CD9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73" y="1817454"/>
            <a:ext cx="9102523" cy="34709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segmented the image using the K-mean Cluster segmentation algorithm with the initial media values : 	</a:t>
            </a:r>
            <a:r>
              <a:rPr lang="it-IT" dirty="0">
                <a:solidFill>
                  <a:srgbClr val="0070C0"/>
                </a:solidFill>
              </a:rPr>
              <a:t>c1=0.01069;%media minima pe care o scadem din pixel</a:t>
            </a:r>
          </a:p>
          <a:p>
            <a:r>
              <a:rPr lang="it-IT" dirty="0">
                <a:solidFill>
                  <a:srgbClr val="0070C0"/>
                </a:solidFill>
              </a:rPr>
              <a:t> 		c2=0.9421;%media minima pe care o scadem din pixel</a:t>
            </a:r>
          </a:p>
          <a:p>
            <a:r>
              <a:rPr lang="en-US" dirty="0"/>
              <a:t>These were found by testing several values given at random using the code: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c=rand(1,2);  c1=min(c); c2=max(c);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Black pixels are transformed back into black after segmentation using the code 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imagBinar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imagGray</a:t>
            </a:r>
            <a:r>
              <a:rPr lang="en-US" dirty="0">
                <a:solidFill>
                  <a:srgbClr val="0070C0"/>
                </a:solidFill>
              </a:rPr>
              <a:t>==0)=0;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It converts pixels from the segmented image to black where black pixels are found in the grayscale image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D5680-B4F1-4D94-9569-216C1142E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370" y="2593452"/>
            <a:ext cx="2834139" cy="28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3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A858-2896-4245-AFF4-8EA1B1BD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D9A5-BB00-4774-BCFC-135E4FF1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looking for a region where we have 6x6 white pixels. This search is done because we assume that in the area where several white pixels are placed next to each other we have a piece and a region of 10x10 pixels is extracted which represents the piece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for </a:t>
            </a:r>
            <a:r>
              <a:rPr lang="en-US" sz="1800" dirty="0" err="1">
                <a:solidFill>
                  <a:srgbClr val="0070C0"/>
                </a:solidFill>
              </a:rPr>
              <a:t>i</a:t>
            </a:r>
            <a:r>
              <a:rPr lang="en-US" sz="1800" dirty="0">
                <a:solidFill>
                  <a:srgbClr val="0070C0"/>
                </a:solidFill>
              </a:rPr>
              <a:t> = 5 : M-4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for j = 5 : N-4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  if(</a:t>
            </a:r>
            <a:r>
              <a:rPr lang="en-US" sz="1800" dirty="0" err="1">
                <a:solidFill>
                  <a:srgbClr val="0070C0"/>
                </a:solidFill>
              </a:rPr>
              <a:t>imagBinar</a:t>
            </a:r>
            <a:r>
              <a:rPr lang="en-US" sz="1800" dirty="0">
                <a:solidFill>
                  <a:srgbClr val="0070C0"/>
                </a:solidFill>
              </a:rPr>
              <a:t>(i-3:i+3,j-3:j+3)==1)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     </a:t>
            </a:r>
            <a:r>
              <a:rPr lang="en-US" sz="1800" dirty="0" err="1">
                <a:solidFill>
                  <a:srgbClr val="0070C0"/>
                </a:solidFill>
              </a:rPr>
              <a:t>imagSegmentat</a:t>
            </a:r>
            <a:r>
              <a:rPr lang="en-US" sz="1800" dirty="0">
                <a:solidFill>
                  <a:srgbClr val="0070C0"/>
                </a:solidFill>
              </a:rPr>
              <a:t>(i-5:i+5,j-5:j+5)=</a:t>
            </a:r>
            <a:r>
              <a:rPr lang="en-US" sz="1800" dirty="0" err="1">
                <a:solidFill>
                  <a:srgbClr val="0070C0"/>
                </a:solidFill>
              </a:rPr>
              <a:t>imagBinar</a:t>
            </a:r>
            <a:r>
              <a:rPr lang="en-US" sz="1800" dirty="0">
                <a:solidFill>
                  <a:srgbClr val="0070C0"/>
                </a:solidFill>
              </a:rPr>
              <a:t>(i-5:i+5,j-5:j+5);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  end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end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end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FE81C-FC37-49B2-85A4-6EB027DD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583" y="2696065"/>
            <a:ext cx="3587118" cy="35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7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471E-ED0B-42BE-97C6-E1B62B30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7BA6-733D-4C7D-AA52-6D8D00A83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We go through the whole image to leave us in the area where we find the first white pixel to make the region grow. </a:t>
            </a:r>
          </a:p>
          <a:p>
            <a:r>
              <a:rPr lang="en-US" sz="1900" dirty="0">
                <a:solidFill>
                  <a:srgbClr val="0070C0"/>
                </a:solidFill>
              </a:rPr>
              <a:t>for </a:t>
            </a:r>
            <a:r>
              <a:rPr lang="en-US" sz="1900" dirty="0" err="1">
                <a:solidFill>
                  <a:srgbClr val="0070C0"/>
                </a:solidFill>
              </a:rPr>
              <a:t>i</a:t>
            </a:r>
            <a:r>
              <a:rPr lang="en-US" sz="1900" dirty="0">
                <a:solidFill>
                  <a:srgbClr val="0070C0"/>
                </a:solidFill>
              </a:rPr>
              <a:t> = 1: M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for j = 1 : N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if(</a:t>
            </a:r>
            <a:r>
              <a:rPr lang="en-US" sz="1900" dirty="0" err="1">
                <a:solidFill>
                  <a:srgbClr val="0070C0"/>
                </a:solidFill>
              </a:rPr>
              <a:t>imagSegmentat</a:t>
            </a:r>
            <a:r>
              <a:rPr lang="en-US" sz="1900" dirty="0">
                <a:solidFill>
                  <a:srgbClr val="0070C0"/>
                </a:solidFill>
              </a:rPr>
              <a:t>(</a:t>
            </a:r>
            <a:r>
              <a:rPr lang="en-US" sz="1900" dirty="0" err="1">
                <a:solidFill>
                  <a:srgbClr val="0070C0"/>
                </a:solidFill>
              </a:rPr>
              <a:t>i,j</a:t>
            </a:r>
            <a:r>
              <a:rPr lang="en-US" sz="1900" dirty="0">
                <a:solidFill>
                  <a:srgbClr val="0070C0"/>
                </a:solidFill>
              </a:rPr>
              <a:t>)==1)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    </a:t>
            </a:r>
            <a:r>
              <a:rPr lang="en-US" sz="1900" dirty="0" err="1">
                <a:solidFill>
                  <a:srgbClr val="0070C0"/>
                </a:solidFill>
              </a:rPr>
              <a:t>seadRow</a:t>
            </a:r>
            <a:r>
              <a:rPr lang="en-US" sz="1900" dirty="0">
                <a:solidFill>
                  <a:srgbClr val="0070C0"/>
                </a:solidFill>
              </a:rPr>
              <a:t>=</a:t>
            </a:r>
            <a:r>
              <a:rPr lang="en-US" sz="1900" dirty="0" err="1">
                <a:solidFill>
                  <a:srgbClr val="0070C0"/>
                </a:solidFill>
              </a:rPr>
              <a:t>i</a:t>
            </a:r>
            <a:r>
              <a:rPr lang="en-US" sz="1900" dirty="0">
                <a:solidFill>
                  <a:srgbClr val="0070C0"/>
                </a:solidFill>
              </a:rPr>
              <a:t>;%</a:t>
            </a:r>
            <a:r>
              <a:rPr lang="en-US" sz="1900" dirty="0" err="1">
                <a:solidFill>
                  <a:srgbClr val="0070C0"/>
                </a:solidFill>
              </a:rPr>
              <a:t>locul</a:t>
            </a:r>
            <a:r>
              <a:rPr lang="en-US" sz="1900" dirty="0">
                <a:solidFill>
                  <a:srgbClr val="0070C0"/>
                </a:solidFill>
              </a:rPr>
              <a:t> in care ne </a:t>
            </a:r>
            <a:r>
              <a:rPr lang="en-US" sz="1900" dirty="0" err="1">
                <a:solidFill>
                  <a:srgbClr val="0070C0"/>
                </a:solidFill>
              </a:rPr>
              <a:t>plasam</a:t>
            </a:r>
            <a:r>
              <a:rPr lang="en-US" sz="1900" dirty="0">
                <a:solidFill>
                  <a:srgbClr val="0070C0"/>
                </a:solidFill>
              </a:rPr>
              <a:t>/ de </a:t>
            </a:r>
            <a:r>
              <a:rPr lang="en-US" sz="1900" dirty="0" err="1">
                <a:solidFill>
                  <a:srgbClr val="0070C0"/>
                </a:solidFill>
              </a:rPr>
              <a:t>unde</a:t>
            </a: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 err="1">
                <a:solidFill>
                  <a:srgbClr val="0070C0"/>
                </a:solidFill>
              </a:rPr>
              <a:t>vrem</a:t>
            </a: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 err="1">
                <a:solidFill>
                  <a:srgbClr val="0070C0"/>
                </a:solidFill>
              </a:rPr>
              <a:t>sa</a:t>
            </a: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 err="1">
                <a:solidFill>
                  <a:srgbClr val="0070C0"/>
                </a:solidFill>
              </a:rPr>
              <a:t>plecam</a:t>
            </a:r>
            <a:endParaRPr lang="en-US" sz="1900" dirty="0">
              <a:solidFill>
                <a:srgbClr val="0070C0"/>
              </a:solidFill>
            </a:endParaRPr>
          </a:p>
          <a:p>
            <a:r>
              <a:rPr lang="it-IT" sz="1900" dirty="0">
                <a:solidFill>
                  <a:srgbClr val="0070C0"/>
                </a:solidFill>
              </a:rPr>
              <a:t>                seadCol=j;    %in regiunea noastra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    break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end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end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end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7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BDFF-0BA3-446B-97AD-A397E6B8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8BBB-13DA-4CB6-AA6C-5C69162E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Region growing is done to determine a single piece in the segmented image. It counts how many white pixels are in one piece.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for </a:t>
            </a:r>
            <a:r>
              <a:rPr lang="en-US" sz="1800" dirty="0" err="1">
                <a:solidFill>
                  <a:srgbClr val="0070C0"/>
                </a:solidFill>
              </a:rPr>
              <a:t>i</a:t>
            </a:r>
            <a:r>
              <a:rPr lang="en-US" sz="1800" dirty="0">
                <a:solidFill>
                  <a:srgbClr val="0070C0"/>
                </a:solidFill>
              </a:rPr>
              <a:t>=1:M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    for j=1:N</a:t>
            </a:r>
          </a:p>
          <a:p>
            <a:r>
              <a:rPr lang="pl-PL" sz="1800" dirty="0">
                <a:solidFill>
                  <a:srgbClr val="0070C0"/>
                </a:solidFill>
              </a:rPr>
              <a:t>                if(oPiesa(i,j)==1)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         </a:t>
            </a:r>
            <a:r>
              <a:rPr lang="en-US" sz="1800" dirty="0" err="1">
                <a:solidFill>
                  <a:srgbClr val="0070C0"/>
                </a:solidFill>
              </a:rPr>
              <a:t>contorPiesa</a:t>
            </a:r>
            <a:r>
              <a:rPr lang="en-US" sz="1800" dirty="0">
                <a:solidFill>
                  <a:srgbClr val="0070C0"/>
                </a:solidFill>
              </a:rPr>
              <a:t>=contorPiesa+1;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        end                                           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    end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end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A47C9-D62F-4350-BDDB-4D970CC16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529" y="2262718"/>
            <a:ext cx="37909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2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15FD-20AA-4C63-A45C-2E8FE8BF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EA9A3-482E-41F4-911D-6FFEB639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White pixels in the segmented image are counted to determine all pixels in the pieces.</a:t>
            </a:r>
          </a:p>
          <a:p>
            <a:r>
              <a:rPr lang="en-US" sz="2200" dirty="0"/>
              <a:t>After determining this counter it is divided by the counter in step 6 (which determines pixels in a single piece) to determine the number of pieces.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1900" dirty="0">
                <a:solidFill>
                  <a:srgbClr val="0070C0"/>
                </a:solidFill>
              </a:rPr>
              <a:t>for </a:t>
            </a:r>
            <a:r>
              <a:rPr lang="en-US" sz="1900" dirty="0" err="1">
                <a:solidFill>
                  <a:srgbClr val="0070C0"/>
                </a:solidFill>
              </a:rPr>
              <a:t>i</a:t>
            </a:r>
            <a:r>
              <a:rPr lang="en-US" sz="1900" dirty="0">
                <a:solidFill>
                  <a:srgbClr val="0070C0"/>
                </a:solidFill>
              </a:rPr>
              <a:t>=1:M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for j=1:N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    if(</a:t>
            </a:r>
            <a:r>
              <a:rPr lang="en-US" sz="1900" dirty="0" err="1">
                <a:solidFill>
                  <a:srgbClr val="0070C0"/>
                </a:solidFill>
              </a:rPr>
              <a:t>imagSegmentat</a:t>
            </a:r>
            <a:r>
              <a:rPr lang="en-US" sz="1900" dirty="0">
                <a:solidFill>
                  <a:srgbClr val="0070C0"/>
                </a:solidFill>
              </a:rPr>
              <a:t>(</a:t>
            </a:r>
            <a:r>
              <a:rPr lang="en-US" sz="1900" dirty="0" err="1">
                <a:solidFill>
                  <a:srgbClr val="0070C0"/>
                </a:solidFill>
              </a:rPr>
              <a:t>i,j</a:t>
            </a:r>
            <a:r>
              <a:rPr lang="en-US" sz="1900" dirty="0">
                <a:solidFill>
                  <a:srgbClr val="0070C0"/>
                </a:solidFill>
              </a:rPr>
              <a:t>)==1) 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     </a:t>
            </a:r>
            <a:r>
              <a:rPr lang="en-US" sz="1900" dirty="0" err="1">
                <a:solidFill>
                  <a:srgbClr val="0070C0"/>
                </a:solidFill>
              </a:rPr>
              <a:t>contorTotal</a:t>
            </a:r>
            <a:r>
              <a:rPr lang="en-US" sz="1900" dirty="0">
                <a:solidFill>
                  <a:srgbClr val="0070C0"/>
                </a:solidFill>
              </a:rPr>
              <a:t>=contorTotal+1;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    end                                            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end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end</a:t>
            </a:r>
          </a:p>
          <a:p>
            <a:r>
              <a:rPr lang="en-US" sz="1900" dirty="0" err="1">
                <a:solidFill>
                  <a:srgbClr val="0070C0"/>
                </a:solidFill>
              </a:rPr>
              <a:t>totalPiese</a:t>
            </a:r>
            <a:r>
              <a:rPr lang="en-US" sz="1900" dirty="0">
                <a:solidFill>
                  <a:srgbClr val="0070C0"/>
                </a:solidFill>
              </a:rPr>
              <a:t>=round(</a:t>
            </a:r>
            <a:r>
              <a:rPr lang="en-US" sz="1900" dirty="0" err="1">
                <a:solidFill>
                  <a:srgbClr val="0070C0"/>
                </a:solidFill>
              </a:rPr>
              <a:t>contorTotal</a:t>
            </a:r>
            <a:r>
              <a:rPr lang="en-US" sz="1900" dirty="0">
                <a:solidFill>
                  <a:srgbClr val="0070C0"/>
                </a:solidFill>
              </a:rPr>
              <a:t>/</a:t>
            </a:r>
            <a:r>
              <a:rPr lang="en-US" sz="1900" dirty="0" err="1">
                <a:solidFill>
                  <a:srgbClr val="0070C0"/>
                </a:solidFill>
              </a:rPr>
              <a:t>contorPiesa</a:t>
            </a:r>
            <a:r>
              <a:rPr lang="en-US" sz="1900" dirty="0">
                <a:solidFill>
                  <a:srgbClr val="0070C0"/>
                </a:solidFill>
              </a:rPr>
              <a:t>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9BDB6-48CF-4D82-A3E8-B9F72386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74649"/>
            <a:ext cx="4594974" cy="8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656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787</Words>
  <Application>Microsoft Office PowerPoint</Application>
  <PresentationFormat>Ecran lat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Part detection </vt:lpstr>
      <vt:lpstr>Requirement</vt:lpstr>
      <vt:lpstr>Stage 1</vt:lpstr>
      <vt:lpstr>Stage 2</vt:lpstr>
      <vt:lpstr>Stage 3</vt:lpstr>
      <vt:lpstr>Stage 4</vt:lpstr>
      <vt:lpstr>Stage 5</vt:lpstr>
      <vt:lpstr>Stage 6</vt:lpstr>
      <vt:lpstr>Stage 7</vt:lpstr>
      <vt:lpstr>Stage 8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Detectie de piese Tema 6 </dc:title>
  <dc:creator>Badiu Bogdan</dc:creator>
  <cp:lastModifiedBy>BOGDAN-VASILE BADIU</cp:lastModifiedBy>
  <cp:revision>11</cp:revision>
  <dcterms:created xsi:type="dcterms:W3CDTF">2019-12-19T12:17:11Z</dcterms:created>
  <dcterms:modified xsi:type="dcterms:W3CDTF">2021-10-25T11:34:59Z</dcterms:modified>
</cp:coreProperties>
</file>