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6E60C23-C53D-4681-9B0E-9226F458F3ED}" type="datetimeFigureOut">
              <a:rPr lang="en-IN" smtClean="0"/>
              <a:t>02-10-2021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79404244-1610-4C97-8210-F36A9F66D89D}" type="slidenum">
              <a:rPr lang="en-IN" smtClean="0"/>
              <a:t>‹#›</a:t>
            </a:fld>
            <a:endParaRPr lang="en-IN"/>
          </a:p>
        </p:txBody>
      </p:sp>
    </p:spTree>
    <p:extLst>
      <p:ext uri="{BB962C8B-B14F-4D97-AF65-F5344CB8AC3E}">
        <p14:creationId xmlns:p14="http://schemas.microsoft.com/office/powerpoint/2010/main" val="421627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E60C23-C53D-4681-9B0E-9226F458F3ED}" type="datetimeFigureOut">
              <a:rPr lang="en-IN" smtClean="0"/>
              <a:t>02-10-2021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404244-1610-4C97-8210-F36A9F66D89D}" type="slidenum">
              <a:rPr lang="en-IN" smtClean="0"/>
              <a:t>‹#›</a:t>
            </a:fld>
            <a:endParaRPr lang="en-IN"/>
          </a:p>
        </p:txBody>
      </p:sp>
    </p:spTree>
    <p:extLst>
      <p:ext uri="{BB962C8B-B14F-4D97-AF65-F5344CB8AC3E}">
        <p14:creationId xmlns:p14="http://schemas.microsoft.com/office/powerpoint/2010/main" val="889042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E60C23-C53D-4681-9B0E-9226F458F3ED}" type="datetimeFigureOut">
              <a:rPr lang="en-IN" smtClean="0"/>
              <a:t>02-10-2021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404244-1610-4C97-8210-F36A9F66D89D}" type="slidenum">
              <a:rPr lang="en-IN" smtClean="0"/>
              <a:t>‹#›</a:t>
            </a:fld>
            <a:endParaRPr lang="en-IN"/>
          </a:p>
        </p:txBody>
      </p:sp>
    </p:spTree>
    <p:extLst>
      <p:ext uri="{BB962C8B-B14F-4D97-AF65-F5344CB8AC3E}">
        <p14:creationId xmlns:p14="http://schemas.microsoft.com/office/powerpoint/2010/main" val="617609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E60C23-C53D-4681-9B0E-9226F458F3ED}" type="datetimeFigureOut">
              <a:rPr lang="en-IN" smtClean="0"/>
              <a:t>02-10-2021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404244-1610-4C97-8210-F36A9F66D89D}"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0120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E60C23-C53D-4681-9B0E-9226F458F3ED}" type="datetimeFigureOut">
              <a:rPr lang="en-IN" smtClean="0"/>
              <a:t>02-10-2021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404244-1610-4C97-8210-F36A9F66D89D}" type="slidenum">
              <a:rPr lang="en-IN" smtClean="0"/>
              <a:t>‹#›</a:t>
            </a:fld>
            <a:endParaRPr lang="en-IN"/>
          </a:p>
        </p:txBody>
      </p:sp>
    </p:spTree>
    <p:extLst>
      <p:ext uri="{BB962C8B-B14F-4D97-AF65-F5344CB8AC3E}">
        <p14:creationId xmlns:p14="http://schemas.microsoft.com/office/powerpoint/2010/main" val="2950342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6E60C23-C53D-4681-9B0E-9226F458F3ED}" type="datetimeFigureOut">
              <a:rPr lang="en-IN" smtClean="0"/>
              <a:t>02-10-2021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404244-1610-4C97-8210-F36A9F66D89D}" type="slidenum">
              <a:rPr lang="en-IN" smtClean="0"/>
              <a:t>‹#›</a:t>
            </a:fld>
            <a:endParaRPr lang="en-IN"/>
          </a:p>
        </p:txBody>
      </p:sp>
    </p:spTree>
    <p:extLst>
      <p:ext uri="{BB962C8B-B14F-4D97-AF65-F5344CB8AC3E}">
        <p14:creationId xmlns:p14="http://schemas.microsoft.com/office/powerpoint/2010/main" val="703510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6E60C23-C53D-4681-9B0E-9226F458F3ED}" type="datetimeFigureOut">
              <a:rPr lang="en-IN" smtClean="0"/>
              <a:t>02-10-2021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404244-1610-4C97-8210-F36A9F66D89D}" type="slidenum">
              <a:rPr lang="en-IN" smtClean="0"/>
              <a:t>‹#›</a:t>
            </a:fld>
            <a:endParaRPr lang="en-IN"/>
          </a:p>
        </p:txBody>
      </p:sp>
    </p:spTree>
    <p:extLst>
      <p:ext uri="{BB962C8B-B14F-4D97-AF65-F5344CB8AC3E}">
        <p14:creationId xmlns:p14="http://schemas.microsoft.com/office/powerpoint/2010/main" val="2463219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E60C23-C53D-4681-9B0E-9226F458F3ED}" type="datetimeFigureOut">
              <a:rPr lang="en-IN" smtClean="0"/>
              <a:t>02-10-2021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404244-1610-4C97-8210-F36A9F66D89D}" type="slidenum">
              <a:rPr lang="en-IN" smtClean="0"/>
              <a:t>‹#›</a:t>
            </a:fld>
            <a:endParaRPr lang="en-IN"/>
          </a:p>
        </p:txBody>
      </p:sp>
    </p:spTree>
    <p:extLst>
      <p:ext uri="{BB962C8B-B14F-4D97-AF65-F5344CB8AC3E}">
        <p14:creationId xmlns:p14="http://schemas.microsoft.com/office/powerpoint/2010/main" val="1049787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E60C23-C53D-4681-9B0E-9226F458F3ED}" type="datetimeFigureOut">
              <a:rPr lang="en-IN" smtClean="0"/>
              <a:t>02-10-2021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404244-1610-4C97-8210-F36A9F66D89D}" type="slidenum">
              <a:rPr lang="en-IN" smtClean="0"/>
              <a:t>‹#›</a:t>
            </a:fld>
            <a:endParaRPr lang="en-IN"/>
          </a:p>
        </p:txBody>
      </p:sp>
    </p:spTree>
    <p:extLst>
      <p:ext uri="{BB962C8B-B14F-4D97-AF65-F5344CB8AC3E}">
        <p14:creationId xmlns:p14="http://schemas.microsoft.com/office/powerpoint/2010/main" val="3538662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E60C23-C53D-4681-9B0E-9226F458F3ED}" type="datetimeFigureOut">
              <a:rPr lang="en-IN" smtClean="0"/>
              <a:t>02-10-2021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404244-1610-4C97-8210-F36A9F66D89D}" type="slidenum">
              <a:rPr lang="en-IN" smtClean="0"/>
              <a:t>‹#›</a:t>
            </a:fld>
            <a:endParaRPr lang="en-IN"/>
          </a:p>
        </p:txBody>
      </p:sp>
    </p:spTree>
    <p:extLst>
      <p:ext uri="{BB962C8B-B14F-4D97-AF65-F5344CB8AC3E}">
        <p14:creationId xmlns:p14="http://schemas.microsoft.com/office/powerpoint/2010/main" val="864974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E60C23-C53D-4681-9B0E-9226F458F3ED}" type="datetimeFigureOut">
              <a:rPr lang="en-IN" smtClean="0"/>
              <a:t>02-10-2021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404244-1610-4C97-8210-F36A9F66D89D}" type="slidenum">
              <a:rPr lang="en-IN" smtClean="0"/>
              <a:t>‹#›</a:t>
            </a:fld>
            <a:endParaRPr lang="en-IN"/>
          </a:p>
        </p:txBody>
      </p:sp>
    </p:spTree>
    <p:extLst>
      <p:ext uri="{BB962C8B-B14F-4D97-AF65-F5344CB8AC3E}">
        <p14:creationId xmlns:p14="http://schemas.microsoft.com/office/powerpoint/2010/main" val="1259082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E60C23-C53D-4681-9B0E-9226F458F3ED}" type="datetimeFigureOut">
              <a:rPr lang="en-IN" smtClean="0"/>
              <a:t>02-10-2021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404244-1610-4C97-8210-F36A9F66D89D}" type="slidenum">
              <a:rPr lang="en-IN" smtClean="0"/>
              <a:t>‹#›</a:t>
            </a:fld>
            <a:endParaRPr lang="en-IN"/>
          </a:p>
        </p:txBody>
      </p:sp>
    </p:spTree>
    <p:extLst>
      <p:ext uri="{BB962C8B-B14F-4D97-AF65-F5344CB8AC3E}">
        <p14:creationId xmlns:p14="http://schemas.microsoft.com/office/powerpoint/2010/main" val="663930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E60C23-C53D-4681-9B0E-9226F458F3ED}" type="datetimeFigureOut">
              <a:rPr lang="en-IN" smtClean="0"/>
              <a:t>02-10-2021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404244-1610-4C97-8210-F36A9F66D89D}" type="slidenum">
              <a:rPr lang="en-IN" smtClean="0"/>
              <a:t>‹#›</a:t>
            </a:fld>
            <a:endParaRPr lang="en-IN"/>
          </a:p>
        </p:txBody>
      </p:sp>
    </p:spTree>
    <p:extLst>
      <p:ext uri="{BB962C8B-B14F-4D97-AF65-F5344CB8AC3E}">
        <p14:creationId xmlns:p14="http://schemas.microsoft.com/office/powerpoint/2010/main" val="4224979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6E60C23-C53D-4681-9B0E-9226F458F3ED}" type="datetimeFigureOut">
              <a:rPr lang="en-IN" smtClean="0"/>
              <a:t>02-10-2021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404244-1610-4C97-8210-F36A9F66D89D}" type="slidenum">
              <a:rPr lang="en-IN" smtClean="0"/>
              <a:t>‹#›</a:t>
            </a:fld>
            <a:endParaRPr lang="en-IN"/>
          </a:p>
        </p:txBody>
      </p:sp>
    </p:spTree>
    <p:extLst>
      <p:ext uri="{BB962C8B-B14F-4D97-AF65-F5344CB8AC3E}">
        <p14:creationId xmlns:p14="http://schemas.microsoft.com/office/powerpoint/2010/main" val="3693818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60C23-C53D-4681-9B0E-9226F458F3ED}" type="datetimeFigureOut">
              <a:rPr lang="en-IN" smtClean="0"/>
              <a:t>02-10-2021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404244-1610-4C97-8210-F36A9F66D89D}" type="slidenum">
              <a:rPr lang="en-IN" smtClean="0"/>
              <a:t>‹#›</a:t>
            </a:fld>
            <a:endParaRPr lang="en-IN"/>
          </a:p>
        </p:txBody>
      </p:sp>
    </p:spTree>
    <p:extLst>
      <p:ext uri="{BB962C8B-B14F-4D97-AF65-F5344CB8AC3E}">
        <p14:creationId xmlns:p14="http://schemas.microsoft.com/office/powerpoint/2010/main" val="3047081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E60C23-C53D-4681-9B0E-9226F458F3ED}" type="datetimeFigureOut">
              <a:rPr lang="en-IN" smtClean="0"/>
              <a:t>02-10-2021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404244-1610-4C97-8210-F36A9F66D89D}" type="slidenum">
              <a:rPr lang="en-IN" smtClean="0"/>
              <a:t>‹#›</a:t>
            </a:fld>
            <a:endParaRPr lang="en-IN"/>
          </a:p>
        </p:txBody>
      </p:sp>
    </p:spTree>
    <p:extLst>
      <p:ext uri="{BB962C8B-B14F-4D97-AF65-F5344CB8AC3E}">
        <p14:creationId xmlns:p14="http://schemas.microsoft.com/office/powerpoint/2010/main" val="3184584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E60C23-C53D-4681-9B0E-9226F458F3ED}" type="datetimeFigureOut">
              <a:rPr lang="en-IN" smtClean="0"/>
              <a:t>02-10-2021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404244-1610-4C97-8210-F36A9F66D89D}" type="slidenum">
              <a:rPr lang="en-IN" smtClean="0"/>
              <a:t>‹#›</a:t>
            </a:fld>
            <a:endParaRPr lang="en-IN"/>
          </a:p>
        </p:txBody>
      </p:sp>
    </p:spTree>
    <p:extLst>
      <p:ext uri="{BB962C8B-B14F-4D97-AF65-F5344CB8AC3E}">
        <p14:creationId xmlns:p14="http://schemas.microsoft.com/office/powerpoint/2010/main" val="269271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6E60C23-C53D-4681-9B0E-9226F458F3ED}" type="datetimeFigureOut">
              <a:rPr lang="en-IN" smtClean="0"/>
              <a:t>02-10-2021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9404244-1610-4C97-8210-F36A9F66D89D}" type="slidenum">
              <a:rPr lang="en-IN" smtClean="0"/>
              <a:t>‹#›</a:t>
            </a:fld>
            <a:endParaRPr lang="en-IN"/>
          </a:p>
        </p:txBody>
      </p:sp>
    </p:spTree>
    <p:extLst>
      <p:ext uri="{BB962C8B-B14F-4D97-AF65-F5344CB8AC3E}">
        <p14:creationId xmlns:p14="http://schemas.microsoft.com/office/powerpoint/2010/main" val="155730666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ext uri="{BEBA8EAE-BF5A-486C-A8C5-ECC9F3942E4B}">
                <a14:imgProps xmlns:a14="http://schemas.microsoft.com/office/drawing/2010/main">
                  <a14:imgLayer r:embed="rId3">
                    <a14:imgEffect>
                      <a14:artisticCement trans="70000" crackSpacing="78"/>
                    </a14:imgEffect>
                    <a14:imgEffect>
                      <a14:brightnessContrast contrast="5000"/>
                    </a14:imgEffect>
                  </a14:imgLayer>
                </a14:imgProps>
              </a:ext>
            </a:extLst>
          </a:blip>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0601" y="359578"/>
            <a:ext cx="5843220" cy="2347276"/>
          </a:xfrm>
          <a:prstGeom prst="rect">
            <a:avLst/>
          </a:prstGeom>
          <a:effectLst>
            <a:glow rad="63500">
              <a:schemeClr val="accent5">
                <a:satMod val="175000"/>
                <a:alpha val="40000"/>
              </a:schemeClr>
            </a:glow>
            <a:reflection blurRad="6350" stA="25000" endPos="40000" dist="101600" dir="5400000" sy="-100000" algn="bl" rotWithShape="0"/>
          </a:effectLst>
        </p:spPr>
      </p:pic>
      <p:sp>
        <p:nvSpPr>
          <p:cNvPr id="2" name="Title 1"/>
          <p:cNvSpPr>
            <a:spLocks noGrp="1"/>
          </p:cNvSpPr>
          <p:nvPr>
            <p:ph type="ctrTitle"/>
          </p:nvPr>
        </p:nvSpPr>
        <p:spPr>
          <a:xfrm>
            <a:off x="1876424" y="-1"/>
            <a:ext cx="8791575" cy="4141178"/>
          </a:xfrm>
        </p:spPr>
        <p:txBody>
          <a:bodyPr/>
          <a:lstStyle/>
          <a:p>
            <a:pPr algn="ctr"/>
            <a:r>
              <a:rPr lang="en-IN" dirty="0" smtClean="0"/>
              <a:t>EMAIL TEMPLATE generation using nlp</a:t>
            </a:r>
            <a:endParaRPr lang="en-IN" dirty="0"/>
          </a:p>
        </p:txBody>
      </p:sp>
      <p:sp>
        <p:nvSpPr>
          <p:cNvPr id="3" name="Subtitle 2"/>
          <p:cNvSpPr>
            <a:spLocks noGrp="1"/>
          </p:cNvSpPr>
          <p:nvPr>
            <p:ph type="subTitle" idx="1"/>
          </p:nvPr>
        </p:nvSpPr>
        <p:spPr>
          <a:xfrm>
            <a:off x="7323992" y="4633545"/>
            <a:ext cx="3344007" cy="1292469"/>
          </a:xfrm>
        </p:spPr>
        <p:txBody>
          <a:bodyPr>
            <a:normAutofit/>
          </a:bodyPr>
          <a:lstStyle/>
          <a:p>
            <a:pPr algn="r"/>
            <a:r>
              <a:rPr lang="en-IN" sz="1600" dirty="0" smtClean="0"/>
              <a:t>Kiran B, tejaswini halmare, Sameer singh, kanchan kachot, Pratikkumar Trivedi, apoorva kharwade</a:t>
            </a:r>
          </a:p>
        </p:txBody>
      </p:sp>
    </p:spTree>
    <p:extLst>
      <p:ext uri="{BB962C8B-B14F-4D97-AF65-F5344CB8AC3E}">
        <p14:creationId xmlns:p14="http://schemas.microsoft.com/office/powerpoint/2010/main" val="1799890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93204"/>
            <a:ext cx="9905998" cy="884966"/>
          </a:xfrm>
        </p:spPr>
        <p:txBody>
          <a:bodyPr/>
          <a:lstStyle/>
          <a:p>
            <a:pPr algn="ctr"/>
            <a:r>
              <a:rPr lang="en-IN" dirty="0" smtClean="0"/>
              <a:t>NLP Model </a:t>
            </a:r>
            <a:endParaRPr lang="en-IN" dirty="0"/>
          </a:p>
        </p:txBody>
      </p:sp>
      <p:sp>
        <p:nvSpPr>
          <p:cNvPr id="3" name="Content Placeholder 2"/>
          <p:cNvSpPr>
            <a:spLocks noGrp="1"/>
          </p:cNvSpPr>
          <p:nvPr>
            <p:ph idx="1"/>
          </p:nvPr>
        </p:nvSpPr>
        <p:spPr>
          <a:xfrm>
            <a:off x="1141413" y="1035354"/>
            <a:ext cx="9905999" cy="1478452"/>
          </a:xfrm>
        </p:spPr>
        <p:txBody>
          <a:bodyPr/>
          <a:lstStyle/>
          <a:p>
            <a:pPr marL="0" indent="0">
              <a:buNone/>
            </a:pPr>
            <a:r>
              <a:rPr lang="en-IN" dirty="0" smtClean="0"/>
              <a:t>We have used an NLP library called </a:t>
            </a:r>
            <a:r>
              <a:rPr lang="en-IN" b="1" u="sng" dirty="0" smtClean="0"/>
              <a:t>Spacy</a:t>
            </a:r>
            <a:r>
              <a:rPr lang="en-IN" dirty="0" smtClean="0"/>
              <a:t> and utilized the English language model, </a:t>
            </a:r>
            <a:r>
              <a:rPr lang="en-IN" b="1" i="1" dirty="0" smtClean="0"/>
              <a:t>en_core_web_trf, </a:t>
            </a:r>
            <a:r>
              <a:rPr lang="en-IN" dirty="0" smtClean="0"/>
              <a:t>as it had the highest accuracy evaluation metric when compared to the other English language models available</a:t>
            </a:r>
            <a:endParaRPr lang="en-IN" b="1" i="1"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0253" y="3749915"/>
            <a:ext cx="1695687" cy="1390844"/>
          </a:xfrm>
          <a:prstGeom prst="rect">
            <a:avLst/>
          </a:prstGeom>
          <a:effectLst>
            <a:glow rad="63500">
              <a:schemeClr val="accent5">
                <a:satMod val="175000"/>
                <a:alpha val="40000"/>
              </a:schemeClr>
            </a:glow>
            <a:reflection blurRad="6350" stA="27000" endPos="35000" dir="5400000" sy="-100000" algn="bl" rotWithShape="0"/>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0945" y="2760785"/>
            <a:ext cx="6923430" cy="3393336"/>
          </a:xfrm>
          <a:prstGeom prst="rect">
            <a:avLst/>
          </a:prstGeom>
          <a:effectLst>
            <a:glow rad="63500">
              <a:schemeClr val="accent5">
                <a:satMod val="175000"/>
                <a:alpha val="40000"/>
              </a:schemeClr>
            </a:glow>
            <a:reflection blurRad="6350" stA="31000" endPos="16000" dir="5400000" sy="-100000" algn="bl" rotWithShape="0"/>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98841" y="3849443"/>
            <a:ext cx="926946" cy="1191788"/>
          </a:xfrm>
          <a:prstGeom prst="rect">
            <a:avLst/>
          </a:prstGeom>
          <a:effectLst/>
        </p:spPr>
      </p:pic>
    </p:spTree>
    <p:extLst>
      <p:ext uri="{BB962C8B-B14F-4D97-AF65-F5344CB8AC3E}">
        <p14:creationId xmlns:p14="http://schemas.microsoft.com/office/powerpoint/2010/main" val="407383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3733"/>
            <a:ext cx="9905998" cy="814628"/>
          </a:xfrm>
        </p:spPr>
        <p:txBody>
          <a:bodyPr/>
          <a:lstStyle/>
          <a:p>
            <a:pPr algn="ctr"/>
            <a:r>
              <a:rPr lang="en-IN" dirty="0" smtClean="0"/>
              <a:t>Pseudocode</a:t>
            </a:r>
            <a:endParaRPr lang="en-IN" dirty="0"/>
          </a:p>
        </p:txBody>
      </p:sp>
      <p:sp>
        <p:nvSpPr>
          <p:cNvPr id="3" name="Content Placeholder 2"/>
          <p:cNvSpPr>
            <a:spLocks noGrp="1"/>
          </p:cNvSpPr>
          <p:nvPr>
            <p:ph idx="1"/>
          </p:nvPr>
        </p:nvSpPr>
        <p:spPr>
          <a:xfrm>
            <a:off x="1141412" y="958362"/>
            <a:ext cx="9905999" cy="5108330"/>
          </a:xfrm>
        </p:spPr>
        <p:txBody>
          <a:bodyPr>
            <a:normAutofit lnSpcReduction="10000"/>
          </a:bodyPr>
          <a:lstStyle/>
          <a:p>
            <a:pPr marL="0" indent="0">
              <a:lnSpc>
                <a:spcPct val="100000"/>
              </a:lnSpc>
              <a:spcBef>
                <a:spcPts val="0"/>
              </a:spcBef>
              <a:buNone/>
            </a:pPr>
            <a:r>
              <a:rPr lang="en-IN" sz="1800" b="1" dirty="0" smtClean="0"/>
              <a:t>#Collect input from user</a:t>
            </a:r>
            <a:endParaRPr lang="en-IN" sz="1800" dirty="0" smtClean="0"/>
          </a:p>
          <a:p>
            <a:pPr marL="0" indent="0">
              <a:lnSpc>
                <a:spcPct val="100000"/>
              </a:lnSpc>
              <a:spcBef>
                <a:spcPts val="0"/>
              </a:spcBef>
              <a:buNone/>
            </a:pPr>
            <a:r>
              <a:rPr lang="en-IN" sz="1400" dirty="0" smtClean="0">
                <a:latin typeface="Courier New" panose="02070309020205020404" pitchFamily="49" charset="0"/>
                <a:cs typeface="Courier New" panose="02070309020205020404" pitchFamily="49" charset="0"/>
              </a:rPr>
              <a:t>print</a:t>
            </a:r>
            <a:r>
              <a:rPr lang="en-IN" sz="1400" dirty="0">
                <a:latin typeface="Courier New" panose="02070309020205020404" pitchFamily="49" charset="0"/>
                <a:cs typeface="Courier New" panose="02070309020205020404" pitchFamily="49" charset="0"/>
              </a:rPr>
              <a:t>(" </a:t>
            </a:r>
            <a:r>
              <a:rPr lang="en-IN" sz="1400" dirty="0" smtClean="0">
                <a:latin typeface="Courier New" panose="02070309020205020404" pitchFamily="49" charset="0"/>
                <a:cs typeface="Courier New" panose="02070309020205020404" pitchFamily="49" charset="0"/>
              </a:rPr>
              <a:t>1</a:t>
            </a:r>
            <a:r>
              <a:rPr lang="en-IN" sz="1400" dirty="0">
                <a:latin typeface="Courier New" panose="02070309020205020404" pitchFamily="49" charset="0"/>
                <a:cs typeface="Courier New" panose="02070309020205020404" pitchFamily="49" charset="0"/>
              </a:rPr>
              <a:t>. Vacation Leave Email </a:t>
            </a:r>
            <a:r>
              <a:rPr lang="en-IN" sz="1400" dirty="0" smtClean="0">
                <a:latin typeface="Courier New" panose="02070309020205020404" pitchFamily="49" charset="0"/>
                <a:cs typeface="Courier New" panose="02070309020205020404" pitchFamily="49" charset="0"/>
              </a:rPr>
              <a:t>Template</a:t>
            </a:r>
            <a:endParaRPr lang="en-IN" sz="14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IN" sz="1400" dirty="0">
                <a:latin typeface="Courier New" panose="02070309020205020404" pitchFamily="49" charset="0"/>
                <a:cs typeface="Courier New" panose="02070309020205020404" pitchFamily="49" charset="0"/>
              </a:rPr>
              <a:t>    2. Sick Leave Email </a:t>
            </a:r>
            <a:r>
              <a:rPr lang="en-IN" sz="1400" dirty="0" smtClean="0">
                <a:latin typeface="Courier New" panose="02070309020205020404" pitchFamily="49" charset="0"/>
                <a:cs typeface="Courier New" panose="02070309020205020404" pitchFamily="49" charset="0"/>
              </a:rPr>
              <a:t>Template</a:t>
            </a:r>
            <a:endParaRPr lang="en-IN" sz="14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IN" sz="1400" dirty="0">
                <a:latin typeface="Courier New" panose="02070309020205020404" pitchFamily="49" charset="0"/>
                <a:cs typeface="Courier New" panose="02070309020205020404" pitchFamily="49" charset="0"/>
              </a:rPr>
              <a:t>    3. Birthday Wishes Email </a:t>
            </a:r>
            <a:r>
              <a:rPr lang="en-IN" sz="1400" dirty="0" smtClean="0">
                <a:latin typeface="Courier New" panose="02070309020205020404" pitchFamily="49" charset="0"/>
                <a:cs typeface="Courier New" panose="02070309020205020404" pitchFamily="49" charset="0"/>
              </a:rPr>
              <a:t>Template</a:t>
            </a:r>
            <a:endParaRPr lang="en-IN" sz="14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IN" sz="1400" dirty="0">
                <a:latin typeface="Courier New" panose="02070309020205020404" pitchFamily="49" charset="0"/>
                <a:cs typeface="Courier New" panose="02070309020205020404" pitchFamily="49" charset="0"/>
              </a:rPr>
              <a:t>    4. Cover Letter Email </a:t>
            </a:r>
            <a:r>
              <a:rPr lang="en-IN" sz="1400" dirty="0" smtClean="0">
                <a:latin typeface="Courier New" panose="02070309020205020404" pitchFamily="49" charset="0"/>
                <a:cs typeface="Courier New" panose="02070309020205020404" pitchFamily="49" charset="0"/>
              </a:rPr>
              <a:t>Template</a:t>
            </a:r>
            <a:endParaRPr lang="en-IN" sz="14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IN" sz="1400" dirty="0">
                <a:latin typeface="Courier New" panose="02070309020205020404" pitchFamily="49" charset="0"/>
                <a:cs typeface="Courier New" panose="02070309020205020404" pitchFamily="49" charset="0"/>
              </a:rPr>
              <a:t>    5. Employee work appreciation Email </a:t>
            </a:r>
            <a:r>
              <a:rPr lang="en-IN" sz="1400" dirty="0" smtClean="0">
                <a:latin typeface="Courier New" panose="02070309020205020404" pitchFamily="49" charset="0"/>
                <a:cs typeface="Courier New" panose="02070309020205020404" pitchFamily="49" charset="0"/>
              </a:rPr>
              <a:t>Template</a:t>
            </a:r>
            <a:endParaRPr lang="en-IN" sz="14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IN" sz="1400" dirty="0">
                <a:latin typeface="Courier New" panose="02070309020205020404" pitchFamily="49" charset="0"/>
                <a:cs typeface="Courier New" panose="02070309020205020404" pitchFamily="49" charset="0"/>
              </a:rPr>
              <a:t>    6. Out of Office Email </a:t>
            </a:r>
            <a:r>
              <a:rPr lang="en-IN" sz="1400" dirty="0" smtClean="0">
                <a:latin typeface="Courier New" panose="02070309020205020404" pitchFamily="49" charset="0"/>
                <a:cs typeface="Courier New" panose="02070309020205020404" pitchFamily="49" charset="0"/>
              </a:rPr>
              <a:t>Template</a:t>
            </a:r>
            <a:endParaRPr lang="en-IN" sz="14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IN" sz="1400" dirty="0">
                <a:latin typeface="Courier New" panose="02070309020205020404" pitchFamily="49" charset="0"/>
                <a:cs typeface="Courier New" panose="02070309020205020404" pitchFamily="49" charset="0"/>
              </a:rPr>
              <a:t>    7. Thank you note for Business Email </a:t>
            </a:r>
            <a:r>
              <a:rPr lang="en-IN" sz="1400" dirty="0" smtClean="0">
                <a:latin typeface="Courier New" panose="02070309020205020404" pitchFamily="49" charset="0"/>
                <a:cs typeface="Courier New" panose="02070309020205020404" pitchFamily="49" charset="0"/>
              </a:rPr>
              <a:t>Template")</a:t>
            </a:r>
          </a:p>
          <a:p>
            <a:pPr marL="0" indent="0">
              <a:lnSpc>
                <a:spcPct val="100000"/>
              </a:lnSpc>
              <a:spcBef>
                <a:spcPts val="0"/>
              </a:spcBef>
              <a:buNone/>
            </a:pPr>
            <a:r>
              <a:rPr lang="en-IN" sz="1400" dirty="0" smtClean="0">
                <a:latin typeface="Courier New" panose="02070309020205020404" pitchFamily="49" charset="0"/>
                <a:cs typeface="Courier New" panose="02070309020205020404" pitchFamily="49" charset="0"/>
              </a:rPr>
              <a:t>val </a:t>
            </a:r>
            <a:r>
              <a:rPr lang="en-IN" sz="1400" dirty="0">
                <a:latin typeface="Courier New" panose="02070309020205020404" pitchFamily="49" charset="0"/>
                <a:cs typeface="Courier New" panose="02070309020205020404" pitchFamily="49" charset="0"/>
              </a:rPr>
              <a:t>= input("Enter your </a:t>
            </a:r>
            <a:r>
              <a:rPr lang="en-IN" sz="1400" dirty="0" smtClean="0">
                <a:latin typeface="Courier New" panose="02070309020205020404" pitchFamily="49" charset="0"/>
                <a:cs typeface="Courier New" panose="02070309020205020404" pitchFamily="49" charset="0"/>
              </a:rPr>
              <a:t>desired </a:t>
            </a:r>
            <a:r>
              <a:rPr lang="en-IN" sz="1400" dirty="0">
                <a:latin typeface="Courier New" panose="02070309020205020404" pitchFamily="49" charset="0"/>
                <a:cs typeface="Courier New" panose="02070309020205020404" pitchFamily="49" charset="0"/>
              </a:rPr>
              <a:t>category(1-7) for the Email </a:t>
            </a:r>
            <a:r>
              <a:rPr lang="en-IN" sz="1400" dirty="0" smtClean="0">
                <a:latin typeface="Courier New" panose="02070309020205020404" pitchFamily="49" charset="0"/>
                <a:cs typeface="Courier New" panose="02070309020205020404" pitchFamily="49" charset="0"/>
              </a:rPr>
              <a:t>Template:&gt;&gt;&gt; ")</a:t>
            </a:r>
          </a:p>
          <a:p>
            <a:pPr marL="0" indent="0">
              <a:lnSpc>
                <a:spcPct val="100000"/>
              </a:lnSpc>
              <a:spcBef>
                <a:spcPts val="0"/>
              </a:spcBef>
              <a:buNone/>
            </a:pPr>
            <a:endParaRPr lang="en-IN" sz="1400" dirty="0"/>
          </a:p>
          <a:p>
            <a:pPr marL="0" indent="0">
              <a:lnSpc>
                <a:spcPct val="100000"/>
              </a:lnSpc>
              <a:spcBef>
                <a:spcPts val="0"/>
              </a:spcBef>
              <a:buNone/>
            </a:pPr>
            <a:r>
              <a:rPr lang="en-IN" sz="1800" b="1" dirty="0"/>
              <a:t>#Based on the user selection, collect input for the respective keyword required</a:t>
            </a:r>
          </a:p>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print("Keywords: absence, discussed, vacation, formally, approved, assistance, endeavored, trip")</a:t>
            </a:r>
          </a:p>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keyword = str(input("Please enter a keyword from the above list to generate the Template:&gt;&gt;&gt;"))</a:t>
            </a:r>
          </a:p>
          <a:p>
            <a:pPr marL="0" indent="0">
              <a:lnSpc>
                <a:spcPct val="100000"/>
              </a:lnSpc>
              <a:spcBef>
                <a:spcPts val="0"/>
              </a:spcBef>
              <a:buNone/>
            </a:pPr>
            <a:endParaRPr lang="en-US" sz="1400" dirty="0"/>
          </a:p>
          <a:p>
            <a:pPr marL="0" indent="0">
              <a:lnSpc>
                <a:spcPct val="100000"/>
              </a:lnSpc>
              <a:spcBef>
                <a:spcPts val="0"/>
              </a:spcBef>
              <a:buNone/>
            </a:pPr>
            <a:r>
              <a:rPr lang="en-US" sz="1800" b="1" dirty="0"/>
              <a:t>#Based on the keyword input, retrieve the respective content from the URL, </a:t>
            </a:r>
            <a:r>
              <a:rPr lang="en-US" sz="1800" b="1" dirty="0" smtClean="0"/>
              <a:t>using </a:t>
            </a:r>
            <a:r>
              <a:rPr lang="en-US" sz="1800" b="1" dirty="0"/>
              <a:t>the div_id or classname</a:t>
            </a:r>
          </a:p>
          <a:p>
            <a:pPr marL="0" indent="0">
              <a:lnSpc>
                <a:spcPct val="110000"/>
              </a:lnSpc>
              <a:spcBef>
                <a:spcPts val="0"/>
              </a:spcBef>
              <a:buNone/>
            </a:pPr>
            <a:r>
              <a:rPr lang="en-IN" sz="1400" dirty="0">
                <a:latin typeface="Courier New" panose="02070309020205020404" pitchFamily="49" charset="0"/>
                <a:cs typeface="Courier New" panose="02070309020205020404" pitchFamily="49" charset="0"/>
              </a:rPr>
              <a:t>extract = Webscrape_divID(URL1, div_id1)</a:t>
            </a:r>
          </a:p>
          <a:p>
            <a:pPr marL="0" indent="0">
              <a:lnSpc>
                <a:spcPct val="100000"/>
              </a:lnSpc>
              <a:spcBef>
                <a:spcPts val="0"/>
              </a:spcBef>
              <a:buNone/>
            </a:pPr>
            <a:endParaRPr lang="en-IN" sz="1400" dirty="0"/>
          </a:p>
          <a:p>
            <a:pPr marL="0" indent="0">
              <a:lnSpc>
                <a:spcPct val="100000"/>
              </a:lnSpc>
              <a:spcBef>
                <a:spcPts val="0"/>
              </a:spcBef>
              <a:buNone/>
            </a:pPr>
            <a:r>
              <a:rPr lang="en-IN" sz="1800" b="1" dirty="0"/>
              <a:t>#Apply Spacy model on the extracted content</a:t>
            </a:r>
          </a:p>
          <a:p>
            <a:pPr marL="0" indent="0">
              <a:spcBef>
                <a:spcPts val="0"/>
              </a:spcBef>
              <a:buNone/>
            </a:pPr>
            <a:r>
              <a:rPr lang="en-IN" sz="1400" dirty="0">
                <a:latin typeface="Courier New" panose="02070309020205020404" pitchFamily="49" charset="0"/>
                <a:cs typeface="Courier New" panose="02070309020205020404" pitchFamily="49" charset="0"/>
              </a:rPr>
              <a:t>nlp = spacy.load('</a:t>
            </a:r>
            <a:r>
              <a:rPr lang="en-IN" sz="1400" dirty="0" err="1">
                <a:latin typeface="Courier New" panose="02070309020205020404" pitchFamily="49" charset="0"/>
                <a:cs typeface="Courier New" panose="02070309020205020404" pitchFamily="49" charset="0"/>
              </a:rPr>
              <a:t>en_core_web_trf</a:t>
            </a:r>
            <a:r>
              <a:rPr lang="en-IN" sz="1400" dirty="0">
                <a:latin typeface="Courier New" panose="02070309020205020404" pitchFamily="49" charset="0"/>
                <a:cs typeface="Courier New" panose="02070309020205020404" pitchFamily="49" charset="0"/>
              </a:rPr>
              <a:t>')</a:t>
            </a:r>
          </a:p>
          <a:p>
            <a:pPr marL="0" indent="0">
              <a:spcBef>
                <a:spcPts val="0"/>
              </a:spcBef>
              <a:buNone/>
            </a:pPr>
            <a:r>
              <a:rPr lang="en-IN" sz="1400" dirty="0" smtClean="0">
                <a:latin typeface="Courier New" panose="02070309020205020404" pitchFamily="49" charset="0"/>
                <a:cs typeface="Courier New" panose="02070309020205020404" pitchFamily="49" charset="0"/>
              </a:rPr>
              <a:t>spacy_text </a:t>
            </a:r>
            <a:r>
              <a:rPr lang="en-IN" sz="1400" dirty="0">
                <a:latin typeface="Courier New" panose="02070309020205020404" pitchFamily="49" charset="0"/>
                <a:cs typeface="Courier New" panose="02070309020205020404" pitchFamily="49" charset="0"/>
              </a:rPr>
              <a:t>= nlp(extract)</a:t>
            </a:r>
          </a:p>
          <a:p>
            <a:pPr marL="0" indent="0">
              <a:lnSpc>
                <a:spcPct val="100000"/>
              </a:lnSpc>
              <a:spcBef>
                <a:spcPts val="0"/>
              </a:spcBef>
              <a:buNone/>
            </a:pPr>
            <a:endParaRPr lang="en-IN"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468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71271"/>
            <a:ext cx="9905998" cy="814628"/>
          </a:xfrm>
        </p:spPr>
        <p:txBody>
          <a:bodyPr/>
          <a:lstStyle/>
          <a:p>
            <a:pPr algn="ctr"/>
            <a:r>
              <a:rPr lang="en-IN" dirty="0" smtClean="0"/>
              <a:t>Pseudocode (Cont.…)</a:t>
            </a:r>
            <a:endParaRPr lang="en-IN" dirty="0"/>
          </a:p>
        </p:txBody>
      </p:sp>
      <p:sp>
        <p:nvSpPr>
          <p:cNvPr id="3" name="Content Placeholder 2"/>
          <p:cNvSpPr>
            <a:spLocks noGrp="1"/>
          </p:cNvSpPr>
          <p:nvPr>
            <p:ph idx="1"/>
          </p:nvPr>
        </p:nvSpPr>
        <p:spPr>
          <a:xfrm>
            <a:off x="1141412" y="1758461"/>
            <a:ext cx="9905999" cy="3807069"/>
          </a:xfrm>
        </p:spPr>
        <p:txBody>
          <a:bodyPr>
            <a:normAutofit/>
          </a:bodyPr>
          <a:lstStyle/>
          <a:p>
            <a:pPr marL="0" indent="0">
              <a:lnSpc>
                <a:spcPct val="100000"/>
              </a:lnSpc>
              <a:spcBef>
                <a:spcPts val="0"/>
              </a:spcBef>
              <a:buNone/>
            </a:pPr>
            <a:r>
              <a:rPr lang="en-IN" sz="1800" b="1" dirty="0"/>
              <a:t>#EDA</a:t>
            </a:r>
          </a:p>
          <a:p>
            <a:pPr marL="0" indent="0">
              <a:lnSpc>
                <a:spcPct val="100000"/>
              </a:lnSpc>
              <a:spcBef>
                <a:spcPts val="0"/>
              </a:spcBef>
              <a:buNone/>
            </a:pPr>
            <a:r>
              <a:rPr lang="en-IN" sz="1400" dirty="0" smtClean="0">
                <a:latin typeface="Courier New" panose="02070309020205020404" pitchFamily="49" charset="0"/>
                <a:cs typeface="Courier New" panose="02070309020205020404" pitchFamily="49" charset="0"/>
              </a:rPr>
              <a:t>Word_Frequency(</a:t>
            </a:r>
            <a:r>
              <a:rPr lang="en-IN" sz="1400" dirty="0" err="1" smtClean="0">
                <a:latin typeface="Courier New" panose="02070309020205020404" pitchFamily="49" charset="0"/>
                <a:cs typeface="Courier New" panose="02070309020205020404" pitchFamily="49" charset="0"/>
              </a:rPr>
              <a:t>spacy_text</a:t>
            </a:r>
            <a:r>
              <a:rPr lang="en-IN" sz="1400" dirty="0" smtClean="0">
                <a:latin typeface="Courier New" panose="02070309020205020404" pitchFamily="49" charset="0"/>
                <a:cs typeface="Courier New" panose="02070309020205020404" pitchFamily="49" charset="0"/>
              </a:rPr>
              <a:t>) </a:t>
            </a:r>
            <a:r>
              <a:rPr lang="en-IN" sz="1800" b="1" dirty="0"/>
              <a:t>#Lists the count of words</a:t>
            </a:r>
          </a:p>
          <a:p>
            <a:pPr marL="0" indent="0">
              <a:lnSpc>
                <a:spcPct val="100000"/>
              </a:lnSpc>
              <a:spcBef>
                <a:spcPts val="0"/>
              </a:spcBef>
              <a:buNone/>
            </a:pPr>
            <a:r>
              <a:rPr lang="en-IN" sz="1400" dirty="0" smtClean="0">
                <a:latin typeface="Courier New" panose="02070309020205020404" pitchFamily="49" charset="0"/>
                <a:cs typeface="Courier New" panose="02070309020205020404" pitchFamily="49" charset="0"/>
              </a:rPr>
              <a:t>Token_Attributes(</a:t>
            </a:r>
            <a:r>
              <a:rPr lang="en-IN" sz="1400" dirty="0" err="1" smtClean="0">
                <a:latin typeface="Courier New" panose="02070309020205020404" pitchFamily="49" charset="0"/>
                <a:cs typeface="Courier New" panose="02070309020205020404" pitchFamily="49" charset="0"/>
              </a:rPr>
              <a:t>spacy_text</a:t>
            </a:r>
            <a:r>
              <a:rPr lang="en-IN" sz="1400" dirty="0" smtClean="0">
                <a:latin typeface="Courier New" panose="02070309020205020404" pitchFamily="49" charset="0"/>
                <a:cs typeface="Courier New" panose="02070309020205020404" pitchFamily="49" charset="0"/>
              </a:rPr>
              <a:t>) </a:t>
            </a:r>
            <a:r>
              <a:rPr lang="en-IN" sz="1800" b="1" dirty="0"/>
              <a:t>#Prints the token attributes such as index, isalpha, is punctuation, is stopword and shape of the token </a:t>
            </a:r>
          </a:p>
          <a:p>
            <a:pPr marL="0" indent="0">
              <a:lnSpc>
                <a:spcPct val="100000"/>
              </a:lnSpc>
              <a:spcBef>
                <a:spcPts val="0"/>
              </a:spcBef>
              <a:buNone/>
            </a:pPr>
            <a:r>
              <a:rPr lang="en-IN" sz="1400" dirty="0" smtClean="0">
                <a:latin typeface="Courier New" panose="02070309020205020404" pitchFamily="49" charset="0"/>
                <a:cs typeface="Courier New" panose="02070309020205020404" pitchFamily="49" charset="0"/>
              </a:rPr>
              <a:t>POS_Attributes(</a:t>
            </a:r>
            <a:r>
              <a:rPr lang="en-IN" sz="1400" dirty="0" err="1" smtClean="0">
                <a:latin typeface="Courier New" panose="02070309020205020404" pitchFamily="49" charset="0"/>
                <a:cs typeface="Courier New" panose="02070309020205020404" pitchFamily="49" charset="0"/>
              </a:rPr>
              <a:t>spacy_text</a:t>
            </a:r>
            <a:r>
              <a:rPr lang="en-IN" sz="1400" dirty="0" smtClean="0">
                <a:latin typeface="Courier New" panose="02070309020205020404" pitchFamily="49" charset="0"/>
                <a:cs typeface="Courier New" panose="02070309020205020404" pitchFamily="49" charset="0"/>
              </a:rPr>
              <a:t>) </a:t>
            </a:r>
            <a:r>
              <a:rPr lang="en-IN" sz="1800" b="1" dirty="0"/>
              <a:t>#Lists the attributes of POS tagged words</a:t>
            </a:r>
          </a:p>
          <a:p>
            <a:pPr marL="0" indent="0">
              <a:lnSpc>
                <a:spcPct val="100000"/>
              </a:lnSpc>
              <a:spcBef>
                <a:spcPts val="0"/>
              </a:spcBef>
              <a:buNone/>
            </a:pPr>
            <a:r>
              <a:rPr lang="en-IN" sz="1400" dirty="0" smtClean="0">
                <a:latin typeface="Courier New" panose="02070309020205020404" pitchFamily="49" charset="0"/>
                <a:cs typeface="Courier New" panose="02070309020205020404" pitchFamily="49" charset="0"/>
              </a:rPr>
              <a:t>Macro_Visualize(</a:t>
            </a:r>
            <a:r>
              <a:rPr lang="en-IN" sz="1400" dirty="0" err="1" smtClean="0">
                <a:latin typeface="Courier New" panose="02070309020205020404" pitchFamily="49" charset="0"/>
                <a:cs typeface="Courier New" panose="02070309020205020404" pitchFamily="49" charset="0"/>
              </a:rPr>
              <a:t>spacy_text</a:t>
            </a:r>
            <a:r>
              <a:rPr lang="en-IN" sz="1400" dirty="0" smtClean="0">
                <a:latin typeface="Courier New" panose="02070309020205020404" pitchFamily="49" charset="0"/>
                <a:cs typeface="Courier New" panose="02070309020205020404" pitchFamily="49" charset="0"/>
              </a:rPr>
              <a:t>) </a:t>
            </a:r>
            <a:r>
              <a:rPr lang="en-IN" sz="1800" b="1" dirty="0"/>
              <a:t>#Displays Parse tree/Dependency </a:t>
            </a:r>
            <a:r>
              <a:rPr lang="en-IN" sz="1800" b="1" dirty="0" smtClean="0"/>
              <a:t>Tree(on the whole text) </a:t>
            </a:r>
            <a:endParaRPr lang="en-IN" sz="1800" b="1" dirty="0"/>
          </a:p>
          <a:p>
            <a:pPr marL="0" indent="0">
              <a:lnSpc>
                <a:spcPct val="100000"/>
              </a:lnSpc>
              <a:spcBef>
                <a:spcPts val="0"/>
              </a:spcBef>
              <a:buNone/>
            </a:pPr>
            <a:r>
              <a:rPr lang="en-IN" sz="1400" dirty="0" smtClean="0">
                <a:latin typeface="Courier New" panose="02070309020205020404" pitchFamily="49" charset="0"/>
                <a:cs typeface="Courier New" panose="02070309020205020404" pitchFamily="49" charset="0"/>
              </a:rPr>
              <a:t>POS_Tag(</a:t>
            </a:r>
            <a:r>
              <a:rPr lang="en-IN" sz="1400" dirty="0" err="1" smtClean="0">
                <a:latin typeface="Courier New" panose="02070309020205020404" pitchFamily="49" charset="0"/>
                <a:cs typeface="Courier New" panose="02070309020205020404" pitchFamily="49" charset="0"/>
              </a:rPr>
              <a:t>spacy_text</a:t>
            </a:r>
            <a:r>
              <a:rPr lang="en-IN" sz="1400" dirty="0" smtClean="0">
                <a:latin typeface="Courier New" panose="02070309020205020404" pitchFamily="49" charset="0"/>
                <a:cs typeface="Courier New" panose="02070309020205020404" pitchFamily="49" charset="0"/>
              </a:rPr>
              <a:t>) </a:t>
            </a:r>
            <a:r>
              <a:rPr lang="en-IN" sz="1800" b="1" dirty="0"/>
              <a:t>#Displays POS Named Entities from the extracted </a:t>
            </a:r>
            <a:r>
              <a:rPr lang="en-IN" sz="1800" b="1" dirty="0" smtClean="0"/>
              <a:t>text</a:t>
            </a:r>
          </a:p>
          <a:p>
            <a:pPr marL="0" indent="0">
              <a:lnSpc>
                <a:spcPct val="100000"/>
              </a:lnSpc>
              <a:spcBef>
                <a:spcPts val="0"/>
              </a:spcBef>
              <a:buNone/>
            </a:pPr>
            <a:endParaRPr lang="en-IN" sz="1800" b="1" dirty="0" smtClean="0"/>
          </a:p>
          <a:p>
            <a:pPr marL="0" indent="0">
              <a:lnSpc>
                <a:spcPct val="100000"/>
              </a:lnSpc>
              <a:spcBef>
                <a:spcPts val="0"/>
              </a:spcBef>
              <a:buNone/>
            </a:pPr>
            <a:endParaRPr lang="en-IN" sz="1800" b="1" dirty="0" smtClean="0"/>
          </a:p>
          <a:p>
            <a:pPr marL="0" indent="0">
              <a:lnSpc>
                <a:spcPct val="100000"/>
              </a:lnSpc>
              <a:spcBef>
                <a:spcPts val="0"/>
              </a:spcBef>
              <a:buNone/>
            </a:pPr>
            <a:r>
              <a:rPr lang="en-IN" sz="1800" b="1" dirty="0" smtClean="0"/>
              <a:t>#Generate Template from the extracted text</a:t>
            </a:r>
            <a:endParaRPr lang="en-IN" sz="1800" b="1" dirty="0"/>
          </a:p>
          <a:p>
            <a:pPr marL="0" indent="0">
              <a:lnSpc>
                <a:spcPct val="100000"/>
              </a:lnSpc>
              <a:spcBef>
                <a:spcPts val="0"/>
              </a:spcBef>
              <a:buNone/>
            </a:pPr>
            <a:r>
              <a:rPr lang="en-US" sz="1400" dirty="0" smtClean="0">
                <a:latin typeface="Courier New" panose="02070309020205020404" pitchFamily="49" charset="0"/>
                <a:cs typeface="Courier New" panose="02070309020205020404" pitchFamily="49" charset="0"/>
              </a:rPr>
              <a:t>template </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FindnReplace(</a:t>
            </a:r>
            <a:r>
              <a:rPr lang="en-US" sz="1400" dirty="0" err="1" smtClean="0">
                <a:latin typeface="Courier New" panose="02070309020205020404" pitchFamily="49" charset="0"/>
                <a:cs typeface="Courier New" panose="02070309020205020404" pitchFamily="49" charset="0"/>
              </a:rPr>
              <a:t>spacy_text</a:t>
            </a:r>
            <a:r>
              <a:rPr lang="en-US" sz="1400" dirty="0" smtClean="0">
                <a:latin typeface="Courier New" panose="02070309020205020404" pitchFamily="49" charset="0"/>
                <a:cs typeface="Courier New" panose="02070309020205020404" pitchFamily="49" charset="0"/>
              </a:rPr>
              <a:t>) </a:t>
            </a:r>
            <a:r>
              <a:rPr lang="en-US" sz="1800" b="1" dirty="0"/>
              <a:t>#Replaces the specific words with the generic ones and formats the text</a:t>
            </a:r>
          </a:p>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print</a:t>
            </a: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Here is your Template for </a:t>
            </a:r>
            <a:r>
              <a:rPr lang="en-US" sz="1400" dirty="0" smtClean="0">
                <a:latin typeface="Courier New" panose="02070309020205020404" pitchFamily="49" charset="0"/>
                <a:cs typeface="Courier New" panose="02070309020205020404" pitchFamily="49" charset="0"/>
              </a:rPr>
              <a:t>the Email category you chose****", template)</a:t>
            </a:r>
            <a:endParaRPr lang="en-IN" sz="1400" dirty="0">
              <a:latin typeface="Courier New" panose="02070309020205020404" pitchFamily="49" charset="0"/>
              <a:cs typeface="Courier New" panose="02070309020205020404" pitchFamily="49" charset="0"/>
            </a:endParaRPr>
          </a:p>
          <a:p>
            <a:pPr marL="0" indent="0">
              <a:lnSpc>
                <a:spcPct val="100000"/>
              </a:lnSpc>
              <a:spcBef>
                <a:spcPts val="0"/>
              </a:spcBef>
              <a:buNone/>
            </a:pPr>
            <a:endParaRPr lang="en-IN"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0432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Generated email template(sample)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0" y="2097088"/>
            <a:ext cx="10121535" cy="2861774"/>
          </a:xfrm>
          <a:effectLst>
            <a:glow rad="63500">
              <a:schemeClr val="accent5">
                <a:satMod val="175000"/>
                <a:alpha val="40000"/>
              </a:schemeClr>
            </a:glow>
            <a:reflection blurRad="6350" stA="44000" endPos="24000" dir="5400000" sy="-100000" algn="bl" rotWithShape="0"/>
          </a:effectLst>
        </p:spPr>
      </p:pic>
    </p:spTree>
    <p:extLst>
      <p:ext uri="{BB962C8B-B14F-4D97-AF65-F5344CB8AC3E}">
        <p14:creationId xmlns:p14="http://schemas.microsoft.com/office/powerpoint/2010/main" val="3846862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deployment</a:t>
            </a:r>
            <a:endParaRPr lang="en-IN" dirty="0"/>
          </a:p>
        </p:txBody>
      </p:sp>
      <p:sp>
        <p:nvSpPr>
          <p:cNvPr id="3" name="Content Placeholder 2"/>
          <p:cNvSpPr>
            <a:spLocks noGrp="1"/>
          </p:cNvSpPr>
          <p:nvPr>
            <p:ph idx="1"/>
          </p:nvPr>
        </p:nvSpPr>
        <p:spPr>
          <a:xfrm>
            <a:off x="1141412" y="1943100"/>
            <a:ext cx="9905999" cy="3848101"/>
          </a:xfrm>
        </p:spPr>
        <p:txBody>
          <a:bodyPr>
            <a:normAutofit lnSpcReduction="10000"/>
          </a:bodyPr>
          <a:lstStyle/>
          <a:p>
            <a:r>
              <a:rPr lang="en-IN" dirty="0" smtClean="0"/>
              <a:t>Our code was deployed as a web app using the Streamlit tool</a:t>
            </a:r>
          </a:p>
          <a:p>
            <a:r>
              <a:rPr lang="en-IN" dirty="0" smtClean="0"/>
              <a:t>We provide a drop down menu to the end user to select their desired Email category</a:t>
            </a:r>
          </a:p>
          <a:p>
            <a:r>
              <a:rPr lang="en-IN" dirty="0" smtClean="0"/>
              <a:t>Also we request the user to select a keyword set, to generate the Email template</a:t>
            </a:r>
          </a:p>
          <a:p>
            <a:r>
              <a:rPr lang="en-IN" dirty="0" smtClean="0"/>
              <a:t>Based on the user selection, we display the various attributes and visualizations pertaining to the extracted text and finally the Email template is generated.</a:t>
            </a:r>
            <a:endParaRPr lang="en-IN" dirty="0"/>
          </a:p>
        </p:txBody>
      </p:sp>
    </p:spTree>
    <p:extLst>
      <p:ext uri="{BB962C8B-B14F-4D97-AF65-F5344CB8AC3E}">
        <p14:creationId xmlns:p14="http://schemas.microsoft.com/office/powerpoint/2010/main" val="369100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5423" y="65752"/>
            <a:ext cx="6225962" cy="6088863"/>
          </a:xfrm>
          <a:prstGeom prst="rect">
            <a:avLst/>
          </a:prstGeom>
          <a:effectLst>
            <a:glow rad="63500">
              <a:schemeClr val="accent5">
                <a:satMod val="175000"/>
                <a:alpha val="40000"/>
              </a:schemeClr>
            </a:glow>
            <a:reflection blurRad="6350" stA="37000" endPos="10000" dir="5400000" sy="-100000" algn="bl" rotWithShape="0"/>
          </a:effectLst>
        </p:spPr>
      </p:pic>
    </p:spTree>
    <p:extLst>
      <p:ext uri="{BB962C8B-B14F-4D97-AF65-F5344CB8AC3E}">
        <p14:creationId xmlns:p14="http://schemas.microsoft.com/office/powerpoint/2010/main" val="1852111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2181" y="88332"/>
            <a:ext cx="4951337" cy="6146213"/>
          </a:xfrm>
          <a:prstGeom prst="rect">
            <a:avLst/>
          </a:prstGeom>
          <a:effectLst>
            <a:glow rad="63500">
              <a:schemeClr val="accent5">
                <a:satMod val="175000"/>
                <a:alpha val="40000"/>
              </a:schemeClr>
            </a:glow>
            <a:reflection blurRad="6350" stA="46000" endPos="9000" dir="5400000" sy="-100000" algn="bl" rotWithShape="0"/>
          </a:effectLst>
        </p:spPr>
      </p:pic>
    </p:spTree>
    <p:extLst>
      <p:ext uri="{BB962C8B-B14F-4D97-AF65-F5344CB8AC3E}">
        <p14:creationId xmlns:p14="http://schemas.microsoft.com/office/powerpoint/2010/main" val="164283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6764" y="75556"/>
            <a:ext cx="5218545" cy="6163607"/>
          </a:xfrm>
          <a:prstGeom prst="rect">
            <a:avLst/>
          </a:prstGeom>
          <a:effectLst>
            <a:glow rad="63500">
              <a:schemeClr val="accent5">
                <a:satMod val="175000"/>
                <a:alpha val="40000"/>
              </a:schemeClr>
            </a:glow>
            <a:reflection blurRad="6350" stA="43000" endPos="9000" dir="5400000" sy="-100000" algn="bl" rotWithShape="0"/>
          </a:effectLst>
        </p:spPr>
      </p:pic>
    </p:spTree>
    <p:extLst>
      <p:ext uri="{BB962C8B-B14F-4D97-AF65-F5344CB8AC3E}">
        <p14:creationId xmlns:p14="http://schemas.microsoft.com/office/powerpoint/2010/main" val="3392783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237" y="2087418"/>
            <a:ext cx="11249890" cy="2537503"/>
          </a:xfrm>
          <a:prstGeom prst="rect">
            <a:avLst/>
          </a:prstGeom>
          <a:effectLst>
            <a:glow rad="63500">
              <a:schemeClr val="accent5">
                <a:satMod val="175000"/>
                <a:alpha val="40000"/>
              </a:schemeClr>
            </a:glow>
            <a:reflection blurRad="6350" stA="44000" endPos="29000" dir="5400000" sy="-100000" algn="bl" rotWithShape="0"/>
          </a:effectLst>
        </p:spPr>
      </p:pic>
    </p:spTree>
    <p:extLst>
      <p:ext uri="{BB962C8B-B14F-4D97-AF65-F5344CB8AC3E}">
        <p14:creationId xmlns:p14="http://schemas.microsoft.com/office/powerpoint/2010/main" val="4114809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92369"/>
            <a:ext cx="9905998" cy="839788"/>
          </a:xfrm>
        </p:spPr>
        <p:txBody>
          <a:bodyPr/>
          <a:lstStyle/>
          <a:p>
            <a:pPr algn="ctr"/>
            <a:r>
              <a:rPr lang="en-IN" dirty="0" smtClean="0"/>
              <a:t>challenges</a:t>
            </a:r>
            <a:endParaRPr lang="en-IN" dirty="0"/>
          </a:p>
        </p:txBody>
      </p:sp>
      <p:sp>
        <p:nvSpPr>
          <p:cNvPr id="3" name="Content Placeholder 2"/>
          <p:cNvSpPr>
            <a:spLocks noGrp="1"/>
          </p:cNvSpPr>
          <p:nvPr>
            <p:ph idx="1"/>
          </p:nvPr>
        </p:nvSpPr>
        <p:spPr>
          <a:xfrm>
            <a:off x="1141411" y="1472835"/>
            <a:ext cx="9905999" cy="4050324"/>
          </a:xfrm>
        </p:spPr>
        <p:txBody>
          <a:bodyPr>
            <a:normAutofit lnSpcReduction="10000"/>
          </a:bodyPr>
          <a:lstStyle/>
          <a:p>
            <a:pPr marL="0" indent="0">
              <a:buNone/>
            </a:pPr>
            <a:r>
              <a:rPr lang="en-IN" dirty="0" smtClean="0"/>
              <a:t>Below are a couple of challenges we came across</a:t>
            </a:r>
          </a:p>
          <a:p>
            <a:pPr>
              <a:buFont typeface="Wingdings" panose="05000000000000000000" pitchFamily="2" charset="2"/>
              <a:buChar char="Ø"/>
            </a:pPr>
            <a:r>
              <a:rPr lang="en-IN" dirty="0" smtClean="0"/>
              <a:t> </a:t>
            </a:r>
            <a:r>
              <a:rPr lang="en-IN" sz="2000" dirty="0" smtClean="0"/>
              <a:t>There aren’t enough Email Samples available on the web for different categories. We mainly get the Email Templates. As our project goal was to generate an Email Template from the Email Samples, we could not have considered the Templates directly from the web. Hence we have limited the template generation to two per category</a:t>
            </a:r>
          </a:p>
          <a:p>
            <a:pPr>
              <a:buFont typeface="Wingdings" panose="05000000000000000000" pitchFamily="2" charset="2"/>
              <a:buChar char="Ø"/>
            </a:pPr>
            <a:r>
              <a:rPr lang="en-IN" dirty="0" smtClean="0"/>
              <a:t> </a:t>
            </a:r>
            <a:r>
              <a:rPr lang="en-IN" sz="2100" dirty="0"/>
              <a:t>We cannot generalize our algorithm to automatically web scrape </a:t>
            </a:r>
            <a:r>
              <a:rPr lang="en-IN" sz="2100" dirty="0" smtClean="0"/>
              <a:t>every URL </a:t>
            </a:r>
            <a:r>
              <a:rPr lang="en-IN" sz="2100" dirty="0"/>
              <a:t>and to generate the email template. As each and every webpage is designed differently, manual intervention is required to inspect the webpage and </a:t>
            </a:r>
            <a:r>
              <a:rPr lang="en-IN" sz="2100" dirty="0" smtClean="0"/>
              <a:t>to fetch </a:t>
            </a:r>
            <a:r>
              <a:rPr lang="en-IN" sz="2100" dirty="0"/>
              <a:t>the data. Also, content formatting has to be done manually as each extracted content </a:t>
            </a:r>
            <a:r>
              <a:rPr lang="en-IN" sz="2100" dirty="0" smtClean="0"/>
              <a:t>uses different formats</a:t>
            </a:r>
            <a:endParaRPr lang="en-IN" sz="2100" dirty="0"/>
          </a:p>
        </p:txBody>
      </p:sp>
    </p:spTree>
    <p:extLst>
      <p:ext uri="{BB962C8B-B14F-4D97-AF65-F5344CB8AC3E}">
        <p14:creationId xmlns:p14="http://schemas.microsoft.com/office/powerpoint/2010/main" val="1207838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Business objective</a:t>
            </a:r>
            <a:endParaRPr lang="en-IN" dirty="0"/>
          </a:p>
        </p:txBody>
      </p:sp>
      <p:sp>
        <p:nvSpPr>
          <p:cNvPr id="3" name="Content Placeholder 2"/>
          <p:cNvSpPr>
            <a:spLocks noGrp="1"/>
          </p:cNvSpPr>
          <p:nvPr>
            <p:ph idx="1"/>
          </p:nvPr>
        </p:nvSpPr>
        <p:spPr/>
        <p:txBody>
          <a:bodyPr/>
          <a:lstStyle/>
          <a:p>
            <a:r>
              <a:rPr lang="en-US" dirty="0"/>
              <a:t>To get the nearest email template </a:t>
            </a:r>
            <a:r>
              <a:rPr lang="en-US" dirty="0" smtClean="0"/>
              <a:t>based </a:t>
            </a:r>
            <a:r>
              <a:rPr lang="en-US" dirty="0"/>
              <a:t>on the key input specified by the </a:t>
            </a:r>
            <a:r>
              <a:rPr lang="en-US" dirty="0" smtClean="0"/>
              <a:t>user</a:t>
            </a:r>
          </a:p>
          <a:p>
            <a:r>
              <a:rPr lang="en-US" dirty="0" smtClean="0"/>
              <a:t>Data(Email Samples) procurement to be done by Web-Scraping based on the user input</a:t>
            </a:r>
          </a:p>
          <a:p>
            <a:r>
              <a:rPr lang="en-US" dirty="0" smtClean="0"/>
              <a:t>Apply the necessary NLP techniques on the scraped data, to generate the template in the respective category</a:t>
            </a:r>
          </a:p>
          <a:p>
            <a:endParaRPr lang="en-IN" dirty="0"/>
          </a:p>
        </p:txBody>
      </p:sp>
    </p:spTree>
    <p:extLst>
      <p:ext uri="{BB962C8B-B14F-4D97-AF65-F5344CB8AC3E}">
        <p14:creationId xmlns:p14="http://schemas.microsoft.com/office/powerpoint/2010/main" val="3681241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5019" y="71514"/>
            <a:ext cx="5828146" cy="5449078"/>
          </a:xfrm>
          <a:prstGeom prst="rect">
            <a:avLst/>
          </a:prstGeom>
          <a:effectLst>
            <a:glow rad="63500">
              <a:schemeClr val="accent5">
                <a:satMod val="175000"/>
                <a:alpha val="40000"/>
              </a:schemeClr>
            </a:glow>
            <a:reflection blurRad="6350" stA="43000" endPos="24000" dir="5400000" sy="-100000" algn="bl" rotWithShape="0"/>
          </a:effectLst>
          <a:scene3d>
            <a:camera prst="orthographicFront"/>
            <a:lightRig rig="threePt" dir="t"/>
          </a:scene3d>
          <a:sp3d prstMaterial="plastic">
            <a:bevelT/>
          </a:sp3d>
        </p:spPr>
      </p:pic>
    </p:spTree>
    <p:extLst>
      <p:ext uri="{BB962C8B-B14F-4D97-AF65-F5344CB8AC3E}">
        <p14:creationId xmlns:p14="http://schemas.microsoft.com/office/powerpoint/2010/main" val="1433885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96488"/>
            <a:ext cx="9905998" cy="867382"/>
          </a:xfrm>
        </p:spPr>
        <p:txBody>
          <a:bodyPr/>
          <a:lstStyle/>
          <a:p>
            <a:pPr algn="ctr"/>
            <a:r>
              <a:rPr lang="en-IN" dirty="0" smtClean="0"/>
              <a:t>Data procurement</a:t>
            </a:r>
            <a:endParaRPr lang="en-IN" dirty="0"/>
          </a:p>
        </p:txBody>
      </p:sp>
      <p:sp>
        <p:nvSpPr>
          <p:cNvPr id="3" name="Content Placeholder 2"/>
          <p:cNvSpPr>
            <a:spLocks noGrp="1"/>
          </p:cNvSpPr>
          <p:nvPr>
            <p:ph idx="1"/>
          </p:nvPr>
        </p:nvSpPr>
        <p:spPr>
          <a:xfrm>
            <a:off x="1141413" y="914402"/>
            <a:ext cx="9905999" cy="2505806"/>
          </a:xfrm>
        </p:spPr>
        <p:txBody>
          <a:bodyPr>
            <a:normAutofit/>
          </a:bodyPr>
          <a:lstStyle/>
          <a:p>
            <a:r>
              <a:rPr lang="en-IN" sz="2200" dirty="0" smtClean="0"/>
              <a:t>Procurement of the data is done via web-scraping</a:t>
            </a:r>
          </a:p>
          <a:p>
            <a:r>
              <a:rPr lang="en-IN" sz="2200" dirty="0" smtClean="0"/>
              <a:t>The web page has to be inspected for its structure before we begin the data extraction</a:t>
            </a:r>
          </a:p>
          <a:p>
            <a:r>
              <a:rPr lang="en-IN" sz="2200" dirty="0" smtClean="0"/>
              <a:t>Web-scraped page contains a small section of the relevant data(email sample) and this part can be retrieved using the </a:t>
            </a:r>
            <a:r>
              <a:rPr lang="en-IN" sz="2200" i="1" u="sng" dirty="0" smtClean="0"/>
              <a:t>div_id, classname or CSS selectors</a:t>
            </a:r>
            <a:endParaRPr lang="en-IN" sz="2200" i="1"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9915" y="3270737"/>
            <a:ext cx="6008993" cy="3464169"/>
          </a:xfrm>
          <a:prstGeom prst="rect">
            <a:avLst/>
          </a:prstGeom>
          <a:effectLst>
            <a:glow rad="101600">
              <a:schemeClr val="accent5">
                <a:satMod val="175000"/>
                <a:alpha val="40000"/>
              </a:schemeClr>
            </a:glow>
            <a:reflection blurRad="6350" stA="52000" endA="300" endPos="11000" dir="5400000" sy="-100000" algn="bl" rotWithShape="0"/>
          </a:effectLst>
        </p:spPr>
      </p:pic>
    </p:spTree>
    <p:extLst>
      <p:ext uri="{BB962C8B-B14F-4D97-AF65-F5344CB8AC3E}">
        <p14:creationId xmlns:p14="http://schemas.microsoft.com/office/powerpoint/2010/main" val="710890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73395"/>
            <a:ext cx="9905998" cy="1139943"/>
          </a:xfrm>
        </p:spPr>
        <p:txBody>
          <a:bodyPr/>
          <a:lstStyle/>
          <a:p>
            <a:pPr algn="ctr"/>
            <a:r>
              <a:rPr lang="en-IN" dirty="0" smtClean="0"/>
              <a:t>Data pre-processing</a:t>
            </a:r>
            <a:endParaRPr lang="en-IN" dirty="0"/>
          </a:p>
        </p:txBody>
      </p:sp>
      <p:sp>
        <p:nvSpPr>
          <p:cNvPr id="3" name="Content Placeholder 2"/>
          <p:cNvSpPr>
            <a:spLocks noGrp="1"/>
          </p:cNvSpPr>
          <p:nvPr>
            <p:ph idx="1"/>
          </p:nvPr>
        </p:nvSpPr>
        <p:spPr>
          <a:xfrm>
            <a:off x="1141411" y="1238374"/>
            <a:ext cx="9905999" cy="2542320"/>
          </a:xfrm>
        </p:spPr>
        <p:txBody>
          <a:bodyPr/>
          <a:lstStyle/>
          <a:p>
            <a:r>
              <a:rPr lang="en-IN" dirty="0" smtClean="0"/>
              <a:t>The extracted section of the data contains a lot of unwanted information such as html tags and we remove them by using the built-in python function </a:t>
            </a:r>
            <a:r>
              <a:rPr lang="en-IN" b="1" i="1" dirty="0" smtClean="0"/>
              <a:t>get_text</a:t>
            </a:r>
            <a:r>
              <a:rPr lang="en-IN" b="1" i="1" u="sng" dirty="0" smtClean="0"/>
              <a:t>()</a:t>
            </a:r>
          </a:p>
          <a:p>
            <a:r>
              <a:rPr lang="en-IN" dirty="0" smtClean="0"/>
              <a:t>Also, certain parts of the extracted section isn’t formatted properly. This is done prior to applying the NLP techniques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138" y="3805730"/>
            <a:ext cx="10811150" cy="1372100"/>
          </a:xfrm>
          <a:prstGeom prst="rect">
            <a:avLst/>
          </a:prstGeom>
          <a:effectLst>
            <a:glow rad="63500">
              <a:schemeClr val="accent5">
                <a:satMod val="175000"/>
                <a:alpha val="40000"/>
              </a:schemeClr>
            </a:glow>
            <a:reflection blurRad="6350" stA="52000" endA="300" endPos="35000" dir="5400000" sy="-100000" algn="bl" rotWithShape="0"/>
          </a:effectLst>
        </p:spPr>
      </p:pic>
    </p:spTree>
    <p:extLst>
      <p:ext uri="{BB962C8B-B14F-4D97-AF65-F5344CB8AC3E}">
        <p14:creationId xmlns:p14="http://schemas.microsoft.com/office/powerpoint/2010/main" val="3205783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69048"/>
            <a:ext cx="9905998" cy="1227867"/>
          </a:xfrm>
        </p:spPr>
        <p:txBody>
          <a:bodyPr/>
          <a:lstStyle/>
          <a:p>
            <a:pPr algn="ctr"/>
            <a:r>
              <a:rPr lang="en-IN" dirty="0" smtClean="0"/>
              <a:t>Explore &amp; visualize (EDA)</a:t>
            </a:r>
            <a:endParaRPr lang="en-IN" dirty="0"/>
          </a:p>
        </p:txBody>
      </p:sp>
      <p:sp>
        <p:nvSpPr>
          <p:cNvPr id="3" name="Content Placeholder 2"/>
          <p:cNvSpPr>
            <a:spLocks noGrp="1"/>
          </p:cNvSpPr>
          <p:nvPr>
            <p:ph idx="1"/>
          </p:nvPr>
        </p:nvSpPr>
        <p:spPr>
          <a:xfrm>
            <a:off x="1141413" y="2031023"/>
            <a:ext cx="9905999" cy="3541714"/>
          </a:xfrm>
        </p:spPr>
        <p:txBody>
          <a:bodyPr>
            <a:normAutofit lnSpcReduction="10000"/>
          </a:bodyPr>
          <a:lstStyle/>
          <a:p>
            <a:r>
              <a:rPr lang="en-IN" dirty="0" smtClean="0"/>
              <a:t>Data visualization plays a quintessential role in obtaining insights from the extracted data and also helps us to make the machine interpret the human language better</a:t>
            </a:r>
          </a:p>
          <a:p>
            <a:r>
              <a:rPr lang="en-IN" dirty="0" smtClean="0"/>
              <a:t>Using Natural Language Processing techniques(NLP), we tokenize the data, remove the Stop words, identify the Parts of Speech(POS), visualize the parse tree(dependency tree), Named Entity Recognition(NER), extract the Nouns and Verbs and list their word count(which in turn is provided to the user to select and generate a respective template under the chosen email category)</a:t>
            </a:r>
            <a:endParaRPr lang="en-IN" dirty="0"/>
          </a:p>
        </p:txBody>
      </p:sp>
    </p:spTree>
    <p:extLst>
      <p:ext uri="{BB962C8B-B14F-4D97-AF65-F5344CB8AC3E}">
        <p14:creationId xmlns:p14="http://schemas.microsoft.com/office/powerpoint/2010/main" val="2798689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4" y="126149"/>
            <a:ext cx="9905998" cy="1263036"/>
          </a:xfrm>
        </p:spPr>
        <p:txBody>
          <a:bodyPr/>
          <a:lstStyle/>
          <a:p>
            <a:pPr algn="ctr"/>
            <a:r>
              <a:rPr lang="en-IN" dirty="0" smtClean="0"/>
              <a:t>EDA (cont.…)</a:t>
            </a:r>
            <a:endParaRPr lang="en-IN" dirty="0"/>
          </a:p>
        </p:txBody>
      </p:sp>
      <p:sp>
        <p:nvSpPr>
          <p:cNvPr id="3" name="Content Placeholder 2"/>
          <p:cNvSpPr>
            <a:spLocks noGrp="1"/>
          </p:cNvSpPr>
          <p:nvPr>
            <p:ph idx="1"/>
          </p:nvPr>
        </p:nvSpPr>
        <p:spPr>
          <a:xfrm>
            <a:off x="1141414" y="1502141"/>
            <a:ext cx="9905999" cy="1548790"/>
          </a:xfrm>
        </p:spPr>
        <p:txBody>
          <a:bodyPr/>
          <a:lstStyle/>
          <a:p>
            <a:pPr marL="0" indent="0" algn="just">
              <a:buNone/>
            </a:pPr>
            <a:r>
              <a:rPr lang="en-IN" dirty="0" smtClean="0"/>
              <a:t>Tokenization is done to separate each and every word, space and punctuations used in the extracted text. Later the stop words are removed and a list containing the nouns and verbs are generated</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924" y="2955196"/>
            <a:ext cx="10222978" cy="1465155"/>
          </a:xfrm>
          <a:prstGeom prst="rect">
            <a:avLst/>
          </a:prstGeom>
          <a:effectLst>
            <a:glow rad="63500">
              <a:schemeClr val="accent5">
                <a:satMod val="175000"/>
                <a:alpha val="40000"/>
              </a:schemeClr>
            </a:glow>
            <a:reflection blurRad="6350" stA="52000" endA="300" endPos="35000" dir="5400000" sy="-100000" algn="bl" rotWithShape="0"/>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2648" y="4503986"/>
            <a:ext cx="2543530" cy="2324424"/>
          </a:xfrm>
          <a:prstGeom prst="rect">
            <a:avLst/>
          </a:prstGeom>
          <a:effectLst>
            <a:glow rad="63500">
              <a:schemeClr val="accent5">
                <a:satMod val="175000"/>
                <a:alpha val="40000"/>
              </a:schemeClr>
            </a:glow>
          </a:effectLst>
        </p:spPr>
      </p:pic>
    </p:spTree>
    <p:extLst>
      <p:ext uri="{BB962C8B-B14F-4D97-AF65-F5344CB8AC3E}">
        <p14:creationId xmlns:p14="http://schemas.microsoft.com/office/powerpoint/2010/main" val="786868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4" y="126149"/>
            <a:ext cx="9905998" cy="1263036"/>
          </a:xfrm>
        </p:spPr>
        <p:txBody>
          <a:bodyPr/>
          <a:lstStyle/>
          <a:p>
            <a:pPr algn="ctr"/>
            <a:r>
              <a:rPr lang="en-IN" dirty="0" smtClean="0"/>
              <a:t>EDA (cont.…)</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5332" y="1389185"/>
            <a:ext cx="7312244" cy="4559511"/>
          </a:xfrm>
          <a:effectLst>
            <a:glow rad="63500">
              <a:schemeClr val="accent5">
                <a:satMod val="175000"/>
                <a:alpha val="40000"/>
              </a:schemeClr>
            </a:glow>
            <a:reflection blurRad="6350" stA="29000" endPos="11000" dir="5400000" sy="-100000" algn="bl" rotWithShape="0"/>
          </a:effectLst>
        </p:spPr>
      </p:pic>
    </p:spTree>
    <p:extLst>
      <p:ext uri="{BB962C8B-B14F-4D97-AF65-F5344CB8AC3E}">
        <p14:creationId xmlns:p14="http://schemas.microsoft.com/office/powerpoint/2010/main" val="2570363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10371"/>
            <a:ext cx="9905998" cy="1263036"/>
          </a:xfrm>
        </p:spPr>
        <p:txBody>
          <a:bodyPr/>
          <a:lstStyle/>
          <a:p>
            <a:pPr algn="ctr"/>
            <a:r>
              <a:rPr lang="en-IN" dirty="0" smtClean="0"/>
              <a:t>EDA (cont.…)</a:t>
            </a:r>
            <a:endParaRPr lang="en-IN" dirty="0"/>
          </a:p>
        </p:txBody>
      </p:sp>
      <p:sp>
        <p:nvSpPr>
          <p:cNvPr id="3" name="Content Placeholder 2"/>
          <p:cNvSpPr>
            <a:spLocks noGrp="1"/>
          </p:cNvSpPr>
          <p:nvPr>
            <p:ph idx="1"/>
          </p:nvPr>
        </p:nvSpPr>
        <p:spPr>
          <a:xfrm>
            <a:off x="1141411" y="1682200"/>
            <a:ext cx="9905999" cy="1239714"/>
          </a:xfrm>
        </p:spPr>
        <p:txBody>
          <a:bodyPr/>
          <a:lstStyle/>
          <a:p>
            <a:pPr marL="0" indent="0" algn="just">
              <a:buNone/>
            </a:pPr>
            <a:r>
              <a:rPr lang="en-IN" dirty="0" smtClean="0"/>
              <a:t>Named Entity Recognition(NER) is done on the extracted text and visualized as given below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3214930"/>
            <a:ext cx="9905999" cy="2034078"/>
          </a:xfrm>
          <a:prstGeom prst="rect">
            <a:avLst/>
          </a:prstGeom>
          <a:effectLst>
            <a:glow rad="63500">
              <a:schemeClr val="accent5">
                <a:satMod val="175000"/>
                <a:alpha val="40000"/>
              </a:schemeClr>
            </a:glow>
            <a:reflection blurRad="6350" stA="52000" endA="300" endPos="35000" dir="5400000" sy="-100000" algn="bl" rotWithShape="0"/>
          </a:effectLst>
        </p:spPr>
      </p:pic>
    </p:spTree>
    <p:extLst>
      <p:ext uri="{BB962C8B-B14F-4D97-AF65-F5344CB8AC3E}">
        <p14:creationId xmlns:p14="http://schemas.microsoft.com/office/powerpoint/2010/main" val="4002494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9112" y="2170712"/>
            <a:ext cx="7508181" cy="1962663"/>
          </a:xfrm>
          <a:prstGeom prst="rect">
            <a:avLst/>
          </a:prstGeom>
          <a:effectLst>
            <a:glow rad="63500">
              <a:schemeClr val="accent5">
                <a:satMod val="175000"/>
                <a:alpha val="40000"/>
              </a:schemeClr>
            </a:glow>
          </a:effectLst>
        </p:spPr>
      </p:pic>
      <p:sp>
        <p:nvSpPr>
          <p:cNvPr id="2" name="Title 1"/>
          <p:cNvSpPr>
            <a:spLocks noGrp="1"/>
          </p:cNvSpPr>
          <p:nvPr>
            <p:ph type="title"/>
          </p:nvPr>
        </p:nvSpPr>
        <p:spPr>
          <a:xfrm>
            <a:off x="1141414" y="126149"/>
            <a:ext cx="9905998" cy="1060813"/>
          </a:xfrm>
        </p:spPr>
        <p:txBody>
          <a:bodyPr/>
          <a:lstStyle/>
          <a:p>
            <a:pPr algn="ctr"/>
            <a:r>
              <a:rPr lang="en-IN" dirty="0" smtClean="0"/>
              <a:t>EDA (cont.…)</a:t>
            </a:r>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202" y="3972791"/>
            <a:ext cx="9905999" cy="2558561"/>
          </a:xfrm>
          <a:prstGeom prst="rect">
            <a:avLst/>
          </a:prstGeom>
          <a:effectLst>
            <a:glow rad="63500">
              <a:schemeClr val="accent5">
                <a:satMod val="175000"/>
                <a:alpha val="40000"/>
              </a:schemeClr>
            </a:glow>
            <a:reflection blurRad="6350" stA="52000" endA="300" endPos="13000" dir="5400000" sy="-100000" algn="bl" rotWithShape="0"/>
          </a:effectLst>
        </p:spPr>
      </p:pic>
      <p:sp>
        <p:nvSpPr>
          <p:cNvPr id="3" name="Content Placeholder 2"/>
          <p:cNvSpPr>
            <a:spLocks noGrp="1"/>
          </p:cNvSpPr>
          <p:nvPr>
            <p:ph idx="1"/>
          </p:nvPr>
        </p:nvSpPr>
        <p:spPr>
          <a:xfrm>
            <a:off x="1141413" y="1125416"/>
            <a:ext cx="9905999" cy="1178170"/>
          </a:xfrm>
        </p:spPr>
        <p:txBody>
          <a:bodyPr/>
          <a:lstStyle/>
          <a:p>
            <a:pPr marL="0" indent="0" algn="just">
              <a:buNone/>
            </a:pPr>
            <a:r>
              <a:rPr lang="en-IN" dirty="0" smtClean="0"/>
              <a:t>Dependency Tree or Parse Tree is visualized as given below. This establishes a link on how the tokens are related to each other</a:t>
            </a:r>
            <a:endParaRPr lang="en-IN" dirty="0"/>
          </a:p>
        </p:txBody>
      </p:sp>
    </p:spTree>
    <p:extLst>
      <p:ext uri="{BB962C8B-B14F-4D97-AF65-F5344CB8AC3E}">
        <p14:creationId xmlns:p14="http://schemas.microsoft.com/office/powerpoint/2010/main" val="36326061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1262</TotalTime>
  <Words>876</Words>
  <Application>Microsoft Office PowerPoint</Application>
  <PresentationFormat>Widescreen</PresentationFormat>
  <Paragraphs>68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Courier New</vt:lpstr>
      <vt:lpstr>Trebuchet MS</vt:lpstr>
      <vt:lpstr>Tw Cen MT</vt:lpstr>
      <vt:lpstr>Wingdings</vt:lpstr>
      <vt:lpstr>Circuit</vt:lpstr>
      <vt:lpstr>EMAIL TEMPLATE generation using nlp</vt:lpstr>
      <vt:lpstr>Business objective</vt:lpstr>
      <vt:lpstr>Data procurement</vt:lpstr>
      <vt:lpstr>Data pre-processing</vt:lpstr>
      <vt:lpstr>Explore &amp; visualize (EDA)</vt:lpstr>
      <vt:lpstr>EDA (cont.…)</vt:lpstr>
      <vt:lpstr>EDA (cont.…)</vt:lpstr>
      <vt:lpstr>EDA (cont.…)</vt:lpstr>
      <vt:lpstr>EDA (cont.…)</vt:lpstr>
      <vt:lpstr>NLP Model </vt:lpstr>
      <vt:lpstr>Pseudocode</vt:lpstr>
      <vt:lpstr>Pseudocode (Cont.…)</vt:lpstr>
      <vt:lpstr>Generated email template(sample)</vt:lpstr>
      <vt:lpstr>deployment</vt:lpstr>
      <vt:lpstr>PowerPoint Presentation</vt:lpstr>
      <vt:lpstr>PowerPoint Presentation</vt:lpstr>
      <vt:lpstr>PowerPoint Presentation</vt:lpstr>
      <vt:lpstr>PowerPoint Presentation</vt:lpstr>
      <vt:lpstr>challenges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TEMPLATE using nlp</dc:title>
  <dc:creator>Kiran</dc:creator>
  <cp:lastModifiedBy>Kiran</cp:lastModifiedBy>
  <cp:revision>39</cp:revision>
  <dcterms:created xsi:type="dcterms:W3CDTF">2021-09-30T12:46:08Z</dcterms:created>
  <dcterms:modified xsi:type="dcterms:W3CDTF">2021-10-02T06:37:26Z</dcterms:modified>
</cp:coreProperties>
</file>