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6547-D47F-405E-B743-4893FD3E9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D9D4F-6355-43D7-BCF3-BE1F895F4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A345-1059-40A3-9B87-92DA066C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70997-8BB7-458E-9FC6-22AEF725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0AD9-13A8-47B4-B496-B233468D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8085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E50-3A01-4B94-AB2F-E1C5ACBB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056AF-A129-46F7-AAC0-9EE4051E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0807-C0E9-4A6F-B1E6-B27971A8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68CA-5B8F-46D5-B17C-CD8FC117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B0CC-2BA4-4BB5-B24D-55E1699F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89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5125D-2936-47B8-AEFA-D351DD7CA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D3B4B-EAF4-450B-94E0-2DC83D85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BEA9-0327-4121-B934-D310D7A9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3D15-9FAE-474B-B301-856313A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4453-0B16-452C-B69F-1B1B9FA0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875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0756-BB6D-467E-BE13-5B8FC0C6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EB8E-CEAF-414F-8E2D-4750D19B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8FCC-7588-4FA4-BF7B-2E345A7C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2C08-5044-4B35-BD1B-39562A75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31A4-9FF3-4EE5-9A46-E4EB72C5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00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8C17-84B6-4024-A106-B54BD3AB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01621-E91B-4658-BC9C-D992DC0B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7CCCA-E34C-4248-8F90-D97E9861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1B58-6ADB-4887-9F9D-64B51399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ADF2-8156-4536-9160-B64C4FB2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40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D867-2582-437C-8F46-408BAA47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9268-13F8-4997-9F60-9104F9CF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A0A0E-B3B4-4ACF-8E28-E3B85233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A379B-DA06-4C86-AE1B-4C24EDE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076F6-3828-4F8A-91D8-1F2A3146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CE1C0-080E-469A-BB7D-B19AC6B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1830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9A72-E468-4885-8599-80BA61A2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DEB2-9705-4A7D-A260-2A29B74C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0FE8A-B1D8-4141-849F-73650E411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A6619-52DE-472F-B726-CF8074F77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920A9-2AA0-4E3F-B71B-DB69F9E1F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9647A-EC93-4C4E-AC3B-EBBB1782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5807A-CE9F-414C-8BD9-C8E87045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3C97B-6CF1-4F96-9630-7643A90E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942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999-443D-4488-9128-D6A256D1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B6552-3683-496C-A6DE-434BEE2B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5838-9904-4E85-97F1-FE9DB914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C2FF-C9AF-4C14-8170-926D87EE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200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DC090-FEDA-4465-8BEC-9B584F6A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05C66-E181-4342-9BC6-D89CA1B8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785EE-7626-499C-A0DA-36348023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94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96DF-0BAF-4FCB-8326-0A15D9E2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CEF4-D288-400F-97C7-C3F0F8E43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4ECAB-F66C-4234-93DF-AAADAB797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2AF3-C50E-4122-A12F-57DF8C1A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2EFA-4F49-4C68-BD98-5815D6F2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5EFA8-80D5-400A-9CB2-A84AFF8F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47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72B7-F6AE-459E-B9A9-484F7920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A387A-28AF-4231-84EB-340C565A7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DE44-55D9-4846-B06D-DEA0501D9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20E2-336F-4264-9CD9-87127F95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2BD61-9204-41BA-B6C5-6E80BEA2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9F5C7-B05D-4F27-A300-5B8B9C90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456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DA2D-29D5-477C-B66C-0053DC32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0DD7F-B5AF-42B1-BCCE-0A1C22EF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0A7D-6BDA-4A6B-B7E5-1ED7E55D6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4C0F-2097-4EFB-9A11-718EE2E29C09}" type="datetimeFigureOut">
              <a:rPr lang="en-NG" smtClean="0"/>
              <a:t>25/04/2021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7E26-E85B-46F6-9C98-BA52CA68F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7C0C-F930-43FA-BD11-EADB5CAF8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5610-F1EC-4B68-8848-417351FBEA6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827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95A0-F75A-437B-90A4-67CBA1C3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Algorithm exercise</a:t>
            </a:r>
            <a:br>
              <a:rPr lang="en-US" dirty="0">
                <a:latin typeface="Algerian" panose="04020705040A02060702" pitchFamily="82" charset="0"/>
              </a:rPr>
            </a:b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7ACCA-74E1-4ED1-A7C3-ABF856949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Olushekun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fadlulah</a:t>
            </a:r>
            <a:endParaRPr lang="en-US" dirty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Comp. science year 1</a:t>
            </a:r>
          </a:p>
          <a:p>
            <a:endParaRPr lang="en-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5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395C-15E1-45C2-B2BB-593A9A7E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773297" cy="97618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ALGORITHM TO FIND THE HCF OF TWO NUMBERS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676B-A713-4E77-9FE8-C661E822E960}"/>
              </a:ext>
            </a:extLst>
          </p:cNvPr>
          <p:cNvSpPr txBox="1"/>
          <p:nvPr/>
        </p:nvSpPr>
        <p:spPr>
          <a:xfrm>
            <a:off x="0" y="976184"/>
            <a:ext cx="1209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PSEUDOCODE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FOR </a:t>
            </a:r>
            <a:r>
              <a:rPr lang="en-US" dirty="0" err="1"/>
              <a:t>i</a:t>
            </a:r>
            <a:r>
              <a:rPr lang="en-US" dirty="0"/>
              <a:t> = 1; enumerate a list of factors for N1 and 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N2 % </a:t>
            </a:r>
            <a:r>
              <a:rPr lang="en-US" dirty="0" err="1"/>
              <a:t>i</a:t>
            </a:r>
            <a:r>
              <a:rPr lang="en-US" dirty="0"/>
              <a:t> ==0 &amp;&amp; N1%i ==0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(‘HCFIS =‘,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7872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7905-6B3C-4C4A-8B87-02CD6339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768811" cy="81554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flowchart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D810-10AC-476C-BF30-945742ED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5480"/>
            <a:ext cx="12192000" cy="6252519"/>
          </a:xfrm>
        </p:spPr>
        <p:txBody>
          <a:bodyPr/>
          <a:lstStyle/>
          <a:p>
            <a:pPr marL="0" indent="0">
              <a:buNone/>
            </a:pPr>
            <a:endParaRPr lang="en-NG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08306BA5-D604-4DB2-B6A1-36DAA5AA878D}"/>
              </a:ext>
            </a:extLst>
          </p:cNvPr>
          <p:cNvSpPr/>
          <p:nvPr/>
        </p:nvSpPr>
        <p:spPr>
          <a:xfrm>
            <a:off x="210065" y="815546"/>
            <a:ext cx="2075935" cy="6672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D91E51-4455-4CDB-97C6-8DB51EA89F9A}"/>
              </a:ext>
            </a:extLst>
          </p:cNvPr>
          <p:cNvCxnSpPr/>
          <p:nvPr/>
        </p:nvCxnSpPr>
        <p:spPr>
          <a:xfrm>
            <a:off x="1173892" y="1482811"/>
            <a:ext cx="0" cy="60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72B15D1-4591-48B5-A0C8-19A1E54EB1E0}"/>
              </a:ext>
            </a:extLst>
          </p:cNvPr>
          <p:cNvSpPr/>
          <p:nvPr/>
        </p:nvSpPr>
        <p:spPr>
          <a:xfrm>
            <a:off x="210065" y="2088290"/>
            <a:ext cx="2421894" cy="45720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N1</a:t>
            </a:r>
          </a:p>
          <a:p>
            <a:pPr algn="ctr"/>
            <a:r>
              <a:rPr lang="en-US" dirty="0"/>
              <a:t>INPUT N2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41F80-22CB-4B89-BEF4-17DEC2AAAB61}"/>
              </a:ext>
            </a:extLst>
          </p:cNvPr>
          <p:cNvCxnSpPr/>
          <p:nvPr/>
        </p:nvCxnSpPr>
        <p:spPr>
          <a:xfrm>
            <a:off x="2681416" y="2298357"/>
            <a:ext cx="85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3902AA-BED2-421C-951E-38B85ECA7B60}"/>
              </a:ext>
            </a:extLst>
          </p:cNvPr>
          <p:cNvSpPr/>
          <p:nvPr/>
        </p:nvSpPr>
        <p:spPr>
          <a:xfrm>
            <a:off x="3756466" y="1940013"/>
            <a:ext cx="2520743" cy="815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, GIVE A LIST OF FACTORS FOR N1 AND N2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3511D7-8763-4360-8257-96455FA1018D}"/>
              </a:ext>
            </a:extLst>
          </p:cNvPr>
          <p:cNvCxnSpPr/>
          <p:nvPr/>
        </p:nvCxnSpPr>
        <p:spPr>
          <a:xfrm>
            <a:off x="6277208" y="2397215"/>
            <a:ext cx="976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477937C-6E88-4B80-89CF-C6F10373BC5D}"/>
              </a:ext>
            </a:extLst>
          </p:cNvPr>
          <p:cNvSpPr/>
          <p:nvPr/>
        </p:nvSpPr>
        <p:spPr>
          <a:xfrm>
            <a:off x="7290498" y="1773197"/>
            <a:ext cx="2133592" cy="121096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IF N2 % i ==0 &amp;&amp; N1%i ==0</a:t>
            </a:r>
            <a:endParaRPr lang="pt-B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5D2F44-4116-40FB-9C3D-20BFD78884FB}"/>
              </a:ext>
            </a:extLst>
          </p:cNvPr>
          <p:cNvCxnSpPr/>
          <p:nvPr/>
        </p:nvCxnSpPr>
        <p:spPr>
          <a:xfrm>
            <a:off x="8353168" y="3027405"/>
            <a:ext cx="0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12FFF29F-5E3B-449D-945A-22F8E283CE7C}"/>
              </a:ext>
            </a:extLst>
          </p:cNvPr>
          <p:cNvSpPr/>
          <p:nvPr/>
        </p:nvSpPr>
        <p:spPr>
          <a:xfrm>
            <a:off x="7092778" y="3589638"/>
            <a:ext cx="2446638" cy="61165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‘HCF IS =‘,1</a:t>
            </a:r>
            <a:endParaRPr lang="en-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5706BD-2C1B-481A-A5C7-4433AC5ACBD4}"/>
              </a:ext>
            </a:extLst>
          </p:cNvPr>
          <p:cNvCxnSpPr/>
          <p:nvPr/>
        </p:nvCxnSpPr>
        <p:spPr>
          <a:xfrm>
            <a:off x="8353168" y="4201296"/>
            <a:ext cx="0" cy="52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4A2BCD03-ED86-4AB6-9362-F82BC991001D}"/>
              </a:ext>
            </a:extLst>
          </p:cNvPr>
          <p:cNvSpPr/>
          <p:nvPr/>
        </p:nvSpPr>
        <p:spPr>
          <a:xfrm>
            <a:off x="7253416" y="4856205"/>
            <a:ext cx="2075927" cy="53751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9265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A03B-628E-4738-812D-6A547E73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92032" cy="11986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ALGORITHM TO FIND THE FACTORIAL OF NUMBER n(n! = 1 x 2 x 3…n)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6DA5-4DF8-4319-A83B-70957144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112107"/>
            <a:ext cx="12105503" cy="574589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PSEUDOCODE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INPUT N</a:t>
            </a:r>
          </a:p>
          <a:p>
            <a:r>
              <a:rPr lang="en-US" dirty="0"/>
              <a:t>COMPUTE Y = LIST(RANGE(1,(N+1))</a:t>
            </a:r>
          </a:p>
          <a:p>
            <a:r>
              <a:rPr lang="en-US" dirty="0"/>
              <a:t>COMPUTE FACTORIAL = 1</a:t>
            </a:r>
          </a:p>
          <a:p>
            <a:r>
              <a:rPr lang="en-US" dirty="0"/>
              <a:t>COMPUTE </a:t>
            </a:r>
            <a:r>
              <a:rPr lang="en-US" dirty="0" err="1"/>
              <a:t>i</a:t>
            </a:r>
            <a:r>
              <a:rPr lang="en-US" dirty="0"/>
              <a:t> in Y : </a:t>
            </a:r>
          </a:p>
          <a:p>
            <a:r>
              <a:rPr lang="en-US" dirty="0"/>
              <a:t>COMPUTE FACTORIAL*=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Print(factorial)</a:t>
            </a:r>
          </a:p>
          <a:p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30396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92FD-2D7D-474C-B23B-E99DF0F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521676" cy="88968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FLOWCHART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9D76345-3EFD-4F1D-B981-D42AAEC07437}"/>
              </a:ext>
            </a:extLst>
          </p:cNvPr>
          <p:cNvSpPr/>
          <p:nvPr/>
        </p:nvSpPr>
        <p:spPr>
          <a:xfrm>
            <a:off x="296562" y="1099751"/>
            <a:ext cx="2038865" cy="6672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C675EC-14CF-449E-A2C5-9A3343CB4336}"/>
              </a:ext>
            </a:extLst>
          </p:cNvPr>
          <p:cNvCxnSpPr/>
          <p:nvPr/>
        </p:nvCxnSpPr>
        <p:spPr>
          <a:xfrm>
            <a:off x="1285103" y="1853514"/>
            <a:ext cx="0" cy="43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5179A66-034E-4F4C-A2C4-E3D0B3956F31}"/>
              </a:ext>
            </a:extLst>
          </p:cNvPr>
          <p:cNvSpPr/>
          <p:nvPr/>
        </p:nvSpPr>
        <p:spPr>
          <a:xfrm>
            <a:off x="98854" y="2286000"/>
            <a:ext cx="2372497" cy="66726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60662-87DD-4C8D-8F1D-74B47DB42254}"/>
              </a:ext>
            </a:extLst>
          </p:cNvPr>
          <p:cNvCxnSpPr>
            <a:stCxn id="7" idx="4"/>
          </p:cNvCxnSpPr>
          <p:nvPr/>
        </p:nvCxnSpPr>
        <p:spPr>
          <a:xfrm>
            <a:off x="1285103" y="2953265"/>
            <a:ext cx="0" cy="47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D0CD45F-79AA-4DB6-93FB-D9D34147489E}"/>
              </a:ext>
            </a:extLst>
          </p:cNvPr>
          <p:cNvSpPr/>
          <p:nvPr/>
        </p:nvSpPr>
        <p:spPr>
          <a:xfrm>
            <a:off x="74141" y="3478427"/>
            <a:ext cx="3768810" cy="61783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= LIST(RANGE(1,(N+1))</a:t>
            </a:r>
            <a:endParaRPr lang="en-N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01E6E-E62A-4BBC-A503-6971D053D7FE}"/>
              </a:ext>
            </a:extLst>
          </p:cNvPr>
          <p:cNvCxnSpPr/>
          <p:nvPr/>
        </p:nvCxnSpPr>
        <p:spPr>
          <a:xfrm>
            <a:off x="3929449" y="3682314"/>
            <a:ext cx="88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9F9A13-DEB8-46A0-A9AB-62C177FEFCDB}"/>
              </a:ext>
            </a:extLst>
          </p:cNvPr>
          <p:cNvSpPr/>
          <p:nvPr/>
        </p:nvSpPr>
        <p:spPr>
          <a:xfrm>
            <a:off x="4992130" y="3429000"/>
            <a:ext cx="2088269" cy="667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Y </a:t>
            </a:r>
          </a:p>
          <a:p>
            <a:pPr algn="ctr"/>
            <a:r>
              <a:rPr lang="en-US" dirty="0"/>
              <a:t>FACTORIAL *=1</a:t>
            </a:r>
            <a:endParaRPr lang="en-N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FD24E1-9B7D-4EB1-A3BB-C09F07CAE009}"/>
              </a:ext>
            </a:extLst>
          </p:cNvPr>
          <p:cNvCxnSpPr>
            <a:stCxn id="13" idx="3"/>
          </p:cNvCxnSpPr>
          <p:nvPr/>
        </p:nvCxnSpPr>
        <p:spPr>
          <a:xfrm>
            <a:off x="7080399" y="3762633"/>
            <a:ext cx="630217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80BBC89E-D4E6-45EC-9B2B-80EE846C82CA}"/>
              </a:ext>
            </a:extLst>
          </p:cNvPr>
          <p:cNvSpPr/>
          <p:nvPr/>
        </p:nvSpPr>
        <p:spPr>
          <a:xfrm>
            <a:off x="7772400" y="3429000"/>
            <a:ext cx="2236573" cy="54987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FACTORIAL</a:t>
            </a:r>
            <a:endParaRPr lang="en-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61C92-9F4A-464A-BCE0-1592A52D33A7}"/>
              </a:ext>
            </a:extLst>
          </p:cNvPr>
          <p:cNvCxnSpPr/>
          <p:nvPr/>
        </p:nvCxnSpPr>
        <p:spPr>
          <a:xfrm>
            <a:off x="8909222" y="4096265"/>
            <a:ext cx="0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BA05BFBF-F763-4759-967D-E0C9D2F69D43}"/>
              </a:ext>
            </a:extLst>
          </p:cNvPr>
          <p:cNvSpPr/>
          <p:nvPr/>
        </p:nvSpPr>
        <p:spPr>
          <a:xfrm>
            <a:off x="7895969" y="4893276"/>
            <a:ext cx="2026505" cy="6796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846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C5DF-9401-44E8-9450-268EB795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058400" cy="14828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Algorithm to find root of a quadratic equation Ax^2 + Bx + c =0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51D9-2FEB-465D-93F3-32F992F0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2811"/>
            <a:ext cx="11353800" cy="46941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/>
              <a:t>Pseudocode: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INPUT A , B , C</a:t>
            </a:r>
          </a:p>
          <a:p>
            <a:r>
              <a:rPr lang="en-US" dirty="0"/>
              <a:t>B^2-4AC / 2A</a:t>
            </a:r>
          </a:p>
          <a:p>
            <a:r>
              <a:rPr lang="en-US" dirty="0"/>
              <a:t>COMPUTE B^2</a:t>
            </a:r>
          </a:p>
          <a:p>
            <a:r>
              <a:rPr lang="en-US" dirty="0"/>
              <a:t>COMPUTE 2*A</a:t>
            </a:r>
          </a:p>
          <a:p>
            <a:r>
              <a:rPr lang="en-US" dirty="0"/>
              <a:t>COMPUTE 4*A*C</a:t>
            </a:r>
          </a:p>
          <a:p>
            <a:r>
              <a:rPr lang="en-US" dirty="0"/>
              <a:t>COMPUTE (M) = (B^2) – (4*A*C)</a:t>
            </a:r>
          </a:p>
          <a:p>
            <a:r>
              <a:rPr lang="en-US" dirty="0"/>
              <a:t>COMPUTE D = SQRT OF (B^2) – (4*A*C)</a:t>
            </a:r>
          </a:p>
          <a:p>
            <a:r>
              <a:rPr lang="en-US" dirty="0"/>
              <a:t>COMPUTE (G) = -B + D</a:t>
            </a:r>
          </a:p>
          <a:p>
            <a:r>
              <a:rPr lang="en-US" dirty="0"/>
              <a:t>COMPUTE (H) = -B –D</a:t>
            </a:r>
          </a:p>
          <a:p>
            <a:r>
              <a:rPr lang="en-US" dirty="0"/>
              <a:t>CALCULATE X1 = (G)/2*A</a:t>
            </a:r>
          </a:p>
          <a:p>
            <a:r>
              <a:rPr lang="en-US" dirty="0"/>
              <a:t>CALCULATE X2 = (H)/2*A</a:t>
            </a:r>
          </a:p>
          <a:p>
            <a:r>
              <a:rPr lang="en-US" dirty="0"/>
              <a:t>PRINT X1</a:t>
            </a:r>
          </a:p>
          <a:p>
            <a:r>
              <a:rPr lang="en-US" dirty="0"/>
              <a:t>PRINT X2</a:t>
            </a:r>
          </a:p>
          <a:p>
            <a:r>
              <a:rPr lang="en-US" dirty="0"/>
              <a:t>OUTPUT : ROOT 1 = X1</a:t>
            </a:r>
          </a:p>
          <a:p>
            <a:r>
              <a:rPr lang="en-US" dirty="0"/>
              <a:t>OUTPUT: ROOT 2 + X2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8970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283D-910D-4401-B157-6EEC5B11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74920" cy="6810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FLOWCHART 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CCE7372-DE17-4D57-96B5-954AB1F158A5}"/>
              </a:ext>
            </a:extLst>
          </p:cNvPr>
          <p:cNvSpPr/>
          <p:nvPr/>
        </p:nvSpPr>
        <p:spPr>
          <a:xfrm>
            <a:off x="234778" y="976184"/>
            <a:ext cx="1544595" cy="6810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9B785C-55D8-453C-B0BD-17A22EEE8E6A}"/>
              </a:ext>
            </a:extLst>
          </p:cNvPr>
          <p:cNvCxnSpPr>
            <a:stCxn id="4" idx="2"/>
          </p:cNvCxnSpPr>
          <p:nvPr/>
        </p:nvCxnSpPr>
        <p:spPr>
          <a:xfrm flipH="1">
            <a:off x="976184" y="1657220"/>
            <a:ext cx="30892" cy="50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6D41BE2D-1C25-48DC-B5B3-CBA48B8EFB97}"/>
              </a:ext>
            </a:extLst>
          </p:cNvPr>
          <p:cNvSpPr/>
          <p:nvPr/>
        </p:nvSpPr>
        <p:spPr>
          <a:xfrm>
            <a:off x="-185352" y="2162432"/>
            <a:ext cx="2977978" cy="83743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A,B,C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BA9530-C373-4255-9EBE-22D06F402D67}"/>
              </a:ext>
            </a:extLst>
          </p:cNvPr>
          <p:cNvCxnSpPr/>
          <p:nvPr/>
        </p:nvCxnSpPr>
        <p:spPr>
          <a:xfrm>
            <a:off x="1136822" y="3052119"/>
            <a:ext cx="0" cy="69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A1A96-5883-4297-9D98-79C4DCC86479}"/>
              </a:ext>
            </a:extLst>
          </p:cNvPr>
          <p:cNvSpPr/>
          <p:nvPr/>
        </p:nvSpPr>
        <p:spPr>
          <a:xfrm>
            <a:off x="0" y="3779753"/>
            <a:ext cx="2792584" cy="8374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(M) = B^2 – 4*A*C</a:t>
            </a:r>
          </a:p>
          <a:p>
            <a:pPr algn="ctr"/>
            <a:r>
              <a:rPr lang="en-US" dirty="0"/>
              <a:t>(D) = SQRT OF (M)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8ED01-7EED-4431-B648-34BD4B4529E0}"/>
              </a:ext>
            </a:extLst>
          </p:cNvPr>
          <p:cNvCxnSpPr/>
          <p:nvPr/>
        </p:nvCxnSpPr>
        <p:spPr>
          <a:xfrm>
            <a:off x="1136822" y="4695568"/>
            <a:ext cx="0" cy="50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A971A-C893-4E38-BA81-528A1DDDCD0D}"/>
              </a:ext>
            </a:extLst>
          </p:cNvPr>
          <p:cNvSpPr/>
          <p:nvPr/>
        </p:nvSpPr>
        <p:spPr>
          <a:xfrm>
            <a:off x="0" y="5176066"/>
            <a:ext cx="2421924" cy="8374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(G) = -B + D</a:t>
            </a:r>
          </a:p>
          <a:p>
            <a:pPr algn="ctr"/>
            <a:r>
              <a:rPr lang="en-US" dirty="0"/>
              <a:t>(H) = -B - D</a:t>
            </a:r>
            <a:endParaRPr lang="en-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5F785D-50CE-4A4F-B106-54B59BC364A4}"/>
              </a:ext>
            </a:extLst>
          </p:cNvPr>
          <p:cNvCxnSpPr/>
          <p:nvPr/>
        </p:nvCxnSpPr>
        <p:spPr>
          <a:xfrm>
            <a:off x="2537460" y="5609968"/>
            <a:ext cx="199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6F120-DE9C-4D8F-B247-1E5E23EFA04C}"/>
              </a:ext>
            </a:extLst>
          </p:cNvPr>
          <p:cNvSpPr/>
          <p:nvPr/>
        </p:nvSpPr>
        <p:spPr>
          <a:xfrm>
            <a:off x="4596714" y="5200780"/>
            <a:ext cx="2026508" cy="8127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 = G/2*A</a:t>
            </a:r>
          </a:p>
          <a:p>
            <a:pPr algn="ctr"/>
            <a:r>
              <a:rPr lang="en-US" dirty="0"/>
              <a:t>X2 = H/2*A</a:t>
            </a:r>
            <a:endParaRPr lang="en-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CFE0CA-545D-4F2D-84DD-84FFE1266BCA}"/>
              </a:ext>
            </a:extLst>
          </p:cNvPr>
          <p:cNvCxnSpPr>
            <a:stCxn id="17" idx="0"/>
          </p:cNvCxnSpPr>
          <p:nvPr/>
        </p:nvCxnSpPr>
        <p:spPr>
          <a:xfrm flipV="1">
            <a:off x="5609968" y="4617183"/>
            <a:ext cx="24713" cy="58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D48EB364-77A5-4E07-BC76-DD007F226386}"/>
              </a:ext>
            </a:extLst>
          </p:cNvPr>
          <p:cNvSpPr/>
          <p:nvPr/>
        </p:nvSpPr>
        <p:spPr>
          <a:xfrm>
            <a:off x="4182761" y="3970059"/>
            <a:ext cx="2903839" cy="625947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  <a:p>
            <a:pPr algn="ctr"/>
            <a:r>
              <a:rPr lang="en-US" dirty="0"/>
              <a:t>PRINT X2</a:t>
            </a:r>
            <a:endParaRPr lang="en-N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A665AA-0E74-4161-9428-51FE81EBED46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609968" y="3291143"/>
            <a:ext cx="24713" cy="6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E83E0BC2-63B9-4B89-9A7D-D64520EAE405}"/>
              </a:ext>
            </a:extLst>
          </p:cNvPr>
          <p:cNvSpPr/>
          <p:nvPr/>
        </p:nvSpPr>
        <p:spPr>
          <a:xfrm>
            <a:off x="4510235" y="2803211"/>
            <a:ext cx="2224177" cy="4773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9009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054-4EA6-475C-9E19-E943BD05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37124" cy="12109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ALGORITHM TO FIND ROOTS OF A CUBIC EQUATION AX^3 + BX^2 + CX + D = 0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9276-9F1B-46C2-A4D6-6F608352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2681"/>
            <a:ext cx="12192000" cy="5795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PSEUDOCODE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INPUT A , B , C , D</a:t>
            </a:r>
          </a:p>
          <a:p>
            <a:r>
              <a:rPr lang="en-US" dirty="0"/>
              <a:t>COMPUTE A1 = B/A</a:t>
            </a:r>
          </a:p>
          <a:p>
            <a:r>
              <a:rPr lang="en-US" dirty="0"/>
              <a:t>COMPUTE A2 = C/A</a:t>
            </a:r>
          </a:p>
          <a:p>
            <a:r>
              <a:rPr lang="en-US" dirty="0"/>
              <a:t>COMPUTE A3 = D/A</a:t>
            </a:r>
          </a:p>
          <a:p>
            <a:r>
              <a:rPr lang="en-US" dirty="0"/>
              <a:t>COMPUTE Q = (3*A2- A1)/9</a:t>
            </a:r>
          </a:p>
          <a:p>
            <a:r>
              <a:rPr lang="en-US" dirty="0"/>
              <a:t>COMPUTE R = ((9 * A1*A2) – (27*A3) – (2*A1^3))</a:t>
            </a:r>
          </a:p>
          <a:p>
            <a:r>
              <a:rPr lang="en-US" dirty="0"/>
              <a:t>COMPUTE S = (CUBRT(R + √Q^3 + R^2)</a:t>
            </a:r>
          </a:p>
          <a:p>
            <a:r>
              <a:rPr lang="en-US" dirty="0"/>
              <a:t>COMPUTE T = </a:t>
            </a:r>
            <a:r>
              <a:rPr lang="pt-BR" dirty="0"/>
              <a:t>(CUBRT(R - √Q^3 + R^2)</a:t>
            </a:r>
          </a:p>
          <a:p>
            <a:r>
              <a:rPr lang="pt-BR" dirty="0"/>
              <a:t>COMPUTE X1 = S + T – 1/3*A1</a:t>
            </a:r>
          </a:p>
          <a:p>
            <a:r>
              <a:rPr lang="pt-BR" dirty="0"/>
              <a:t>COMPUTE X2 = ((S+T)/2 )– ((A1)/3) + (i*</a:t>
            </a:r>
            <a:r>
              <a:rPr lang="en-US" dirty="0"/>
              <a:t> √3* (S-T)/2)</a:t>
            </a:r>
          </a:p>
          <a:p>
            <a:r>
              <a:rPr lang="en-US" dirty="0"/>
              <a:t>COMPUTE X3 = </a:t>
            </a:r>
            <a:r>
              <a:rPr lang="pt-BR" dirty="0"/>
              <a:t>((S+T)/2 )– ((A1)/3) - (i*</a:t>
            </a:r>
            <a:r>
              <a:rPr lang="en-US" dirty="0"/>
              <a:t> √3* (S-T)/2)</a:t>
            </a:r>
          </a:p>
          <a:p>
            <a:r>
              <a:rPr lang="en-US" dirty="0"/>
              <a:t>PRINT X1 </a:t>
            </a:r>
          </a:p>
          <a:p>
            <a:r>
              <a:rPr lang="en-US" dirty="0"/>
              <a:t>PRINT X2 </a:t>
            </a:r>
          </a:p>
          <a:p>
            <a:r>
              <a:rPr lang="en-US" dirty="0"/>
              <a:t>PRINT X3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7694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C60D-E14D-48F2-AC35-86D9F277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3521676" cy="6810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FLOWCHART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2735-345F-40B9-BA80-193F2C6F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8984"/>
            <a:ext cx="12192000" cy="6339016"/>
          </a:xfrm>
        </p:spPr>
        <p:txBody>
          <a:bodyPr/>
          <a:lstStyle/>
          <a:p>
            <a:pPr marL="0" indent="0">
              <a:buNone/>
            </a:pPr>
            <a:endParaRPr lang="en-NG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4B688BB-2D30-4301-93B1-756087216FA6}"/>
              </a:ext>
            </a:extLst>
          </p:cNvPr>
          <p:cNvSpPr/>
          <p:nvPr/>
        </p:nvSpPr>
        <p:spPr>
          <a:xfrm>
            <a:off x="2903839" y="860209"/>
            <a:ext cx="1742302" cy="6796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BF159D-D703-4160-9D38-E1627C2284E6}"/>
              </a:ext>
            </a:extLst>
          </p:cNvPr>
          <p:cNvCxnSpPr/>
          <p:nvPr/>
        </p:nvCxnSpPr>
        <p:spPr>
          <a:xfrm>
            <a:off x="3774990" y="1539831"/>
            <a:ext cx="0" cy="68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20364E14-8CB6-4DC4-AB98-50AAE46BA714}"/>
              </a:ext>
            </a:extLst>
          </p:cNvPr>
          <p:cNvSpPr/>
          <p:nvPr/>
        </p:nvSpPr>
        <p:spPr>
          <a:xfrm>
            <a:off x="2353962" y="2289088"/>
            <a:ext cx="3082967" cy="67962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 , B, C ,D</a:t>
            </a:r>
            <a:endParaRPr lang="en-N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E044CA-DEE8-4ED5-A7FF-7538CF00BF57}"/>
              </a:ext>
            </a:extLst>
          </p:cNvPr>
          <p:cNvCxnSpPr>
            <a:cxnSpLocks/>
          </p:cNvCxnSpPr>
          <p:nvPr/>
        </p:nvCxnSpPr>
        <p:spPr>
          <a:xfrm>
            <a:off x="5045675" y="2743198"/>
            <a:ext cx="77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6486EB2-2913-4E64-88D9-E641C2159C75}"/>
              </a:ext>
            </a:extLst>
          </p:cNvPr>
          <p:cNvSpPr/>
          <p:nvPr/>
        </p:nvSpPr>
        <p:spPr>
          <a:xfrm>
            <a:off x="5842646" y="2239659"/>
            <a:ext cx="228599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 = B/A</a:t>
            </a:r>
          </a:p>
          <a:p>
            <a:pPr algn="ctr"/>
            <a:r>
              <a:rPr lang="en-US" dirty="0"/>
              <a:t>A2 = C/A</a:t>
            </a:r>
          </a:p>
          <a:p>
            <a:pPr algn="ctr"/>
            <a:r>
              <a:rPr lang="en-US" dirty="0"/>
              <a:t>A3 =D/A</a:t>
            </a:r>
            <a:endParaRPr lang="en-N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6968B-EDB4-423C-A697-729847D119AB}"/>
              </a:ext>
            </a:extLst>
          </p:cNvPr>
          <p:cNvCxnSpPr/>
          <p:nvPr/>
        </p:nvCxnSpPr>
        <p:spPr>
          <a:xfrm>
            <a:off x="8128642" y="2743198"/>
            <a:ext cx="48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FDDAB-7FFC-42D5-9943-10785B7FE89A}"/>
              </a:ext>
            </a:extLst>
          </p:cNvPr>
          <p:cNvSpPr/>
          <p:nvPr/>
        </p:nvSpPr>
        <p:spPr>
          <a:xfrm>
            <a:off x="8616692" y="2211952"/>
            <a:ext cx="3575308" cy="926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 = (3*A2- A1)/9</a:t>
            </a:r>
          </a:p>
          <a:p>
            <a:pPr algn="ctr"/>
            <a:r>
              <a:rPr lang="pt-BR" dirty="0"/>
              <a:t>R = ((9 * A1*A2) – (27*A3) – (2*A1^3))</a:t>
            </a:r>
            <a:endParaRPr lang="en-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7ED441-9521-4023-AFD7-D01E113D8573}"/>
              </a:ext>
            </a:extLst>
          </p:cNvPr>
          <p:cNvCxnSpPr/>
          <p:nvPr/>
        </p:nvCxnSpPr>
        <p:spPr>
          <a:xfrm>
            <a:off x="10414638" y="3249827"/>
            <a:ext cx="0" cy="72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8404B-C8CE-4B6E-8469-35131063DDD9}"/>
              </a:ext>
            </a:extLst>
          </p:cNvPr>
          <p:cNvSpPr/>
          <p:nvPr/>
        </p:nvSpPr>
        <p:spPr>
          <a:xfrm>
            <a:off x="7475838" y="4015948"/>
            <a:ext cx="4716162" cy="14333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= (CUBRT(R + √Q^3 + R^2)</a:t>
            </a:r>
          </a:p>
          <a:p>
            <a:pPr algn="ctr"/>
            <a:r>
              <a:rPr lang="en-US" dirty="0"/>
              <a:t>T = </a:t>
            </a:r>
            <a:r>
              <a:rPr lang="pt-BR" dirty="0"/>
              <a:t>(CUBRT(R - √Q^3 + R^2)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D41FEB-D3B2-4166-A193-D46B9BF5B74A}"/>
              </a:ext>
            </a:extLst>
          </p:cNvPr>
          <p:cNvCxnSpPr>
            <a:cxnSpLocks/>
          </p:cNvCxnSpPr>
          <p:nvPr/>
        </p:nvCxnSpPr>
        <p:spPr>
          <a:xfrm flipH="1">
            <a:off x="6882714" y="4806778"/>
            <a:ext cx="59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450FB-3971-4E28-A9E6-69A64C272F5B}"/>
              </a:ext>
            </a:extLst>
          </p:cNvPr>
          <p:cNvSpPr/>
          <p:nvPr/>
        </p:nvSpPr>
        <p:spPr>
          <a:xfrm>
            <a:off x="2533092" y="3978876"/>
            <a:ext cx="4349578" cy="1507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X1 = S + T – 1/3*A1</a:t>
            </a:r>
          </a:p>
          <a:p>
            <a:pPr algn="ctr"/>
            <a:r>
              <a:rPr lang="en-US" dirty="0"/>
              <a:t>X2 = ((S+T)/2 )– ((A1)/3) + (</a:t>
            </a:r>
            <a:r>
              <a:rPr lang="en-US" dirty="0" err="1"/>
              <a:t>i</a:t>
            </a:r>
            <a:r>
              <a:rPr lang="en-US" dirty="0"/>
              <a:t>* √3* (S-T)/2)</a:t>
            </a:r>
          </a:p>
          <a:p>
            <a:pPr algn="ctr"/>
            <a:r>
              <a:rPr lang="en-US" dirty="0"/>
              <a:t> X3 = ((S+T)/2 )– ((A1)/3) - (</a:t>
            </a:r>
            <a:r>
              <a:rPr lang="en-US" dirty="0" err="1"/>
              <a:t>i</a:t>
            </a:r>
            <a:r>
              <a:rPr lang="en-US" dirty="0"/>
              <a:t>* √3* (S-T)/2)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F65117-AFDE-4B28-87A8-C3AE7338052E}"/>
              </a:ext>
            </a:extLst>
          </p:cNvPr>
          <p:cNvCxnSpPr/>
          <p:nvPr/>
        </p:nvCxnSpPr>
        <p:spPr>
          <a:xfrm flipH="1">
            <a:off x="2007930" y="4806778"/>
            <a:ext cx="52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21E3214D-FC82-4C7C-B050-C4937DC63E0E}"/>
              </a:ext>
            </a:extLst>
          </p:cNvPr>
          <p:cNvSpPr/>
          <p:nvPr/>
        </p:nvSpPr>
        <p:spPr>
          <a:xfrm>
            <a:off x="0" y="4409949"/>
            <a:ext cx="2166553" cy="79224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  <a:p>
            <a:pPr algn="ctr"/>
            <a:r>
              <a:rPr lang="en-US" dirty="0"/>
              <a:t>PRINT X2</a:t>
            </a:r>
          </a:p>
          <a:p>
            <a:pPr algn="ctr"/>
            <a:r>
              <a:rPr lang="en-US" dirty="0"/>
              <a:t>PRINT X3</a:t>
            </a:r>
            <a:endParaRPr lang="en-N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FAE2F7-E7C7-49A7-85F0-EF40CF634E13}"/>
              </a:ext>
            </a:extLst>
          </p:cNvPr>
          <p:cNvCxnSpPr/>
          <p:nvPr/>
        </p:nvCxnSpPr>
        <p:spPr>
          <a:xfrm>
            <a:off x="939114" y="5239265"/>
            <a:ext cx="0" cy="56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950A88B5-D42F-46DA-90E0-C67F16C4B17F}"/>
              </a:ext>
            </a:extLst>
          </p:cNvPr>
          <p:cNvSpPr/>
          <p:nvPr/>
        </p:nvSpPr>
        <p:spPr>
          <a:xfrm>
            <a:off x="271849" y="5917464"/>
            <a:ext cx="1544593" cy="5684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8973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04B2-0BAF-495E-BA0B-2CBBBF1D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872151" cy="9638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ALGORITHM TO FIND LARGEST OF THREE NUMBERS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D8C2-3E16-4F6F-BCA5-FDBA9949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3827"/>
            <a:ext cx="12192000" cy="58941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PSEUDOCODE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INPUT NUM1</a:t>
            </a:r>
          </a:p>
          <a:p>
            <a:r>
              <a:rPr lang="en-US" dirty="0"/>
              <a:t>INPUT NUM2</a:t>
            </a:r>
          </a:p>
          <a:p>
            <a:r>
              <a:rPr lang="en-US" dirty="0"/>
              <a:t>INPUT NUM3</a:t>
            </a:r>
          </a:p>
          <a:p>
            <a:r>
              <a:rPr lang="en-US" dirty="0"/>
              <a:t>IF NUM1&gt;NUM2 AND NUM1&gt;NUM3 THEN </a:t>
            </a:r>
          </a:p>
          <a:p>
            <a:r>
              <a:rPr lang="en-US" dirty="0"/>
              <a:t>PRINT “LARGEST NUMBER” IS NUM1</a:t>
            </a:r>
          </a:p>
          <a:p>
            <a:r>
              <a:rPr lang="en-US" dirty="0"/>
              <a:t>ELSE IF NUM2&gt;NUM3 THEN </a:t>
            </a:r>
          </a:p>
          <a:p>
            <a:r>
              <a:rPr lang="en-US" dirty="0"/>
              <a:t>PRINT “LARGEST NUMBER” IS NUM2</a:t>
            </a:r>
          </a:p>
          <a:p>
            <a:r>
              <a:rPr lang="en-US" dirty="0"/>
              <a:t>ELSE IF NUM3&gt;NUM2 AND NUM3&gt;NUM1 THEN </a:t>
            </a:r>
          </a:p>
          <a:p>
            <a:r>
              <a:rPr lang="en-US" dirty="0"/>
              <a:t>PRINT “LARGEST NUMBER” IS NUM3</a:t>
            </a:r>
          </a:p>
          <a:p>
            <a:r>
              <a:rPr lang="en-US" dirty="0"/>
              <a:t>ELSE PRINT “THE NUMBERS ARE EQUAL”</a:t>
            </a:r>
          </a:p>
          <a:p>
            <a:r>
              <a:rPr lang="en-US" dirty="0"/>
              <a:t>END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5707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3427-E4AD-4AA3-8886-3A5A4B6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3447535" cy="4117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FLOWCHART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7D26-87CB-49B5-B9AD-3AF3F0A6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8137" y="411786"/>
            <a:ext cx="12250137" cy="6446214"/>
          </a:xfrm>
        </p:spPr>
        <p:txBody>
          <a:bodyPr/>
          <a:lstStyle/>
          <a:p>
            <a:pPr marL="0" indent="0">
              <a:buNone/>
            </a:pPr>
            <a:endParaRPr lang="en-NG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108214B-D6C6-4E64-83EF-38EA9F590A14}"/>
              </a:ext>
            </a:extLst>
          </p:cNvPr>
          <p:cNvSpPr/>
          <p:nvPr/>
        </p:nvSpPr>
        <p:spPr>
          <a:xfrm>
            <a:off x="101911" y="406061"/>
            <a:ext cx="1875753" cy="7275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05B61D-96BD-45CF-BEF5-5FAC293EB41B}"/>
              </a:ext>
            </a:extLst>
          </p:cNvPr>
          <p:cNvCxnSpPr>
            <a:cxnSpLocks/>
          </p:cNvCxnSpPr>
          <p:nvPr/>
        </p:nvCxnSpPr>
        <p:spPr>
          <a:xfrm>
            <a:off x="1032992" y="1133571"/>
            <a:ext cx="0" cy="33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60EE648-DB40-49D0-ADBA-535FC11C9F38}"/>
              </a:ext>
            </a:extLst>
          </p:cNvPr>
          <p:cNvSpPr/>
          <p:nvPr/>
        </p:nvSpPr>
        <p:spPr>
          <a:xfrm>
            <a:off x="-58137" y="1478950"/>
            <a:ext cx="3605080" cy="70866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NUM1,NUM2,NUM3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59E72-7F74-467D-A453-646502A72AE0}"/>
              </a:ext>
            </a:extLst>
          </p:cNvPr>
          <p:cNvCxnSpPr/>
          <p:nvPr/>
        </p:nvCxnSpPr>
        <p:spPr>
          <a:xfrm>
            <a:off x="1039787" y="2187616"/>
            <a:ext cx="0" cy="3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5BB12CF6-C55B-4060-BCA8-C3CC63C41CF6}"/>
              </a:ext>
            </a:extLst>
          </p:cNvPr>
          <p:cNvSpPr/>
          <p:nvPr/>
        </p:nvSpPr>
        <p:spPr>
          <a:xfrm>
            <a:off x="-58137" y="2431522"/>
            <a:ext cx="2903838" cy="129064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NUM1 &gt;NUM2</a:t>
            </a:r>
          </a:p>
          <a:p>
            <a:pPr algn="ctr"/>
            <a:r>
              <a:rPr lang="en-US" dirty="0"/>
              <a:t>NUM1&gt;NUM3</a:t>
            </a:r>
            <a:endParaRPr lang="en-N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87526-ECEB-4433-8FEF-984EB3A3A91B}"/>
              </a:ext>
            </a:extLst>
          </p:cNvPr>
          <p:cNvCxnSpPr/>
          <p:nvPr/>
        </p:nvCxnSpPr>
        <p:spPr>
          <a:xfrm>
            <a:off x="2845701" y="3076846"/>
            <a:ext cx="102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AA8A30C2-9A41-49B7-963E-B0482164AC49}"/>
              </a:ext>
            </a:extLst>
          </p:cNvPr>
          <p:cNvSpPr/>
          <p:nvPr/>
        </p:nvSpPr>
        <p:spPr>
          <a:xfrm>
            <a:off x="3563688" y="2537624"/>
            <a:ext cx="3383277" cy="109726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LARGEST NUMBER IS NUM1</a:t>
            </a:r>
            <a:endParaRPr lang="en-N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C179E7-088F-4542-8197-8681FEE8CDF8}"/>
              </a:ext>
            </a:extLst>
          </p:cNvPr>
          <p:cNvCxnSpPr/>
          <p:nvPr/>
        </p:nvCxnSpPr>
        <p:spPr>
          <a:xfrm>
            <a:off x="1393782" y="3717218"/>
            <a:ext cx="0" cy="38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3ED15FC-2598-4BF2-9ECC-3F6DE1A84DC0}"/>
              </a:ext>
            </a:extLst>
          </p:cNvPr>
          <p:cNvSpPr/>
          <p:nvPr/>
        </p:nvSpPr>
        <p:spPr>
          <a:xfrm>
            <a:off x="-92338" y="4095907"/>
            <a:ext cx="3108960" cy="105155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NUM2&gt;NUM3</a:t>
            </a:r>
          </a:p>
          <a:p>
            <a:pPr algn="ctr"/>
            <a:r>
              <a:rPr lang="en-US" dirty="0"/>
              <a:t>NUM2&gt;NUM1</a:t>
            </a:r>
            <a:endParaRPr lang="en-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7E364C-5026-443B-9EF0-0B7308F6C768}"/>
              </a:ext>
            </a:extLst>
          </p:cNvPr>
          <p:cNvCxnSpPr/>
          <p:nvPr/>
        </p:nvCxnSpPr>
        <p:spPr>
          <a:xfrm>
            <a:off x="2992686" y="4643295"/>
            <a:ext cx="1283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F0A7ED9D-2A1B-4EC0-A491-FF7A9FD6C9F2}"/>
              </a:ext>
            </a:extLst>
          </p:cNvPr>
          <p:cNvSpPr/>
          <p:nvPr/>
        </p:nvSpPr>
        <p:spPr>
          <a:xfrm>
            <a:off x="4025185" y="4208955"/>
            <a:ext cx="3108955" cy="86868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LARRGEST NUMBER IS NUM2</a:t>
            </a:r>
            <a:endParaRPr lang="en-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F4D16F-0DDE-481F-AD1F-0E6AFFC3B858}"/>
              </a:ext>
            </a:extLst>
          </p:cNvPr>
          <p:cNvCxnSpPr/>
          <p:nvPr/>
        </p:nvCxnSpPr>
        <p:spPr>
          <a:xfrm>
            <a:off x="1462142" y="5103867"/>
            <a:ext cx="0" cy="34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ECF7292E-773E-42A2-A44D-7510FEEF659E}"/>
              </a:ext>
            </a:extLst>
          </p:cNvPr>
          <p:cNvSpPr/>
          <p:nvPr/>
        </p:nvSpPr>
        <p:spPr>
          <a:xfrm>
            <a:off x="-74783" y="5446957"/>
            <a:ext cx="3200390" cy="867071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NUM3&gt;NUM2</a:t>
            </a:r>
          </a:p>
          <a:p>
            <a:pPr algn="ctr"/>
            <a:r>
              <a:rPr lang="en-US" dirty="0"/>
              <a:t>NUM3&gt;NUM1</a:t>
            </a:r>
            <a:endParaRPr lang="en-N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995965-5EF9-4BAB-8768-0CB5ED674908}"/>
              </a:ext>
            </a:extLst>
          </p:cNvPr>
          <p:cNvCxnSpPr/>
          <p:nvPr/>
        </p:nvCxnSpPr>
        <p:spPr>
          <a:xfrm>
            <a:off x="3170743" y="5880492"/>
            <a:ext cx="5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2C57867B-4F42-4AB5-9358-9ADA94304468}"/>
              </a:ext>
            </a:extLst>
          </p:cNvPr>
          <p:cNvSpPr/>
          <p:nvPr/>
        </p:nvSpPr>
        <p:spPr>
          <a:xfrm>
            <a:off x="3769462" y="5417880"/>
            <a:ext cx="2606102" cy="75438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LARGEST NUMBER IS NUM3</a:t>
            </a:r>
            <a:endParaRPr lang="en-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B2840-5230-499E-80BE-CA39592D8B8D}"/>
              </a:ext>
            </a:extLst>
          </p:cNvPr>
          <p:cNvSpPr txBox="1"/>
          <p:nvPr/>
        </p:nvSpPr>
        <p:spPr>
          <a:xfrm>
            <a:off x="2787993" y="2796155"/>
            <a:ext cx="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89966B-DAFB-4B51-AAB1-727EE0D5B4E0}"/>
              </a:ext>
            </a:extLst>
          </p:cNvPr>
          <p:cNvSpPr txBox="1"/>
          <p:nvPr/>
        </p:nvSpPr>
        <p:spPr>
          <a:xfrm>
            <a:off x="1436652" y="3753865"/>
            <a:ext cx="96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530B13-E915-4081-84C5-1CBE30532A4F}"/>
              </a:ext>
            </a:extLst>
          </p:cNvPr>
          <p:cNvSpPr txBox="1"/>
          <p:nvPr/>
        </p:nvSpPr>
        <p:spPr>
          <a:xfrm>
            <a:off x="3050823" y="4368861"/>
            <a:ext cx="80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2DD8F-1FC7-43F2-B805-88759F2902D9}"/>
              </a:ext>
            </a:extLst>
          </p:cNvPr>
          <p:cNvSpPr txBox="1"/>
          <p:nvPr/>
        </p:nvSpPr>
        <p:spPr>
          <a:xfrm>
            <a:off x="1513472" y="5159073"/>
            <a:ext cx="96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B9C18C-2BB0-4188-848E-7335D87D7AC0}"/>
              </a:ext>
            </a:extLst>
          </p:cNvPr>
          <p:cNvSpPr txBox="1"/>
          <p:nvPr/>
        </p:nvSpPr>
        <p:spPr>
          <a:xfrm>
            <a:off x="3077323" y="5561929"/>
            <a:ext cx="80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NG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1B4111-BC20-4AF2-9752-3FC89CC4C2D0}"/>
              </a:ext>
            </a:extLst>
          </p:cNvPr>
          <p:cNvCxnSpPr/>
          <p:nvPr/>
        </p:nvCxnSpPr>
        <p:spPr>
          <a:xfrm>
            <a:off x="1507279" y="6314028"/>
            <a:ext cx="0" cy="21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A56F7A26-60CC-4E29-8651-B508AA61251F}"/>
              </a:ext>
            </a:extLst>
          </p:cNvPr>
          <p:cNvSpPr/>
          <p:nvPr/>
        </p:nvSpPr>
        <p:spPr>
          <a:xfrm>
            <a:off x="211919" y="6426576"/>
            <a:ext cx="3235616" cy="36933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ALL NUMBERS EQUAL</a:t>
            </a:r>
            <a:endParaRPr lang="en-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5107C7-391F-4B6C-A6AB-B5B2C6AC0800}"/>
              </a:ext>
            </a:extLst>
          </p:cNvPr>
          <p:cNvSpPr txBox="1"/>
          <p:nvPr/>
        </p:nvSpPr>
        <p:spPr>
          <a:xfrm>
            <a:off x="2248931" y="6121105"/>
            <a:ext cx="8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</a:t>
            </a:r>
            <a:endParaRPr lang="en-NG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7FFBA4-D5A2-4F7E-8C1A-7E274FE96318}"/>
              </a:ext>
            </a:extLst>
          </p:cNvPr>
          <p:cNvCxnSpPr>
            <a:stCxn id="15" idx="5"/>
          </p:cNvCxnSpPr>
          <p:nvPr/>
        </p:nvCxnSpPr>
        <p:spPr>
          <a:xfrm flipV="1">
            <a:off x="6608637" y="3054687"/>
            <a:ext cx="1954595" cy="3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19F7AB-7AD0-4D94-BAEE-A40ECBF00726}"/>
              </a:ext>
            </a:extLst>
          </p:cNvPr>
          <p:cNvCxnSpPr/>
          <p:nvPr/>
        </p:nvCxnSpPr>
        <p:spPr>
          <a:xfrm>
            <a:off x="8628314" y="3086258"/>
            <a:ext cx="0" cy="343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1D5520-7B1B-441A-8DAC-D23D786922F9}"/>
              </a:ext>
            </a:extLst>
          </p:cNvPr>
          <p:cNvCxnSpPr/>
          <p:nvPr/>
        </p:nvCxnSpPr>
        <p:spPr>
          <a:xfrm flipV="1">
            <a:off x="3125607" y="6525130"/>
            <a:ext cx="5437625" cy="14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5435F8-55D9-44C7-9B06-8D87C8334F1A}"/>
              </a:ext>
            </a:extLst>
          </p:cNvPr>
          <p:cNvCxnSpPr/>
          <p:nvPr/>
        </p:nvCxnSpPr>
        <p:spPr>
          <a:xfrm>
            <a:off x="8644961" y="6525130"/>
            <a:ext cx="954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76B39B25-EECB-415A-9593-D4AF7FF417B4}"/>
              </a:ext>
            </a:extLst>
          </p:cNvPr>
          <p:cNvSpPr/>
          <p:nvPr/>
        </p:nvSpPr>
        <p:spPr>
          <a:xfrm>
            <a:off x="9588843" y="6121105"/>
            <a:ext cx="1292212" cy="5515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800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2F6A-AB71-4370-BFBE-E24E2792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3611" cy="10873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ALGORITHM TO FIND LCM OF TWO NUMBERS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F56E-5E85-442F-93EE-DAFFEE98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7395"/>
            <a:ext cx="12192000" cy="5770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PSEUDOCODE: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INPUT NUM1</a:t>
            </a:r>
          </a:p>
          <a:p>
            <a:r>
              <a:rPr lang="en-US" dirty="0"/>
              <a:t>INPUT NUM2</a:t>
            </a:r>
          </a:p>
          <a:p>
            <a:r>
              <a:rPr lang="en-US" dirty="0"/>
              <a:t>IF (NUM1 &gt; NUM2)</a:t>
            </a:r>
          </a:p>
          <a:p>
            <a:r>
              <a:rPr lang="en-US" dirty="0"/>
              <a:t>LCM = NUM2</a:t>
            </a:r>
          </a:p>
          <a:p>
            <a:r>
              <a:rPr lang="en-US" dirty="0"/>
              <a:t>IF (NUM2&gt;NUM1)</a:t>
            </a:r>
          </a:p>
          <a:p>
            <a:r>
              <a:rPr lang="en-US" dirty="0"/>
              <a:t>LCM = NUM1 THEN</a:t>
            </a:r>
          </a:p>
          <a:p>
            <a:r>
              <a:rPr lang="en-US" dirty="0"/>
              <a:t>IF (LCM% NUM1 ==0 &amp;&amp; LCM% NUM2 ==0) THEN</a:t>
            </a:r>
          </a:p>
          <a:p>
            <a:r>
              <a:rPr lang="en-US" dirty="0"/>
              <a:t>PRINT “ THE LCM OF “NUM1 “AND” NUM2” IS LCM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PRINT(LCM = 1)</a:t>
            </a:r>
          </a:p>
          <a:p>
            <a:r>
              <a:rPr lang="en-US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86817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E2F9-2619-4804-AD76-AC68234D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015049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  <a:endParaRPr lang="en-NG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7C272E9-BE0A-460F-88BD-DFA5A41366F7}"/>
              </a:ext>
            </a:extLst>
          </p:cNvPr>
          <p:cNvSpPr/>
          <p:nvPr/>
        </p:nvSpPr>
        <p:spPr>
          <a:xfrm>
            <a:off x="222422" y="1062681"/>
            <a:ext cx="1865870" cy="6810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26F66F-3565-4EC2-80B2-EB2C32F70769}"/>
              </a:ext>
            </a:extLst>
          </p:cNvPr>
          <p:cNvCxnSpPr/>
          <p:nvPr/>
        </p:nvCxnSpPr>
        <p:spPr>
          <a:xfrm>
            <a:off x="2187146" y="1433384"/>
            <a:ext cx="61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3C6E3A0C-5A33-493C-8E36-DD6D1CF0DBE3}"/>
              </a:ext>
            </a:extLst>
          </p:cNvPr>
          <p:cNvSpPr/>
          <p:nvPr/>
        </p:nvSpPr>
        <p:spPr>
          <a:xfrm>
            <a:off x="3015049" y="1062681"/>
            <a:ext cx="2397210" cy="543697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NUM1</a:t>
            </a:r>
          </a:p>
          <a:p>
            <a:pPr algn="ctr"/>
            <a:r>
              <a:rPr lang="en-US" dirty="0"/>
              <a:t>INPUT NUM2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E89180-C0B1-4E27-BA68-B3E4168422F6}"/>
              </a:ext>
            </a:extLst>
          </p:cNvPr>
          <p:cNvCxnSpPr/>
          <p:nvPr/>
        </p:nvCxnSpPr>
        <p:spPr>
          <a:xfrm>
            <a:off x="5152767" y="1334529"/>
            <a:ext cx="691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EAAD7CA-6F2A-4A1C-AC5F-6756D878D056}"/>
              </a:ext>
            </a:extLst>
          </p:cNvPr>
          <p:cNvSpPr/>
          <p:nvPr/>
        </p:nvSpPr>
        <p:spPr>
          <a:xfrm>
            <a:off x="5844745" y="901336"/>
            <a:ext cx="1865870" cy="84238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NUM1&gt;NUM2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DEF759-2FE1-4915-88A5-8E5F0A058130}"/>
              </a:ext>
            </a:extLst>
          </p:cNvPr>
          <p:cNvCxnSpPr>
            <a:stCxn id="10" idx="2"/>
          </p:cNvCxnSpPr>
          <p:nvPr/>
        </p:nvCxnSpPr>
        <p:spPr>
          <a:xfrm>
            <a:off x="6777680" y="1743718"/>
            <a:ext cx="2063" cy="3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6D374-983F-4B31-B256-03E939416FF4}"/>
              </a:ext>
            </a:extLst>
          </p:cNvPr>
          <p:cNvSpPr/>
          <p:nvPr/>
        </p:nvSpPr>
        <p:spPr>
          <a:xfrm>
            <a:off x="6095999" y="2117250"/>
            <a:ext cx="1614615" cy="664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 = NUM2</a:t>
            </a:r>
            <a:endParaRPr lang="en-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F0541-167C-43AF-BE3B-39E3FD4EF217}"/>
              </a:ext>
            </a:extLst>
          </p:cNvPr>
          <p:cNvSpPr txBox="1"/>
          <p:nvPr/>
        </p:nvSpPr>
        <p:spPr>
          <a:xfrm>
            <a:off x="6767366" y="1747918"/>
            <a:ext cx="6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BF615A-2E5C-41E3-9E7D-355DC868EFAD}"/>
              </a:ext>
            </a:extLst>
          </p:cNvPr>
          <p:cNvCxnSpPr>
            <a:stCxn id="10" idx="3"/>
          </p:cNvCxnSpPr>
          <p:nvPr/>
        </p:nvCxnSpPr>
        <p:spPr>
          <a:xfrm>
            <a:off x="7710615" y="1322527"/>
            <a:ext cx="30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561DAD-332D-4922-B741-6BD1C7810BB2}"/>
              </a:ext>
            </a:extLst>
          </p:cNvPr>
          <p:cNvSpPr txBox="1"/>
          <p:nvPr/>
        </p:nvSpPr>
        <p:spPr>
          <a:xfrm>
            <a:off x="7549978" y="808368"/>
            <a:ext cx="7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960FD2-922A-48B4-BCCB-D3F266AA4008}"/>
              </a:ext>
            </a:extLst>
          </p:cNvPr>
          <p:cNvSpPr/>
          <p:nvPr/>
        </p:nvSpPr>
        <p:spPr>
          <a:xfrm>
            <a:off x="8872151" y="2220870"/>
            <a:ext cx="1149177" cy="4571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 =NUM1</a:t>
            </a:r>
            <a:endParaRPr lang="en-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594F6D-074F-4E0A-B3CF-5E27225B0135}"/>
              </a:ext>
            </a:extLst>
          </p:cNvPr>
          <p:cNvCxnSpPr>
            <a:cxnSpLocks/>
          </p:cNvCxnSpPr>
          <p:nvPr/>
        </p:nvCxnSpPr>
        <p:spPr>
          <a:xfrm>
            <a:off x="6767366" y="2781685"/>
            <a:ext cx="10314" cy="8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ACD9420C-C936-4121-A4A4-59B340994B9C}"/>
              </a:ext>
            </a:extLst>
          </p:cNvPr>
          <p:cNvSpPr/>
          <p:nvPr/>
        </p:nvSpPr>
        <p:spPr>
          <a:xfrm>
            <a:off x="5152767" y="3583459"/>
            <a:ext cx="3227156" cy="140866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IF (LCM% NUM1 ==0 &amp;&amp; LCM% NUM2 ==0)</a:t>
            </a:r>
            <a:endParaRPr lang="en-NG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10D15A-98D6-4599-BF6E-49D6CA2CD341}"/>
              </a:ext>
            </a:extLst>
          </p:cNvPr>
          <p:cNvCxnSpPr/>
          <p:nvPr/>
        </p:nvCxnSpPr>
        <p:spPr>
          <a:xfrm>
            <a:off x="6766345" y="4992124"/>
            <a:ext cx="0" cy="40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D8064FDA-4C84-4152-A708-B6E897089DAB}"/>
              </a:ext>
            </a:extLst>
          </p:cNvPr>
          <p:cNvSpPr/>
          <p:nvPr/>
        </p:nvSpPr>
        <p:spPr>
          <a:xfrm>
            <a:off x="5760305" y="5432199"/>
            <a:ext cx="2716415" cy="78324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LCM OF NUM1 AND NUM2 IS LCM</a:t>
            </a:r>
            <a:endParaRPr lang="en-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5E856F-FD73-459F-8E6B-904E946541FE}"/>
              </a:ext>
            </a:extLst>
          </p:cNvPr>
          <p:cNvSpPr txBox="1"/>
          <p:nvPr/>
        </p:nvSpPr>
        <p:spPr>
          <a:xfrm>
            <a:off x="6895029" y="5062867"/>
            <a:ext cx="8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NG" dirty="0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139A9728-85B2-4E31-AA65-6DDC22CF2074}"/>
              </a:ext>
            </a:extLst>
          </p:cNvPr>
          <p:cNvSpPr/>
          <p:nvPr/>
        </p:nvSpPr>
        <p:spPr>
          <a:xfrm>
            <a:off x="8019535" y="981664"/>
            <a:ext cx="2032688" cy="70572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NUM2&gt;NUM1</a:t>
            </a:r>
            <a:endParaRPr lang="en-N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4D0046-AE47-48BE-8D22-D97753D5ABCD}"/>
              </a:ext>
            </a:extLst>
          </p:cNvPr>
          <p:cNvCxnSpPr>
            <a:stCxn id="27" idx="3"/>
          </p:cNvCxnSpPr>
          <p:nvPr/>
        </p:nvCxnSpPr>
        <p:spPr>
          <a:xfrm>
            <a:off x="10052223" y="1334529"/>
            <a:ext cx="37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73DD1F30-33F3-4950-BECB-FDBCA79F7B3D}"/>
              </a:ext>
            </a:extLst>
          </p:cNvPr>
          <p:cNvSpPr/>
          <p:nvPr/>
        </p:nvSpPr>
        <p:spPr>
          <a:xfrm>
            <a:off x="10441459" y="1037976"/>
            <a:ext cx="1750541" cy="56840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LCM =1</a:t>
            </a:r>
            <a:endParaRPr lang="en-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40377C-7C83-44BC-8B9E-CAD3452566EE}"/>
              </a:ext>
            </a:extLst>
          </p:cNvPr>
          <p:cNvCxnSpPr/>
          <p:nvPr/>
        </p:nvCxnSpPr>
        <p:spPr>
          <a:xfrm>
            <a:off x="9168712" y="1687393"/>
            <a:ext cx="0" cy="42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1B5FAE-0798-4A4A-9A6A-FA55FB1CAAD6}"/>
              </a:ext>
            </a:extLst>
          </p:cNvPr>
          <p:cNvCxnSpPr>
            <a:stCxn id="13" idx="3"/>
          </p:cNvCxnSpPr>
          <p:nvPr/>
        </p:nvCxnSpPr>
        <p:spPr>
          <a:xfrm flipV="1">
            <a:off x="7710614" y="2446638"/>
            <a:ext cx="914402" cy="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577E85-C039-4C05-87C8-23D76F0C43F1}"/>
              </a:ext>
            </a:extLst>
          </p:cNvPr>
          <p:cNvCxnSpPr>
            <a:stCxn id="22" idx="3"/>
          </p:cNvCxnSpPr>
          <p:nvPr/>
        </p:nvCxnSpPr>
        <p:spPr>
          <a:xfrm flipV="1">
            <a:off x="8379923" y="4279618"/>
            <a:ext cx="3297212" cy="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83AE75-6586-4F48-B016-2D4E192D71B8}"/>
              </a:ext>
            </a:extLst>
          </p:cNvPr>
          <p:cNvCxnSpPr>
            <a:cxnSpLocks/>
          </p:cNvCxnSpPr>
          <p:nvPr/>
        </p:nvCxnSpPr>
        <p:spPr>
          <a:xfrm flipV="1">
            <a:off x="11607079" y="1743717"/>
            <a:ext cx="0" cy="253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594420-9851-435E-AA0A-FD5DEDD4C0C9}"/>
              </a:ext>
            </a:extLst>
          </p:cNvPr>
          <p:cNvCxnSpPr/>
          <p:nvPr/>
        </p:nvCxnSpPr>
        <p:spPr>
          <a:xfrm>
            <a:off x="11607079" y="4279618"/>
            <a:ext cx="0" cy="12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6C934A23-3B0A-4D88-8899-7564B26783BE}"/>
              </a:ext>
            </a:extLst>
          </p:cNvPr>
          <p:cNvSpPr/>
          <p:nvPr/>
        </p:nvSpPr>
        <p:spPr>
          <a:xfrm>
            <a:off x="10536221" y="5554354"/>
            <a:ext cx="1655779" cy="5313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049B3D-C520-49FB-93CC-94232DD8AA25}"/>
              </a:ext>
            </a:extLst>
          </p:cNvPr>
          <p:cNvCxnSpPr>
            <a:stCxn id="25" idx="5"/>
          </p:cNvCxnSpPr>
          <p:nvPr/>
        </p:nvCxnSpPr>
        <p:spPr>
          <a:xfrm>
            <a:off x="8205079" y="5823824"/>
            <a:ext cx="2224024" cy="5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531187-02A4-40A9-BCE3-E5A6D8F3F305}"/>
              </a:ext>
            </a:extLst>
          </p:cNvPr>
          <p:cNvSpPr txBox="1"/>
          <p:nvPr/>
        </p:nvSpPr>
        <p:spPr>
          <a:xfrm>
            <a:off x="7858847" y="2074930"/>
            <a:ext cx="69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EC2227-D399-4FB3-8329-46744104D1D5}"/>
              </a:ext>
            </a:extLst>
          </p:cNvPr>
          <p:cNvSpPr txBox="1"/>
          <p:nvPr/>
        </p:nvSpPr>
        <p:spPr>
          <a:xfrm>
            <a:off x="8919482" y="3874915"/>
            <a:ext cx="141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N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DFB767-C9A9-4988-9DB0-47D19C7D1E16}"/>
              </a:ext>
            </a:extLst>
          </p:cNvPr>
          <p:cNvSpPr txBox="1"/>
          <p:nvPr/>
        </p:nvSpPr>
        <p:spPr>
          <a:xfrm>
            <a:off x="9774195" y="985192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5680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957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Algorithm exercise </vt:lpstr>
      <vt:lpstr>Algorithm to find root of a quadratic equation Ax^2 + Bx + c =0</vt:lpstr>
      <vt:lpstr>FLOWCHART </vt:lpstr>
      <vt:lpstr>ALGORITHM TO FIND ROOTS OF A CUBIC EQUATION AX^3 + BX^2 + CX + D = 0</vt:lpstr>
      <vt:lpstr>FLOWCHART</vt:lpstr>
      <vt:lpstr>ALGORITHM TO FIND LARGEST OF THREE NUMBERS</vt:lpstr>
      <vt:lpstr>FLOWCHART</vt:lpstr>
      <vt:lpstr>ALGORITHM TO FIND LCM OF TWO NUMBERS</vt:lpstr>
      <vt:lpstr>FLOWCHART</vt:lpstr>
      <vt:lpstr>ALGORITHM TO FIND THE HCF OF TWO NUMBERS</vt:lpstr>
      <vt:lpstr>flowchart</vt:lpstr>
      <vt:lpstr>ALGORITHM TO FIND THE FACTORIAL OF NUMBER n(n! = 1 x 2 x 3…n)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exercise </dc:title>
  <dc:creator>Badman fadil</dc:creator>
  <cp:lastModifiedBy>Badman fadil</cp:lastModifiedBy>
  <cp:revision>19</cp:revision>
  <dcterms:created xsi:type="dcterms:W3CDTF">2021-04-25T10:25:33Z</dcterms:created>
  <dcterms:modified xsi:type="dcterms:W3CDTF">2021-04-25T13:00:10Z</dcterms:modified>
</cp:coreProperties>
</file>