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png" ContentType="image/png"/>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drawings/vmlDrawing1.vml" ContentType="application/vnd.openxmlformats-officedocument.vmlDrawing"/>
  <Override PartName="/ppt/slides/slide7.xml" ContentType="application/vnd.openxmlformats-officedocument.presentationml.slide+xml"/>
  <Override PartName="/ppt/drawings/vmlDrawing2.vml" ContentType="application/vnd.openxmlformats-officedocument.vmlDrawing"/>
  <Override PartName="/ppt/slides/slide8.xml" ContentType="application/vnd.openxmlformats-officedocument.presentationml.slide+xml"/>
  <Override PartName="/ppt/drawings/vmlDrawing3.vml" ContentType="application/vnd.openxmlformats-officedocument.vmlDrawing"/>
  <Override PartName="/ppt/slides/slide9.xml" ContentType="application/vnd.openxmlformats-officedocument.presentationml.slide+xml"/>
  <Override PartName="/ppt/drawings/vmlDrawing4.vml" ContentType="application/vnd.openxmlformats-officedocument.vmlDrawing"/>
  <Override PartName="/ppt/slides/slide10.xml" ContentType="application/vnd.openxmlformats-officedocument.presentationml.slide+xml"/>
  <Override PartName="/ppt/slides/slide11.xml" ContentType="application/vnd.openxmlformats-officedocument.presentationml.slide+xml"/>
  <Override PartName="/ppt/drawings/vmlDrawing5.vml" ContentType="application/vnd.openxmlformats-officedocument.vmlDrawing"/>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drawings/vmlDrawing6.vml" ContentType="application/vnd.openxmlformats-officedocument.vmlDrawing"/>
  <Override PartName="/ppt/slides/slide15.xml" ContentType="application/vnd.openxmlformats-officedocument.presentationml.slide+xml"/>
  <Override PartName="/ppt/slides/slide16.xml" ContentType="application/vnd.openxmlformats-officedocument.presentationml.slide+xml"/>
  <Override PartName="/ppt/drawings/vmlDrawing7.vml" ContentType="application/vnd.openxmlformats-officedocument.vmlDrawing"/>
  <Override PartName="/ppt/slides/slide17.xml" ContentType="application/vnd.openxmlformats-officedocument.presentationml.slide+xml"/>
  <Override PartName="/ppt/drawings/vmlDrawing8.vml" ContentType="application/vnd.openxmlformats-officedocument.vmlDrawing"/>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72" d="100"/>
          <a:sy n="72" d="100"/>
        </p:scale>
        <p:origin x="660"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tableStyles" Target="tableStyles.xml"/><Relationship Id="rId28" Type="http://schemas.openxmlformats.org/officeDocument/2006/relationships/presProps" Target="presProps.xml"/><Relationship Id="rId2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 Id="rId3"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3" name=""/>
        <p:cNvGrpSpPr/>
        <p:nvPr/>
      </p:nvGrpSpPr>
      <p:grpSpPr>
        <a:xfrm>
          <a:off x="0" y="0"/>
          <a:ext cx="0" cy="0"/>
          <a:chOff x="0" y="0"/>
          <a:chExt cx="0" cy="0"/>
        </a:xfrm>
      </p:grpSpPr>
      <p:sp>
        <p:nvSpPr>
          <p:cNvPr id="104881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GB"/>
          </a:p>
        </p:txBody>
      </p:sp>
      <p:sp>
        <p:nvSpPr>
          <p:cNvPr id="104881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74B66F15-F720-4BCF-ABF2-76A191414E5E}" type="datetimeFigureOut">
              <a:rPr lang="en-GB" smtClean="0"/>
            </a:fld>
            <a:endParaRPr lang="en-GB"/>
          </a:p>
        </p:txBody>
      </p:sp>
      <p:sp>
        <p:nvSpPr>
          <p:cNvPr id="104882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GB"/>
          </a:p>
        </p:txBody>
      </p:sp>
      <p:sp>
        <p:nvSpPr>
          <p:cNvPr id="104882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82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GB"/>
          </a:p>
        </p:txBody>
      </p:sp>
      <p:sp>
        <p:nvSpPr>
          <p:cNvPr id="104882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9454B131-7F44-48F8-A504-3EB06028821F}" type="slidenum">
              <a:rPr lang="en-GB" smtClean="0"/>
            </a:fld>
            <a:endParaRPr lang="en-GB"/>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GB"/>
          </a:p>
        </p:txBody>
      </p:sp>
      <p:sp>
        <p:nvSpPr>
          <p:cNvPr id="1048583" name="Date Placeholder 3"/>
          <p:cNvSpPr>
            <a:spLocks noGrp="1"/>
          </p:cNvSpPr>
          <p:nvPr>
            <p:ph type="dt" sz="half" idx="10"/>
          </p:nvPr>
        </p:nvSpPr>
        <p:spPr/>
        <p:txBody>
          <a:bodyPr/>
          <a:p>
            <a:fld id="{DD3F98C6-D02D-439C-96E0-0836747472AD}" type="datetime1">
              <a:rPr lang="en-GB" smtClean="0"/>
            </a:fld>
            <a:endParaRPr lang="en-GB"/>
          </a:p>
        </p:txBody>
      </p:sp>
      <p:sp>
        <p:nvSpPr>
          <p:cNvPr id="1048584" name="Footer Placeholder 4"/>
          <p:cNvSpPr>
            <a:spLocks noGrp="1"/>
          </p:cNvSpPr>
          <p:nvPr>
            <p:ph type="ftr" sz="quarter" idx="11"/>
          </p:nvPr>
        </p:nvSpPr>
        <p:spPr/>
        <p:txBody>
          <a:bodyPr/>
          <a:p>
            <a:endParaRPr lang="en-GB"/>
          </a:p>
        </p:txBody>
      </p:sp>
      <p:sp>
        <p:nvSpPr>
          <p:cNvPr id="1048585" name="Slide Number Placeholder 5"/>
          <p:cNvSpPr>
            <a:spLocks noGrp="1"/>
          </p:cNvSpPr>
          <p:nvPr>
            <p:ph type="sldNum" sz="quarter" idx="12"/>
          </p:nvPr>
        </p:nvSpPr>
        <p:spPr/>
        <p:txBody>
          <a:bodyPr/>
          <a:p>
            <a:fld id="{6AE4CC81-9032-4BD1-B72C-9117D8D40CA4}"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1" name=""/>
        <p:cNvGrpSpPr/>
        <p:nvPr/>
      </p:nvGrpSpPr>
      <p:grpSpPr>
        <a:xfrm>
          <a:off x="0" y="0"/>
          <a:ext cx="0" cy="0"/>
          <a:chOff x="0" y="0"/>
          <a:chExt cx="0" cy="0"/>
        </a:xfrm>
      </p:grpSpPr>
      <p:sp>
        <p:nvSpPr>
          <p:cNvPr id="1048807" name="Title 1"/>
          <p:cNvSpPr>
            <a:spLocks noGrp="1"/>
          </p:cNvSpPr>
          <p:nvPr>
            <p:ph type="title"/>
          </p:nvPr>
        </p:nvSpPr>
        <p:spPr/>
        <p:txBody>
          <a:bodyPr/>
          <a:p>
            <a:r>
              <a:rPr lang="en-US"/>
              <a:t>Click to edit Master title style</a:t>
            </a:r>
            <a:endParaRPr lang="en-GB"/>
          </a:p>
        </p:txBody>
      </p:sp>
      <p:sp>
        <p:nvSpPr>
          <p:cNvPr id="1048808"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809" name="Date Placeholder 3"/>
          <p:cNvSpPr>
            <a:spLocks noGrp="1"/>
          </p:cNvSpPr>
          <p:nvPr>
            <p:ph type="dt" sz="half" idx="10"/>
          </p:nvPr>
        </p:nvSpPr>
        <p:spPr/>
        <p:txBody>
          <a:bodyPr/>
          <a:p>
            <a:fld id="{BA7FD917-9B87-429E-B43C-043180EC34FE}" type="datetime1">
              <a:rPr lang="en-GB" smtClean="0"/>
            </a:fld>
            <a:endParaRPr lang="en-GB"/>
          </a:p>
        </p:txBody>
      </p:sp>
      <p:sp>
        <p:nvSpPr>
          <p:cNvPr id="1048810" name="Footer Placeholder 4"/>
          <p:cNvSpPr>
            <a:spLocks noGrp="1"/>
          </p:cNvSpPr>
          <p:nvPr>
            <p:ph type="ftr" sz="quarter" idx="11"/>
          </p:nvPr>
        </p:nvSpPr>
        <p:spPr/>
        <p:txBody>
          <a:bodyPr/>
          <a:p>
            <a:endParaRPr lang="en-GB"/>
          </a:p>
        </p:txBody>
      </p:sp>
      <p:sp>
        <p:nvSpPr>
          <p:cNvPr id="1048811" name="Slide Number Placeholder 5"/>
          <p:cNvSpPr>
            <a:spLocks noGrp="1"/>
          </p:cNvSpPr>
          <p:nvPr>
            <p:ph type="sldNum" sz="quarter" idx="12"/>
          </p:nvPr>
        </p:nvSpPr>
        <p:spPr/>
        <p:txBody>
          <a:bodyPr/>
          <a:p>
            <a:fld id="{6AE4CC81-9032-4BD1-B72C-9117D8D40CA4}"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8" name=""/>
        <p:cNvGrpSpPr/>
        <p:nvPr/>
      </p:nvGrpSpPr>
      <p:grpSpPr>
        <a:xfrm>
          <a:off x="0" y="0"/>
          <a:ext cx="0" cy="0"/>
          <a:chOff x="0" y="0"/>
          <a:chExt cx="0" cy="0"/>
        </a:xfrm>
      </p:grpSpPr>
      <p:sp>
        <p:nvSpPr>
          <p:cNvPr id="1048791" name="Vertical Title 1"/>
          <p:cNvSpPr>
            <a:spLocks noGrp="1"/>
          </p:cNvSpPr>
          <p:nvPr>
            <p:ph type="title" orient="vert"/>
          </p:nvPr>
        </p:nvSpPr>
        <p:spPr>
          <a:xfrm>
            <a:off x="8724900" y="365125"/>
            <a:ext cx="2628900" cy="5811838"/>
          </a:xfrm>
        </p:spPr>
        <p:txBody>
          <a:bodyPr vert="eaVert"/>
          <a:p>
            <a:r>
              <a:rPr lang="en-US"/>
              <a:t>Click to edit Master title style</a:t>
            </a:r>
            <a:endParaRPr lang="en-GB"/>
          </a:p>
        </p:txBody>
      </p:sp>
      <p:sp>
        <p:nvSpPr>
          <p:cNvPr id="1048792" name="Vertical Text Placeholder 2"/>
          <p:cNvSpPr>
            <a:spLocks noGrp="1"/>
          </p:cNvSpPr>
          <p:nvPr>
            <p:ph type="body" orient="vert" idx="1"/>
          </p:nvPr>
        </p:nvSpPr>
        <p:spPr>
          <a:xfrm>
            <a:off x="838200" y="365125"/>
            <a:ext cx="7734300" cy="5811838"/>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793" name="Date Placeholder 3"/>
          <p:cNvSpPr>
            <a:spLocks noGrp="1"/>
          </p:cNvSpPr>
          <p:nvPr>
            <p:ph type="dt" sz="half" idx="10"/>
          </p:nvPr>
        </p:nvSpPr>
        <p:spPr/>
        <p:txBody>
          <a:bodyPr/>
          <a:p>
            <a:fld id="{0C3FC11A-4EDE-4E63-B2D2-EA4440594AE6}" type="datetime1">
              <a:rPr lang="en-GB" smtClean="0"/>
            </a:fld>
            <a:endParaRPr lang="en-GB"/>
          </a:p>
        </p:txBody>
      </p:sp>
      <p:sp>
        <p:nvSpPr>
          <p:cNvPr id="1048794" name="Footer Placeholder 4"/>
          <p:cNvSpPr>
            <a:spLocks noGrp="1"/>
          </p:cNvSpPr>
          <p:nvPr>
            <p:ph type="ftr" sz="quarter" idx="11"/>
          </p:nvPr>
        </p:nvSpPr>
        <p:spPr/>
        <p:txBody>
          <a:bodyPr/>
          <a:p>
            <a:endParaRPr lang="en-GB"/>
          </a:p>
        </p:txBody>
      </p:sp>
      <p:sp>
        <p:nvSpPr>
          <p:cNvPr id="1048795" name="Slide Number Placeholder 5"/>
          <p:cNvSpPr>
            <a:spLocks noGrp="1"/>
          </p:cNvSpPr>
          <p:nvPr>
            <p:ph type="sldNum" sz="quarter" idx="12"/>
          </p:nvPr>
        </p:nvSpPr>
        <p:spPr/>
        <p:txBody>
          <a:bodyPr/>
          <a:p>
            <a:fld id="{6AE4CC81-9032-4BD1-B72C-9117D8D40CA4}"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5" name=""/>
        <p:cNvGrpSpPr/>
        <p:nvPr/>
      </p:nvGrpSpPr>
      <p:grpSpPr>
        <a:xfrm>
          <a:off x="0" y="0"/>
          <a:ext cx="0" cy="0"/>
          <a:chOff x="0" y="0"/>
          <a:chExt cx="0" cy="0"/>
        </a:xfrm>
      </p:grpSpPr>
      <p:sp>
        <p:nvSpPr>
          <p:cNvPr id="1048774" name="Title 1"/>
          <p:cNvSpPr>
            <a:spLocks noGrp="1"/>
          </p:cNvSpPr>
          <p:nvPr>
            <p:ph type="title"/>
          </p:nvPr>
        </p:nvSpPr>
        <p:spPr/>
        <p:txBody>
          <a:bodyPr/>
          <a:p>
            <a:r>
              <a:rPr lang="en-US"/>
              <a:t>Click to edit Master title style</a:t>
            </a:r>
            <a:endParaRPr lang="en-GB"/>
          </a:p>
        </p:txBody>
      </p:sp>
      <p:sp>
        <p:nvSpPr>
          <p:cNvPr id="1048775"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776" name="Date Placeholder 3"/>
          <p:cNvSpPr>
            <a:spLocks noGrp="1"/>
          </p:cNvSpPr>
          <p:nvPr>
            <p:ph type="dt" sz="half" idx="10"/>
          </p:nvPr>
        </p:nvSpPr>
        <p:spPr/>
        <p:txBody>
          <a:bodyPr/>
          <a:p>
            <a:fld id="{58B7AAF3-BABA-4B80-B774-C195D157E60D}" type="datetime1">
              <a:rPr lang="en-GB" smtClean="0"/>
            </a:fld>
            <a:endParaRPr lang="en-GB"/>
          </a:p>
        </p:txBody>
      </p:sp>
      <p:sp>
        <p:nvSpPr>
          <p:cNvPr id="1048777" name="Footer Placeholder 4"/>
          <p:cNvSpPr>
            <a:spLocks noGrp="1"/>
          </p:cNvSpPr>
          <p:nvPr>
            <p:ph type="ftr" sz="quarter" idx="11"/>
          </p:nvPr>
        </p:nvSpPr>
        <p:spPr/>
        <p:txBody>
          <a:bodyPr/>
          <a:p>
            <a:endParaRPr lang="en-GB"/>
          </a:p>
        </p:txBody>
      </p:sp>
      <p:sp>
        <p:nvSpPr>
          <p:cNvPr id="1048778" name="Slide Number Placeholder 5"/>
          <p:cNvSpPr>
            <a:spLocks noGrp="1"/>
          </p:cNvSpPr>
          <p:nvPr>
            <p:ph type="sldNum" sz="quarter" idx="12"/>
          </p:nvPr>
        </p:nvSpPr>
        <p:spPr/>
        <p:txBody>
          <a:bodyPr/>
          <a:p>
            <a:fld id="{6AE4CC81-9032-4BD1-B72C-9117D8D40CA4}"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0" name=""/>
        <p:cNvGrpSpPr/>
        <p:nvPr/>
      </p:nvGrpSpPr>
      <p:grpSpPr>
        <a:xfrm>
          <a:off x="0" y="0"/>
          <a:ext cx="0" cy="0"/>
          <a:chOff x="0" y="0"/>
          <a:chExt cx="0" cy="0"/>
        </a:xfrm>
      </p:grpSpPr>
      <p:sp>
        <p:nvSpPr>
          <p:cNvPr id="104880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1048803"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Edit Master text styles</a:t>
            </a:r>
          </a:p>
        </p:txBody>
      </p:sp>
      <p:sp>
        <p:nvSpPr>
          <p:cNvPr id="1048804" name="Date Placeholder 3"/>
          <p:cNvSpPr>
            <a:spLocks noGrp="1"/>
          </p:cNvSpPr>
          <p:nvPr>
            <p:ph type="dt" sz="half" idx="10"/>
          </p:nvPr>
        </p:nvSpPr>
        <p:spPr/>
        <p:txBody>
          <a:bodyPr/>
          <a:p>
            <a:fld id="{5E945095-A969-4783-895B-5ECF42748D91}" type="datetime1">
              <a:rPr lang="en-GB" smtClean="0"/>
            </a:fld>
            <a:endParaRPr lang="en-GB"/>
          </a:p>
        </p:txBody>
      </p:sp>
      <p:sp>
        <p:nvSpPr>
          <p:cNvPr id="1048805" name="Footer Placeholder 4"/>
          <p:cNvSpPr>
            <a:spLocks noGrp="1"/>
          </p:cNvSpPr>
          <p:nvPr>
            <p:ph type="ftr" sz="quarter" idx="11"/>
          </p:nvPr>
        </p:nvSpPr>
        <p:spPr/>
        <p:txBody>
          <a:bodyPr/>
          <a:p>
            <a:endParaRPr lang="en-GB"/>
          </a:p>
        </p:txBody>
      </p:sp>
      <p:sp>
        <p:nvSpPr>
          <p:cNvPr id="1048806" name="Slide Number Placeholder 5"/>
          <p:cNvSpPr>
            <a:spLocks noGrp="1"/>
          </p:cNvSpPr>
          <p:nvPr>
            <p:ph type="sldNum" sz="quarter" idx="12"/>
          </p:nvPr>
        </p:nvSpPr>
        <p:spPr/>
        <p:txBody>
          <a:bodyPr/>
          <a:p>
            <a:fld id="{6AE4CC81-9032-4BD1-B72C-9117D8D40CA4}"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768" name="Title 1"/>
          <p:cNvSpPr>
            <a:spLocks noGrp="1"/>
          </p:cNvSpPr>
          <p:nvPr>
            <p:ph type="title"/>
          </p:nvPr>
        </p:nvSpPr>
        <p:spPr/>
        <p:txBody>
          <a:bodyPr/>
          <a:p>
            <a:r>
              <a:rPr lang="en-US"/>
              <a:t>Click to edit Master title style</a:t>
            </a:r>
            <a:endParaRPr lang="en-GB"/>
          </a:p>
        </p:txBody>
      </p:sp>
      <p:sp>
        <p:nvSpPr>
          <p:cNvPr id="1048769" name="Content Placeholder 2"/>
          <p:cNvSpPr>
            <a:spLocks noGrp="1"/>
          </p:cNvSpPr>
          <p:nvPr>
            <p:ph sz="half" idx="1"/>
          </p:nvPr>
        </p:nvSpPr>
        <p:spPr>
          <a:xfrm>
            <a:off x="838200" y="1825625"/>
            <a:ext cx="5181600" cy="435133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770" name="Content Placeholder 3"/>
          <p:cNvSpPr>
            <a:spLocks noGrp="1"/>
          </p:cNvSpPr>
          <p:nvPr>
            <p:ph sz="half" idx="2"/>
          </p:nvPr>
        </p:nvSpPr>
        <p:spPr>
          <a:xfrm>
            <a:off x="6172200" y="1825625"/>
            <a:ext cx="5181600" cy="435133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771" name="Date Placeholder 4"/>
          <p:cNvSpPr>
            <a:spLocks noGrp="1"/>
          </p:cNvSpPr>
          <p:nvPr>
            <p:ph type="dt" sz="half" idx="10"/>
          </p:nvPr>
        </p:nvSpPr>
        <p:spPr/>
        <p:txBody>
          <a:bodyPr/>
          <a:p>
            <a:fld id="{07F958D8-981E-4DCA-AA7C-3F7E8CD019E2}" type="datetime1">
              <a:rPr lang="en-GB" smtClean="0"/>
            </a:fld>
            <a:endParaRPr lang="en-GB"/>
          </a:p>
        </p:txBody>
      </p:sp>
      <p:sp>
        <p:nvSpPr>
          <p:cNvPr id="1048772" name="Footer Placeholder 5"/>
          <p:cNvSpPr>
            <a:spLocks noGrp="1"/>
          </p:cNvSpPr>
          <p:nvPr>
            <p:ph type="ftr" sz="quarter" idx="11"/>
          </p:nvPr>
        </p:nvSpPr>
        <p:spPr/>
        <p:txBody>
          <a:bodyPr/>
          <a:p>
            <a:endParaRPr lang="en-GB"/>
          </a:p>
        </p:txBody>
      </p:sp>
      <p:sp>
        <p:nvSpPr>
          <p:cNvPr id="1048773" name="Slide Number Placeholder 6"/>
          <p:cNvSpPr>
            <a:spLocks noGrp="1"/>
          </p:cNvSpPr>
          <p:nvPr>
            <p:ph type="sldNum" sz="quarter" idx="12"/>
          </p:nvPr>
        </p:nvSpPr>
        <p:spPr/>
        <p:txBody>
          <a:bodyPr/>
          <a:p>
            <a:fld id="{6AE4CC81-9032-4BD1-B72C-9117D8D40CA4}"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6" name=""/>
        <p:cNvGrpSpPr/>
        <p:nvPr/>
      </p:nvGrpSpPr>
      <p:grpSpPr>
        <a:xfrm>
          <a:off x="0" y="0"/>
          <a:ext cx="0" cy="0"/>
          <a:chOff x="0" y="0"/>
          <a:chExt cx="0" cy="0"/>
        </a:xfrm>
      </p:grpSpPr>
      <p:sp>
        <p:nvSpPr>
          <p:cNvPr id="1048779" name="Title 1"/>
          <p:cNvSpPr>
            <a:spLocks noGrp="1"/>
          </p:cNvSpPr>
          <p:nvPr>
            <p:ph type="title"/>
          </p:nvPr>
        </p:nvSpPr>
        <p:spPr>
          <a:xfrm>
            <a:off x="839788" y="365125"/>
            <a:ext cx="10515600" cy="1325563"/>
          </a:xfrm>
        </p:spPr>
        <p:txBody>
          <a:bodyPr/>
          <a:p>
            <a:r>
              <a:rPr lang="en-US"/>
              <a:t>Click to edit Master title style</a:t>
            </a:r>
            <a:endParaRPr lang="en-GB"/>
          </a:p>
        </p:txBody>
      </p:sp>
      <p:sp>
        <p:nvSpPr>
          <p:cNvPr id="1048780"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781" name="Content Placeholder 3"/>
          <p:cNvSpPr>
            <a:spLocks noGrp="1"/>
          </p:cNvSpPr>
          <p:nvPr>
            <p:ph sz="half" idx="2"/>
          </p:nvPr>
        </p:nvSpPr>
        <p:spPr>
          <a:xfrm>
            <a:off x="839788" y="2505075"/>
            <a:ext cx="5157787" cy="368458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782"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783" name="Content Placeholder 5"/>
          <p:cNvSpPr>
            <a:spLocks noGrp="1"/>
          </p:cNvSpPr>
          <p:nvPr>
            <p:ph sz="quarter" idx="4"/>
          </p:nvPr>
        </p:nvSpPr>
        <p:spPr>
          <a:xfrm>
            <a:off x="6172200" y="2505075"/>
            <a:ext cx="5183188" cy="368458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784" name="Date Placeholder 6"/>
          <p:cNvSpPr>
            <a:spLocks noGrp="1"/>
          </p:cNvSpPr>
          <p:nvPr>
            <p:ph type="dt" sz="half" idx="10"/>
          </p:nvPr>
        </p:nvSpPr>
        <p:spPr/>
        <p:txBody>
          <a:bodyPr/>
          <a:p>
            <a:fld id="{BF27F277-B72A-4AB2-9F89-EE9CEF26ECD6}" type="datetime1">
              <a:rPr lang="en-GB" smtClean="0"/>
            </a:fld>
            <a:endParaRPr lang="en-GB"/>
          </a:p>
        </p:txBody>
      </p:sp>
      <p:sp>
        <p:nvSpPr>
          <p:cNvPr id="1048785" name="Footer Placeholder 7"/>
          <p:cNvSpPr>
            <a:spLocks noGrp="1"/>
          </p:cNvSpPr>
          <p:nvPr>
            <p:ph type="ftr" sz="quarter" idx="11"/>
          </p:nvPr>
        </p:nvSpPr>
        <p:spPr/>
        <p:txBody>
          <a:bodyPr/>
          <a:p>
            <a:endParaRPr lang="en-GB"/>
          </a:p>
        </p:txBody>
      </p:sp>
      <p:sp>
        <p:nvSpPr>
          <p:cNvPr id="1048786" name="Slide Number Placeholder 8"/>
          <p:cNvSpPr>
            <a:spLocks noGrp="1"/>
          </p:cNvSpPr>
          <p:nvPr>
            <p:ph type="sldNum" sz="quarter" idx="12"/>
          </p:nvPr>
        </p:nvSpPr>
        <p:spPr/>
        <p:txBody>
          <a:bodyPr/>
          <a:p>
            <a:fld id="{6AE4CC81-9032-4BD1-B72C-9117D8D40CA4}"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7" name=""/>
        <p:cNvGrpSpPr/>
        <p:nvPr/>
      </p:nvGrpSpPr>
      <p:grpSpPr>
        <a:xfrm>
          <a:off x="0" y="0"/>
          <a:ext cx="0" cy="0"/>
          <a:chOff x="0" y="0"/>
          <a:chExt cx="0" cy="0"/>
        </a:xfrm>
      </p:grpSpPr>
      <p:sp>
        <p:nvSpPr>
          <p:cNvPr id="1048787" name="Title 1"/>
          <p:cNvSpPr>
            <a:spLocks noGrp="1"/>
          </p:cNvSpPr>
          <p:nvPr>
            <p:ph type="title"/>
          </p:nvPr>
        </p:nvSpPr>
        <p:spPr/>
        <p:txBody>
          <a:bodyPr/>
          <a:p>
            <a:r>
              <a:rPr lang="en-US"/>
              <a:t>Click to edit Master title style</a:t>
            </a:r>
            <a:endParaRPr lang="en-GB"/>
          </a:p>
        </p:txBody>
      </p:sp>
      <p:sp>
        <p:nvSpPr>
          <p:cNvPr id="1048788" name="Date Placeholder 2"/>
          <p:cNvSpPr>
            <a:spLocks noGrp="1"/>
          </p:cNvSpPr>
          <p:nvPr>
            <p:ph type="dt" sz="half" idx="10"/>
          </p:nvPr>
        </p:nvSpPr>
        <p:spPr/>
        <p:txBody>
          <a:bodyPr/>
          <a:p>
            <a:fld id="{10F6C20E-3589-4925-915A-0797DDE875C1}" type="datetime1">
              <a:rPr lang="en-GB" smtClean="0"/>
            </a:fld>
            <a:endParaRPr lang="en-GB"/>
          </a:p>
        </p:txBody>
      </p:sp>
      <p:sp>
        <p:nvSpPr>
          <p:cNvPr id="1048789" name="Footer Placeholder 3"/>
          <p:cNvSpPr>
            <a:spLocks noGrp="1"/>
          </p:cNvSpPr>
          <p:nvPr>
            <p:ph type="ftr" sz="quarter" idx="11"/>
          </p:nvPr>
        </p:nvSpPr>
        <p:spPr/>
        <p:txBody>
          <a:bodyPr/>
          <a:p>
            <a:endParaRPr lang="en-GB"/>
          </a:p>
        </p:txBody>
      </p:sp>
      <p:sp>
        <p:nvSpPr>
          <p:cNvPr id="1048790" name="Slide Number Placeholder 4"/>
          <p:cNvSpPr>
            <a:spLocks noGrp="1"/>
          </p:cNvSpPr>
          <p:nvPr>
            <p:ph type="sldNum" sz="quarter" idx="12"/>
          </p:nvPr>
        </p:nvSpPr>
        <p:spPr/>
        <p:txBody>
          <a:bodyPr/>
          <a:p>
            <a:fld id="{6AE4CC81-9032-4BD1-B72C-9117D8D40CA4}"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0" name=""/>
        <p:cNvGrpSpPr/>
        <p:nvPr/>
      </p:nvGrpSpPr>
      <p:grpSpPr>
        <a:xfrm>
          <a:off x="0" y="0"/>
          <a:ext cx="0" cy="0"/>
          <a:chOff x="0" y="0"/>
          <a:chExt cx="0" cy="0"/>
        </a:xfrm>
      </p:grpSpPr>
      <p:sp>
        <p:nvSpPr>
          <p:cNvPr id="1048589" name="Date Placeholder 1"/>
          <p:cNvSpPr>
            <a:spLocks noGrp="1"/>
          </p:cNvSpPr>
          <p:nvPr>
            <p:ph type="dt" sz="half" idx="10"/>
          </p:nvPr>
        </p:nvSpPr>
        <p:spPr/>
        <p:txBody>
          <a:bodyPr/>
          <a:p>
            <a:fld id="{5E8FC1EE-15D2-4E5A-828C-07882AE874DA}" type="datetime1">
              <a:rPr lang="en-GB" smtClean="0"/>
            </a:fld>
            <a:endParaRPr lang="en-GB"/>
          </a:p>
        </p:txBody>
      </p:sp>
      <p:sp>
        <p:nvSpPr>
          <p:cNvPr id="1048590" name="Footer Placeholder 2"/>
          <p:cNvSpPr>
            <a:spLocks noGrp="1"/>
          </p:cNvSpPr>
          <p:nvPr>
            <p:ph type="ftr" sz="quarter" idx="11"/>
          </p:nvPr>
        </p:nvSpPr>
        <p:spPr/>
        <p:txBody>
          <a:bodyPr/>
          <a:p>
            <a:endParaRPr lang="en-GB"/>
          </a:p>
        </p:txBody>
      </p:sp>
      <p:sp>
        <p:nvSpPr>
          <p:cNvPr id="1048591" name="Slide Number Placeholder 3"/>
          <p:cNvSpPr>
            <a:spLocks noGrp="1"/>
          </p:cNvSpPr>
          <p:nvPr>
            <p:ph type="sldNum" sz="quarter" idx="12"/>
          </p:nvPr>
        </p:nvSpPr>
        <p:spPr/>
        <p:txBody>
          <a:bodyPr/>
          <a:p>
            <a:fld id="{6AE4CC81-9032-4BD1-B72C-9117D8D40CA4}"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2" name=""/>
        <p:cNvGrpSpPr/>
        <p:nvPr/>
      </p:nvGrpSpPr>
      <p:grpSpPr>
        <a:xfrm>
          <a:off x="0" y="0"/>
          <a:ext cx="0" cy="0"/>
          <a:chOff x="0" y="0"/>
          <a:chExt cx="0" cy="0"/>
        </a:xfrm>
      </p:grpSpPr>
      <p:sp>
        <p:nvSpPr>
          <p:cNvPr id="104881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104881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81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815" name="Date Placeholder 4"/>
          <p:cNvSpPr>
            <a:spLocks noGrp="1"/>
          </p:cNvSpPr>
          <p:nvPr>
            <p:ph type="dt" sz="half" idx="10"/>
          </p:nvPr>
        </p:nvSpPr>
        <p:spPr/>
        <p:txBody>
          <a:bodyPr/>
          <a:p>
            <a:fld id="{F9A80FA9-F3AB-4794-A8A5-6E3008C4A137}" type="datetime1">
              <a:rPr lang="en-GB" smtClean="0"/>
            </a:fld>
            <a:endParaRPr lang="en-GB"/>
          </a:p>
        </p:txBody>
      </p:sp>
      <p:sp>
        <p:nvSpPr>
          <p:cNvPr id="1048816" name="Footer Placeholder 5"/>
          <p:cNvSpPr>
            <a:spLocks noGrp="1"/>
          </p:cNvSpPr>
          <p:nvPr>
            <p:ph type="ftr" sz="quarter" idx="11"/>
          </p:nvPr>
        </p:nvSpPr>
        <p:spPr/>
        <p:txBody>
          <a:bodyPr/>
          <a:p>
            <a:endParaRPr lang="en-GB"/>
          </a:p>
        </p:txBody>
      </p:sp>
      <p:sp>
        <p:nvSpPr>
          <p:cNvPr id="1048817" name="Slide Number Placeholder 6"/>
          <p:cNvSpPr>
            <a:spLocks noGrp="1"/>
          </p:cNvSpPr>
          <p:nvPr>
            <p:ph type="sldNum" sz="quarter" idx="12"/>
          </p:nvPr>
        </p:nvSpPr>
        <p:spPr/>
        <p:txBody>
          <a:bodyPr/>
          <a:p>
            <a:fld id="{6AE4CC81-9032-4BD1-B72C-9117D8D40CA4}"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9" name=""/>
        <p:cNvGrpSpPr/>
        <p:nvPr/>
      </p:nvGrpSpPr>
      <p:grpSpPr>
        <a:xfrm>
          <a:off x="0" y="0"/>
          <a:ext cx="0" cy="0"/>
          <a:chOff x="0" y="0"/>
          <a:chExt cx="0" cy="0"/>
        </a:xfrm>
      </p:grpSpPr>
      <p:sp>
        <p:nvSpPr>
          <p:cNvPr id="104879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1048797"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GB"/>
          </a:p>
        </p:txBody>
      </p:sp>
      <p:sp>
        <p:nvSpPr>
          <p:cNvPr id="104879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799" name="Date Placeholder 4"/>
          <p:cNvSpPr>
            <a:spLocks noGrp="1"/>
          </p:cNvSpPr>
          <p:nvPr>
            <p:ph type="dt" sz="half" idx="10"/>
          </p:nvPr>
        </p:nvSpPr>
        <p:spPr/>
        <p:txBody>
          <a:bodyPr/>
          <a:p>
            <a:fld id="{426127BD-AA1C-44A1-8EF8-9147F67B3E0F}" type="datetime1">
              <a:rPr lang="en-GB" smtClean="0"/>
            </a:fld>
            <a:endParaRPr lang="en-GB"/>
          </a:p>
        </p:txBody>
      </p:sp>
      <p:sp>
        <p:nvSpPr>
          <p:cNvPr id="1048800" name="Footer Placeholder 5"/>
          <p:cNvSpPr>
            <a:spLocks noGrp="1"/>
          </p:cNvSpPr>
          <p:nvPr>
            <p:ph type="ftr" sz="quarter" idx="11"/>
          </p:nvPr>
        </p:nvSpPr>
        <p:spPr/>
        <p:txBody>
          <a:bodyPr/>
          <a:p>
            <a:endParaRPr lang="en-GB"/>
          </a:p>
        </p:txBody>
      </p:sp>
      <p:sp>
        <p:nvSpPr>
          <p:cNvPr id="1048801" name="Slide Number Placeholder 6"/>
          <p:cNvSpPr>
            <a:spLocks noGrp="1"/>
          </p:cNvSpPr>
          <p:nvPr>
            <p:ph type="sldNum" sz="quarter" idx="12"/>
          </p:nvPr>
        </p:nvSpPr>
        <p:spPr/>
        <p:txBody>
          <a:bodyPr/>
          <a:p>
            <a:fld id="{6AE4CC81-9032-4BD1-B72C-9117D8D40CA4}"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GB"/>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388B4526-F29E-4869-949C-38EF2D897D20}" type="datetime1">
              <a:rPr lang="en-GB" smtClean="0"/>
            </a:fld>
            <a:endParaRPr lang="en-GB"/>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GB"/>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6AE4CC81-9032-4BD1-B72C-9117D8D40CA4}" type="slidenum">
              <a:rPr lang="en-GB" smtClean="0"/>
            </a:fld>
            <a:endParaRPr lang="en-GB"/>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1"/>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oleObject" Target="../embeddings/oleObject10.bin"/><Relationship Id="rId2" Type="http://schemas.openxmlformats.org/officeDocument/2006/relationships/image" Target="../media/image5.wmf"/><Relationship Id="rId3" Type="http://schemas.openxmlformats.org/officeDocument/2006/relationships/slideLayout" Target="../slideLayouts/slideLayout7.xml"/><Relationship Id="rId4" Type="http://schemas.openxmlformats.org/officeDocument/2006/relationships/vmlDrawing" Target="../drawings/vmlDrawing5.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oleObject" Target="../embeddings/oleObject11.bin"/><Relationship Id="rId2" Type="http://schemas.openxmlformats.org/officeDocument/2006/relationships/image" Target="../media/image5.wmf"/><Relationship Id="rId3" Type="http://schemas.openxmlformats.org/officeDocument/2006/relationships/oleObject" Target="../embeddings/oleObject12.bin"/><Relationship Id="rId4" Type="http://schemas.openxmlformats.org/officeDocument/2006/relationships/slideLayout" Target="../slideLayouts/slideLayout7.xml"/><Relationship Id="rId5" Type="http://schemas.openxmlformats.org/officeDocument/2006/relationships/vmlDrawing" Target="../drawings/vmlDrawing6.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oleObject" Target="../embeddings/oleObject13.bin"/><Relationship Id="rId2" Type="http://schemas.openxmlformats.org/officeDocument/2006/relationships/image" Target="../media/image5.wmf"/><Relationship Id="rId3" Type="http://schemas.openxmlformats.org/officeDocument/2006/relationships/oleObject" Target="../embeddings/oleObject14.bin"/><Relationship Id="rId4" Type="http://schemas.openxmlformats.org/officeDocument/2006/relationships/slideLayout" Target="../slideLayouts/slideLayout7.xml"/><Relationship Id="rId5" Type="http://schemas.openxmlformats.org/officeDocument/2006/relationships/vmlDrawing" Target="../drawings/vmlDrawing7.vml"/></Relationships>
</file>

<file path=ppt/slides/_rels/slide17.xml.rels><?xml version="1.0" encoding="UTF-8" standalone="yes"?>
<Relationships xmlns="http://schemas.openxmlformats.org/package/2006/relationships"><Relationship Id="rId1" Type="http://schemas.openxmlformats.org/officeDocument/2006/relationships/oleObject" Target="../embeddings/oleObject15.bin"/><Relationship Id="rId2" Type="http://schemas.openxmlformats.org/officeDocument/2006/relationships/image" Target="../media/image5.wmf"/><Relationship Id="rId3" Type="http://schemas.openxmlformats.org/officeDocument/2006/relationships/slideLayout" Target="../slideLayouts/slideLayout7.xml"/><Relationship Id="rId4" Type="http://schemas.openxmlformats.org/officeDocument/2006/relationships/vmlDrawing" Target="../drawings/vmlDrawing8.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wmf"/><Relationship Id="rId3" Type="http://schemas.openxmlformats.org/officeDocument/2006/relationships/oleObject" Target="../embeddings/oleObject2.bin"/><Relationship Id="rId4" Type="http://schemas.openxmlformats.org/officeDocument/2006/relationships/image" Target="../media/image2.wmf"/><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oleObject" Target="../embeddings/oleObject3.bin"/><Relationship Id="rId8" Type="http://schemas.openxmlformats.org/officeDocument/2006/relationships/image" Target="../media/image5.wmf"/><Relationship Id="rId9" Type="http://schemas.openxmlformats.org/officeDocument/2006/relationships/image" Target="../media/image6.png"/><Relationship Id="rId10" Type="http://schemas.openxmlformats.org/officeDocument/2006/relationships/image" Target="../media/image7.png"/><Relationship Id="rId11" Type="http://schemas.openxmlformats.org/officeDocument/2006/relationships/slideLayout" Target="../slideLayouts/slideLayout7.xml"/><Relationship Id="rId12"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1" Type="http://schemas.openxmlformats.org/officeDocument/2006/relationships/oleObject" Target="../embeddings/oleObject4.bin"/><Relationship Id="rId2" Type="http://schemas.openxmlformats.org/officeDocument/2006/relationships/image" Target="../media/image5.wmf"/><Relationship Id="rId3" Type="http://schemas.openxmlformats.org/officeDocument/2006/relationships/oleObject" Target="../embeddings/oleObject5.bin"/><Relationship Id="rId4" Type="http://schemas.openxmlformats.org/officeDocument/2006/relationships/oleObject" Target="../embeddings/oleObject6.bin"/><Relationship Id="rId5" Type="http://schemas.openxmlformats.org/officeDocument/2006/relationships/slideLayout" Target="../slideLayouts/slideLayout7.xml"/><Relationship Id="rId6" Type="http://schemas.openxmlformats.org/officeDocument/2006/relationships/vmlDrawing" Target="../drawings/vmlDrawing2.vml"/></Relationships>
</file>

<file path=ppt/slides/_rels/slide8.xml.rels><?xml version="1.0" encoding="UTF-8" standalone="yes"?>
<Relationships xmlns="http://schemas.openxmlformats.org/package/2006/relationships"><Relationship Id="rId1" Type="http://schemas.openxmlformats.org/officeDocument/2006/relationships/oleObject" Target="../embeddings/oleObject7.bin"/><Relationship Id="rId2" Type="http://schemas.openxmlformats.org/officeDocument/2006/relationships/image" Target="../media/image5.wmf"/><Relationship Id="rId3" Type="http://schemas.openxmlformats.org/officeDocument/2006/relationships/oleObject" Target="../embeddings/oleObject8.bin"/><Relationship Id="rId4" Type="http://schemas.openxmlformats.org/officeDocument/2006/relationships/slideLayout" Target="../slideLayouts/slideLayout7.xml"/><Relationship Id="rId5" Type="http://schemas.openxmlformats.org/officeDocument/2006/relationships/vmlDrawing" Target="../drawings/vmlDrawing3.vml"/></Relationships>
</file>

<file path=ppt/slides/_rels/slide9.xml.rels><?xml version="1.0" encoding="UTF-8" standalone="yes"?>
<Relationships xmlns="http://schemas.openxmlformats.org/package/2006/relationships"><Relationship Id="rId1" Type="http://schemas.openxmlformats.org/officeDocument/2006/relationships/oleObject" Target="../embeddings/oleObject9.bin"/><Relationship Id="rId2" Type="http://schemas.openxmlformats.org/officeDocument/2006/relationships/image" Target="../media/image5.wmf"/><Relationship Id="rId3" Type="http://schemas.openxmlformats.org/officeDocument/2006/relationships/slideLayout" Target="../slideLayouts/slideLayout7.xml"/><Relationship Id="rId4" Type="http://schemas.openxmlformats.org/officeDocument/2006/relationships/vmlDrawing" Target="../drawings/vmlDrawing4.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8973" y="123557"/>
            <a:ext cx="12192000" cy="2387600"/>
          </a:xfrm>
        </p:spPr>
        <p:txBody>
          <a:bodyPr>
            <a:normAutofit fontScale="90000"/>
          </a:bodyPr>
          <a:p>
            <a:r>
              <a:rPr dirty="0" lang="en-GB"/>
              <a:t>CHM 101</a:t>
            </a:r>
            <a:br>
              <a:rPr dirty="0" lang="en-GB"/>
            </a:br>
            <a:r>
              <a:rPr dirty="0" lang="en-GB"/>
              <a:t> </a:t>
            </a:r>
            <a:br>
              <a:rPr dirty="0" lang="en-GB"/>
            </a:br>
            <a:r>
              <a:rPr dirty="0" lang="en-GB"/>
              <a:t>INTRODUCTORY CHEMISTRY I</a:t>
            </a:r>
          </a:p>
        </p:txBody>
      </p:sp>
      <p:sp>
        <p:nvSpPr>
          <p:cNvPr id="1048587" name="TextBox 4"/>
          <p:cNvSpPr txBox="1"/>
          <p:nvPr/>
        </p:nvSpPr>
        <p:spPr>
          <a:xfrm>
            <a:off x="954157" y="3648923"/>
            <a:ext cx="10058399" cy="523220"/>
          </a:xfrm>
          <a:prstGeom prst="rect"/>
          <a:noFill/>
        </p:spPr>
        <p:txBody>
          <a:bodyPr rtlCol="0" wrap="square">
            <a:spAutoFit/>
          </a:bodyPr>
          <a:p>
            <a:pPr algn="ctr"/>
            <a:r>
              <a:rPr b="1" dirty="0" sz="2800" lang="en-GB"/>
              <a:t>COURSE LECTURER: </a:t>
            </a:r>
            <a:r>
              <a:rPr b="1" dirty="0" sz="2800" lang="en-GB" err="1"/>
              <a:t>Azeez</a:t>
            </a:r>
            <a:r>
              <a:rPr b="1" dirty="0" sz="2800" lang="en-GB"/>
              <a:t> </a:t>
            </a:r>
            <a:r>
              <a:rPr b="1" dirty="0" sz="2800" lang="en-GB" err="1"/>
              <a:t>Luqmon</a:t>
            </a:r>
            <a:r>
              <a:rPr b="1" dirty="0" sz="2800" lang="en-GB"/>
              <a:t> A., PhD., </a:t>
            </a:r>
          </a:p>
        </p:txBody>
      </p:sp>
      <p:sp>
        <p:nvSpPr>
          <p:cNvPr id="1048588" name="Slide Number Placeholder 1"/>
          <p:cNvSpPr>
            <a:spLocks noGrp="1"/>
          </p:cNvSpPr>
          <p:nvPr>
            <p:ph type="sldNum" sz="quarter" idx="12"/>
          </p:nvPr>
        </p:nvSpPr>
        <p:spPr/>
        <p:txBody>
          <a:bodyPr/>
          <a:p>
            <a:fld id="{6AE4CC81-9032-4BD1-B72C-9117D8D40CA4}" type="slidenum">
              <a:rPr lang="en-GB" smtClean="0"/>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6" name="Slide Number Placeholder 1"/>
          <p:cNvSpPr>
            <a:spLocks noGrp="1"/>
          </p:cNvSpPr>
          <p:nvPr>
            <p:ph type="sldNum" sz="quarter" idx="12"/>
          </p:nvPr>
        </p:nvSpPr>
        <p:spPr/>
        <p:txBody>
          <a:bodyPr/>
          <a:p>
            <a:fld id="{6AE4CC81-9032-4BD1-B72C-9117D8D40CA4}" type="slidenum">
              <a:rPr lang="en-GB" smtClean="0"/>
              <a:t>10</a:t>
            </a:fld>
            <a:endParaRPr lang="en-GB"/>
          </a:p>
        </p:txBody>
      </p:sp>
      <p:sp>
        <p:nvSpPr>
          <p:cNvPr id="1048627" name="Rectangle 2"/>
          <p:cNvSpPr/>
          <p:nvPr/>
        </p:nvSpPr>
        <p:spPr>
          <a:xfrm>
            <a:off x="2690192" y="0"/>
            <a:ext cx="5105022" cy="707886"/>
          </a:xfrm>
          <a:prstGeom prst="rect"/>
        </p:spPr>
        <p:txBody>
          <a:bodyPr wrap="square">
            <a:spAutoFit/>
          </a:bodyPr>
          <a:p>
            <a:pPr algn="ctr"/>
            <a:r>
              <a:rPr b="1" dirty="0" sz="2000" lang="en-US">
                <a:solidFill>
                  <a:srgbClr val="000000"/>
                </a:solidFill>
                <a:ea typeface="Calibri" panose="020F0502020204030204" pitchFamily="34" charset="0"/>
                <a:cs typeface="Times New Roman" panose="02020603050405020304" pitchFamily="18" charset="0"/>
              </a:rPr>
              <a:t>Applications of Equilibrium Constants</a:t>
            </a:r>
          </a:p>
          <a:p>
            <a:pPr algn="ctr"/>
            <a:r>
              <a:rPr dirty="0" sz="2000" lang="en-US"/>
              <a:t>Prediction of the Direction of Reaction</a:t>
            </a:r>
            <a:endParaRPr dirty="0" sz="2000" lang="en-GB"/>
          </a:p>
        </p:txBody>
      </p:sp>
      <p:sp>
        <p:nvSpPr>
          <p:cNvPr id="1048628" name="Rectangle 3"/>
          <p:cNvSpPr/>
          <p:nvPr/>
        </p:nvSpPr>
        <p:spPr>
          <a:xfrm>
            <a:off x="0" y="758446"/>
            <a:ext cx="4668329" cy="369332"/>
          </a:xfrm>
          <a:prstGeom prst="rect"/>
        </p:spPr>
        <p:txBody>
          <a:bodyPr wrap="none">
            <a:spAutoFit/>
          </a:bodyPr>
          <a:p>
            <a:r>
              <a:rPr b="1" dirty="0" lang="en-US">
                <a:solidFill>
                  <a:srgbClr val="000000"/>
                </a:solidFill>
                <a:latin typeface="Calibri" panose="020F0502020204030204" pitchFamily="34" charset="0"/>
                <a:ea typeface="Calibri" panose="020F0502020204030204" pitchFamily="34" charset="0"/>
                <a:cs typeface="Times New Roman" panose="02020603050405020304" pitchFamily="18" charset="0"/>
              </a:rPr>
              <a:t>Changes in Reactant or Product Concentrations</a:t>
            </a:r>
            <a:endParaRPr dirty="0" lang="en-GB">
              <a:latin typeface="Calibri" panose="020F0502020204030204" pitchFamily="34" charset="0"/>
            </a:endParaRPr>
          </a:p>
        </p:txBody>
      </p:sp>
      <p:sp>
        <p:nvSpPr>
          <p:cNvPr id="1048629" name="Rectangle 4"/>
          <p:cNvSpPr/>
          <p:nvPr/>
        </p:nvSpPr>
        <p:spPr>
          <a:xfrm>
            <a:off x="0" y="1178338"/>
            <a:ext cx="12192000" cy="710707"/>
          </a:xfrm>
          <a:prstGeom prst="rect"/>
        </p:spPr>
        <p:txBody>
          <a:bodyPr wrap="square">
            <a:spAutoFit/>
          </a:bodyPr>
          <a:p>
            <a:pPr algn="just">
              <a:lnSpc>
                <a:spcPct val="115000"/>
              </a:lnSpc>
              <a:spcAft>
                <a:spcPts val="0"/>
              </a:spcAft>
            </a:pPr>
            <a:r>
              <a:rPr dirty="0" lang="en-US">
                <a:ea typeface="Calibri" panose="020F0502020204030204" pitchFamily="34" charset="0"/>
                <a:cs typeface="Arial" panose="020B0604020202020204" pitchFamily="34" charset="0"/>
              </a:rPr>
              <a:t>Adding a reactant or product, the equilibrium shifts away from the increase in order to consume part of the added substance.</a:t>
            </a:r>
            <a:r>
              <a:rPr dirty="0" lang="en-GB">
                <a:ea typeface="Calibri" panose="020F0502020204030204" pitchFamily="34" charset="0"/>
                <a:cs typeface="Times New Roman" panose="02020603050405020304" pitchFamily="18" charset="0"/>
              </a:rPr>
              <a:t> </a:t>
            </a:r>
            <a:r>
              <a:rPr dirty="0" lang="en-US">
                <a:ea typeface="Calibri" panose="020F0502020204030204" pitchFamily="34" charset="0"/>
                <a:cs typeface="Arial" panose="020B0604020202020204" pitchFamily="34" charset="0"/>
              </a:rPr>
              <a:t>Removing a reactant or product, the equilibrium shifts toward the decrease to replace part of the removed species.</a:t>
            </a:r>
            <a:endParaRPr dirty="0" lang="en-GB"/>
          </a:p>
        </p:txBody>
      </p:sp>
      <p:sp>
        <p:nvSpPr>
          <p:cNvPr id="1048630" name="Rectangle 5"/>
          <p:cNvSpPr/>
          <p:nvPr/>
        </p:nvSpPr>
        <p:spPr>
          <a:xfrm>
            <a:off x="39181" y="2034277"/>
            <a:ext cx="4038541" cy="369332"/>
          </a:xfrm>
          <a:prstGeom prst="rect"/>
        </p:spPr>
        <p:txBody>
          <a:bodyPr wrap="none">
            <a:spAutoFit/>
          </a:bodyPr>
          <a:p>
            <a:pPr algn="just"/>
            <a:r>
              <a:rPr b="1" dirty="0" lang="en-US">
                <a:solidFill>
                  <a:srgbClr val="000000"/>
                </a:solidFill>
                <a:latin typeface="Calibri" panose="020F0502020204030204" pitchFamily="34" charset="0"/>
                <a:ea typeface="Calibri" panose="020F0502020204030204" pitchFamily="34" charset="0"/>
                <a:cs typeface="Times New Roman" panose="02020603050405020304" pitchFamily="18" charset="0"/>
              </a:rPr>
              <a:t>Effects of Volume and Pressure Changes </a:t>
            </a:r>
            <a:endParaRPr dirty="0" lang="en-GB">
              <a:latin typeface="Calibri" panose="020F0502020204030204" pitchFamily="34" charset="0"/>
            </a:endParaRPr>
          </a:p>
        </p:txBody>
      </p:sp>
      <p:sp>
        <p:nvSpPr>
          <p:cNvPr id="1048631" name="Rectangle 6"/>
          <p:cNvSpPr/>
          <p:nvPr/>
        </p:nvSpPr>
        <p:spPr>
          <a:xfrm>
            <a:off x="0" y="2544163"/>
            <a:ext cx="12192000" cy="1047979"/>
          </a:xfrm>
          <a:prstGeom prst="rect"/>
        </p:spPr>
        <p:txBody>
          <a:bodyPr wrap="square">
            <a:spAutoFit/>
          </a:bodyPr>
          <a:p>
            <a:pPr algn="just" indent="-342900" lvl="0" marL="342900">
              <a:lnSpc>
                <a:spcPct val="115000"/>
              </a:lnSpc>
              <a:spcAft>
                <a:spcPts val="0"/>
              </a:spcAft>
              <a:buFont typeface="+mj-lt"/>
              <a:buAutoNum type="romanLcPeriod"/>
            </a:pPr>
            <a:r>
              <a:rPr dirty="0" lang="en-US">
                <a:ea typeface="SymbolMT"/>
                <a:cs typeface="Arial" panose="020B0604020202020204" pitchFamily="34" charset="0"/>
              </a:rPr>
              <a:t>If P increases (V decreases), the system shifts to the side with a smaller number of gas molecules (this effectively reestablishes equilibrium by decreasing the pressure).</a:t>
            </a:r>
            <a:endParaRPr dirty="0" lang="en-GB">
              <a:ea typeface="SymbolMT"/>
              <a:cs typeface="SymbolMT"/>
            </a:endParaRPr>
          </a:p>
          <a:p>
            <a:pPr algn="just" indent="-342900" lvl="0" marL="342900">
              <a:lnSpc>
                <a:spcPct val="115000"/>
              </a:lnSpc>
              <a:spcAft>
                <a:spcPts val="0"/>
              </a:spcAft>
              <a:buFont typeface="+mj-lt"/>
              <a:buAutoNum type="romanLcPeriod"/>
            </a:pPr>
            <a:r>
              <a:rPr dirty="0" lang="en-US">
                <a:ea typeface="SymbolMT"/>
                <a:cs typeface="Arial" panose="020B0604020202020204" pitchFamily="34" charset="0"/>
              </a:rPr>
              <a:t>If P decreases (V increases), the system shifts to the side with a greater number of gas molecules.</a:t>
            </a:r>
            <a:endParaRPr dirty="0" lang="en-GB">
              <a:effectLst/>
              <a:ea typeface="SymbolMT"/>
              <a:cs typeface="SymbolMT"/>
            </a:endParaRPr>
          </a:p>
        </p:txBody>
      </p:sp>
      <p:sp>
        <p:nvSpPr>
          <p:cNvPr id="1048632" name="Rectangle 7"/>
          <p:cNvSpPr/>
          <p:nvPr/>
        </p:nvSpPr>
        <p:spPr>
          <a:xfrm>
            <a:off x="63937" y="3680490"/>
            <a:ext cx="3099759" cy="369332"/>
          </a:xfrm>
          <a:prstGeom prst="rect"/>
        </p:spPr>
        <p:txBody>
          <a:bodyPr wrap="none">
            <a:spAutoFit/>
          </a:bodyPr>
          <a:p>
            <a:r>
              <a:rPr b="1" dirty="0" lang="en-US">
                <a:solidFill>
                  <a:srgbClr val="000000"/>
                </a:solidFill>
                <a:latin typeface="Calibri" panose="020F0502020204030204" pitchFamily="34" charset="0"/>
                <a:ea typeface="Calibri" panose="020F0502020204030204" pitchFamily="34" charset="0"/>
                <a:cs typeface="Times New Roman" panose="02020603050405020304" pitchFamily="18" charset="0"/>
              </a:rPr>
              <a:t>Effect of Temperature Changes</a:t>
            </a:r>
            <a:endParaRPr dirty="0" lang="en-GB">
              <a:latin typeface="Calibri" panose="020F0502020204030204" pitchFamily="34" charset="0"/>
            </a:endParaRPr>
          </a:p>
        </p:txBody>
      </p:sp>
      <p:sp>
        <p:nvSpPr>
          <p:cNvPr id="1048633" name="Rectangle 8"/>
          <p:cNvSpPr/>
          <p:nvPr/>
        </p:nvSpPr>
        <p:spPr>
          <a:xfrm>
            <a:off x="0" y="4138170"/>
            <a:ext cx="12192000" cy="687881"/>
          </a:xfrm>
          <a:prstGeom prst="rect"/>
        </p:spPr>
        <p:txBody>
          <a:bodyPr wrap="square">
            <a:spAutoFit/>
          </a:bodyPr>
          <a:p>
            <a:pPr algn="just">
              <a:lnSpc>
                <a:spcPct val="115000"/>
              </a:lnSpc>
              <a:spcAft>
                <a:spcPts val="0"/>
              </a:spcAft>
            </a:pPr>
            <a:r>
              <a:rPr dirty="0" lang="en-US">
                <a:latin typeface="Calibri" panose="020F0502020204030204" pitchFamily="34" charset="0"/>
                <a:ea typeface="Calibri" panose="020F0502020204030204" pitchFamily="34" charset="0"/>
                <a:cs typeface="Arial" panose="020B0604020202020204" pitchFamily="34" charset="0"/>
              </a:rPr>
              <a:t>The reaction shifts right when T is increased for an Endothermic Reaction or T is decreased for an Exothermic reaction.</a:t>
            </a:r>
            <a:endParaRPr dirty="0" lang="en-GB">
              <a:latin typeface="Calibri" panose="020F0502020204030204" pitchFamily="34" charset="0"/>
              <a:ea typeface="Calibri" panose="020F0502020204030204" pitchFamily="34" charset="0"/>
              <a:cs typeface="Times New Roman" panose="02020603050405020304" pitchFamily="18" charset="0"/>
            </a:endParaRPr>
          </a:p>
          <a:p>
            <a:pPr algn="just"/>
            <a:r>
              <a:rPr dirty="0" lang="en-US">
                <a:latin typeface="Calibri" panose="020F0502020204030204" pitchFamily="34" charset="0"/>
                <a:ea typeface="Calibri" panose="020F0502020204030204" pitchFamily="34" charset="0"/>
                <a:cs typeface="Arial" panose="020B0604020202020204" pitchFamily="34" charset="0"/>
              </a:rPr>
              <a:t>The reaction shifts left when T is decreased for an Endothermic Reaction or T is increased for an Exothermic reaction</a:t>
            </a:r>
            <a:endParaRPr dirty="0" lang="en-GB">
              <a:latin typeface="Calibri" panose="020F0502020204030204" pitchFamily="34" charset="0"/>
            </a:endParaRPr>
          </a:p>
        </p:txBody>
      </p:sp>
      <p:sp>
        <p:nvSpPr>
          <p:cNvPr id="1048634" name="Rectangle 9"/>
          <p:cNvSpPr/>
          <p:nvPr/>
        </p:nvSpPr>
        <p:spPr>
          <a:xfrm>
            <a:off x="17569" y="4914399"/>
            <a:ext cx="2336473" cy="410882"/>
          </a:xfrm>
          <a:prstGeom prst="rect"/>
        </p:spPr>
        <p:txBody>
          <a:bodyPr wrap="none">
            <a:spAutoFit/>
          </a:bodyPr>
          <a:p>
            <a:pPr algn="just">
              <a:lnSpc>
                <a:spcPct val="115000"/>
              </a:lnSpc>
              <a:spcAft>
                <a:spcPts val="0"/>
              </a:spcAft>
            </a:pPr>
            <a:r>
              <a:rPr b="1" dirty="0" lang="en-US">
                <a:solidFill>
                  <a:srgbClr val="000000"/>
                </a:solidFill>
                <a:latin typeface="Calibri" panose="020F0502020204030204" pitchFamily="34" charset="0"/>
                <a:ea typeface="Calibri" panose="020F0502020204030204" pitchFamily="34" charset="0"/>
                <a:cs typeface="Times New Roman" panose="02020603050405020304" pitchFamily="18" charset="0"/>
              </a:rPr>
              <a:t>The Effect of Catalysts </a:t>
            </a:r>
            <a:endParaRPr dirty="0" sz="2400" lang="en-GB">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48635" name="Rectangle 10"/>
          <p:cNvSpPr/>
          <p:nvPr/>
        </p:nvSpPr>
        <p:spPr>
          <a:xfrm>
            <a:off x="9680" y="5372079"/>
            <a:ext cx="12076304" cy="646331"/>
          </a:xfrm>
          <a:prstGeom prst="rect"/>
        </p:spPr>
        <p:txBody>
          <a:bodyPr wrap="square">
            <a:spAutoFit/>
          </a:bodyPr>
          <a:p>
            <a:r>
              <a:rPr dirty="0" lang="en-US">
                <a:solidFill>
                  <a:srgbClr val="000000"/>
                </a:solidFill>
                <a:latin typeface="Calibri" panose="020F0502020204030204" pitchFamily="34" charset="0"/>
                <a:ea typeface="Calibri" panose="020F0502020204030204" pitchFamily="34" charset="0"/>
                <a:cs typeface="Times New Roman" panose="02020603050405020304" pitchFamily="18" charset="0"/>
              </a:rPr>
              <a:t>The position of the equilibrium does not change when a catalyst is added but the speed at which equilibrium is reached increases. </a:t>
            </a:r>
            <a:endParaRPr dirty="0" lang="en-GB">
              <a:latin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36" name="Slide Number Placeholder 1"/>
          <p:cNvSpPr>
            <a:spLocks noGrp="1"/>
          </p:cNvSpPr>
          <p:nvPr>
            <p:ph type="sldNum" sz="quarter" idx="12"/>
          </p:nvPr>
        </p:nvSpPr>
        <p:spPr/>
        <p:txBody>
          <a:bodyPr/>
          <a:p>
            <a:fld id="{6AE4CC81-9032-4BD1-B72C-9117D8D40CA4}" type="slidenum">
              <a:rPr lang="en-GB" smtClean="0"/>
              <a:t>11</a:t>
            </a:fld>
            <a:endParaRPr lang="en-GB"/>
          </a:p>
        </p:txBody>
      </p:sp>
      <p:sp>
        <p:nvSpPr>
          <p:cNvPr id="1048637" name="Text Box 2"/>
          <p:cNvSpPr txBox="1">
            <a:spLocks noChangeArrowheads="1"/>
          </p:cNvSpPr>
          <p:nvPr/>
        </p:nvSpPr>
        <p:spPr bwMode="auto">
          <a:xfrm>
            <a:off x="14288" y="12700"/>
            <a:ext cx="12177712" cy="5719514"/>
          </a:xfrm>
          <a:prstGeom prst="rect"/>
          <a:noFill/>
          <a:ln w="9525">
            <a:noFill/>
            <a:miter lim="800000"/>
            <a:headEnd/>
            <a:tailEnd/>
          </a:ln>
        </p:spPr>
        <p:txBody>
          <a:bodyPr anchor="t" anchorCtr="0" bIns="45720" compatLnSpc="1" lIns="91440" numCol="1" rIns="91440" tIns="45720" vert="horz" wrap="square">
            <a:prstTxWarp prst="textNoShape"/>
            <a:spAutoFit/>
          </a:bodyPr>
          <a:p>
            <a:pPr algn="just" defTabSz="914400" eaLnBrk="0" fontAlgn="base" hangingPunct="0" indent="0" latinLnBrk="0" lvl="0" marL="0" marR="0" rtl="0">
              <a:lnSpc>
                <a:spcPct val="150000"/>
              </a:lnSpc>
              <a:spcBef>
                <a:spcPct val="0"/>
              </a:spcBef>
              <a:spcAft>
                <a:spcPct val="0"/>
              </a:spcAft>
              <a:buClr>
                <a:srgbClr val="000000"/>
              </a:buClr>
              <a:buSzTx/>
            </a:pPr>
            <a:r>
              <a:rPr altLang="en-US" baseline="0" b="0" cap="none" dirty="0" i="0" kumimoji="0" lang="en-US" normalizeH="0" strike="noStrike" u="none">
                <a:ln>
                  <a:noFill/>
                </a:ln>
                <a:solidFill>
                  <a:srgbClr val="000000"/>
                </a:solidFill>
                <a:effectLst/>
              </a:rPr>
              <a:t>Examples </a:t>
            </a: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i="0" kumimoji="0" lang="en-GB" normalizeH="0" strike="noStrike" u="none">
                <a:ln>
                  <a:noFill/>
                </a:ln>
                <a:solidFill>
                  <a:srgbClr val="000000"/>
                </a:solidFill>
                <a:effectLst/>
              </a:rPr>
              <a:t>Nitrogen gas and oxygen gas combine @ 25</a:t>
            </a:r>
            <a:r>
              <a:rPr altLang="en-US" baseline="30000" b="0" cap="none" dirty="0" i="0" kumimoji="0" lang="en-GB" normalizeH="0" strike="noStrike" u="none">
                <a:ln>
                  <a:noFill/>
                </a:ln>
                <a:solidFill>
                  <a:srgbClr val="000000"/>
                </a:solidFill>
                <a:effectLst/>
              </a:rPr>
              <a:t>o</a:t>
            </a:r>
            <a:r>
              <a:rPr altLang="en-US" baseline="0" b="0" cap="none" dirty="0" i="0" kumimoji="0" lang="en-GB" normalizeH="0" strike="noStrike" u="none">
                <a:ln>
                  <a:noFill/>
                </a:ln>
                <a:solidFill>
                  <a:srgbClr val="000000"/>
                </a:solidFill>
                <a:effectLst/>
              </a:rPr>
              <a:t>C in a closed container to from nitrogen (II) oxide as follows</a:t>
            </a:r>
          </a:p>
          <a:p>
            <a:pPr algn="just" defTabSz="914400" eaLnBrk="0" fontAlgn="base" hangingPunct="0" indent="0" latinLnBrk="0" lvl="0" marL="0" marR="0" rtl="0">
              <a:lnSpc>
                <a:spcPct val="150000"/>
              </a:lnSpc>
              <a:spcBef>
                <a:spcPct val="0"/>
              </a:spcBef>
              <a:spcAft>
                <a:spcPts val="800"/>
              </a:spcAft>
              <a:buClrTx/>
              <a:buSzTx/>
              <a:buFontTx/>
              <a:buNone/>
            </a:pPr>
            <a:r>
              <a:rPr altLang="en-US" baseline="0" b="0" cap="none" dirty="0" i="0" kumimoji="0" lang="en-GB" normalizeH="0" strike="noStrike" u="none">
                <a:ln>
                  <a:noFill/>
                </a:ln>
                <a:solidFill>
                  <a:srgbClr val="000000"/>
                </a:solidFill>
                <a:effectLst/>
              </a:rPr>
              <a:t>N</a:t>
            </a:r>
            <a:r>
              <a:rPr altLang="en-US" baseline="-25000" b="0" cap="none" dirty="0" i="0" kumimoji="0" lang="en-GB" normalizeH="0" strike="noStrike" u="none">
                <a:ln>
                  <a:noFill/>
                </a:ln>
                <a:solidFill>
                  <a:srgbClr val="000000"/>
                </a:solidFill>
                <a:effectLst/>
              </a:rPr>
              <a:t>2</a:t>
            </a:r>
            <a:r>
              <a:rPr altLang="en-US" baseline="0" b="0" cap="none" dirty="0" i="0" kumimoji="0" lang="en-GB" normalizeH="0" strike="noStrike" u="none">
                <a:ln>
                  <a:noFill/>
                </a:ln>
                <a:solidFill>
                  <a:srgbClr val="000000"/>
                </a:solidFill>
                <a:effectLst/>
              </a:rPr>
              <a:t> + O</a:t>
            </a:r>
            <a:r>
              <a:rPr altLang="en-US" baseline="-25000" b="0" cap="none" dirty="0" i="0" kumimoji="0" lang="en-GB" normalizeH="0" strike="noStrike" u="none">
                <a:ln>
                  <a:noFill/>
                </a:ln>
                <a:solidFill>
                  <a:srgbClr val="000000"/>
                </a:solidFill>
                <a:effectLst/>
              </a:rPr>
              <a:t>2</a:t>
            </a:r>
            <a:r>
              <a:rPr altLang="en-US" baseline="0" b="0" cap="none" dirty="0" i="0" kumimoji="0" lang="en-GB" normalizeH="0" strike="noStrike" u="none">
                <a:ln>
                  <a:noFill/>
                </a:ln>
                <a:solidFill>
                  <a:srgbClr val="000000"/>
                </a:solidFill>
                <a:effectLst/>
              </a:rPr>
              <a:t> 	</a:t>
            </a:r>
            <a:r>
              <a:rPr altLang="en-US" b="0" cap="none" dirty="0" i="0" kumimoji="0" lang="en-GB" normalizeH="0" strike="noStrike" u="none">
                <a:ln>
                  <a:noFill/>
                </a:ln>
                <a:solidFill>
                  <a:srgbClr val="000000"/>
                </a:solidFill>
                <a:effectLst/>
              </a:rPr>
              <a:t>         </a:t>
            </a:r>
            <a:r>
              <a:rPr altLang="en-US" baseline="0" b="0" cap="none" dirty="0" i="0" kumimoji="0" lang="en-GB" normalizeH="0" strike="noStrike" u="none">
                <a:ln>
                  <a:noFill/>
                </a:ln>
                <a:solidFill>
                  <a:schemeClr val="tx1"/>
                </a:solidFill>
                <a:effectLst/>
              </a:rPr>
              <a:t>2NO 	</a:t>
            </a:r>
            <a:r>
              <a:rPr altLang="en-US" baseline="0" b="0" cap="none" dirty="0" i="0" kumimoji="0" lang="en-GB" normalizeH="0" err="1" strike="noStrike" u="none">
                <a:ln>
                  <a:noFill/>
                </a:ln>
                <a:solidFill>
                  <a:schemeClr val="tx1"/>
                </a:solidFill>
                <a:effectLst/>
              </a:rPr>
              <a:t>K</a:t>
            </a:r>
            <a:r>
              <a:rPr altLang="en-US" baseline="-25000" b="0" cap="none" dirty="0" i="0" kumimoji="0" lang="en-GB" normalizeH="0" err="1" strike="noStrike" u="none">
                <a:ln>
                  <a:noFill/>
                </a:ln>
                <a:solidFill>
                  <a:schemeClr val="tx1"/>
                </a:solidFill>
                <a:effectLst/>
              </a:rPr>
              <a:t>p</a:t>
            </a:r>
            <a:r>
              <a:rPr altLang="en-US" baseline="0" b="0" cap="none" dirty="0" i="0" kumimoji="0" lang="en-GB" normalizeH="0" strike="noStrike" u="none">
                <a:ln>
                  <a:noFill/>
                </a:ln>
                <a:solidFill>
                  <a:schemeClr val="tx1"/>
                </a:solidFill>
                <a:effectLst/>
              </a:rPr>
              <a:t> = 3.3x10</a:t>
            </a:r>
            <a:r>
              <a:rPr altLang="en-US" baseline="30000" b="0" cap="none" dirty="0" i="0" kumimoji="0" lang="en-GB" normalizeH="0" strike="noStrike" u="none">
                <a:ln>
                  <a:noFill/>
                </a:ln>
                <a:solidFill>
                  <a:schemeClr val="tx1"/>
                </a:solidFill>
                <a:effectLst/>
              </a:rPr>
              <a:t>30</a:t>
            </a:r>
            <a:r>
              <a:rPr altLang="en-US" baseline="0" b="0" cap="none" dirty="0" i="0" kumimoji="0" lang="en-GB" normalizeH="0" strike="noStrike" u="none">
                <a:ln>
                  <a:noFill/>
                </a:ln>
                <a:solidFill>
                  <a:schemeClr val="tx1"/>
                </a:solidFill>
                <a:effectLst/>
              </a:rPr>
              <a:t> @ 25 </a:t>
            </a:r>
            <a:r>
              <a:rPr altLang="en-US" baseline="30000" b="0" cap="none" dirty="0" i="0" kumimoji="0" lang="en-GB" normalizeH="0" err="1" strike="noStrike" u="none">
                <a:ln>
                  <a:noFill/>
                </a:ln>
                <a:solidFill>
                  <a:schemeClr val="tx1"/>
                </a:solidFill>
                <a:effectLst/>
              </a:rPr>
              <a:t>o</a:t>
            </a:r>
            <a:r>
              <a:rPr altLang="en-US" baseline="0" b="0" cap="none" dirty="0" i="0" kumimoji="0" lang="en-GB" normalizeH="0" err="1" strike="noStrike" u="none">
                <a:ln>
                  <a:noFill/>
                </a:ln>
                <a:solidFill>
                  <a:schemeClr val="tx1"/>
                </a:solidFill>
                <a:effectLst/>
              </a:rPr>
              <a:t>C</a:t>
            </a:r>
            <a:r>
              <a:rPr altLang="en-US" baseline="0" b="0" cap="none" dirty="0" i="0" kumimoji="0" lang="en-GB" normalizeH="0" strike="noStrike" u="none">
                <a:ln>
                  <a:noFill/>
                </a:ln>
                <a:solidFill>
                  <a:schemeClr val="tx1"/>
                </a:solidFill>
                <a:effectLst/>
              </a:rPr>
              <a:t> ∆H = +1.81KJ Endo</a:t>
            </a:r>
          </a:p>
          <a:p>
            <a:pPr algn="just" defTabSz="914400" eaLnBrk="0" fontAlgn="base" hangingPunct="0" indent="0" latinLnBrk="0" lvl="0" marL="0" marR="0" rtl="0">
              <a:lnSpc>
                <a:spcPct val="150000"/>
              </a:lnSpc>
              <a:spcBef>
                <a:spcPct val="0"/>
              </a:spcBef>
              <a:spcAft>
                <a:spcPts val="800"/>
              </a:spcAft>
              <a:buClrTx/>
              <a:buSzTx/>
              <a:buFontTx/>
              <a:buNone/>
            </a:pPr>
            <a:r>
              <a:rPr altLang="en-US" baseline="0" b="0" cap="none" dirty="0" i="0" kumimoji="0" lang="en-GB" normalizeH="0" strike="noStrike" u="none">
                <a:ln>
                  <a:noFill/>
                </a:ln>
                <a:solidFill>
                  <a:schemeClr val="tx1"/>
                </a:solidFill>
                <a:effectLst/>
              </a:rPr>
              <a:t>What would be the effect on the direction of equilibrium if the following changes are made to the system?</a:t>
            </a:r>
          </a:p>
          <a:p>
            <a:pPr algn="just" defTabSz="914400" eaLnBrk="0" fontAlgn="base" hangingPunct="0" indent="0" latinLnBrk="0" lvl="0" marL="0" marR="0" rtl="0">
              <a:lnSpc>
                <a:spcPct val="150000"/>
              </a:lnSpc>
              <a:spcBef>
                <a:spcPct val="0"/>
              </a:spcBef>
              <a:spcAft>
                <a:spcPts val="1000"/>
              </a:spcAft>
              <a:buClr>
                <a:srgbClr val="000000"/>
              </a:buClr>
              <a:buSzTx/>
              <a:buFont typeface="Comic Sans MS" panose="030F0702030302020204" pitchFamily="66" charset="0"/>
              <a:buChar char="a"/>
            </a:pPr>
            <a:r>
              <a:rPr altLang="en-US" baseline="0" b="0" cap="none" dirty="0" i="0" kumimoji="0" lang="en-US" normalizeH="0" strike="noStrike" u="none">
                <a:ln>
                  <a:noFill/>
                </a:ln>
                <a:solidFill>
                  <a:srgbClr val="000000"/>
                </a:solidFill>
                <a:effectLst/>
              </a:rPr>
              <a:t>  N</a:t>
            </a:r>
            <a:r>
              <a:rPr altLang="en-US" baseline="-25000" b="0" cap="none" dirty="0" i="0" kumimoji="0" lang="en-US" normalizeH="0" strike="noStrike" u="none">
                <a:ln>
                  <a:noFill/>
                </a:ln>
                <a:solidFill>
                  <a:srgbClr val="000000"/>
                </a:solidFill>
                <a:effectLst/>
              </a:rPr>
              <a:t>2</a:t>
            </a:r>
            <a:r>
              <a:rPr altLang="en-US" baseline="0" b="0" cap="none" dirty="0" i="0" kumimoji="0" lang="en-US" normalizeH="0" strike="noStrike" u="none">
                <a:ln>
                  <a:noFill/>
                </a:ln>
                <a:solidFill>
                  <a:srgbClr val="000000"/>
                </a:solidFill>
                <a:effectLst/>
              </a:rPr>
              <a:t> is added</a:t>
            </a:r>
            <a:endParaRPr altLang="en-US" baseline="0" b="0" cap="none" dirty="0" i="0" kumimoji="0" lang="en-US" normalizeH="0" strike="noStrike" u="none">
              <a:ln>
                <a:noFill/>
              </a:ln>
              <a:solidFill>
                <a:schemeClr val="tx1"/>
              </a:solidFill>
              <a:effectLst/>
            </a:endParaRPr>
          </a:p>
          <a:p>
            <a:pPr algn="just" defTabSz="914400" eaLnBrk="0" fontAlgn="base" hangingPunct="0" indent="0" latinLnBrk="0" lvl="0" marL="0" marR="0" rtl="0">
              <a:lnSpc>
                <a:spcPct val="150000"/>
              </a:lnSpc>
              <a:spcBef>
                <a:spcPct val="0"/>
              </a:spcBef>
              <a:spcAft>
                <a:spcPct val="0"/>
              </a:spcAft>
              <a:buClr>
                <a:srgbClr val="000000"/>
              </a:buClr>
              <a:buSzTx/>
              <a:buFont typeface="Comic Sans MS" panose="030F0702030302020204" pitchFamily="66" charset="0"/>
              <a:buChar char="b"/>
            </a:pPr>
            <a:r>
              <a:rPr altLang="en-US" baseline="0" b="0" cap="none" dirty="0" i="0" kumimoji="0" lang="en-US" normalizeH="0" strike="noStrike" u="none">
                <a:ln>
                  <a:noFill/>
                </a:ln>
                <a:solidFill>
                  <a:srgbClr val="000000"/>
                </a:solidFill>
                <a:effectLst/>
              </a:rPr>
              <a:t>  He is added</a:t>
            </a:r>
            <a:endParaRPr altLang="en-US" baseline="0" b="0" cap="none" dirty="0" i="0" kumimoji="0" lang="en-US" normalizeH="0" strike="noStrike" u="none">
              <a:ln>
                <a:noFill/>
              </a:ln>
              <a:solidFill>
                <a:schemeClr val="tx1"/>
              </a:solidFill>
              <a:effectLst/>
            </a:endParaRPr>
          </a:p>
          <a:p>
            <a:pPr algn="just" defTabSz="914400" eaLnBrk="0" fontAlgn="base" hangingPunct="0" indent="0" latinLnBrk="0" lvl="0" marL="0" marR="0" rtl="0">
              <a:lnSpc>
                <a:spcPct val="150000"/>
              </a:lnSpc>
              <a:spcBef>
                <a:spcPct val="0"/>
              </a:spcBef>
              <a:spcAft>
                <a:spcPct val="0"/>
              </a:spcAft>
              <a:buClr>
                <a:srgbClr val="000000"/>
              </a:buClr>
              <a:buSzTx/>
              <a:buFont typeface="Comic Sans MS" panose="030F0702030302020204" pitchFamily="66" charset="0"/>
              <a:buChar char="c"/>
            </a:pPr>
            <a:r>
              <a:rPr altLang="en-US" baseline="0" b="0" cap="none" dirty="0" i="0" kumimoji="0" lang="en-US" normalizeH="0" strike="noStrike" u="none">
                <a:ln>
                  <a:noFill/>
                </a:ln>
                <a:solidFill>
                  <a:srgbClr val="000000"/>
                </a:solidFill>
                <a:effectLst/>
              </a:rPr>
              <a:t>  The container is made larger</a:t>
            </a:r>
            <a:endParaRPr altLang="en-US" baseline="0" b="0" cap="none" dirty="0" i="0" kumimoji="0" lang="en-US" normalizeH="0" strike="noStrike" u="none">
              <a:ln>
                <a:noFill/>
              </a:ln>
              <a:solidFill>
                <a:schemeClr val="tx1"/>
              </a:solidFill>
              <a:effectLst/>
            </a:endParaRPr>
          </a:p>
          <a:p>
            <a:pPr algn="just" defTabSz="914400" eaLnBrk="0" fontAlgn="base" hangingPunct="0" indent="0" latinLnBrk="0" lvl="0" marL="0" marR="0" rtl="0">
              <a:lnSpc>
                <a:spcPct val="150000"/>
              </a:lnSpc>
              <a:spcBef>
                <a:spcPct val="0"/>
              </a:spcBef>
              <a:spcAft>
                <a:spcPct val="0"/>
              </a:spcAft>
              <a:buClr>
                <a:srgbClr val="000000"/>
              </a:buClr>
              <a:buSzTx/>
              <a:buFont typeface="Comic Sans MS" panose="030F0702030302020204" pitchFamily="66" charset="0"/>
              <a:buChar char="d"/>
            </a:pPr>
            <a:r>
              <a:rPr altLang="en-US" baseline="0" b="0" cap="none" dirty="0" i="0" kumimoji="0" lang="en-US" normalizeH="0" strike="noStrike" u="none">
                <a:ln>
                  <a:noFill/>
                </a:ln>
                <a:solidFill>
                  <a:srgbClr val="000000"/>
                </a:solidFill>
                <a:effectLst/>
              </a:rPr>
              <a:t> The system is cooled</a:t>
            </a:r>
            <a:endParaRPr altLang="en-US" baseline="0" b="0" cap="none" dirty="0" i="0" kumimoji="0" lang="en-US" normalizeH="0" strike="noStrike" u="none">
              <a:ln>
                <a:noFill/>
              </a:ln>
              <a:solidFill>
                <a:schemeClr val="tx1"/>
              </a:solidFill>
              <a:effectLst/>
            </a:endParaRPr>
          </a:p>
          <a:p>
            <a:pPr algn="just" defTabSz="914400" eaLnBrk="0" fontAlgn="base" hangingPunct="0" indent="-342900" latinLnBrk="0" lvl="0" marL="342900" marR="0" rtl="0">
              <a:lnSpc>
                <a:spcPct val="150000"/>
              </a:lnSpc>
              <a:spcBef>
                <a:spcPct val="0"/>
              </a:spcBef>
              <a:spcAft>
                <a:spcPts val="800"/>
              </a:spcAft>
              <a:buClrTx/>
              <a:buSzTx/>
              <a:buFontTx/>
              <a:buAutoNum type="alphaLcPeriod"/>
            </a:pPr>
            <a:r>
              <a:rPr altLang="en-US" baseline="0" b="0" cap="none" dirty="0" i="0" kumimoji="0" lang="en-GB" normalizeH="0" strike="noStrike" u="none">
                <a:ln>
                  <a:noFill/>
                </a:ln>
                <a:solidFill>
                  <a:schemeClr val="tx1"/>
                </a:solidFill>
                <a:effectLst/>
              </a:rPr>
              <a:t>The reaction will shift right</a:t>
            </a:r>
          </a:p>
          <a:p>
            <a:pPr algn="just" defTabSz="914400" eaLnBrk="0" fontAlgn="base" hangingPunct="0" indent="-342900" latinLnBrk="0" lvl="0" marL="342900" marR="0" rtl="0">
              <a:lnSpc>
                <a:spcPct val="150000"/>
              </a:lnSpc>
              <a:spcBef>
                <a:spcPct val="0"/>
              </a:spcBef>
              <a:spcAft>
                <a:spcPts val="800"/>
              </a:spcAft>
              <a:buClrTx/>
              <a:buSzTx/>
              <a:buFontTx/>
              <a:buAutoNum type="alphaLcPeriod"/>
            </a:pPr>
            <a:r>
              <a:rPr altLang="en-US" dirty="0" lang="en-GB"/>
              <a:t>Since He is not one of the components, it does not affect the position of equilibrium</a:t>
            </a:r>
          </a:p>
          <a:p>
            <a:pPr algn="just" defTabSz="914400" eaLnBrk="0" fontAlgn="base" hangingPunct="0" indent="-342900" latinLnBrk="0" lvl="0" marL="342900" marR="0" rtl="0">
              <a:lnSpc>
                <a:spcPct val="150000"/>
              </a:lnSpc>
              <a:spcBef>
                <a:spcPct val="0"/>
              </a:spcBef>
              <a:spcAft>
                <a:spcPts val="800"/>
              </a:spcAft>
              <a:buClrTx/>
              <a:buSzTx/>
              <a:buFontTx/>
              <a:buAutoNum type="alphaLcPeriod"/>
            </a:pPr>
            <a:r>
              <a:rPr altLang="en-US" baseline="0" b="0" cap="none" dirty="0" i="0" kumimoji="0" lang="en-GB" normalizeH="0" strike="noStrike" u="none">
                <a:ln>
                  <a:noFill/>
                </a:ln>
                <a:solidFill>
                  <a:schemeClr val="tx1"/>
                </a:solidFill>
                <a:effectLst/>
              </a:rPr>
              <a:t>The</a:t>
            </a:r>
            <a:r>
              <a:rPr altLang="en-US" b="0" cap="none" dirty="0" i="0" kumimoji="0" lang="en-GB" normalizeH="0" strike="noStrike" u="none">
                <a:ln>
                  <a:noFill/>
                </a:ln>
                <a:solidFill>
                  <a:schemeClr val="tx1"/>
                </a:solidFill>
                <a:effectLst/>
              </a:rPr>
              <a:t> system will remain at equilibrium since both sides have equal number of molecules</a:t>
            </a:r>
          </a:p>
          <a:p>
            <a:pPr algn="just" defTabSz="914400" eaLnBrk="0" fontAlgn="base" hangingPunct="0" indent="0" latinLnBrk="0" lvl="0" marL="0" marR="0" rtl="0">
              <a:lnSpc>
                <a:spcPct val="150000"/>
              </a:lnSpc>
              <a:spcBef>
                <a:spcPct val="0"/>
              </a:spcBef>
              <a:spcAft>
                <a:spcPct val="0"/>
              </a:spcAft>
              <a:buClrTx/>
              <a:buSzTx/>
            </a:pPr>
            <a:r>
              <a:rPr altLang="en-US" dirty="0" lang="en-GB"/>
              <a:t>d. </a:t>
            </a:r>
            <a:r>
              <a:rPr altLang="en-US" baseline="0" b="0" cap="none" dirty="0" i="0" kumimoji="0" lang="en-US" normalizeH="0" strike="noStrike" u="none">
                <a:ln>
                  <a:noFill/>
                </a:ln>
                <a:solidFill>
                  <a:schemeClr val="tx1"/>
                </a:solidFill>
                <a:effectLst/>
              </a:rPr>
              <a:t>The reaction will shift towards reactants because it is endothermic to make products and exothermic to make reactants.</a:t>
            </a:r>
          </a:p>
        </p:txBody>
      </p:sp>
      <p:graphicFrame>
        <p:nvGraphicFramePr>
          <p:cNvPr id="4194313" name="Object 3"/>
          <p:cNvGraphicFramePr>
            <a:graphicFrameLocks noChangeAspect="1"/>
          </p:cNvGraphicFramePr>
          <p:nvPr/>
        </p:nvGraphicFramePr>
        <p:xfrm>
          <a:off x="914399" y="1086679"/>
          <a:ext cx="543340" cy="104775"/>
        </p:xfrm>
        <a:graphic>
          <a:graphicData uri="http://schemas.openxmlformats.org/presentationml/2006/ole">
            <mc:AlternateContent xmlns:mc="http://schemas.openxmlformats.org/markup-compatibility/2006">
              <mc:Choice xmlns:v="urn:schemas-microsoft-com:vml" Requires="v">
                <p:oleObj name="CS ChemDraw Drawing" r:id="rId1" spid="_x0000_s20496" imgH="165100" imgW="673100" progId="ChemDraw.Document.6.0">
                  <p:embed/>
                </p:oleObj>
              </mc:Choice>
              <mc:Fallback>
                <p:oleObj name="CS ChemDraw Drawing" r:id="rId1" imgH="165100" imgW="673100" progId="ChemDraw.Document.6.0">
                  <p:embed/>
                  <p:pic>
                    <p:nvPicPr>
                      <p:cNvPr id="2097170" name="Object 16"/>
                      <p:cNvPicPr>
                        <a:picLocks noChangeAspect="1" noChangeArrowheads="1"/>
                      </p:cNvPicPr>
                      <p:nvPr/>
                    </p:nvPicPr>
                    <p:blipFill>
                      <a:blip xmlns:r="http://schemas.openxmlformats.org/officeDocument/2006/relationships" r:embed="rId2"/>
                      <a:srcRect/>
                      <a:stretch>
                        <a:fillRect/>
                      </a:stretch>
                    </p:blipFill>
                    <p:spPr bwMode="auto">
                      <a:xfrm>
                        <a:off x="914399" y="1086679"/>
                        <a:ext cx="543340" cy="104775"/>
                      </a:xfrm>
                      <a:prstGeom prst="rect"/>
                      <a:noFill/>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8" name="Slide Number Placeholder 1"/>
          <p:cNvSpPr>
            <a:spLocks noGrp="1"/>
          </p:cNvSpPr>
          <p:nvPr>
            <p:ph type="sldNum" sz="quarter" idx="12"/>
          </p:nvPr>
        </p:nvSpPr>
        <p:spPr/>
        <p:txBody>
          <a:bodyPr/>
          <a:p>
            <a:fld id="{6AE4CC81-9032-4BD1-B72C-9117D8D40CA4}" type="slidenum">
              <a:rPr lang="en-GB" smtClean="0"/>
              <a:t>12</a:t>
            </a:fld>
            <a:endParaRPr lang="en-GB"/>
          </a:p>
        </p:txBody>
      </p:sp>
      <p:sp>
        <p:nvSpPr>
          <p:cNvPr id="1048639" name="Rectangle 17"/>
          <p:cNvSpPr/>
          <p:nvPr/>
        </p:nvSpPr>
        <p:spPr>
          <a:xfrm>
            <a:off x="0" y="0"/>
            <a:ext cx="12192000" cy="2255105"/>
          </a:xfrm>
          <a:prstGeom prst="rect"/>
        </p:spPr>
        <p:txBody>
          <a:bodyPr wrap="square">
            <a:spAutoFit/>
          </a:bodyPr>
          <a:p>
            <a:pPr algn="just">
              <a:lnSpc>
                <a:spcPct val="150000"/>
              </a:lnSpc>
              <a:spcAft>
                <a:spcPts val="1000"/>
              </a:spcAft>
            </a:pPr>
            <a:r>
              <a:rPr b="1" dirty="0" lang="en-US">
                <a:latin typeface="Calibri" panose="020F0502020204030204" pitchFamily="34" charset="0"/>
                <a:ea typeface="Calibri" panose="020F0502020204030204" pitchFamily="34" charset="0"/>
                <a:cs typeface="Times New Roman" panose="02020603050405020304" pitchFamily="18" charset="0"/>
              </a:rPr>
              <a:t>ACID-BASE EQUILIBRIUM</a:t>
            </a:r>
            <a:endParaRPr dirty="0" lang="en-GB">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b="1" dirty="0" lang="en-US">
                <a:latin typeface="Calibri" panose="020F0502020204030204" pitchFamily="34" charset="0"/>
                <a:ea typeface="Calibri" panose="020F0502020204030204" pitchFamily="34" charset="0"/>
                <a:cs typeface="Times New Roman" panose="02020603050405020304" pitchFamily="18" charset="0"/>
              </a:rPr>
              <a:t>Arrhenius concept</a:t>
            </a:r>
            <a:endParaRPr dirty="0" lang="en-GB">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dirty="0" lang="en-US">
                <a:latin typeface="Calibri" panose="020F0502020204030204" pitchFamily="34" charset="0"/>
                <a:ea typeface="Calibri" panose="020F0502020204030204" pitchFamily="34" charset="0"/>
                <a:cs typeface="Times New Roman" panose="02020603050405020304" pitchFamily="18" charset="0"/>
              </a:rPr>
              <a:t>Acid is a substance which dissociates in water to give H</a:t>
            </a:r>
            <a:r>
              <a:rPr baseline="30000" dirty="0" lang="en-US">
                <a:latin typeface="Calibri" panose="020F0502020204030204" pitchFamily="34" charset="0"/>
                <a:ea typeface="Calibri" panose="020F0502020204030204" pitchFamily="34" charset="0"/>
                <a:cs typeface="Times New Roman" panose="02020603050405020304" pitchFamily="18" charset="0"/>
              </a:rPr>
              <a:t>+</a:t>
            </a:r>
            <a:r>
              <a:rPr dirty="0" lang="en-US">
                <a:latin typeface="Calibri" panose="020F0502020204030204" pitchFamily="34" charset="0"/>
                <a:ea typeface="Calibri" panose="020F0502020204030204" pitchFamily="34" charset="0"/>
                <a:cs typeface="Times New Roman" panose="02020603050405020304" pitchFamily="18" charset="0"/>
              </a:rPr>
              <a:t> while a base is a substance which gives OH</a:t>
            </a:r>
            <a:r>
              <a:rPr baseline="30000" dirty="0" lang="en-US">
                <a:latin typeface="Calibri" panose="020F0502020204030204" pitchFamily="34" charset="0"/>
                <a:ea typeface="Calibri" panose="020F0502020204030204" pitchFamily="34" charset="0"/>
                <a:cs typeface="Times New Roman" panose="02020603050405020304" pitchFamily="18" charset="0"/>
              </a:rPr>
              <a:t>-</a:t>
            </a:r>
            <a:r>
              <a:rPr dirty="0" lang="en-US">
                <a:latin typeface="Calibri" panose="020F0502020204030204" pitchFamily="34" charset="0"/>
                <a:ea typeface="Calibri" panose="020F0502020204030204" pitchFamily="34" charset="0"/>
                <a:cs typeface="Times New Roman" panose="02020603050405020304" pitchFamily="18" charset="0"/>
              </a:rPr>
              <a:t> in water.</a:t>
            </a:r>
            <a:endParaRPr dirty="0" lang="en-GB">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dirty="0" lang="en-US">
                <a:latin typeface="Calibri" panose="020F0502020204030204" pitchFamily="34" charset="0"/>
                <a:ea typeface="Calibri" panose="020F0502020204030204" pitchFamily="34" charset="0"/>
                <a:cs typeface="Times New Roman" panose="02020603050405020304" pitchFamily="18" charset="0"/>
              </a:rPr>
              <a:t>Arrhenius definition of acid and base cannot be applied to reactions that do not occur in water. The definition is also invalid as there can never be free protons.</a:t>
            </a:r>
            <a:endParaRPr dirty="0" lang="en-GB">
              <a:latin typeface="Calibri" panose="020F0502020204030204" pitchFamily="34" charset="0"/>
            </a:endParaRPr>
          </a:p>
        </p:txBody>
      </p:sp>
      <p:sp>
        <p:nvSpPr>
          <p:cNvPr id="1048640" name="AutoShape 17"/>
          <p:cNvSpPr>
            <a:spLocks noChangeShapeType="1"/>
          </p:cNvSpPr>
          <p:nvPr/>
        </p:nvSpPr>
        <p:spPr bwMode="auto">
          <a:xfrm>
            <a:off x="1067906" y="2579858"/>
            <a:ext cx="665576" cy="0"/>
          </a:xfrm>
          <a:prstGeom prst="straightConnector1"/>
          <a:noFill/>
          <a:ln w="9525">
            <a:solidFill>
              <a:srgbClr val="000000"/>
            </a:solidFill>
            <a:round/>
            <a:headEnd/>
            <a:tailEnd type="triangle" w="med" len="med"/>
          </a:ln>
        </p:spPr>
        <p:txBody>
          <a:bodyPr anchor="t" anchorCtr="0" bIns="45720" compatLnSpc="1" lIns="91440" numCol="1" rIns="91440" tIns="45720" vert="horz" wrap="square">
            <a:prstTxWarp prst="textNoShape"/>
          </a:bodyPr>
          <a:p>
            <a:endParaRPr lang="en-GB"/>
          </a:p>
        </p:txBody>
      </p:sp>
      <p:sp>
        <p:nvSpPr>
          <p:cNvPr id="1048641" name="AutoShape 16"/>
          <p:cNvSpPr>
            <a:spLocks noChangeShapeType="1"/>
          </p:cNvSpPr>
          <p:nvPr/>
        </p:nvSpPr>
        <p:spPr bwMode="auto">
          <a:xfrm>
            <a:off x="4806503" y="2523461"/>
            <a:ext cx="665576" cy="0"/>
          </a:xfrm>
          <a:prstGeom prst="straightConnector1"/>
          <a:noFill/>
          <a:ln w="9525">
            <a:solidFill>
              <a:srgbClr val="000000"/>
            </a:solidFill>
            <a:round/>
            <a:headEnd/>
            <a:tailEnd type="triangle" w="med" len="med"/>
          </a:ln>
        </p:spPr>
        <p:txBody>
          <a:bodyPr anchor="t" anchorCtr="0" bIns="45720" compatLnSpc="1" lIns="91440" numCol="1" rIns="91440" tIns="45720" vert="horz" wrap="square">
            <a:prstTxWarp prst="textNoShape"/>
          </a:bodyPr>
          <a:p>
            <a:endParaRPr lang="en-GB"/>
          </a:p>
        </p:txBody>
      </p:sp>
      <p:sp>
        <p:nvSpPr>
          <p:cNvPr id="1048642" name="Rectangle 18"/>
          <p:cNvSpPr>
            <a:spLocks noChangeArrowheads="1"/>
          </p:cNvSpPr>
          <p:nvPr/>
        </p:nvSpPr>
        <p:spPr bwMode="auto">
          <a:xfrm>
            <a:off x="0" y="2299039"/>
            <a:ext cx="259901" cy="369332"/>
          </a:xfrm>
          <a:prstGeom prst="rect"/>
          <a:noFill/>
          <a:ln>
            <a:noFill/>
          </a:ln>
          <a:effectLst/>
        </p:spPr>
        <p:txBody>
          <a:bodyPr anchor="ctr" anchorCtr="0" bIns="45720" compatLnSpc="1" lIns="91440" numCol="1" rIns="91440" tIns="45720" vert="horz" wrap="square">
            <a:prstTxWarp prst="textNoShape"/>
            <a:spAutoFit/>
          </a:bodyPr>
          <a:p>
            <a:endParaRPr lang="en-GB"/>
          </a:p>
        </p:txBody>
      </p:sp>
      <p:sp>
        <p:nvSpPr>
          <p:cNvPr id="1048643" name="Rectangle 19"/>
          <p:cNvSpPr>
            <a:spLocks noChangeArrowheads="1"/>
          </p:cNvSpPr>
          <p:nvPr/>
        </p:nvSpPr>
        <p:spPr bwMode="auto">
          <a:xfrm>
            <a:off x="129950" y="2299039"/>
            <a:ext cx="3472071" cy="64633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err="1" strike="noStrike" u="none">
                <a:ln>
                  <a:noFill/>
                </a:ln>
                <a:solidFill>
                  <a:srgbClr val="000000"/>
                </a:solidFill>
                <a:effectLst/>
                <a:ea typeface="Calibri" panose="020F0502020204030204" pitchFamily="34" charset="0"/>
                <a:cs typeface="Times New Roman" panose="02020603050405020304" pitchFamily="18" charset="0"/>
              </a:rPr>
              <a:t>NaOH</a:t>
            </a:r>
            <a:r>
              <a:rPr altLang="en-US" baseline="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(s)     </a:t>
            </a:r>
            <a:r>
              <a:rPr altLang="en-US" baseline="3000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H2O</a:t>
            </a:r>
            <a:r>
              <a:rPr altLang="en-US" baseline="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    Na</a:t>
            </a:r>
            <a:r>
              <a:rPr altLang="en-US" baseline="3000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a:t>
            </a:r>
            <a:r>
              <a:rPr altLang="en-US" baseline="-3000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a:t>
            </a:r>
            <a:r>
              <a:rPr altLang="en-US" baseline="-30000" b="0" cap="none" dirty="0" i="0" kumimoji="0" lang="en-US" normalizeH="0" err="1" strike="noStrike" u="none">
                <a:ln>
                  <a:noFill/>
                </a:ln>
                <a:solidFill>
                  <a:srgbClr val="000000"/>
                </a:solidFill>
                <a:effectLst/>
                <a:ea typeface="Calibri" panose="020F0502020204030204" pitchFamily="34" charset="0"/>
                <a:cs typeface="Times New Roman" panose="02020603050405020304" pitchFamily="18" charset="0"/>
              </a:rPr>
              <a:t>aq</a:t>
            </a:r>
            <a:r>
              <a:rPr altLang="en-US" baseline="-3000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 + OH</a:t>
            </a:r>
            <a:r>
              <a:rPr altLang="en-US" baseline="3000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a:t>
            </a:r>
            <a:r>
              <a:rPr altLang="en-US" baseline="-3000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a:t>
            </a:r>
            <a:r>
              <a:rPr altLang="en-US" baseline="-30000" b="0" cap="none" dirty="0" i="0" kumimoji="0" lang="en-US" normalizeH="0" err="1" strike="noStrike" u="none">
                <a:ln>
                  <a:noFill/>
                </a:ln>
                <a:solidFill>
                  <a:srgbClr val="000000"/>
                </a:solidFill>
                <a:effectLst/>
                <a:ea typeface="Calibri" panose="020F0502020204030204" pitchFamily="34" charset="0"/>
                <a:cs typeface="Times New Roman" panose="02020603050405020304" pitchFamily="18" charset="0"/>
              </a:rPr>
              <a:t>aq</a:t>
            </a:r>
            <a:r>
              <a:rPr altLang="en-US" baseline="-3000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a:t>
            </a:r>
            <a:endParaRPr altLang="en-US" baseline="0" b="0" cap="none" dirty="0" i="0" kumimoji="0" lang="en-GB"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endParaRPr>
          </a:p>
        </p:txBody>
      </p:sp>
      <p:sp>
        <p:nvSpPr>
          <p:cNvPr id="1048644" name="Rectangle 20"/>
          <p:cNvSpPr>
            <a:spLocks noChangeArrowheads="1"/>
          </p:cNvSpPr>
          <p:nvPr/>
        </p:nvSpPr>
        <p:spPr bwMode="auto">
          <a:xfrm>
            <a:off x="4082778" y="2285723"/>
            <a:ext cx="3086647" cy="369332"/>
          </a:xfrm>
          <a:prstGeom prst="rect"/>
          <a:noFill/>
          <a:ln>
            <a:noFill/>
          </a:ln>
          <a:effectLst/>
        </p:spPr>
        <p:txBody>
          <a:bodyPr anchor="ctr" anchorCtr="0" bIns="45720" compatLnSpc="1" lIns="91440" numCol="1" rIns="91440" tIns="45720"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err="1" strike="noStrike" u="none">
                <a:ln>
                  <a:noFill/>
                </a:ln>
                <a:solidFill>
                  <a:srgbClr val="000000"/>
                </a:solidFill>
                <a:effectLst/>
                <a:ea typeface="Calibri" panose="020F0502020204030204" pitchFamily="34" charset="0"/>
                <a:cs typeface="Times New Roman" panose="02020603050405020304" pitchFamily="18" charset="0"/>
              </a:rPr>
              <a:t>HCl</a:t>
            </a:r>
            <a:r>
              <a:rPr altLang="en-US" baseline="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(g)     </a:t>
            </a:r>
            <a:r>
              <a:rPr altLang="en-US" baseline="3000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H2O</a:t>
            </a:r>
            <a:r>
              <a:rPr altLang="en-US" baseline="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      H</a:t>
            </a:r>
            <a:r>
              <a:rPr altLang="en-US" baseline="3000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a:t>
            </a:r>
            <a:r>
              <a:rPr altLang="en-US" baseline="-3000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a:t>
            </a:r>
            <a:r>
              <a:rPr altLang="en-US" baseline="-30000" b="0" cap="none" dirty="0" i="0" kumimoji="0" lang="en-US" normalizeH="0" err="1" strike="noStrike" u="none">
                <a:ln>
                  <a:noFill/>
                </a:ln>
                <a:solidFill>
                  <a:srgbClr val="000000"/>
                </a:solidFill>
                <a:effectLst/>
                <a:ea typeface="Calibri" panose="020F0502020204030204" pitchFamily="34" charset="0"/>
                <a:cs typeface="Times New Roman" panose="02020603050405020304" pitchFamily="18" charset="0"/>
              </a:rPr>
              <a:t>aq</a:t>
            </a:r>
            <a:r>
              <a:rPr altLang="en-US" baseline="-3000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 + Cl</a:t>
            </a:r>
            <a:r>
              <a:rPr altLang="en-US" baseline="3000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a:t>
            </a:r>
            <a:r>
              <a:rPr altLang="en-US" baseline="-3000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a:t>
            </a:r>
            <a:r>
              <a:rPr altLang="en-US" baseline="-30000" b="0" cap="none" dirty="0" i="0" kumimoji="0" lang="en-US" normalizeH="0" err="1" strike="noStrike" u="none">
                <a:ln>
                  <a:noFill/>
                </a:ln>
                <a:solidFill>
                  <a:srgbClr val="000000"/>
                </a:solidFill>
                <a:effectLst/>
                <a:ea typeface="Calibri" panose="020F0502020204030204" pitchFamily="34" charset="0"/>
                <a:cs typeface="Times New Roman" panose="02020603050405020304" pitchFamily="18" charset="0"/>
              </a:rPr>
              <a:t>aq</a:t>
            </a:r>
            <a:r>
              <a:rPr altLang="en-US" baseline="-3000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a:t>
            </a:r>
            <a:endParaRPr altLang="en-US" baseline="0" b="0" cap="none" dirty="0" i="0" kumimoji="0" lang="en-US" normalizeH="0" strike="noStrike" u="none">
              <a:ln>
                <a:noFill/>
              </a:ln>
              <a:solidFill>
                <a:schemeClr val="tx1"/>
              </a:solidFill>
              <a:effectLst/>
            </a:endParaRPr>
          </a:p>
        </p:txBody>
      </p:sp>
      <p:sp>
        <p:nvSpPr>
          <p:cNvPr id="1048645" name="Rectangle 23"/>
          <p:cNvSpPr/>
          <p:nvPr/>
        </p:nvSpPr>
        <p:spPr>
          <a:xfrm>
            <a:off x="0" y="2783697"/>
            <a:ext cx="12192000" cy="816121"/>
          </a:xfrm>
          <a:prstGeom prst="rect"/>
        </p:spPr>
        <p:txBody>
          <a:bodyPr wrap="square">
            <a:spAutoFit/>
          </a:bodyPr>
          <a:p>
            <a:pPr algn="just">
              <a:lnSpc>
                <a:spcPct val="115000"/>
              </a:lnSpc>
              <a:spcAft>
                <a:spcPts val="1000"/>
              </a:spcAft>
            </a:pPr>
            <a:r>
              <a:rPr b="1" dirty="0" lang="en-US" err="1">
                <a:latin typeface="Calibri" panose="020F0502020204030204" pitchFamily="34" charset="0"/>
                <a:ea typeface="Calibri" panose="020F0502020204030204" pitchFamily="34" charset="0"/>
                <a:cs typeface="Times New Roman" panose="02020603050405020304" pitchFamily="18" charset="0"/>
              </a:rPr>
              <a:t>Bronsted</a:t>
            </a:r>
            <a:r>
              <a:rPr b="1" dirty="0" lang="en-US">
                <a:latin typeface="Calibri" panose="020F0502020204030204" pitchFamily="34" charset="0"/>
                <a:ea typeface="Calibri" panose="020F0502020204030204" pitchFamily="34" charset="0"/>
                <a:cs typeface="Times New Roman" panose="02020603050405020304" pitchFamily="18" charset="0"/>
              </a:rPr>
              <a:t>-Lowry concept</a:t>
            </a:r>
            <a:endParaRPr dirty="0" sz="2400" lang="en-GB">
              <a:latin typeface="Calibri" panose="020F0502020204030204" pitchFamily="34" charset="0"/>
              <a:ea typeface="Calibri" panose="020F0502020204030204" pitchFamily="34" charset="0"/>
              <a:cs typeface="Times New Roman" panose="02020603050405020304" pitchFamily="18" charset="0"/>
            </a:endParaRPr>
          </a:p>
          <a:p>
            <a:pPr algn="just"/>
            <a:r>
              <a:rPr dirty="0" lang="en-US">
                <a:latin typeface="Calibri" panose="020F0502020204030204" pitchFamily="34" charset="0"/>
                <a:ea typeface="Calibri" panose="020F0502020204030204" pitchFamily="34" charset="0"/>
                <a:cs typeface="Times New Roman" panose="02020603050405020304" pitchFamily="18" charset="0"/>
              </a:rPr>
              <a:t>Acid is a proton donor and base is a proton acceptor. </a:t>
            </a:r>
            <a:r>
              <a:rPr dirty="0" lang="en-US">
                <a:latin typeface="Calibri" panose="020F0502020204030204" pitchFamily="34" charset="0"/>
                <a:ea typeface="Calibri" panose="020F0502020204030204" pitchFamily="34" charset="0"/>
                <a:cs typeface="TimesNewRoman"/>
              </a:rPr>
              <a:t>When a substance is dissolved in water, it is said to react with water </a:t>
            </a:r>
            <a:r>
              <a:rPr dirty="0" lang="en-US" err="1">
                <a:latin typeface="Calibri" panose="020F0502020204030204" pitchFamily="34" charset="0"/>
                <a:ea typeface="Calibri" panose="020F0502020204030204" pitchFamily="34" charset="0"/>
                <a:cs typeface="TimesNewRoman"/>
              </a:rPr>
              <a:t>e.g</a:t>
            </a:r>
            <a:endParaRPr dirty="0" lang="en-GB">
              <a:latin typeface="Calibri" panose="020F0502020204030204" pitchFamily="34" charset="0"/>
            </a:endParaRPr>
          </a:p>
        </p:txBody>
      </p:sp>
      <p:sp>
        <p:nvSpPr>
          <p:cNvPr id="1048646" name="AutoShape 22"/>
          <p:cNvSpPr>
            <a:spLocks noChangeShapeType="1"/>
          </p:cNvSpPr>
          <p:nvPr/>
        </p:nvSpPr>
        <p:spPr bwMode="auto">
          <a:xfrm>
            <a:off x="1208891" y="3840533"/>
            <a:ext cx="558800" cy="0"/>
          </a:xfrm>
          <a:prstGeom prst="straightConnector1"/>
          <a:noFill/>
          <a:ln w="9525">
            <a:solidFill>
              <a:srgbClr val="000000"/>
            </a:solidFill>
            <a:round/>
            <a:headEnd/>
            <a:tailEnd type="triangle" w="med" len="med"/>
          </a:ln>
        </p:spPr>
        <p:txBody>
          <a:bodyPr anchor="t" anchorCtr="0" bIns="45720" compatLnSpc="1" lIns="91440" numCol="1" rIns="91440" tIns="45720" vert="horz" wrap="square">
            <a:prstTxWarp prst="textNoShape"/>
          </a:bodyPr>
          <a:p>
            <a:endParaRPr lang="en-GB"/>
          </a:p>
        </p:txBody>
      </p:sp>
      <p:sp>
        <p:nvSpPr>
          <p:cNvPr id="1048647" name="AutoShape 21"/>
          <p:cNvSpPr>
            <a:spLocks noChangeShapeType="1"/>
          </p:cNvSpPr>
          <p:nvPr/>
        </p:nvSpPr>
        <p:spPr bwMode="auto">
          <a:xfrm>
            <a:off x="1121294" y="4265791"/>
            <a:ext cx="558800" cy="0"/>
          </a:xfrm>
          <a:prstGeom prst="straightConnector1"/>
          <a:noFill/>
          <a:ln w="9525">
            <a:solidFill>
              <a:srgbClr val="000000"/>
            </a:solidFill>
            <a:round/>
            <a:headEnd/>
            <a:tailEnd type="triangle" w="med" len="med"/>
          </a:ln>
        </p:spPr>
        <p:txBody>
          <a:bodyPr anchor="t" anchorCtr="0" bIns="45720" compatLnSpc="1" lIns="91440" numCol="1" rIns="91440" tIns="45720" vert="horz" wrap="square">
            <a:prstTxWarp prst="textNoShape"/>
          </a:bodyPr>
          <a:p>
            <a:endParaRPr lang="en-GB"/>
          </a:p>
        </p:txBody>
      </p:sp>
      <p:sp>
        <p:nvSpPr>
          <p:cNvPr id="1048648" name="Rectangle 23"/>
          <p:cNvSpPr>
            <a:spLocks noChangeArrowheads="1"/>
          </p:cNvSpPr>
          <p:nvPr/>
        </p:nvSpPr>
        <p:spPr bwMode="auto">
          <a:xfrm>
            <a:off x="292108" y="3655867"/>
            <a:ext cx="184731" cy="369332"/>
          </a:xfrm>
          <a:prstGeom prst="rect"/>
          <a:noFill/>
          <a:ln>
            <a:noFill/>
          </a:ln>
          <a:effectLst/>
        </p:spPr>
        <p:txBody>
          <a:bodyPr anchor="ctr" anchorCtr="0" bIns="45720" compatLnSpc="1" lIns="91440" numCol="1" rIns="91440" tIns="45720" vert="horz" wrap="none">
            <a:prstTxWarp prst="textNoShape"/>
            <a:spAutoFit/>
          </a:bodyPr>
          <a:p>
            <a:endParaRPr lang="en-GB"/>
          </a:p>
        </p:txBody>
      </p:sp>
      <p:sp>
        <p:nvSpPr>
          <p:cNvPr id="1048649" name="Rectangle 24"/>
          <p:cNvSpPr>
            <a:spLocks noChangeArrowheads="1"/>
          </p:cNvSpPr>
          <p:nvPr/>
        </p:nvSpPr>
        <p:spPr bwMode="auto">
          <a:xfrm>
            <a:off x="0" y="4099390"/>
            <a:ext cx="6413743" cy="369332"/>
          </a:xfrm>
          <a:prstGeom prst="rect"/>
          <a:noFill/>
          <a:ln>
            <a:noFill/>
          </a:ln>
          <a:effectLst/>
        </p:spPr>
        <p:txBody>
          <a:bodyPr anchor="ctr" anchorCtr="0" bIns="45720" compatLnSpc="1" lIns="91440" numCol="1" rIns="91440" tIns="45720" vert="horz" wrap="non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err="1" strike="noStrike" u="none">
                <a:ln>
                  <a:noFill/>
                </a:ln>
                <a:solidFill>
                  <a:schemeClr val="tx1"/>
                </a:solidFill>
                <a:effectLst/>
                <a:ea typeface="Calibri" panose="020F0502020204030204" pitchFamily="34" charset="0"/>
                <a:cs typeface="TimesNewRoman"/>
              </a:rPr>
              <a:t>HCl</a:t>
            </a:r>
            <a:r>
              <a:rPr altLang="en-US" baseline="0" b="0" cap="none" dirty="0" i="0" kumimoji="0" lang="en-US" normalizeH="0" strike="noStrike" u="none">
                <a:ln>
                  <a:noFill/>
                </a:ln>
                <a:solidFill>
                  <a:schemeClr val="tx1"/>
                </a:solidFill>
                <a:effectLst/>
                <a:ea typeface="Calibri" panose="020F0502020204030204" pitchFamily="34" charset="0"/>
                <a:cs typeface="TimesNewRoman"/>
              </a:rPr>
              <a:t> + H</a:t>
            </a:r>
            <a:r>
              <a:rPr altLang="en-US" baseline="-30000" b="0" cap="none" dirty="0" i="0" kumimoji="0" lang="en-US" normalizeH="0" strike="noStrike" u="none">
                <a:ln>
                  <a:noFill/>
                </a:ln>
                <a:solidFill>
                  <a:schemeClr val="tx1"/>
                </a:solidFill>
                <a:effectLst/>
                <a:ea typeface="Calibri" panose="020F0502020204030204" pitchFamily="34" charset="0"/>
                <a:cs typeface="TimesNewRoman"/>
              </a:rPr>
              <a:t>2</a:t>
            </a:r>
            <a:r>
              <a:rPr altLang="en-US" baseline="0" b="0" cap="none" dirty="0" i="0" kumimoji="0" lang="en-US" normalizeH="0" strike="noStrike" u="none">
                <a:ln>
                  <a:noFill/>
                </a:ln>
                <a:solidFill>
                  <a:schemeClr val="tx1"/>
                </a:solidFill>
                <a:effectLst/>
                <a:ea typeface="Calibri" panose="020F0502020204030204" pitchFamily="34" charset="0"/>
                <a:cs typeface="TimesNewRoman"/>
              </a:rPr>
              <a:t>O                H</a:t>
            </a:r>
            <a:r>
              <a:rPr altLang="en-US" baseline="-30000" b="0" cap="none" dirty="0" i="0" kumimoji="0" lang="en-US" normalizeH="0" strike="noStrike" u="none">
                <a:ln>
                  <a:noFill/>
                </a:ln>
                <a:solidFill>
                  <a:schemeClr val="tx1"/>
                </a:solidFill>
                <a:effectLst/>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ea typeface="Calibri" panose="020F0502020204030204" pitchFamily="34" charset="0"/>
                <a:cs typeface="TimesNewRoman"/>
              </a:rPr>
              <a:t>O</a:t>
            </a:r>
            <a:r>
              <a:rPr altLang="en-US" baseline="30000" b="0" cap="none" dirty="0" i="0" kumimoji="0" lang="en-US" normalizeH="0" strike="noStrike" u="none">
                <a:ln>
                  <a:noFill/>
                </a:ln>
                <a:solidFill>
                  <a:schemeClr val="tx1"/>
                </a:solidFill>
                <a:effectLst/>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ea typeface="Calibri" panose="020F0502020204030204" pitchFamily="34" charset="0"/>
                <a:cs typeface="TimesNewRoman"/>
              </a:rPr>
              <a:t> + Cl</a:t>
            </a:r>
            <a:r>
              <a:rPr altLang="en-US" baseline="30000" b="0" cap="none" dirty="0" i="0" kumimoji="0" lang="en-US" normalizeH="0" strike="noStrike" u="none">
                <a:ln>
                  <a:noFill/>
                </a:ln>
                <a:solidFill>
                  <a:schemeClr val="tx1"/>
                </a:solidFill>
                <a:effectLst/>
                <a:ea typeface="Calibri" panose="020F0502020204030204" pitchFamily="34" charset="0"/>
                <a:cs typeface="Symbol" panose="05050102010706020507" pitchFamily="18" charset="2"/>
              </a:rPr>
              <a:t>-</a:t>
            </a:r>
            <a:r>
              <a:rPr altLang="en-US" baseline="0" b="0" cap="none" dirty="0" i="0" kumimoji="0" lang="en-US" normalizeH="0" strike="noStrike" u="none">
                <a:ln>
                  <a:noFill/>
                </a:ln>
                <a:solidFill>
                  <a:schemeClr val="tx1"/>
                </a:solidFill>
                <a:effectLst/>
                <a:ea typeface="Calibri" panose="020F0502020204030204" pitchFamily="34" charset="0"/>
                <a:cs typeface="Symbol" panose="05050102010706020507" pitchFamily="18" charset="2"/>
              </a:rPr>
              <a:t> </a:t>
            </a:r>
            <a:r>
              <a:rPr altLang="en-US" baseline="0" b="0" cap="none" dirty="0" i="0" kumimoji="0" lang="en-US" normalizeH="0" strike="noStrike" u="none">
                <a:ln>
                  <a:noFill/>
                </a:ln>
                <a:solidFill>
                  <a:schemeClr val="tx1"/>
                </a:solidFill>
                <a:effectLst/>
                <a:ea typeface="Calibri" panose="020F0502020204030204" pitchFamily="34" charset="0"/>
                <a:cs typeface="TimesNewRoman"/>
              </a:rPr>
              <a:t>; </a:t>
            </a:r>
            <a:r>
              <a:rPr altLang="en-US" baseline="0" b="0" cap="none" dirty="0" i="0" kumimoji="0" lang="en-US" normalizeH="0" err="1" strike="noStrike" u="none">
                <a:ln>
                  <a:noFill/>
                </a:ln>
                <a:solidFill>
                  <a:schemeClr val="tx1"/>
                </a:solidFill>
                <a:effectLst/>
                <a:ea typeface="Calibri" panose="020F0502020204030204" pitchFamily="34" charset="0"/>
                <a:cs typeface="TimesNewRoman"/>
              </a:rPr>
              <a:t>HCl</a:t>
            </a:r>
            <a:r>
              <a:rPr altLang="en-US" baseline="0" b="0" cap="none" dirty="0" i="0" kumimoji="0" lang="en-US" normalizeH="0" strike="noStrike" u="none">
                <a:ln>
                  <a:noFill/>
                </a:ln>
                <a:solidFill>
                  <a:schemeClr val="tx1"/>
                </a:solidFill>
                <a:effectLst/>
                <a:ea typeface="Calibri" panose="020F0502020204030204" pitchFamily="34" charset="0"/>
                <a:cs typeface="TimesNewRoman"/>
              </a:rPr>
              <a:t> donates H</a:t>
            </a:r>
            <a:r>
              <a:rPr altLang="en-US" baseline="30000" b="0" cap="none" dirty="0" i="0" kumimoji="0" lang="en-US" normalizeH="0" strike="noStrike" u="none">
                <a:ln>
                  <a:noFill/>
                </a:ln>
                <a:solidFill>
                  <a:schemeClr val="tx1"/>
                </a:solidFill>
                <a:effectLst/>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ea typeface="Calibri" panose="020F0502020204030204" pitchFamily="34" charset="0"/>
                <a:cs typeface="TimesNewRoman"/>
              </a:rPr>
              <a:t> to water, hence acid.</a:t>
            </a:r>
            <a:endParaRPr altLang="en-US" baseline="0" b="0" cap="none" dirty="0" i="0" kumimoji="0" lang="en-US" normalizeH="0" strike="noStrike" u="none">
              <a:ln>
                <a:noFill/>
              </a:ln>
              <a:solidFill>
                <a:schemeClr val="tx1"/>
              </a:solidFill>
              <a:effectLst/>
            </a:endParaRPr>
          </a:p>
        </p:txBody>
      </p:sp>
      <p:sp>
        <p:nvSpPr>
          <p:cNvPr id="1048650" name="Rectangle 25"/>
          <p:cNvSpPr>
            <a:spLocks noChangeArrowheads="1"/>
          </p:cNvSpPr>
          <p:nvPr/>
        </p:nvSpPr>
        <p:spPr bwMode="auto">
          <a:xfrm>
            <a:off x="0" y="3397010"/>
            <a:ext cx="6619826" cy="646331"/>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US" normalizeH="0" strike="noStrike" u="none">
              <a:ln>
                <a:noFill/>
              </a:ln>
              <a:solidFill>
                <a:schemeClr val="tx1"/>
              </a:solidFill>
              <a:effectLst/>
              <a:ea typeface="Calibri" panose="020F0502020204030204" pitchFamily="34" charset="0"/>
              <a:cs typeface="TimesNewRoman"/>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ea typeface="Calibri" panose="020F0502020204030204" pitchFamily="34" charset="0"/>
                <a:cs typeface="TimesNewRoman"/>
              </a:rPr>
              <a:t>NH</a:t>
            </a:r>
            <a:r>
              <a:rPr altLang="en-US" baseline="-30000" b="0" cap="none" dirty="0" i="0" kumimoji="0" lang="en-US" normalizeH="0" strike="noStrike" u="none">
                <a:ln>
                  <a:noFill/>
                </a:ln>
                <a:solidFill>
                  <a:schemeClr val="tx1"/>
                </a:solidFill>
                <a:effectLst/>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ea typeface="Calibri" panose="020F0502020204030204" pitchFamily="34" charset="0"/>
                <a:cs typeface="TimesNewRoman"/>
              </a:rPr>
              <a:t> + H</a:t>
            </a:r>
            <a:r>
              <a:rPr altLang="en-US" baseline="-30000" b="0" cap="none" dirty="0" i="0" kumimoji="0" lang="en-US" normalizeH="0" strike="noStrike" u="none">
                <a:ln>
                  <a:noFill/>
                </a:ln>
                <a:solidFill>
                  <a:schemeClr val="tx1"/>
                </a:solidFill>
                <a:effectLst/>
                <a:ea typeface="Calibri" panose="020F0502020204030204" pitchFamily="34" charset="0"/>
                <a:cs typeface="TimesNewRoman"/>
              </a:rPr>
              <a:t>2</a:t>
            </a:r>
            <a:r>
              <a:rPr altLang="en-US" baseline="0" b="0" cap="none" dirty="0" i="0" kumimoji="0" lang="en-US" normalizeH="0" strike="noStrike" u="none">
                <a:ln>
                  <a:noFill/>
                </a:ln>
                <a:solidFill>
                  <a:schemeClr val="tx1"/>
                </a:solidFill>
                <a:effectLst/>
                <a:ea typeface="Calibri" panose="020F0502020204030204" pitchFamily="34" charset="0"/>
                <a:cs typeface="TimesNewRoman"/>
              </a:rPr>
              <a:t>O </a:t>
            </a:r>
            <a:r>
              <a:rPr altLang="en-US" baseline="0" b="0" cap="none" dirty="0" i="0" kumimoji="0" lang="en-US" normalizeH="0" strike="noStrike" u="none">
                <a:ln>
                  <a:noFill/>
                </a:ln>
                <a:solidFill>
                  <a:schemeClr val="tx1"/>
                </a:solidFill>
                <a:effectLst/>
                <a:ea typeface="Calibri" panose="020F0502020204030204" pitchFamily="34" charset="0"/>
                <a:cs typeface="Symbol" panose="05050102010706020507" pitchFamily="18" charset="2"/>
              </a:rPr>
              <a:t>               </a:t>
            </a:r>
            <a:r>
              <a:rPr altLang="en-US" baseline="0" b="0" cap="none" dirty="0" i="0" kumimoji="0" lang="en-US" normalizeH="0" strike="noStrike" u="none">
                <a:ln>
                  <a:noFill/>
                </a:ln>
                <a:solidFill>
                  <a:schemeClr val="tx1"/>
                </a:solidFill>
                <a:effectLst/>
                <a:ea typeface="Calibri" panose="020F0502020204030204" pitchFamily="34" charset="0"/>
                <a:cs typeface="TimesNewRoman"/>
              </a:rPr>
              <a:t>NH</a:t>
            </a:r>
            <a:r>
              <a:rPr altLang="en-US" baseline="-30000" b="0" cap="none" dirty="0" i="0" kumimoji="0" lang="en-US" normalizeH="0" strike="noStrike" u="none">
                <a:ln>
                  <a:noFill/>
                </a:ln>
                <a:solidFill>
                  <a:schemeClr val="tx1"/>
                </a:solidFill>
                <a:effectLst/>
                <a:ea typeface="Calibri" panose="020F0502020204030204" pitchFamily="34" charset="0"/>
                <a:cs typeface="TimesNewRoman"/>
              </a:rPr>
              <a:t>4</a:t>
            </a:r>
            <a:r>
              <a:rPr altLang="en-US" baseline="30000" b="0" cap="none" dirty="0" i="0" kumimoji="0" lang="en-US" normalizeH="0" strike="noStrike" u="none">
                <a:ln>
                  <a:noFill/>
                </a:ln>
                <a:solidFill>
                  <a:schemeClr val="tx1"/>
                </a:solidFill>
                <a:effectLst/>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ea typeface="Calibri" panose="020F0502020204030204" pitchFamily="34" charset="0"/>
                <a:cs typeface="TimesNewRoman"/>
              </a:rPr>
              <a:t> + OH</a:t>
            </a:r>
            <a:r>
              <a:rPr altLang="en-US" baseline="30000" b="0" cap="none" dirty="0" i="0" kumimoji="0" lang="en-US" normalizeH="0" strike="noStrike" u="none">
                <a:ln>
                  <a:noFill/>
                </a:ln>
                <a:solidFill>
                  <a:schemeClr val="tx1"/>
                </a:solidFill>
                <a:effectLst/>
                <a:ea typeface="Calibri" panose="020F0502020204030204" pitchFamily="34" charset="0"/>
                <a:cs typeface="Symbol" panose="05050102010706020507" pitchFamily="18" charset="2"/>
              </a:rPr>
              <a:t>-</a:t>
            </a:r>
            <a:r>
              <a:rPr altLang="en-US" baseline="0" b="0" cap="none" dirty="0" i="0" kumimoji="0" lang="en-US" normalizeH="0" strike="noStrike" u="none">
                <a:ln>
                  <a:noFill/>
                </a:ln>
                <a:solidFill>
                  <a:schemeClr val="tx1"/>
                </a:solidFill>
                <a:effectLst/>
                <a:ea typeface="Calibri" panose="020F0502020204030204" pitchFamily="34" charset="0"/>
                <a:cs typeface="TimesNewRoman"/>
              </a:rPr>
              <a:t>; NH</a:t>
            </a:r>
            <a:r>
              <a:rPr altLang="en-US" baseline="-30000" b="0" cap="none" dirty="0" i="0" kumimoji="0" lang="en-US" normalizeH="0" strike="noStrike" u="none">
                <a:ln>
                  <a:noFill/>
                </a:ln>
                <a:solidFill>
                  <a:schemeClr val="tx1"/>
                </a:solidFill>
                <a:effectLst/>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ea typeface="Calibri" panose="020F0502020204030204" pitchFamily="34" charset="0"/>
                <a:cs typeface="TimesNewRoman"/>
              </a:rPr>
              <a:t> takes H</a:t>
            </a:r>
            <a:r>
              <a:rPr altLang="en-US" baseline="30000" b="0" cap="none" dirty="0" i="0" kumimoji="0" lang="en-US" normalizeH="0" strike="noStrike" u="none">
                <a:ln>
                  <a:noFill/>
                </a:ln>
                <a:solidFill>
                  <a:schemeClr val="tx1"/>
                </a:solidFill>
                <a:effectLst/>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ea typeface="Calibri" panose="020F0502020204030204" pitchFamily="34" charset="0"/>
                <a:cs typeface="TimesNewRoman"/>
              </a:rPr>
              <a:t> from water, hence base</a:t>
            </a:r>
            <a:r>
              <a:rPr altLang="en-US" baseline="0" b="0" cap="none" dirty="0" i="0" kumimoji="0" lang="en-GB" normalizeH="0" strike="noStrike" u="none">
                <a:ln>
                  <a:noFill/>
                </a:ln>
                <a:solidFill>
                  <a:schemeClr val="tx1"/>
                </a:solidFill>
                <a:effectLst/>
              </a:rPr>
              <a:t> </a:t>
            </a:r>
          </a:p>
        </p:txBody>
      </p:sp>
      <p:sp>
        <p:nvSpPr>
          <p:cNvPr id="1048651" name="AutoShape 28"/>
          <p:cNvSpPr>
            <a:spLocks noChangeShapeType="1"/>
          </p:cNvSpPr>
          <p:nvPr/>
        </p:nvSpPr>
        <p:spPr bwMode="auto">
          <a:xfrm>
            <a:off x="1597284" y="6151335"/>
            <a:ext cx="558800" cy="0"/>
          </a:xfrm>
          <a:prstGeom prst="straightConnector1"/>
          <a:noFill/>
          <a:ln w="9525">
            <a:solidFill>
              <a:srgbClr val="000000"/>
            </a:solidFill>
            <a:round/>
            <a:headEnd/>
            <a:tailEnd type="triangle" w="med" len="med"/>
          </a:ln>
        </p:spPr>
        <p:txBody>
          <a:bodyPr anchor="t" anchorCtr="0" bIns="45720" compatLnSpc="1" lIns="91440" numCol="1" rIns="91440" tIns="45720" vert="horz" wrap="square">
            <a:prstTxWarp prst="textNoShape"/>
          </a:bodyPr>
          <a:p>
            <a:endParaRPr lang="en-GB"/>
          </a:p>
        </p:txBody>
      </p:sp>
      <p:sp>
        <p:nvSpPr>
          <p:cNvPr id="1048652" name="AutoShape 27"/>
          <p:cNvSpPr>
            <a:spLocks noChangeShapeType="1"/>
          </p:cNvSpPr>
          <p:nvPr/>
        </p:nvSpPr>
        <p:spPr bwMode="auto">
          <a:xfrm>
            <a:off x="1586585" y="5423380"/>
            <a:ext cx="558800" cy="0"/>
          </a:xfrm>
          <a:prstGeom prst="straightConnector1"/>
          <a:noFill/>
          <a:ln w="9525">
            <a:solidFill>
              <a:srgbClr val="000000"/>
            </a:solidFill>
            <a:round/>
            <a:headEnd/>
            <a:tailEnd type="triangle" w="med" len="med"/>
          </a:ln>
        </p:spPr>
        <p:txBody>
          <a:bodyPr anchor="t" anchorCtr="0" bIns="45720" compatLnSpc="1" lIns="91440" numCol="1" rIns="91440" tIns="45720" vert="horz" wrap="square">
            <a:prstTxWarp prst="textNoShape"/>
          </a:bodyPr>
          <a:p>
            <a:endParaRPr lang="en-GB"/>
          </a:p>
        </p:txBody>
      </p:sp>
      <p:sp>
        <p:nvSpPr>
          <p:cNvPr id="1048653" name="AutoShape 26"/>
          <p:cNvSpPr>
            <a:spLocks noChangeShapeType="1"/>
          </p:cNvSpPr>
          <p:nvPr/>
        </p:nvSpPr>
        <p:spPr bwMode="auto">
          <a:xfrm>
            <a:off x="1516306" y="4733309"/>
            <a:ext cx="558800" cy="0"/>
          </a:xfrm>
          <a:prstGeom prst="straightConnector1"/>
          <a:noFill/>
          <a:ln w="9525">
            <a:solidFill>
              <a:srgbClr val="000000"/>
            </a:solidFill>
            <a:round/>
            <a:headEnd/>
            <a:tailEnd type="triangle" w="med" len="med"/>
          </a:ln>
        </p:spPr>
        <p:txBody>
          <a:bodyPr anchor="t" anchorCtr="0" bIns="45720" compatLnSpc="1" lIns="91440" numCol="1" rIns="91440" tIns="45720" vert="horz" wrap="square">
            <a:prstTxWarp prst="textNoShape"/>
          </a:bodyPr>
          <a:p>
            <a:endParaRPr lang="en-GB"/>
          </a:p>
        </p:txBody>
      </p:sp>
      <p:sp>
        <p:nvSpPr>
          <p:cNvPr id="1048654" name="Rectangle 29"/>
          <p:cNvSpPr>
            <a:spLocks noChangeArrowheads="1"/>
          </p:cNvSpPr>
          <p:nvPr/>
        </p:nvSpPr>
        <p:spPr bwMode="auto">
          <a:xfrm>
            <a:off x="5546434" y="4622402"/>
            <a:ext cx="184731" cy="369332"/>
          </a:xfrm>
          <a:prstGeom prst="rect"/>
          <a:noFill/>
          <a:ln>
            <a:noFill/>
          </a:ln>
          <a:effectLst/>
        </p:spPr>
        <p:txBody>
          <a:bodyPr anchor="ctr" anchorCtr="0" bIns="45720" compatLnSpc="1" lIns="91440" numCol="1" rIns="91440" tIns="45720" vert="horz" wrap="non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endParaRPr altLang="en-US" baseline="0" b="0" cap="none" i="0" kumimoji="0" lang="en-US" normalizeH="0" strike="noStrike" u="none">
              <a:ln>
                <a:noFill/>
              </a:ln>
              <a:solidFill>
                <a:schemeClr val="tx1"/>
              </a:solidFill>
              <a:effectLst/>
            </a:endParaRPr>
          </a:p>
        </p:txBody>
      </p:sp>
      <p:sp>
        <p:nvSpPr>
          <p:cNvPr id="1048655" name="Rectangle 30"/>
          <p:cNvSpPr>
            <a:spLocks noChangeArrowheads="1"/>
          </p:cNvSpPr>
          <p:nvPr/>
        </p:nvSpPr>
        <p:spPr bwMode="auto">
          <a:xfrm>
            <a:off x="0" y="4558185"/>
            <a:ext cx="5287409" cy="923330"/>
          </a:xfrm>
          <a:prstGeom prst="rect"/>
          <a:noFill/>
          <a:ln>
            <a:noFill/>
          </a:ln>
          <a:effectLst/>
        </p:spPr>
        <p:txBody>
          <a:bodyPr anchor="ctr" anchorCtr="0" bIns="45720" compatLnSpc="1" lIns="91440" numCol="1" rIns="91440" tIns="45720" vert="horz" wrap="non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mn-lt"/>
                <a:ea typeface="Calibri" panose="020F0502020204030204" pitchFamily="34" charset="0"/>
                <a:cs typeface="TimesNewRoman" charset="-128"/>
              </a:rPr>
              <a:t>H</a:t>
            </a:r>
            <a:r>
              <a:rPr altLang="en-US" baseline="-30000" b="0" cap="none" dirty="0" i="0" kumimoji="0" lang="en-US" normalizeH="0" strike="noStrike" u="none">
                <a:ln>
                  <a:noFill/>
                </a:ln>
                <a:solidFill>
                  <a:schemeClr val="tx1"/>
                </a:solidFill>
                <a:effectLst/>
                <a:latin typeface="+mn-lt"/>
                <a:ea typeface="Calibri" panose="020F0502020204030204" pitchFamily="34" charset="0"/>
                <a:cs typeface="TimesNewRoman" charset="-128"/>
              </a:rPr>
              <a:t>2</a:t>
            </a:r>
            <a:r>
              <a:rPr altLang="en-US" baseline="0" b="0" cap="none" dirty="0" i="0" kumimoji="0" lang="en-US" normalizeH="0" strike="noStrike" u="none">
                <a:ln>
                  <a:noFill/>
                </a:ln>
                <a:solidFill>
                  <a:schemeClr val="tx1"/>
                </a:solidFill>
                <a:effectLst/>
                <a:latin typeface="+mn-lt"/>
                <a:ea typeface="Calibri" panose="020F0502020204030204" pitchFamily="34" charset="0"/>
                <a:cs typeface="TimesNewRoman" charset="-128"/>
              </a:rPr>
              <a:t>SO</a:t>
            </a:r>
            <a:r>
              <a:rPr altLang="en-US" baseline="-30000" b="0" cap="none" dirty="0" i="0" kumimoji="0" lang="en-US" normalizeH="0" strike="noStrike" u="none">
                <a:ln>
                  <a:noFill/>
                </a:ln>
                <a:solidFill>
                  <a:schemeClr val="tx1"/>
                </a:solidFill>
                <a:effectLst/>
                <a:latin typeface="+mn-lt"/>
                <a:ea typeface="Calibri" panose="020F0502020204030204" pitchFamily="34" charset="0"/>
                <a:cs typeface="TimesNewRoman" charset="-128"/>
              </a:rPr>
              <a:t>4</a:t>
            </a:r>
            <a:r>
              <a:rPr altLang="en-US" baseline="0" b="0" cap="none" dirty="0" i="0" kumimoji="0" lang="en-US" normalizeH="0" strike="noStrike" u="none">
                <a:ln>
                  <a:noFill/>
                </a:ln>
                <a:solidFill>
                  <a:schemeClr val="tx1"/>
                </a:solidFill>
                <a:effectLst/>
                <a:latin typeface="+mn-lt"/>
                <a:ea typeface="Calibri" panose="020F0502020204030204" pitchFamily="34" charset="0"/>
                <a:cs typeface="TimesNewRoman" charset="-128"/>
              </a:rPr>
              <a:t> +  2H</a:t>
            </a:r>
            <a:r>
              <a:rPr altLang="en-US" baseline="-30000" b="0" cap="none" dirty="0" i="0" kumimoji="0" lang="en-US" normalizeH="0" strike="noStrike" u="none">
                <a:ln>
                  <a:noFill/>
                </a:ln>
                <a:solidFill>
                  <a:schemeClr val="tx1"/>
                </a:solidFill>
                <a:effectLst/>
                <a:latin typeface="+mn-lt"/>
                <a:ea typeface="Calibri" panose="020F0502020204030204" pitchFamily="34" charset="0"/>
                <a:cs typeface="TimesNewRoman" charset="-128"/>
              </a:rPr>
              <a:t>2</a:t>
            </a:r>
            <a:r>
              <a:rPr altLang="en-US" baseline="0" b="0" cap="none" dirty="0" i="0" kumimoji="0" lang="en-US" normalizeH="0" strike="noStrike" u="none">
                <a:ln>
                  <a:noFill/>
                </a:ln>
                <a:solidFill>
                  <a:schemeClr val="tx1"/>
                </a:solidFill>
                <a:effectLst/>
                <a:latin typeface="+mn-lt"/>
                <a:ea typeface="Calibri" panose="020F0502020204030204" pitchFamily="34" charset="0"/>
                <a:cs typeface="TimesNewRoman" charset="-128"/>
              </a:rPr>
              <a:t>O                 2H</a:t>
            </a:r>
            <a:r>
              <a:rPr altLang="en-US" baseline="-30000" b="0" cap="none" dirty="0" i="0" kumimoji="0" lang="en-US" normalizeH="0" strike="noStrike" u="none">
                <a:ln>
                  <a:noFill/>
                </a:ln>
                <a:solidFill>
                  <a:schemeClr val="tx1"/>
                </a:solidFill>
                <a:effectLst/>
                <a:latin typeface="+mn-lt"/>
                <a:ea typeface="Calibri" panose="020F0502020204030204" pitchFamily="34" charset="0"/>
                <a:cs typeface="TimesNewRoman" charset="-128"/>
              </a:rPr>
              <a:t>3</a:t>
            </a:r>
            <a:r>
              <a:rPr altLang="en-US" baseline="0" b="0" cap="none" dirty="0" i="0" kumimoji="0" lang="en-US" normalizeH="0" strike="noStrike" u="none">
                <a:ln>
                  <a:noFill/>
                </a:ln>
                <a:solidFill>
                  <a:schemeClr val="tx1"/>
                </a:solidFill>
                <a:effectLst/>
                <a:latin typeface="+mn-lt"/>
                <a:ea typeface="Calibri" panose="020F0502020204030204" pitchFamily="34" charset="0"/>
                <a:cs typeface="TimesNewRoman" charset="-128"/>
              </a:rPr>
              <a:t>O</a:t>
            </a:r>
            <a:r>
              <a:rPr altLang="en-US" baseline="30000" b="0" cap="none" dirty="0" i="0" kumimoji="0" lang="en-US" normalizeH="0" strike="noStrike" u="none">
                <a:ln>
                  <a:noFill/>
                </a:ln>
                <a:solidFill>
                  <a:schemeClr val="tx1"/>
                </a:solidFill>
                <a:effectLst/>
                <a:latin typeface="+mn-lt"/>
                <a:ea typeface="Calibri" panose="020F0502020204030204" pitchFamily="34" charset="0"/>
                <a:cs typeface="TimesNewRoman" charset="-128"/>
              </a:rPr>
              <a:t>+</a:t>
            </a:r>
            <a:r>
              <a:rPr altLang="en-US" baseline="0" b="0" cap="none" dirty="0" i="0" kumimoji="0" lang="en-US" normalizeH="0" strike="noStrike" u="none">
                <a:ln>
                  <a:noFill/>
                </a:ln>
                <a:solidFill>
                  <a:schemeClr val="tx1"/>
                </a:solidFill>
                <a:effectLst/>
                <a:latin typeface="+mn-lt"/>
                <a:ea typeface="Calibri" panose="020F0502020204030204" pitchFamily="34" charset="0"/>
                <a:cs typeface="TimesNewRoman" charset="-128"/>
              </a:rPr>
              <a:t>                +          SO</a:t>
            </a:r>
            <a:r>
              <a:rPr altLang="en-US" baseline="-30000" b="0" cap="none" dirty="0" i="0" kumimoji="0" lang="en-US" normalizeH="0" strike="noStrike" u="none">
                <a:ln>
                  <a:noFill/>
                </a:ln>
                <a:solidFill>
                  <a:schemeClr val="tx1"/>
                </a:solidFill>
                <a:effectLst/>
                <a:latin typeface="+mn-lt"/>
                <a:ea typeface="Calibri" panose="020F0502020204030204" pitchFamily="34" charset="0"/>
                <a:cs typeface="TimesNewRoman" charset="-128"/>
              </a:rPr>
              <a:t>4</a:t>
            </a:r>
            <a:r>
              <a:rPr altLang="en-US" baseline="30000" b="0" cap="none" dirty="0" i="0" kumimoji="0" lang="en-US" normalizeH="0" strike="noStrike" u="none">
                <a:ln>
                  <a:noFill/>
                </a:ln>
                <a:solidFill>
                  <a:schemeClr val="tx1"/>
                </a:solidFill>
                <a:effectLst/>
                <a:latin typeface="+mn-lt"/>
                <a:ea typeface="Calibri" panose="020F0502020204030204" pitchFamily="34" charset="0"/>
                <a:cs typeface="TimesNewRoman" charset="-128"/>
              </a:rPr>
              <a:t>2</a:t>
            </a:r>
            <a:r>
              <a:rPr altLang="en-US" baseline="30000" b="0" cap="none" dirty="0" i="0" kumimoji="0" lang="en-US" normalizeH="0" strike="noStrike" u="none">
                <a:ln>
                  <a:noFill/>
                </a:ln>
                <a:solidFill>
                  <a:schemeClr val="tx1"/>
                </a:solidFill>
                <a:effectLst/>
                <a:latin typeface="+mn-lt"/>
                <a:ea typeface="Calibri" panose="020F0502020204030204" pitchFamily="34" charset="0"/>
                <a:cs typeface="Symbol" panose="05050102010706020507" pitchFamily="18" charset="2"/>
              </a:rPr>
              <a:t>-</a:t>
            </a:r>
            <a:endParaRPr altLang="en-US" baseline="0" b="0" cap="none" dirty="0" i="0" kumimoji="0" lang="en-GB" normalizeH="0" strike="noStrike" u="none">
              <a:ln>
                <a:noFill/>
              </a:ln>
              <a:solidFill>
                <a:schemeClr val="tx1"/>
              </a:solidFill>
              <a:effectLst/>
              <a:latin typeface="+mn-l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mn-lt"/>
                <a:ea typeface="Calibri" panose="020F0502020204030204" pitchFamily="34" charset="0"/>
                <a:cs typeface="TimesNewRoman,Bold"/>
              </a:rPr>
              <a:t>Acid </a:t>
            </a:r>
            <a:r>
              <a:rPr altLang="en-US" dirty="0" lang="en-US">
                <a:latin typeface="+mn-lt"/>
                <a:ea typeface="Calibri" panose="020F0502020204030204" pitchFamily="34" charset="0"/>
                <a:cs typeface="TimesNewRoman,Bold"/>
              </a:rPr>
              <a:t>       </a:t>
            </a:r>
            <a:r>
              <a:rPr altLang="en-US" baseline="0" b="0" cap="none" dirty="0" i="0" kumimoji="0" lang="en-US" normalizeH="0" strike="noStrike" u="none">
                <a:ln>
                  <a:noFill/>
                </a:ln>
                <a:solidFill>
                  <a:schemeClr val="tx1"/>
                </a:solidFill>
                <a:effectLst/>
                <a:latin typeface="+mn-lt"/>
                <a:ea typeface="Calibri" panose="020F0502020204030204" pitchFamily="34" charset="0"/>
                <a:cs typeface="TimesNewRoman,Bold"/>
              </a:rPr>
              <a:t>base                conjugate acid	conjugate base</a:t>
            </a:r>
            <a:endParaRPr altLang="en-US" baseline="0" b="0" cap="none" dirty="0" i="0" kumimoji="0" lang="en-GB" normalizeH="0" strike="noStrike" u="none">
              <a:ln>
                <a:noFill/>
              </a:ln>
              <a:solidFill>
                <a:schemeClr val="tx1"/>
              </a:solidFill>
              <a:effectLst/>
              <a:latin typeface="+mn-lt"/>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latin typeface="+mn-lt"/>
            </a:endParaRPr>
          </a:p>
        </p:txBody>
      </p:sp>
      <p:sp>
        <p:nvSpPr>
          <p:cNvPr id="1048656" name="Rectangle 31"/>
          <p:cNvSpPr>
            <a:spLocks noChangeArrowheads="1"/>
          </p:cNvSpPr>
          <p:nvPr/>
        </p:nvSpPr>
        <p:spPr bwMode="auto">
          <a:xfrm>
            <a:off x="47869" y="5944727"/>
            <a:ext cx="5287409" cy="923330"/>
          </a:xfrm>
          <a:prstGeom prst="rect"/>
          <a:noFill/>
          <a:ln>
            <a:noFill/>
          </a:ln>
          <a:effectLst/>
        </p:spPr>
        <p:txBody>
          <a:bodyPr anchor="ctr" anchorCtr="0" bIns="45720" compatLnSpc="1" lIns="91440" numCol="1" rIns="91440" tIns="45720" vert="horz" wrap="non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altLang="en-US" baseline="0" b="0" cap="none" dirty="0" i="0" kumimoji="0" lang="en-US" normalizeH="0" strike="noStrike" u="none">
                <a:ln>
                  <a:noFill/>
                </a:ln>
                <a:solidFill>
                  <a:schemeClr val="tx1"/>
                </a:solidFill>
                <a:effectLst/>
                <a:latin typeface="+mn-lt"/>
                <a:ea typeface="Calibri" panose="020F0502020204030204" pitchFamily="34" charset="0"/>
                <a:cs typeface="TimesNewRoman" charset="-128"/>
              </a:rPr>
              <a:t>NH</a:t>
            </a:r>
            <a:r>
              <a:rPr altLang="en-US" baseline="-30000" b="0" cap="none" dirty="0" i="0" kumimoji="0" lang="en-US" normalizeH="0" strike="noStrike" u="none">
                <a:ln>
                  <a:noFill/>
                </a:ln>
                <a:solidFill>
                  <a:schemeClr val="tx1"/>
                </a:solidFill>
                <a:effectLst/>
                <a:latin typeface="+mn-lt"/>
                <a:ea typeface="Calibri" panose="020F0502020204030204" pitchFamily="34" charset="0"/>
                <a:cs typeface="TimesNewRoman" charset="-128"/>
              </a:rPr>
              <a:t>3</a:t>
            </a:r>
            <a:r>
              <a:rPr altLang="en-US" baseline="0" b="0" cap="none" dirty="0" i="0" kumimoji="0" lang="en-US" normalizeH="0" strike="noStrike" u="none">
                <a:ln>
                  <a:noFill/>
                </a:ln>
                <a:solidFill>
                  <a:schemeClr val="tx1"/>
                </a:solidFill>
                <a:effectLst/>
                <a:latin typeface="+mn-lt"/>
                <a:ea typeface="Calibri" panose="020F0502020204030204" pitchFamily="34" charset="0"/>
                <a:cs typeface="TimesNewRoman" charset="-128"/>
              </a:rPr>
              <a:t> +    </a:t>
            </a:r>
            <a:r>
              <a:rPr altLang="en-US" dirty="0" lang="en-US">
                <a:ea typeface="Calibri" panose="020F0502020204030204" pitchFamily="34" charset="0"/>
                <a:cs typeface="TimesNewRoman" charset="-128"/>
              </a:rPr>
              <a:t>H</a:t>
            </a:r>
            <a:r>
              <a:rPr altLang="en-US" baseline="-30000" dirty="0" lang="en-US">
                <a:ea typeface="Calibri" panose="020F0502020204030204" pitchFamily="34" charset="0"/>
                <a:cs typeface="TimesNewRoman" charset="-128"/>
              </a:rPr>
              <a:t>2</a:t>
            </a:r>
            <a:r>
              <a:rPr altLang="en-US" dirty="0" lang="en-US">
                <a:ea typeface="Calibri" panose="020F0502020204030204" pitchFamily="34" charset="0"/>
                <a:cs typeface="TimesNewRoman" charset="-128"/>
              </a:rPr>
              <a:t>O</a:t>
            </a:r>
            <a:r>
              <a:rPr altLang="en-US" baseline="0" b="0" cap="none" dirty="0" i="0" kumimoji="0" lang="en-US" normalizeH="0" strike="noStrike" u="none">
                <a:ln>
                  <a:noFill/>
                </a:ln>
                <a:solidFill>
                  <a:schemeClr val="tx1"/>
                </a:solidFill>
                <a:effectLst/>
                <a:latin typeface="+mn-lt"/>
                <a:ea typeface="Calibri" panose="020F0502020204030204" pitchFamily="34" charset="0"/>
                <a:cs typeface="TimesNewRoman" charset="-128"/>
              </a:rPr>
              <a:t>                       NH</a:t>
            </a:r>
            <a:r>
              <a:rPr altLang="en-US" baseline="-30000" b="0" cap="none" dirty="0" i="0" kumimoji="0" lang="en-US" normalizeH="0" strike="noStrike" u="none">
                <a:ln>
                  <a:noFill/>
                </a:ln>
                <a:solidFill>
                  <a:schemeClr val="tx1"/>
                </a:solidFill>
                <a:effectLst/>
                <a:latin typeface="+mn-lt"/>
                <a:ea typeface="Calibri" panose="020F0502020204030204" pitchFamily="34" charset="0"/>
                <a:cs typeface="TimesNewRoman" charset="-128"/>
              </a:rPr>
              <a:t>4</a:t>
            </a:r>
            <a:r>
              <a:rPr altLang="en-US" baseline="30000" b="0" cap="none" dirty="0" i="0" kumimoji="0" lang="en-US" normalizeH="0" strike="noStrike" u="none">
                <a:ln>
                  <a:noFill/>
                </a:ln>
                <a:solidFill>
                  <a:schemeClr val="tx1"/>
                </a:solidFill>
                <a:effectLst/>
                <a:latin typeface="+mn-lt"/>
                <a:ea typeface="Calibri" panose="020F0502020204030204" pitchFamily="34" charset="0"/>
                <a:cs typeface="TimesNewRoman" charset="-128"/>
              </a:rPr>
              <a:t>+</a:t>
            </a:r>
            <a:r>
              <a:rPr altLang="en-US" baseline="0" b="0" cap="none" dirty="0" i="0" kumimoji="0" lang="en-US" normalizeH="0" strike="noStrike" u="none">
                <a:ln>
                  <a:noFill/>
                </a:ln>
                <a:solidFill>
                  <a:schemeClr val="tx1"/>
                </a:solidFill>
                <a:effectLst/>
                <a:latin typeface="+mn-lt"/>
                <a:ea typeface="Calibri" panose="020F0502020204030204" pitchFamily="34" charset="0"/>
                <a:cs typeface="TimesNewRoman" charset="-128"/>
              </a:rPr>
              <a:t>                +          OH</a:t>
            </a:r>
            <a:r>
              <a:rPr altLang="en-US" baseline="30000" b="0" cap="none" dirty="0" i="0" kumimoji="0" lang="en-US" normalizeH="0" strike="noStrike" u="none">
                <a:ln>
                  <a:noFill/>
                </a:ln>
                <a:solidFill>
                  <a:schemeClr val="tx1"/>
                </a:solidFill>
                <a:effectLst/>
                <a:latin typeface="+mn-lt"/>
                <a:ea typeface="Calibri" panose="020F0502020204030204" pitchFamily="34" charset="0"/>
                <a:cs typeface="TimesNewRoman" charset="-128"/>
              </a:rPr>
              <a:t>-</a:t>
            </a:r>
            <a:endParaRPr altLang="en-US" baseline="30000" b="0" cap="none" dirty="0" i="0" kumimoji="0" lang="en-GB" normalizeH="0" strike="noStrike" u="none">
              <a:ln>
                <a:noFill/>
              </a:ln>
              <a:solidFill>
                <a:schemeClr val="tx1"/>
              </a:solidFill>
              <a:effectLst/>
              <a:latin typeface="+mn-l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mn-lt"/>
                <a:ea typeface="Calibri" panose="020F0502020204030204" pitchFamily="34" charset="0"/>
                <a:cs typeface="TimesNewRoman,Bold"/>
              </a:rPr>
              <a:t>Acid </a:t>
            </a:r>
            <a:r>
              <a:rPr altLang="en-US" dirty="0" lang="en-US">
                <a:latin typeface="+mn-lt"/>
                <a:ea typeface="Calibri" panose="020F0502020204030204" pitchFamily="34" charset="0"/>
                <a:cs typeface="TimesNewRoman,Bold"/>
              </a:rPr>
              <a:t>     </a:t>
            </a:r>
            <a:r>
              <a:rPr altLang="en-US" baseline="0" b="0" cap="none" dirty="0" i="0" kumimoji="0" lang="en-US" normalizeH="0" strike="noStrike" u="none">
                <a:ln>
                  <a:noFill/>
                </a:ln>
                <a:solidFill>
                  <a:schemeClr val="tx1"/>
                </a:solidFill>
                <a:effectLst/>
                <a:latin typeface="+mn-lt"/>
                <a:ea typeface="Calibri" panose="020F0502020204030204" pitchFamily="34" charset="0"/>
                <a:cs typeface="TimesNewRoman,Bold"/>
              </a:rPr>
              <a:t>base                conjugate acid	conjugate base</a:t>
            </a:r>
            <a:endParaRPr altLang="en-US" baseline="0" b="0" cap="none" dirty="0" i="0" kumimoji="0" lang="en-GB" normalizeH="0" strike="noStrike" u="none">
              <a:ln>
                <a:noFill/>
              </a:ln>
              <a:solidFill>
                <a:schemeClr val="tx1"/>
              </a:solidFill>
              <a:effectLst/>
              <a:latin typeface="+mn-lt"/>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latin typeface="+mn-lt"/>
            </a:endParaRPr>
          </a:p>
        </p:txBody>
      </p:sp>
      <p:sp>
        <p:nvSpPr>
          <p:cNvPr id="1048657" name="Rectangle 32"/>
          <p:cNvSpPr>
            <a:spLocks noChangeArrowheads="1"/>
          </p:cNvSpPr>
          <p:nvPr/>
        </p:nvSpPr>
        <p:spPr bwMode="auto">
          <a:xfrm>
            <a:off x="10699" y="5247812"/>
            <a:ext cx="5340308" cy="646331"/>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ea typeface="Calibri" panose="020F0502020204030204" pitchFamily="34" charset="0"/>
                <a:cs typeface="TimesNewRoman" charset="-128"/>
              </a:rPr>
              <a:t>H</a:t>
            </a:r>
            <a:r>
              <a:rPr altLang="en-US" baseline="-30000" b="0" cap="none" dirty="0" i="0" kumimoji="0" lang="en-US" normalizeH="0" strike="noStrike" u="none">
                <a:ln>
                  <a:noFill/>
                </a:ln>
                <a:solidFill>
                  <a:schemeClr val="tx1"/>
                </a:solidFill>
                <a:effectLst/>
                <a:ea typeface="Calibri" panose="020F0502020204030204" pitchFamily="34" charset="0"/>
                <a:cs typeface="TimesNewRoman" charset="-128"/>
              </a:rPr>
              <a:t>2</a:t>
            </a:r>
            <a:r>
              <a:rPr altLang="en-US" baseline="0" b="0" cap="none" dirty="0" i="0" kumimoji="0" lang="en-US" normalizeH="0" strike="noStrike" u="none">
                <a:ln>
                  <a:noFill/>
                </a:ln>
                <a:solidFill>
                  <a:schemeClr val="tx1"/>
                </a:solidFill>
                <a:effectLst/>
                <a:ea typeface="Calibri" panose="020F0502020204030204" pitchFamily="34" charset="0"/>
                <a:cs typeface="TimesNewRoman" charset="-128"/>
              </a:rPr>
              <a:t>O +       NH</a:t>
            </a:r>
            <a:r>
              <a:rPr altLang="en-US" baseline="-25000" b="0" cap="none" dirty="0" i="0" kumimoji="0" lang="en-US" normalizeH="0" strike="noStrike" u="none">
                <a:ln>
                  <a:noFill/>
                </a:ln>
                <a:solidFill>
                  <a:schemeClr val="tx1"/>
                </a:solidFill>
                <a:effectLst/>
                <a:ea typeface="Calibri" panose="020F0502020204030204" pitchFamily="34" charset="0"/>
                <a:cs typeface="TimesNewRoman" charset="-128"/>
              </a:rPr>
              <a:t>3</a:t>
            </a:r>
            <a:r>
              <a:rPr altLang="en-US" baseline="0" b="0" cap="none" dirty="0" i="0" kumimoji="0" lang="en-US" normalizeH="0" strike="noStrike" u="none">
                <a:ln>
                  <a:noFill/>
                </a:ln>
                <a:solidFill>
                  <a:schemeClr val="tx1"/>
                </a:solidFill>
                <a:effectLst/>
                <a:ea typeface="Calibri" panose="020F0502020204030204" pitchFamily="34" charset="0"/>
                <a:cs typeface="TimesNewRoman" charset="-128"/>
              </a:rPr>
              <a:t>                 H</a:t>
            </a:r>
            <a:r>
              <a:rPr altLang="en-US" baseline="-30000" b="0" cap="none" dirty="0" i="0" kumimoji="0" lang="en-US" normalizeH="0" strike="noStrike" u="none">
                <a:ln>
                  <a:noFill/>
                </a:ln>
                <a:solidFill>
                  <a:schemeClr val="tx1"/>
                </a:solidFill>
                <a:effectLst/>
                <a:ea typeface="Calibri" panose="020F0502020204030204" pitchFamily="34" charset="0"/>
                <a:cs typeface="TimesNewRoman" charset="-128"/>
              </a:rPr>
              <a:t>3</a:t>
            </a:r>
            <a:r>
              <a:rPr altLang="en-US" baseline="0" b="0" cap="none" dirty="0" i="0" kumimoji="0" lang="en-US" normalizeH="0" strike="noStrike" u="none">
                <a:ln>
                  <a:noFill/>
                </a:ln>
                <a:solidFill>
                  <a:schemeClr val="tx1"/>
                </a:solidFill>
                <a:effectLst/>
                <a:ea typeface="Calibri" panose="020F0502020204030204" pitchFamily="34" charset="0"/>
                <a:cs typeface="TimesNewRoman" charset="-128"/>
              </a:rPr>
              <a:t>O</a:t>
            </a:r>
            <a:r>
              <a:rPr altLang="en-US" baseline="30000" b="0" cap="none" dirty="0" i="0" kumimoji="0" lang="en-US" normalizeH="0" strike="noStrike" u="none">
                <a:ln>
                  <a:noFill/>
                </a:ln>
                <a:solidFill>
                  <a:schemeClr val="tx1"/>
                </a:solidFill>
                <a:effectLst/>
                <a:ea typeface="Calibri" panose="020F0502020204030204" pitchFamily="34" charset="0"/>
                <a:cs typeface="TimesNewRoman" charset="-128"/>
              </a:rPr>
              <a:t>+</a:t>
            </a:r>
            <a:r>
              <a:rPr altLang="en-US" baseline="0" b="0" cap="none" dirty="0" i="0" kumimoji="0" lang="en-US" normalizeH="0" strike="noStrike" u="none">
                <a:ln>
                  <a:noFill/>
                </a:ln>
                <a:solidFill>
                  <a:schemeClr val="tx1"/>
                </a:solidFill>
                <a:effectLst/>
                <a:ea typeface="Calibri" panose="020F0502020204030204" pitchFamily="34" charset="0"/>
                <a:cs typeface="TimesNewRoman" charset="-128"/>
              </a:rPr>
              <a:t>                +          OH</a:t>
            </a:r>
            <a:r>
              <a:rPr altLang="en-US" baseline="30000" b="0" cap="none" dirty="0" i="0" kumimoji="0" lang="en-US" normalizeH="0" strike="noStrike" u="none">
                <a:ln>
                  <a:noFill/>
                </a:ln>
                <a:solidFill>
                  <a:schemeClr val="tx1"/>
                </a:solidFill>
                <a:effectLst/>
                <a:ea typeface="Calibri" panose="020F0502020204030204" pitchFamily="34" charset="0"/>
                <a:cs typeface="Symbol" panose="05050102010706020507" pitchFamily="18" charset="2"/>
              </a:rPr>
              <a:t>-</a:t>
            </a:r>
            <a:endParaRPr altLang="en-US" baseline="0" b="0" cap="none" dirty="0" i="0" kumimoji="0" lang="en-US" normalizeH="0" strike="noStrike" u="none">
              <a:ln>
                <a:noFill/>
              </a:ln>
              <a:solidFill>
                <a:schemeClr val="tx1"/>
              </a:solidFill>
              <a:effectLst/>
              <a:ea typeface="Calibri" panose="020F0502020204030204" pitchFamily="34" charset="0"/>
              <a:cs typeface="TimesNewRoman,Bold"/>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ea typeface="Calibri" panose="020F0502020204030204" pitchFamily="34" charset="0"/>
                <a:cs typeface="TimesNewRoman,Bold"/>
              </a:rPr>
              <a:t> Acid 	base              conjugate acid	conjugate base</a:t>
            </a:r>
            <a:r>
              <a:rPr altLang="en-US" baseline="0" b="0" cap="none" dirty="0" i="0" kumimoji="0" lang="en-GB" normalizeH="0" strike="noStrike" u="none">
                <a:ln>
                  <a:noFill/>
                </a:ln>
                <a:solidFill>
                  <a:schemeClr val="tx1"/>
                </a:solidFill>
                <a:effectLst/>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58" name="Slide Number Placeholder 1"/>
          <p:cNvSpPr>
            <a:spLocks noGrp="1"/>
          </p:cNvSpPr>
          <p:nvPr>
            <p:ph type="sldNum" sz="quarter" idx="12"/>
          </p:nvPr>
        </p:nvSpPr>
        <p:spPr/>
        <p:txBody>
          <a:bodyPr/>
          <a:p>
            <a:fld id="{6AE4CC81-9032-4BD1-B72C-9117D8D40CA4}" type="slidenum">
              <a:rPr lang="en-GB" smtClean="0"/>
              <a:t>13</a:t>
            </a:fld>
            <a:endParaRPr lang="en-GB"/>
          </a:p>
        </p:txBody>
      </p:sp>
      <p:sp>
        <p:nvSpPr>
          <p:cNvPr id="1048659" name="Rectangle 2"/>
          <p:cNvSpPr>
            <a:spLocks noChangeArrowheads="1"/>
          </p:cNvSpPr>
          <p:nvPr/>
        </p:nvSpPr>
        <p:spPr bwMode="auto">
          <a:xfrm>
            <a:off x="0" y="-80253"/>
            <a:ext cx="12192000" cy="1295868"/>
          </a:xfrm>
          <a:prstGeom prst="rect"/>
          <a:noFill/>
          <a:ln>
            <a:noFill/>
          </a:ln>
          <a:effectLst/>
        </p:spPr>
        <p:txBody>
          <a:bodyPr anchor="ctr" anchorCtr="0" bIns="45720" compatLnSpc="1" lIns="91440" numCol="1" rIns="91440" tIns="45720" vert="horz" wrap="square">
            <a:prstTxWarp prst="textNoShape"/>
            <a:spAutoFit/>
          </a:bodyPr>
          <a:p>
            <a:pPr algn="just" defTabSz="914400" eaLnBrk="0" fontAlgn="base" hangingPunct="0" indent="0" latinLnBrk="0" lvl="0" marL="0" marR="0" rtl="0">
              <a:lnSpc>
                <a:spcPct val="150000"/>
              </a:lnSpc>
              <a:spcBef>
                <a:spcPct val="0"/>
              </a:spcBef>
              <a:spcAft>
                <a:spcPct val="0"/>
              </a:spcAft>
              <a:buClrTx/>
              <a:buSzTx/>
              <a:buFontTx/>
              <a:buNone/>
            </a:pPr>
            <a:r>
              <a:rPr altLang="en-US" baseline="0" b="1"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Bold"/>
              </a:rPr>
              <a:t>Lewis Concept: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Acids are substances which accept a pair of electrons to form a coordinate bond and bases are the substances which donate a pair of electrons to form a coordinate bond.</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latin typeface="Calibri" panose="020F0502020204030204" pitchFamily="34" charset="0"/>
            </a:endParaRPr>
          </a:p>
        </p:txBody>
      </p:sp>
      <p:sp>
        <p:nvSpPr>
          <p:cNvPr id="1048660" name="AutoShape 1"/>
          <p:cNvSpPr>
            <a:spLocks noChangeShapeType="1"/>
          </p:cNvSpPr>
          <p:nvPr/>
        </p:nvSpPr>
        <p:spPr bwMode="auto">
          <a:xfrm>
            <a:off x="1274746" y="1071646"/>
            <a:ext cx="558800" cy="0"/>
          </a:xfrm>
          <a:prstGeom prst="straightConnector1"/>
          <a:noFill/>
          <a:ln w="9525">
            <a:solidFill>
              <a:srgbClr val="000000"/>
            </a:solidFill>
            <a:round/>
            <a:headEnd/>
            <a:tailEnd type="triangle" w="med" len="med"/>
          </a:ln>
        </p:spPr>
        <p:txBody>
          <a:bodyPr anchor="t" anchorCtr="0" bIns="45720" compatLnSpc="1" lIns="91440" numCol="1" rIns="91440" tIns="45720" vert="horz" wrap="square">
            <a:prstTxWarp prst="textNoShape"/>
          </a:bodyPr>
          <a:p>
            <a:endParaRPr lang="en-GB">
              <a:latin typeface="Calibri" panose="020F0502020204030204" pitchFamily="34" charset="0"/>
            </a:endParaRPr>
          </a:p>
        </p:txBody>
      </p:sp>
      <p:sp>
        <p:nvSpPr>
          <p:cNvPr id="1048661" name="Rectangle 3"/>
          <p:cNvSpPr>
            <a:spLocks noChangeArrowheads="1"/>
          </p:cNvSpPr>
          <p:nvPr/>
        </p:nvSpPr>
        <p:spPr bwMode="auto">
          <a:xfrm>
            <a:off x="0" y="801239"/>
            <a:ext cx="12099235" cy="5909310"/>
          </a:xfrm>
          <a:prstGeom prst="rect"/>
          <a:noFill/>
          <a:ln>
            <a:noFill/>
          </a:ln>
          <a:effectLst/>
        </p:spPr>
        <p:txBody>
          <a:bodyPr anchor="ctr" anchorCtr="0" bIns="45720" compatLnSpc="1" lIns="91440" numCol="1" rIns="91440" tIns="45720" vert="horz" wrap="square">
            <a:prstTxWarp prst="textNoShape"/>
            <a:spAutoFit/>
          </a:bodyPr>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NH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 BF</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NH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3</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-BF</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3</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Base    acid</a:t>
            </a:r>
            <a:r>
              <a:rPr altLang="en-US" dirty="0" lang="en-US">
                <a:latin typeface="Calibri" panose="020F0502020204030204" pitchFamily="34" charset="0"/>
                <a:ea typeface="Calibri" panose="020F0502020204030204" pitchFamily="34" charset="0"/>
                <a:cs typeface="TimesNewRoman"/>
              </a:rPr>
              <a:t>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product form coordinate bonding</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r>
              <a:rPr altLang="en-US" baseline="0" b="1"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Bold"/>
              </a:rPr>
              <a:t>Lewis Acids :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As for Lewis concept, following species can acts as Lewis Acids :</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NewRoman"/>
              </a:rPr>
              <a:t>i</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Molecules in which central atom has </a:t>
            </a:r>
            <a:r>
              <a:rPr altLang="en-US" baseline="0" b="0" cap="none" dirty="0" i="1"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Italic"/>
              </a:rPr>
              <a:t>incomplete octet.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(e.g. BF</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AlCl</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etc.)</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(ii) Molecules which have a central atom with empty d</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Symbol" panose="05050102010706020507" pitchFamily="18" charset="2"/>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orbitals (e.g. SiX</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4</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GeX</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4</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PX</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TiCl</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4</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etc.)</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(iii) </a:t>
            </a:r>
            <a:r>
              <a:rPr altLang="en-US" baseline="0" b="0" cap="none" dirty="0" i="1"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Italic"/>
              </a:rPr>
              <a:t>Simple Cations: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Though all cations can be expected to be Lewis acids, Na+,</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Ca</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2+</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K</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etc. </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(iv) Molecules having multiple bonds between atoms of dissimilar electronegativity.</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e.g. CO</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2</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SO</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2</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SO</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3</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endParaRPr altLang="en-US" baseline="0" b="1"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Bold"/>
            </a:endParaRPr>
          </a:p>
          <a:p>
            <a:pPr algn="just" defTabSz="914400" eaLnBrk="0" fontAlgn="base" hangingPunct="0" indent="0" latinLnBrk="0" lvl="0" marL="0" marR="0" rtl="0">
              <a:lnSpc>
                <a:spcPct val="150000"/>
              </a:lnSpc>
              <a:spcBef>
                <a:spcPct val="0"/>
              </a:spcBef>
              <a:spcAft>
                <a:spcPct val="0"/>
              </a:spcAft>
              <a:buClrTx/>
              <a:buSzTx/>
              <a:buFontTx/>
              <a:buNone/>
            </a:pPr>
            <a:r>
              <a:rPr altLang="en-US" baseline="0" b="1"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Bold"/>
              </a:rPr>
              <a:t>Lewis bases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are typically:</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NewRoman"/>
              </a:rPr>
              <a:t>i</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Neutral species having at least one lone pair of electrons. e.g. NH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2</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Symbol" panose="05050102010706020507" pitchFamily="18" charset="2"/>
              </a:rPr>
              <a:t>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NH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3</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R-OH</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(ii) Negatively charged species (anions). e.g. CN</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Symbol" panose="05050102010706020507" pitchFamily="18" charset="2"/>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OH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Symbol" panose="05050102010706020507" pitchFamily="18" charset="2"/>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Cl</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Symbol" panose="05050102010706020507" pitchFamily="18" charset="2"/>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Symbol" panose="05050102010706020507" pitchFamily="18" charset="2"/>
              </a:rPr>
              <a:t>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etc.</a:t>
            </a:r>
            <a:endParaRPr altLang="en-US" baseline="0" b="0" cap="none" dirty="0" i="0" kumimoji="0" lang="en-US" normalizeH="0" strike="noStrike" u="none">
              <a:ln>
                <a:noFill/>
              </a:ln>
              <a:solidFill>
                <a:schemeClr val="tx1"/>
              </a:solidFill>
              <a:effectLst/>
              <a:latin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62" name="Slide Number Placeholder 1"/>
          <p:cNvSpPr>
            <a:spLocks noGrp="1"/>
          </p:cNvSpPr>
          <p:nvPr>
            <p:ph type="sldNum" sz="quarter" idx="12"/>
          </p:nvPr>
        </p:nvSpPr>
        <p:spPr/>
        <p:txBody>
          <a:bodyPr/>
          <a:p>
            <a:fld id="{6AE4CC81-9032-4BD1-B72C-9117D8D40CA4}" type="slidenum">
              <a:rPr lang="en-GB" smtClean="0"/>
              <a:t>14</a:t>
            </a:fld>
            <a:endParaRPr lang="en-GB"/>
          </a:p>
        </p:txBody>
      </p:sp>
      <p:graphicFrame>
        <p:nvGraphicFramePr>
          <p:cNvPr id="4194314" name="Object 2"/>
          <p:cNvGraphicFramePr>
            <a:graphicFrameLocks noChangeAspect="1"/>
          </p:cNvGraphicFramePr>
          <p:nvPr/>
        </p:nvGraphicFramePr>
        <p:xfrm>
          <a:off x="628791" y="902360"/>
          <a:ext cx="438150" cy="104775"/>
        </p:xfrm>
        <a:graphic>
          <a:graphicData uri="http://schemas.openxmlformats.org/presentationml/2006/ole">
            <mc:AlternateContent xmlns:mc="http://schemas.openxmlformats.org/markup-compatibility/2006">
              <mc:Choice xmlns:v="urn:schemas-microsoft-com:vml" Requires="v">
                <p:oleObj name="CS ChemDraw Drawing" r:id="rId1" spid="_x0000_s23584" imgH="165100" imgW="673100" progId="ChemDraw.Document.6.0">
                  <p:embed/>
                </p:oleObj>
              </mc:Choice>
              <mc:Fallback>
                <p:oleObj name="CS ChemDraw Drawing" r:id="rId1" imgH="165100" imgW="673100" progId="ChemDraw.Document.6.0">
                  <p:embed/>
                  <p:pic>
                    <p:nvPicPr>
                      <p:cNvPr id="2097172" name="Object 3"/>
                      <p:cNvPicPr>
                        <a:picLocks noChangeAspect="1" noChangeArrowheads="1"/>
                      </p:cNvPicPr>
                      <p:nvPr/>
                    </p:nvPicPr>
                    <p:blipFill>
                      <a:blip xmlns:r="http://schemas.openxmlformats.org/officeDocument/2006/relationships" r:embed="rId2"/>
                      <a:srcRect/>
                      <a:stretch>
                        <a:fillRect/>
                      </a:stretch>
                    </p:blipFill>
                    <p:spPr bwMode="auto">
                      <a:xfrm>
                        <a:off x="628791" y="902360"/>
                        <a:ext cx="438150" cy="104775"/>
                      </a:xfrm>
                      <a:prstGeom prst="rect"/>
                      <a:noFill/>
                    </p:spPr>
                  </p:pic>
                </p:oleObj>
              </mc:Fallback>
            </mc:AlternateContent>
          </a:graphicData>
        </a:graphic>
      </p:graphicFrame>
      <p:graphicFrame>
        <p:nvGraphicFramePr>
          <p:cNvPr id="4194315" name="Object 3"/>
          <p:cNvGraphicFramePr>
            <a:graphicFrameLocks noChangeAspect="1"/>
          </p:cNvGraphicFramePr>
          <p:nvPr/>
        </p:nvGraphicFramePr>
        <p:xfrm>
          <a:off x="628791" y="3626644"/>
          <a:ext cx="438150" cy="104775"/>
        </p:xfrm>
        <a:graphic>
          <a:graphicData uri="http://schemas.openxmlformats.org/presentationml/2006/ole">
            <mc:AlternateContent xmlns:mc="http://schemas.openxmlformats.org/markup-compatibility/2006">
              <mc:Choice xmlns:v="urn:schemas-microsoft-com:vml" Requires="v">
                <p:oleObj name="CS ChemDraw Drawing" r:id="rId3" spid="_x0000_s23585" imgH="165100" imgW="673100" progId="ChemDraw.Document.6.0">
                  <p:embed/>
                </p:oleObj>
              </mc:Choice>
              <mc:Fallback>
                <p:oleObj name="CS ChemDraw Drawing" r:id="rId3" imgH="165100" imgW="673100" progId="ChemDraw.Document.6.0">
                  <p:embed/>
                  <p:pic>
                    <p:nvPicPr>
                      <p:cNvPr id="2097173" name="Object 1"/>
                      <p:cNvPicPr>
                        <a:picLocks noChangeAspect="1" noChangeArrowheads="1"/>
                      </p:cNvPicPr>
                      <p:nvPr/>
                    </p:nvPicPr>
                    <p:blipFill>
                      <a:blip xmlns:r="http://schemas.openxmlformats.org/officeDocument/2006/relationships" r:embed="rId2"/>
                      <a:srcRect/>
                      <a:stretch>
                        <a:fillRect/>
                      </a:stretch>
                    </p:blipFill>
                    <p:spPr bwMode="auto">
                      <a:xfrm>
                        <a:off x="628791" y="3626644"/>
                        <a:ext cx="438150" cy="104775"/>
                      </a:xfrm>
                      <a:prstGeom prst="rect"/>
                      <a:noFill/>
                    </p:spPr>
                  </p:pic>
                </p:oleObj>
              </mc:Fallback>
            </mc:AlternateContent>
          </a:graphicData>
        </a:graphic>
      </p:graphicFrame>
      <p:sp>
        <p:nvSpPr>
          <p:cNvPr id="1048663" name="AutoShape 2"/>
          <p:cNvSpPr>
            <a:spLocks noChangeShapeType="1"/>
          </p:cNvSpPr>
          <p:nvPr/>
        </p:nvSpPr>
        <p:spPr bwMode="auto">
          <a:xfrm>
            <a:off x="721896" y="1506665"/>
            <a:ext cx="774700" cy="0"/>
          </a:xfrm>
          <a:prstGeom prst="straightConnector1"/>
          <a:noFill/>
          <a:ln w="9525">
            <a:solidFill>
              <a:srgbClr val="000000"/>
            </a:solidFill>
            <a:round/>
            <a:headEnd/>
            <a:tailEnd/>
          </a:ln>
        </p:spPr>
        <p:txBody>
          <a:bodyPr anchor="t" anchorCtr="0" bIns="45720" compatLnSpc="1" lIns="91440" numCol="1" rIns="91440" tIns="45720" vert="horz" wrap="square">
            <a:prstTxWarp prst="textNoShape"/>
          </a:bodyPr>
          <a:p>
            <a:endParaRPr lang="en-GB">
              <a:latin typeface="Calibri" panose="020F0502020204030204" pitchFamily="34" charset="0"/>
            </a:endParaRPr>
          </a:p>
        </p:txBody>
      </p:sp>
      <p:sp>
        <p:nvSpPr>
          <p:cNvPr id="1048664" name="Rectangle 4"/>
          <p:cNvSpPr>
            <a:spLocks noChangeArrowheads="1"/>
          </p:cNvSpPr>
          <p:nvPr/>
        </p:nvSpPr>
        <p:spPr bwMode="auto">
          <a:xfrm>
            <a:off x="13722" y="-78664"/>
            <a:ext cx="12178277" cy="1200329"/>
          </a:xfrm>
          <a:prstGeom prst="rect"/>
          <a:noFill/>
          <a:ln>
            <a:noFill/>
          </a:ln>
          <a:effectLst/>
        </p:spPr>
        <p:txBody>
          <a:bodyPr anchor="ctr" anchorCtr="0" bIns="45720" compatLnSpc="1" lIns="91440" numCol="1" rIns="91440" tIns="45720"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1"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DISSOCIATION OF WATER</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Auto-ionization of water is a very important chemical equilibrium and it should be noted that when water dissociates, it gives</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US" normalizeH="0" strike="noStrike" u="none">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2H</a:t>
            </a:r>
            <a:r>
              <a:rPr altLang="en-US" baseline="-30000" b="0" cap="none" dirty="0" i="0" kumimoji="0" lang="en-US" normalizeH="0" strike="noStrike" u="none">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r>
              <a:rPr altLang="en-US" baseline="0" b="0" cap="none" dirty="0" i="0" kumimoji="0" lang="en-US" normalizeH="0" strike="noStrike" u="none">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 </a:t>
            </a:r>
            <a:endParaRPr altLang="en-US" baseline="0" b="0" cap="none" dirty="0" i="0" kumimoji="0" lang="en-US" normalizeH="0" strike="noStrike" u="none">
              <a:ln>
                <a:noFill/>
              </a:ln>
              <a:solidFill>
                <a:schemeClr val="tx1"/>
              </a:solidFill>
              <a:effectLst/>
              <a:latin typeface="Calibri" panose="020F0502020204030204" pitchFamily="34" charset="0"/>
            </a:endParaRPr>
          </a:p>
        </p:txBody>
      </p:sp>
      <p:sp>
        <p:nvSpPr>
          <p:cNvPr id="1048665" name="Rectangle 5"/>
          <p:cNvSpPr>
            <a:spLocks noChangeArrowheads="1"/>
          </p:cNvSpPr>
          <p:nvPr/>
        </p:nvSpPr>
        <p:spPr bwMode="auto">
          <a:xfrm>
            <a:off x="924343" y="741063"/>
            <a:ext cx="1200970" cy="646331"/>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OH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latin typeface="Calibri" panose="020F0502020204030204" pitchFamily="34" charset="0"/>
            </a:endParaRPr>
          </a:p>
        </p:txBody>
      </p:sp>
      <p:sp>
        <p:nvSpPr>
          <p:cNvPr id="1048666" name="Rectangle 6"/>
          <p:cNvSpPr>
            <a:spLocks noChangeArrowheads="1"/>
          </p:cNvSpPr>
          <p:nvPr/>
        </p:nvSpPr>
        <p:spPr bwMode="auto">
          <a:xfrm>
            <a:off x="0" y="1154744"/>
            <a:ext cx="12264826" cy="2723823"/>
          </a:xfrm>
          <a:prstGeom prst="rect"/>
          <a:noFill/>
          <a:ln>
            <a:noFill/>
          </a:ln>
          <a:effectLst/>
        </p:spPr>
        <p:txBody>
          <a:bodyPr anchor="ctr" anchorCtr="0" bIns="45720" compatLnSpc="1" lIns="91440" numCol="1" rIns="91440" tIns="45720"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Keeping the concentration of water constant because the amount of water that dissociates is negligible, therefore, the equation becomes</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K</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is known as ionic product of water.</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25 </a:t>
            </a:r>
            <a:r>
              <a:rPr altLang="en-US" baseline="3000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a:t>
            </a:r>
            <a:r>
              <a:rPr altLang="en-US" baseline="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water dissociates into equal amount of 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OH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US" normalizeH="0" strike="noStrike" u="none">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2H</a:t>
            </a:r>
            <a:r>
              <a:rPr altLang="en-US" baseline="-30000" b="0" cap="none" dirty="0" i="0" kumimoji="0" lang="en-US" normalizeH="0" strike="noStrike" u="none">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r>
              <a:rPr altLang="en-US" baseline="0" b="0" cap="none" dirty="0" i="0" kumimoji="0" lang="en-US" normalizeH="0" strike="noStrike" u="none">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 </a:t>
            </a:r>
            <a:endParaRPr altLang="en-US" baseline="0" b="0" cap="none" dirty="0" i="0" kumimoji="0" lang="en-US" normalizeH="0" strike="noStrike" u="none">
              <a:ln>
                <a:noFill/>
              </a:ln>
              <a:solidFill>
                <a:schemeClr val="tx1"/>
              </a:solidFill>
              <a:effectLst/>
              <a:latin typeface="Calibri" panose="020F0502020204030204" pitchFamily="34" charset="0"/>
            </a:endParaRPr>
          </a:p>
        </p:txBody>
      </p:sp>
      <p:sp>
        <p:nvSpPr>
          <p:cNvPr id="1048667" name="Rectangle 7"/>
          <p:cNvSpPr>
            <a:spLocks noChangeArrowheads="1"/>
          </p:cNvSpPr>
          <p:nvPr/>
        </p:nvSpPr>
        <p:spPr bwMode="auto">
          <a:xfrm>
            <a:off x="1033395" y="3488418"/>
            <a:ext cx="11171856" cy="2585323"/>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OH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1x10</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-7    </a:t>
            </a:r>
            <a:r>
              <a:rPr altLang="en-US" baseline="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1x10</a:t>
            </a:r>
            <a:r>
              <a:rPr altLang="en-US" baseline="3000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-7</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 M</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[OH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[1x10</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-7</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1x10</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-14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lang="en-US">
              <a:latin typeface="Calibri" panose="020F0502020204030204" pitchFamily="34" charset="0"/>
              <a:ea typeface="Calibri" panose="020F0502020204030204" pitchFamily="34"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pH SCALE</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pH = -log [H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or [H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0" b="0" cap="none" dirty="0" i="0" kumimoji="0" lang="en-GB" normalizeH="0" strike="noStrike" u="none">
                <a:ln>
                  <a:noFill/>
                </a:ln>
                <a:solidFill>
                  <a:schemeClr val="tx1"/>
                </a:solidFill>
                <a:effectLst/>
                <a:latin typeface="Calibri" panose="020F0502020204030204" pitchFamily="34"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68" name="Slide Number Placeholder 1"/>
          <p:cNvSpPr>
            <a:spLocks noGrp="1"/>
          </p:cNvSpPr>
          <p:nvPr>
            <p:ph type="sldNum" sz="quarter" idx="12"/>
          </p:nvPr>
        </p:nvSpPr>
        <p:spPr/>
        <p:txBody>
          <a:bodyPr/>
          <a:p>
            <a:fld id="{6AE4CC81-9032-4BD1-B72C-9117D8D40CA4}" type="slidenum">
              <a:rPr lang="en-GB" smtClean="0"/>
              <a:t>15</a:t>
            </a:fld>
            <a:endParaRPr lang="en-GB"/>
          </a:p>
        </p:txBody>
      </p:sp>
      <p:sp>
        <p:nvSpPr>
          <p:cNvPr id="1048669" name="AutoShape 4"/>
          <p:cNvSpPr>
            <a:spLocks noChangeShapeType="1"/>
          </p:cNvSpPr>
          <p:nvPr/>
        </p:nvSpPr>
        <p:spPr bwMode="auto">
          <a:xfrm>
            <a:off x="2528902" y="1882712"/>
            <a:ext cx="538163" cy="0"/>
          </a:xfrm>
          <a:prstGeom prst="straightConnector1"/>
          <a:noFill/>
          <a:ln w="9525">
            <a:solidFill>
              <a:srgbClr val="000000"/>
            </a:solidFill>
            <a:round/>
            <a:headEnd/>
            <a:tailEnd type="triangle" w="med" len="med"/>
          </a:ln>
        </p:spPr>
        <p:txBody>
          <a:bodyPr anchor="t" anchorCtr="0" bIns="45720" compatLnSpc="1" lIns="91440" numCol="1" rIns="91440" tIns="45720" vert="horz" wrap="square">
            <a:prstTxWarp prst="textNoShape"/>
          </a:bodyPr>
          <a:p>
            <a:endParaRPr lang="en-GB"/>
          </a:p>
        </p:txBody>
      </p:sp>
      <p:sp>
        <p:nvSpPr>
          <p:cNvPr id="1048670" name="AutoShape 3"/>
          <p:cNvSpPr>
            <a:spLocks noChangeShapeType="1"/>
          </p:cNvSpPr>
          <p:nvPr/>
        </p:nvSpPr>
        <p:spPr bwMode="auto">
          <a:xfrm>
            <a:off x="828434" y="3693495"/>
            <a:ext cx="552450" cy="0"/>
          </a:xfrm>
          <a:prstGeom prst="straightConnector1"/>
          <a:noFill/>
          <a:ln w="9525">
            <a:solidFill>
              <a:srgbClr val="000000"/>
            </a:solidFill>
            <a:round/>
            <a:headEnd/>
            <a:tailEnd type="triangle" w="med" len="med"/>
          </a:ln>
        </p:spPr>
        <p:txBody>
          <a:bodyPr anchor="t" anchorCtr="0" bIns="45720" compatLnSpc="1" lIns="91440" numCol="1" rIns="91440" tIns="45720" vert="horz" wrap="square">
            <a:prstTxWarp prst="textNoShape"/>
          </a:bodyPr>
          <a:p>
            <a:endParaRPr lang="en-GB"/>
          </a:p>
        </p:txBody>
      </p:sp>
      <p:sp>
        <p:nvSpPr>
          <p:cNvPr id="1048671" name="AutoShape 2"/>
          <p:cNvSpPr>
            <a:spLocks noChangeShapeType="1"/>
          </p:cNvSpPr>
          <p:nvPr/>
        </p:nvSpPr>
        <p:spPr bwMode="auto">
          <a:xfrm>
            <a:off x="727283" y="5142748"/>
            <a:ext cx="547687" cy="0"/>
          </a:xfrm>
          <a:prstGeom prst="straightConnector1"/>
          <a:noFill/>
          <a:ln w="9525">
            <a:solidFill>
              <a:srgbClr val="000000"/>
            </a:solidFill>
            <a:round/>
            <a:headEnd/>
            <a:tailEnd/>
          </a:ln>
        </p:spPr>
        <p:txBody>
          <a:bodyPr anchor="t" anchorCtr="0" bIns="45720" compatLnSpc="1" lIns="91440" numCol="1" rIns="91440" tIns="45720" vert="horz" wrap="square">
            <a:prstTxWarp prst="textNoShape"/>
          </a:bodyPr>
          <a:p>
            <a:endParaRPr lang="en-GB"/>
          </a:p>
        </p:txBody>
      </p:sp>
      <p:sp>
        <p:nvSpPr>
          <p:cNvPr id="1048672" name="AutoShape 1"/>
          <p:cNvSpPr>
            <a:spLocks noChangeShapeType="1"/>
          </p:cNvSpPr>
          <p:nvPr/>
        </p:nvSpPr>
        <p:spPr bwMode="auto">
          <a:xfrm>
            <a:off x="2766002" y="5286720"/>
            <a:ext cx="566737" cy="0"/>
          </a:xfrm>
          <a:prstGeom prst="straightConnector1"/>
          <a:noFill/>
          <a:ln w="9525">
            <a:solidFill>
              <a:srgbClr val="000000"/>
            </a:solidFill>
            <a:round/>
            <a:headEnd/>
            <a:tailEnd/>
          </a:ln>
        </p:spPr>
        <p:txBody>
          <a:bodyPr anchor="t" anchorCtr="0" bIns="45720" compatLnSpc="1" lIns="91440" numCol="1" rIns="91440" tIns="45720" vert="horz" wrap="square">
            <a:prstTxWarp prst="textNoShape"/>
          </a:bodyPr>
          <a:p>
            <a:endParaRPr lang="en-GB"/>
          </a:p>
        </p:txBody>
      </p:sp>
      <p:sp>
        <p:nvSpPr>
          <p:cNvPr id="1048673" name="Rectangle 5"/>
          <p:cNvSpPr>
            <a:spLocks noChangeArrowheads="1"/>
          </p:cNvSpPr>
          <p:nvPr/>
        </p:nvSpPr>
        <p:spPr bwMode="auto">
          <a:xfrm>
            <a:off x="0" y="-14433"/>
            <a:ext cx="6665479" cy="2031325"/>
          </a:xfrm>
          <a:prstGeom prst="rect"/>
          <a:noFill/>
          <a:ln>
            <a:noFill/>
          </a:ln>
          <a:effectLst/>
        </p:spPr>
        <p:txBody>
          <a:bodyPr anchor="ctr" anchorCtr="0" bIns="45720" compatLnSpc="1" lIns="91440" numCol="1" rIns="91440" tIns="45720" vert="horz" wrap="non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mn-lt"/>
                <a:ea typeface="Calibri" panose="020F0502020204030204" pitchFamily="34" charset="0"/>
                <a:cs typeface="Times New Roman" panose="02020603050405020304" pitchFamily="18" charset="0"/>
              </a:rPr>
              <a:t>Examples </a:t>
            </a:r>
            <a:endParaRPr altLang="en-US" baseline="0" b="0" cap="none" dirty="0" i="0" kumimoji="0" lang="en-GB" normalizeH="0" strike="noStrike" u="none">
              <a:ln>
                <a:noFill/>
              </a:ln>
              <a:solidFill>
                <a:schemeClr val="tx1"/>
              </a:solidFill>
              <a:effectLst/>
              <a:latin typeface="+mn-l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i="0" kumimoji="0" lang="en-US" normalizeH="0" strike="noStrike" u="none">
                <a:ln>
                  <a:noFill/>
                </a:ln>
                <a:solidFill>
                  <a:schemeClr val="tx1"/>
                </a:solidFill>
                <a:effectLst/>
                <a:latin typeface="+mn-lt"/>
                <a:ea typeface="Calibri" panose="020F0502020204030204" pitchFamily="34" charset="0"/>
                <a:cs typeface="Times New Roman" panose="02020603050405020304" pitchFamily="18" charset="0"/>
              </a:rPr>
              <a:t>Calculate the pH of the following</a:t>
            </a:r>
            <a:endParaRPr altLang="en-US" baseline="0" b="0" cap="none" dirty="0" i="0" kumimoji="0" lang="en-GB" normalizeH="0" strike="noStrike" u="none">
              <a:ln>
                <a:noFill/>
              </a:ln>
              <a:solidFill>
                <a:schemeClr val="tx1"/>
              </a:solidFill>
              <a:effectLst/>
              <a:latin typeface="+mn-l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i="0" kumimoji="0" lang="en-US" normalizeH="0" strike="noStrike" u="none">
                <a:ln>
                  <a:noFill/>
                </a:ln>
                <a:solidFill>
                  <a:schemeClr val="tx1"/>
                </a:solidFill>
                <a:effectLst/>
                <a:latin typeface="+mn-lt"/>
                <a:ea typeface="Calibri" panose="020F0502020204030204" pitchFamily="34" charset="0"/>
                <a:cs typeface="Times New Roman" panose="02020603050405020304" pitchFamily="18" charset="0"/>
              </a:rPr>
              <a:t>0.1M </a:t>
            </a:r>
            <a:r>
              <a:rPr altLang="en-US" baseline="0" b="0" cap="none" dirty="0" i="0" kumimoji="0" lang="en-US" normalizeH="0" err="1" strike="noStrike" u="none">
                <a:ln>
                  <a:noFill/>
                </a:ln>
                <a:solidFill>
                  <a:schemeClr val="tx1"/>
                </a:solidFill>
                <a:effectLst/>
                <a:latin typeface="+mn-lt"/>
                <a:ea typeface="Calibri" panose="020F0502020204030204" pitchFamily="34" charset="0"/>
                <a:cs typeface="Times New Roman" panose="02020603050405020304" pitchFamily="18" charset="0"/>
              </a:rPr>
              <a:t>HCl</a:t>
            </a:r>
            <a:endParaRPr altLang="en-US" baseline="0" b="0" cap="none" dirty="0" i="0" kumimoji="0" lang="en-GB" normalizeH="0" strike="noStrike" u="none">
              <a:ln>
                <a:noFill/>
              </a:ln>
              <a:solidFill>
                <a:schemeClr val="tx1"/>
              </a:solidFill>
              <a:effectLst/>
              <a:latin typeface="+mn-l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i="0" kumimoji="0" lang="en-US" normalizeH="0" strike="noStrike" u="none">
                <a:ln>
                  <a:noFill/>
                </a:ln>
                <a:solidFill>
                  <a:schemeClr val="tx1"/>
                </a:solidFill>
                <a:effectLst/>
                <a:latin typeface="+mn-lt"/>
                <a:ea typeface="Calibri" panose="020F0502020204030204" pitchFamily="34" charset="0"/>
                <a:cs typeface="Times New Roman" panose="02020603050405020304" pitchFamily="18" charset="0"/>
              </a:rPr>
              <a:t>0.005M </a:t>
            </a:r>
            <a:r>
              <a:rPr altLang="en-US" baseline="0" b="0" cap="none" dirty="0" i="0" kumimoji="0" lang="en-US" normalizeH="0" err="1" strike="noStrike" u="none">
                <a:ln>
                  <a:noFill/>
                </a:ln>
                <a:solidFill>
                  <a:schemeClr val="tx1"/>
                </a:solidFill>
                <a:effectLst/>
                <a:latin typeface="+mn-lt"/>
                <a:ea typeface="Calibri" panose="020F0502020204030204" pitchFamily="34" charset="0"/>
                <a:cs typeface="Times New Roman" panose="02020603050405020304" pitchFamily="18" charset="0"/>
              </a:rPr>
              <a:t>NaOH</a:t>
            </a:r>
            <a:endParaRPr altLang="en-US" baseline="0" b="0" cap="none" dirty="0" i="0" kumimoji="0" lang="en-GB" normalizeH="0" strike="noStrike" u="none">
              <a:ln>
                <a:noFill/>
              </a:ln>
              <a:solidFill>
                <a:schemeClr val="tx1"/>
              </a:solidFill>
              <a:effectLst/>
              <a:latin typeface="+mn-l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i="0" kumimoji="0" lang="en-US" normalizeH="0" strike="noStrike" u="none">
                <a:ln>
                  <a:noFill/>
                </a:ln>
                <a:solidFill>
                  <a:schemeClr val="tx1"/>
                </a:solidFill>
                <a:effectLst/>
                <a:latin typeface="+mn-lt"/>
                <a:ea typeface="Calibri" panose="020F0502020204030204" pitchFamily="34" charset="0"/>
                <a:cs typeface="Times New Roman" panose="02020603050405020304" pitchFamily="18" charset="0"/>
              </a:rPr>
              <a:t>Calculate the concentration of H</a:t>
            </a:r>
            <a:r>
              <a:rPr altLang="en-US" baseline="-30000" b="0" cap="none" dirty="0" i="0" kumimoji="0" lang="en-US" normalizeH="0" strike="noStrike" u="none">
                <a:ln>
                  <a:noFill/>
                </a:ln>
                <a:solidFill>
                  <a:schemeClr val="tx1"/>
                </a:solidFill>
                <a:effectLst/>
                <a:latin typeface="+mn-lt"/>
                <a:ea typeface="Calibri" panose="020F0502020204030204" pitchFamily="34" charset="0"/>
                <a:cs typeface="Times New Roman" panose="02020603050405020304" pitchFamily="18" charset="0"/>
              </a:rPr>
              <a:t>3</a:t>
            </a:r>
            <a:r>
              <a:rPr altLang="en-US" baseline="0" b="0" cap="none" dirty="0" i="0" kumimoji="0" lang="en-US" normalizeH="0" strike="noStrike" u="none">
                <a:ln>
                  <a:noFill/>
                </a:ln>
                <a:solidFill>
                  <a:schemeClr val="tx1"/>
                </a:solidFill>
                <a:effectLst/>
                <a:latin typeface="+mn-lt"/>
                <a:ea typeface="Calibri" panose="020F0502020204030204" pitchFamily="34" charset="0"/>
                <a:cs typeface="Times New Roman" panose="02020603050405020304" pitchFamily="18" charset="0"/>
              </a:rPr>
              <a:t>O</a:t>
            </a:r>
            <a:r>
              <a:rPr altLang="en-US" baseline="30000" b="0" cap="none" dirty="0" i="0" kumimoji="0" lang="en-US" normalizeH="0" strike="noStrike" u="none">
                <a:ln>
                  <a:noFill/>
                </a:ln>
                <a:solidFill>
                  <a:schemeClr val="tx1"/>
                </a:solidFill>
                <a:effectLst/>
                <a:latin typeface="+mn-lt"/>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latin typeface="+mn-lt"/>
                <a:ea typeface="Calibri" panose="020F0502020204030204" pitchFamily="34" charset="0"/>
                <a:cs typeface="Times New Roman" panose="02020603050405020304" pitchFamily="18" charset="0"/>
              </a:rPr>
              <a:t> ions in Coca cola if its pH is 2.50</a:t>
            </a:r>
            <a:endParaRPr altLang="en-US" baseline="0" b="0" cap="none" dirty="0" i="0" kumimoji="0" lang="en-GB" normalizeH="0" strike="noStrike" u="none">
              <a:ln>
                <a:noFill/>
              </a:ln>
              <a:solidFill>
                <a:schemeClr val="tx1"/>
              </a:solidFill>
              <a:effectLst/>
              <a:latin typeface="+mn-l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rgbClr val="000000"/>
                </a:solidFill>
                <a:effectLst/>
                <a:latin typeface="+mn-lt"/>
                <a:ea typeface="Calibri" panose="020F0502020204030204" pitchFamily="34" charset="0"/>
                <a:cs typeface="Times New Roman" panose="02020603050405020304" pitchFamily="18" charset="0"/>
              </a:rPr>
              <a:t> </a:t>
            </a:r>
            <a:endParaRPr altLang="en-US" baseline="0" b="0" cap="none" dirty="0" i="0" kumimoji="0" lang="en-GB" normalizeH="0" strike="noStrike" u="none">
              <a:ln>
                <a:noFill/>
              </a:ln>
              <a:solidFill>
                <a:schemeClr val="tx1"/>
              </a:solidFill>
              <a:effectLst/>
              <a:latin typeface="+mn-lt"/>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latin typeface="+mn-lt"/>
            </a:endParaRPr>
          </a:p>
        </p:txBody>
      </p:sp>
      <p:sp>
        <p:nvSpPr>
          <p:cNvPr id="1048674" name="Rectangle 6"/>
          <p:cNvSpPr>
            <a:spLocks noChangeArrowheads="1"/>
          </p:cNvSpPr>
          <p:nvPr/>
        </p:nvSpPr>
        <p:spPr bwMode="auto">
          <a:xfrm>
            <a:off x="0" y="1676622"/>
            <a:ext cx="5808000" cy="2031325"/>
          </a:xfrm>
          <a:prstGeom prst="rect"/>
          <a:noFill/>
          <a:ln>
            <a:noFill/>
          </a:ln>
          <a:effectLst/>
        </p:spPr>
        <p:txBody>
          <a:bodyPr anchor="ctr" anchorCtr="0" bIns="45720" compatLnSpc="1" lIns="91440" numCol="1" rIns="91440" tIns="45720" vert="horz" wrap="non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mn-lt"/>
                <a:ea typeface="Calibri" panose="020F0502020204030204" pitchFamily="34" charset="0"/>
                <a:cs typeface="TimesNewRoman"/>
              </a:rPr>
              <a:t>1a.	         0.1M </a:t>
            </a:r>
            <a:r>
              <a:rPr altLang="en-US" baseline="0" b="0" cap="none" dirty="0" i="0" kumimoji="0" lang="en-US" normalizeH="0" err="1" strike="noStrike" u="none">
                <a:ln>
                  <a:noFill/>
                </a:ln>
                <a:solidFill>
                  <a:schemeClr val="tx1"/>
                </a:solidFill>
                <a:effectLst/>
                <a:latin typeface="+mn-lt"/>
                <a:ea typeface="Calibri" panose="020F0502020204030204" pitchFamily="34" charset="0"/>
                <a:cs typeface="TimesNewRoman"/>
              </a:rPr>
              <a:t>HCl</a:t>
            </a:r>
            <a:r>
              <a:rPr altLang="en-US" baseline="0" b="0" cap="none" dirty="0" i="0" kumimoji="0" lang="en-US" normalizeH="0" strike="noStrike" u="none">
                <a:ln>
                  <a:noFill/>
                </a:ln>
                <a:solidFill>
                  <a:schemeClr val="tx1"/>
                </a:solidFill>
                <a:effectLst/>
                <a:latin typeface="+mn-lt"/>
                <a:ea typeface="Calibri" panose="020F0502020204030204" pitchFamily="34" charset="0"/>
                <a:cs typeface="TimesNewRoman"/>
              </a:rPr>
              <a:t>                 </a:t>
            </a:r>
            <a:r>
              <a:rPr altLang="en-US" baseline="0" b="0" cap="none" dirty="0" i="0" kumimoji="0" lang="en-US" normalizeH="0" err="1" strike="noStrike" u="none">
                <a:ln>
                  <a:noFill/>
                </a:ln>
                <a:solidFill>
                  <a:schemeClr val="tx1"/>
                </a:solidFill>
                <a:effectLst/>
                <a:latin typeface="+mn-lt"/>
                <a:ea typeface="Calibri" panose="020F0502020204030204" pitchFamily="34" charset="0"/>
                <a:cs typeface="TimesNewRoman"/>
              </a:rPr>
              <a:t>HCl</a:t>
            </a:r>
            <a:r>
              <a:rPr altLang="en-US" baseline="0" b="0" cap="none" dirty="0" i="0" kumimoji="0" lang="en-US" normalizeH="0" strike="noStrike" u="none">
                <a:ln>
                  <a:noFill/>
                </a:ln>
                <a:solidFill>
                  <a:schemeClr val="tx1"/>
                </a:solidFill>
                <a:effectLst/>
                <a:latin typeface="+mn-lt"/>
                <a:ea typeface="Calibri" panose="020F0502020204030204" pitchFamily="34" charset="0"/>
                <a:cs typeface="TimesNewRoman"/>
              </a:rPr>
              <a:t>                   H</a:t>
            </a:r>
            <a:r>
              <a:rPr altLang="en-US" baseline="30000" b="0" cap="none" dirty="0" i="0" kumimoji="0" lang="en-US" normalizeH="0" strike="noStrike" u="none">
                <a:ln>
                  <a:noFill/>
                </a:ln>
                <a:solidFill>
                  <a:schemeClr val="tx1"/>
                </a:solidFill>
                <a:effectLst/>
                <a:latin typeface="+mn-lt"/>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latin typeface="+mn-lt"/>
                <a:ea typeface="Calibri" panose="020F0502020204030204" pitchFamily="34" charset="0"/>
                <a:cs typeface="TimesNewRoman"/>
              </a:rPr>
              <a:t>    +     Cl</a:t>
            </a:r>
            <a:r>
              <a:rPr altLang="en-US" baseline="30000" b="0" cap="none" dirty="0" i="0" kumimoji="0" lang="en-US" normalizeH="0" strike="noStrike" u="none">
                <a:ln>
                  <a:noFill/>
                </a:ln>
                <a:solidFill>
                  <a:schemeClr val="tx1"/>
                </a:solidFill>
                <a:effectLst/>
                <a:latin typeface="+mn-lt"/>
                <a:ea typeface="Calibri" panose="020F0502020204030204" pitchFamily="34" charset="0"/>
                <a:cs typeface="Symbol" panose="05050102010706020507" pitchFamily="18" charset="2"/>
              </a:rPr>
              <a:t>-</a:t>
            </a:r>
            <a:endParaRPr altLang="en-US" baseline="0" b="0" cap="none" dirty="0" i="0" kumimoji="0" lang="en-GB" normalizeH="0" strike="noStrike" u="none">
              <a:ln>
                <a:noFill/>
              </a:ln>
              <a:solidFill>
                <a:schemeClr val="tx1"/>
              </a:solidFill>
              <a:effectLst/>
              <a:latin typeface="+mn-l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rgbClr val="000000"/>
                </a:solidFill>
                <a:effectLst/>
                <a:latin typeface="+mn-lt"/>
                <a:ea typeface="Calibri" panose="020F0502020204030204" pitchFamily="34" charset="0"/>
                <a:cs typeface="Times New Roman" panose="02020603050405020304" pitchFamily="18" charset="0"/>
              </a:rPr>
              <a:t>At equilibrium		</a:t>
            </a:r>
            <a:r>
              <a:rPr altLang="en-US" b="0" cap="none" dirty="0" i="0" kumimoji="0" lang="en-US" normalizeH="0" strike="noStrike" u="none">
                <a:ln>
                  <a:noFill/>
                </a:ln>
                <a:solidFill>
                  <a:srgbClr val="000000"/>
                </a:solidFill>
                <a:effectLst/>
                <a:latin typeface="+mn-lt"/>
                <a:ea typeface="Calibri" panose="020F0502020204030204" pitchFamily="34" charset="0"/>
                <a:cs typeface="Times New Roman" panose="02020603050405020304" pitchFamily="18" charset="0"/>
              </a:rPr>
              <a:t>      </a:t>
            </a:r>
            <a:r>
              <a:rPr altLang="en-US" baseline="0" b="0" cap="none" dirty="0" i="0" kumimoji="0" lang="en-US" normalizeH="0" strike="noStrike" u="none">
                <a:ln>
                  <a:noFill/>
                </a:ln>
                <a:solidFill>
                  <a:srgbClr val="000000"/>
                </a:solidFill>
                <a:effectLst/>
                <a:latin typeface="+mn-lt"/>
                <a:ea typeface="Calibri" panose="020F0502020204030204" pitchFamily="34" charset="0"/>
                <a:cs typeface="Times New Roman" panose="02020603050405020304" pitchFamily="18" charset="0"/>
              </a:rPr>
              <a:t>0.1M	</a:t>
            </a:r>
            <a:r>
              <a:rPr altLang="en-US" dirty="0" lang="en-US">
                <a:solidFill>
                  <a:srgbClr val="000000"/>
                </a:solidFill>
                <a:latin typeface="+mn-lt"/>
                <a:ea typeface="Calibri" panose="020F0502020204030204" pitchFamily="34" charset="0"/>
                <a:cs typeface="Times New Roman" panose="02020603050405020304" pitchFamily="18" charset="0"/>
              </a:rPr>
              <a:t>            </a:t>
            </a:r>
            <a:r>
              <a:rPr altLang="en-US" baseline="0" b="0" cap="none" dirty="0" i="0" kumimoji="0" lang="en-US" normalizeH="0" strike="noStrike" u="none">
                <a:ln>
                  <a:noFill/>
                </a:ln>
                <a:solidFill>
                  <a:srgbClr val="000000"/>
                </a:solidFill>
                <a:effectLst/>
                <a:latin typeface="+mn-lt"/>
                <a:ea typeface="Calibri" panose="020F0502020204030204" pitchFamily="34" charset="0"/>
                <a:cs typeface="Times New Roman" panose="02020603050405020304" pitchFamily="18" charset="0"/>
              </a:rPr>
              <a:t>0.1M</a:t>
            </a:r>
            <a:r>
              <a:rPr altLang="en-US" dirty="0" lang="en-US">
                <a:solidFill>
                  <a:srgbClr val="000000"/>
                </a:solidFill>
                <a:latin typeface="+mn-lt"/>
                <a:ea typeface="Calibri" panose="020F0502020204030204" pitchFamily="34" charset="0"/>
                <a:cs typeface="Times New Roman" panose="02020603050405020304" pitchFamily="18" charset="0"/>
              </a:rPr>
              <a:t>       </a:t>
            </a:r>
            <a:r>
              <a:rPr altLang="en-US" baseline="0" b="0" cap="none" dirty="0" i="0" kumimoji="0" lang="en-US" normalizeH="0" err="1" strike="noStrike" u="none">
                <a:ln>
                  <a:noFill/>
                </a:ln>
                <a:solidFill>
                  <a:srgbClr val="000000"/>
                </a:solidFill>
                <a:effectLst/>
                <a:latin typeface="+mn-lt"/>
                <a:ea typeface="Calibri" panose="020F0502020204030204" pitchFamily="34" charset="0"/>
                <a:cs typeface="Times New Roman" panose="02020603050405020304" pitchFamily="18" charset="0"/>
              </a:rPr>
              <a:t>0.1M</a:t>
            </a:r>
            <a:endParaRPr altLang="en-US" baseline="0" b="0" cap="none" dirty="0" i="0" kumimoji="0" lang="en-GB" normalizeH="0" strike="noStrike" u="none">
              <a:ln>
                <a:noFill/>
              </a:ln>
              <a:solidFill>
                <a:schemeClr val="tx1"/>
              </a:solidFill>
              <a:effectLst/>
              <a:latin typeface="+mn-l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rgbClr val="000000"/>
                </a:solidFill>
                <a:effectLst/>
                <a:latin typeface="+mn-lt"/>
                <a:ea typeface="Calibri" panose="020F0502020204030204" pitchFamily="34" charset="0"/>
                <a:cs typeface="Times New Roman" panose="02020603050405020304" pitchFamily="18" charset="0"/>
              </a:rPr>
              <a:t>pH = -log [H+]</a:t>
            </a:r>
            <a:endParaRPr altLang="en-US" baseline="0" b="0" cap="none" dirty="0" i="0" kumimoji="0" lang="en-GB" normalizeH="0" strike="noStrike" u="none">
              <a:ln>
                <a:noFill/>
              </a:ln>
              <a:solidFill>
                <a:schemeClr val="tx1"/>
              </a:solidFill>
              <a:effectLst/>
              <a:latin typeface="+mn-l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rgbClr val="000000"/>
                </a:solidFill>
                <a:effectLst/>
                <a:latin typeface="+mn-lt"/>
                <a:ea typeface="Calibri" panose="020F0502020204030204" pitchFamily="34" charset="0"/>
                <a:cs typeface="Times New Roman" panose="02020603050405020304" pitchFamily="18" charset="0"/>
              </a:rPr>
              <a:t>     = -log(0.1)</a:t>
            </a:r>
            <a:endParaRPr altLang="en-US" baseline="0" b="0" cap="none" dirty="0" i="0" kumimoji="0" lang="en-GB" normalizeH="0" strike="noStrike" u="none">
              <a:ln>
                <a:noFill/>
              </a:ln>
              <a:solidFill>
                <a:schemeClr val="tx1"/>
              </a:solidFill>
              <a:effectLst/>
              <a:latin typeface="+mn-l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rgbClr val="000000"/>
                </a:solidFill>
                <a:effectLst/>
                <a:latin typeface="+mn-lt"/>
                <a:ea typeface="Calibri" panose="020F0502020204030204" pitchFamily="34" charset="0"/>
                <a:cs typeface="Times New Roman" panose="02020603050405020304" pitchFamily="18" charset="0"/>
              </a:rPr>
              <a:t>     = 1</a:t>
            </a:r>
            <a:endParaRPr altLang="en-US" baseline="0" b="0" cap="none" dirty="0" i="0" kumimoji="0" lang="en-GB" normalizeH="0" strike="noStrike" u="none">
              <a:ln>
                <a:noFill/>
              </a:ln>
              <a:solidFill>
                <a:schemeClr val="tx1"/>
              </a:solidFill>
              <a:effectLst/>
              <a:latin typeface="+mn-l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i="0" kumimoji="0" lang="en-US" normalizeH="0" strike="noStrike" u="none">
                <a:ln>
                  <a:noFill/>
                </a:ln>
                <a:solidFill>
                  <a:srgbClr val="000000"/>
                </a:solidFill>
                <a:effectLst/>
                <a:latin typeface="+mn-lt"/>
                <a:ea typeface="Calibri" panose="020F0502020204030204" pitchFamily="34" charset="0"/>
                <a:cs typeface="Times New Roman" panose="02020603050405020304" pitchFamily="18" charset="0"/>
              </a:rPr>
              <a:t>0.005M </a:t>
            </a:r>
            <a:r>
              <a:rPr altLang="en-US" baseline="0" b="0" cap="none" dirty="0" i="0" kumimoji="0" lang="en-US" normalizeH="0" err="1" strike="noStrike" u="none">
                <a:ln>
                  <a:noFill/>
                </a:ln>
                <a:solidFill>
                  <a:srgbClr val="000000"/>
                </a:solidFill>
                <a:effectLst/>
                <a:latin typeface="+mn-lt"/>
                <a:ea typeface="Calibri" panose="020F0502020204030204" pitchFamily="34" charset="0"/>
                <a:cs typeface="Times New Roman" panose="02020603050405020304" pitchFamily="18" charset="0"/>
              </a:rPr>
              <a:t>NaOH</a:t>
            </a:r>
            <a:endParaRPr altLang="en-US" baseline="0" b="0" cap="none" dirty="0" i="0" kumimoji="0" lang="en-GB" normalizeH="0" strike="noStrike" u="none">
              <a:ln>
                <a:noFill/>
              </a:ln>
              <a:solidFill>
                <a:schemeClr val="tx1"/>
              </a:solidFill>
              <a:effectLst/>
              <a:latin typeface="+mn-lt"/>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latin typeface="+mn-lt"/>
            </a:endParaRPr>
          </a:p>
        </p:txBody>
      </p:sp>
      <p:sp>
        <p:nvSpPr>
          <p:cNvPr id="1048675" name="Rectangle 7"/>
          <p:cNvSpPr>
            <a:spLocks noChangeArrowheads="1"/>
          </p:cNvSpPr>
          <p:nvPr/>
        </p:nvSpPr>
        <p:spPr bwMode="auto">
          <a:xfrm>
            <a:off x="0" y="3482264"/>
            <a:ext cx="3294492" cy="1477328"/>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err="1" strike="noStrike" u="none">
                <a:ln>
                  <a:noFill/>
                </a:ln>
                <a:solidFill>
                  <a:srgbClr val="000000"/>
                </a:solidFill>
                <a:effectLst/>
                <a:ea typeface="Calibri" panose="020F0502020204030204" pitchFamily="34" charset="0"/>
                <a:cs typeface="Times New Roman" panose="02020603050405020304" pitchFamily="18" charset="0"/>
              </a:rPr>
              <a:t>NaOH</a:t>
            </a:r>
            <a:r>
              <a:rPr altLang="en-US" baseline="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	</a:t>
            </a:r>
            <a:r>
              <a:rPr altLang="en-US" dirty="0" lang="en-US">
                <a:solidFill>
                  <a:srgbClr val="000000"/>
                </a:solidFill>
                <a:ea typeface="Calibri" panose="020F0502020204030204" pitchFamily="34" charset="0"/>
                <a:cs typeface="Times New Roman" panose="02020603050405020304" pitchFamily="18" charset="0"/>
              </a:rPr>
              <a:t>	</a:t>
            </a:r>
            <a:r>
              <a:rPr altLang="en-US" baseline="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Na</a:t>
            </a:r>
            <a:r>
              <a:rPr altLang="en-US" baseline="3000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    +    OH</a:t>
            </a:r>
            <a:r>
              <a:rPr altLang="en-US" baseline="3000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a:t>
            </a:r>
            <a:endParaRPr altLang="en-US" baseline="0" b="0" cap="none" dirty="0" i="0" kumimoji="0" lang="en-GB"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0.005		0.005</a:t>
            </a:r>
            <a:r>
              <a:rPr altLang="en-US"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    </a:t>
            </a:r>
            <a:r>
              <a:rPr altLang="en-US" baseline="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0.005</a:t>
            </a:r>
            <a:endParaRPr altLang="en-US" baseline="0" b="0" cap="none" dirty="0" i="0" kumimoji="0" lang="en-GB"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[OH</a:t>
            </a:r>
            <a:r>
              <a:rPr altLang="en-US" baseline="3000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 = 0.005M</a:t>
            </a:r>
            <a:endParaRPr altLang="en-US" baseline="0" b="0" cap="none" dirty="0" i="0" kumimoji="0" lang="en-GB"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[OH</a:t>
            </a:r>
            <a:r>
              <a:rPr altLang="en-US" baseline="3000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][H</a:t>
            </a:r>
            <a:r>
              <a:rPr altLang="en-US" baseline="3000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 = </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1x10</a:t>
            </a:r>
            <a:r>
              <a:rPr altLang="en-US" baseline="3000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-14</a:t>
            </a:r>
            <a:endParaRPr altLang="en-US" baseline="0" b="0" cap="none" dirty="0" i="0" kumimoji="0" lang="en-GB"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endParaRPr>
          </a:p>
        </p:txBody>
      </p:sp>
      <p:sp>
        <p:nvSpPr>
          <p:cNvPr id="1048676" name="Rectangle 8"/>
          <p:cNvSpPr>
            <a:spLocks noChangeArrowheads="1"/>
          </p:cNvSpPr>
          <p:nvPr/>
        </p:nvSpPr>
        <p:spPr bwMode="auto">
          <a:xfrm>
            <a:off x="106017" y="4825055"/>
            <a:ext cx="1541229" cy="92333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[H</a:t>
            </a:r>
            <a:r>
              <a:rPr altLang="en-US" baseline="3000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 = </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1x10</a:t>
            </a:r>
            <a:r>
              <a:rPr altLang="en-US" baseline="3000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-14</a:t>
            </a:r>
            <a:endParaRPr altLang="en-US" baseline="0" b="0" cap="none" dirty="0" i="0" kumimoji="0" lang="en-GB"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a:t>
            </a:r>
            <a:r>
              <a:rPr altLang="en-US" baseline="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[OH</a:t>
            </a:r>
            <a:r>
              <a:rPr altLang="en-US" baseline="3000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a:t>
            </a:r>
            <a:endParaRPr altLang="en-US" baseline="0" b="0" cap="none" dirty="0" i="0" kumimoji="0" lang="en-GB"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endParaRPr>
          </a:p>
        </p:txBody>
      </p:sp>
      <p:sp>
        <p:nvSpPr>
          <p:cNvPr id="1048677" name="Rectangle 9"/>
          <p:cNvSpPr>
            <a:spLocks noChangeArrowheads="1"/>
          </p:cNvSpPr>
          <p:nvPr/>
        </p:nvSpPr>
        <p:spPr bwMode="auto">
          <a:xfrm>
            <a:off x="1671487" y="4959592"/>
            <a:ext cx="1906291" cy="1754326"/>
          </a:xfrm>
          <a:prstGeom prst="rect"/>
          <a:noFill/>
          <a:ln>
            <a:noFill/>
          </a:ln>
          <a:effectLst/>
        </p:spPr>
        <p:txBody>
          <a:bodyPr anchor="ctr" anchorCtr="0" bIns="45720" compatLnSpc="1" lIns="91440" numCol="1" rIns="91440" tIns="45720" vert="horz" wrap="non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                 = </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1x10</a:t>
            </a:r>
            <a:r>
              <a:rPr altLang="en-US" baseline="3000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-14</a:t>
            </a:r>
            <a:endParaRPr altLang="en-US" baseline="0" b="0" cap="none" dirty="0" i="0" kumimoji="0" lang="en-GB" normalizeH="0" strike="noStrike" u="none">
              <a:ln>
                <a:noFill/>
              </a:ln>
              <a:solidFill>
                <a:schemeClr val="tx1"/>
              </a:solidFill>
              <a:effectLst/>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a:t>
            </a:r>
            <a:r>
              <a:rPr altLang="en-US" baseline="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0.005</a:t>
            </a:r>
            <a:endParaRPr altLang="en-US" baseline="0" b="0" cap="none" dirty="0" i="0" kumimoji="0" lang="en-GB" normalizeH="0" strike="noStrike" u="none">
              <a:ln>
                <a:noFill/>
              </a:ln>
              <a:solidFill>
                <a:schemeClr val="tx1"/>
              </a:solidFill>
              <a:effectLst/>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 2x10</a:t>
            </a:r>
            <a:r>
              <a:rPr altLang="en-US" baseline="3000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-12</a:t>
            </a:r>
            <a:endParaRPr altLang="en-US" baseline="0" b="0" cap="none" dirty="0" i="0" kumimoji="0" lang="en-GB" normalizeH="0" strike="noStrike" u="none">
              <a:ln>
                <a:noFill/>
              </a:ln>
              <a:solidFill>
                <a:schemeClr val="tx1"/>
              </a:solidFill>
              <a:effectLst/>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pH = -log[H</a:t>
            </a:r>
            <a:r>
              <a:rPr altLang="en-US" baseline="3000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a:t>
            </a:r>
            <a:endParaRPr altLang="en-US" baseline="0" b="0" cap="none" dirty="0" i="0" kumimoji="0" lang="en-GB" normalizeH="0" strike="noStrike" u="none">
              <a:ln>
                <a:noFill/>
              </a:ln>
              <a:solidFill>
                <a:schemeClr val="tx1"/>
              </a:solidFill>
              <a:effectLst/>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     = -log (2x10</a:t>
            </a:r>
            <a:r>
              <a:rPr altLang="en-US" baseline="3000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-12</a:t>
            </a:r>
            <a:r>
              <a:rPr altLang="en-US" baseline="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a:t>
            </a:r>
            <a:endParaRPr altLang="en-US" baseline="0" b="0" cap="none" dirty="0" i="0" kumimoji="0" lang="en-GB" normalizeH="0" strike="noStrike" u="none">
              <a:ln>
                <a:noFill/>
              </a:ln>
              <a:solidFill>
                <a:schemeClr val="tx1"/>
              </a:solidFill>
              <a:effectLst/>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     =  11.7</a:t>
            </a:r>
            <a:endParaRPr altLang="en-US" baseline="0" b="0" cap="none" dirty="0" i="0" kumimoji="0" lang="en-US" normalizeH="0" strike="noStrike" u="none">
              <a:ln>
                <a:noFill/>
              </a:ln>
              <a:solidFill>
                <a:schemeClr val="tx1"/>
              </a:solidFill>
              <a:effectLst/>
            </a:endParaRPr>
          </a:p>
        </p:txBody>
      </p:sp>
      <p:cxnSp>
        <p:nvCxnSpPr>
          <p:cNvPr id="3145741" name="Straight Connector 12"/>
          <p:cNvCxnSpPr>
            <a:cxnSpLocks/>
          </p:cNvCxnSpPr>
          <p:nvPr/>
        </p:nvCxnSpPr>
        <p:spPr>
          <a:xfrm>
            <a:off x="7063409" y="-14433"/>
            <a:ext cx="0" cy="6872433"/>
          </a:xfrm>
          <a:prstGeom prst="line"/>
        </p:spPr>
        <p:style>
          <a:lnRef idx="1">
            <a:schemeClr val="dk1"/>
          </a:lnRef>
          <a:fillRef idx="0">
            <a:schemeClr val="dk1"/>
          </a:fillRef>
          <a:effectRef idx="0">
            <a:schemeClr val="dk1"/>
          </a:effectRef>
          <a:fontRef idx="minor">
            <a:schemeClr val="tx1"/>
          </a:fontRef>
        </p:style>
      </p:cxnSp>
      <p:sp>
        <p:nvSpPr>
          <p:cNvPr id="1048678" name="Rectangle 13"/>
          <p:cNvSpPr/>
          <p:nvPr/>
        </p:nvSpPr>
        <p:spPr>
          <a:xfrm>
            <a:off x="7301949" y="26504"/>
            <a:ext cx="4419600" cy="1366528"/>
          </a:xfrm>
          <a:prstGeom prst="rect"/>
        </p:spPr>
        <p:txBody>
          <a:bodyPr wrap="square">
            <a:spAutoFit/>
          </a:bodyPr>
          <a:p>
            <a:pPr algn="just" marL="457200">
              <a:lnSpc>
                <a:spcPct val="115000"/>
              </a:lnSpc>
              <a:spcAft>
                <a:spcPts val="0"/>
              </a:spcAft>
            </a:pPr>
            <a:r>
              <a:rPr dirty="0" lang="en-US">
                <a:solidFill>
                  <a:srgbClr val="000000"/>
                </a:solidFill>
                <a:ea typeface="Calibri" panose="020F0502020204030204" pitchFamily="34" charset="0"/>
                <a:cs typeface="Times New Roman" panose="02020603050405020304" pitchFamily="18" charset="0"/>
              </a:rPr>
              <a:t>pH = -log[H</a:t>
            </a:r>
            <a:r>
              <a:rPr baseline="-25000" dirty="0" lang="en-US">
                <a:solidFill>
                  <a:srgbClr val="000000"/>
                </a:solidFill>
                <a:ea typeface="Calibri" panose="020F0502020204030204" pitchFamily="34" charset="0"/>
                <a:cs typeface="Times New Roman" panose="02020603050405020304" pitchFamily="18" charset="0"/>
              </a:rPr>
              <a:t>3</a:t>
            </a:r>
            <a:r>
              <a:rPr dirty="0" lang="en-US">
                <a:solidFill>
                  <a:srgbClr val="000000"/>
                </a:solidFill>
                <a:ea typeface="Calibri" panose="020F0502020204030204" pitchFamily="34" charset="0"/>
                <a:cs typeface="Times New Roman" panose="02020603050405020304" pitchFamily="18" charset="0"/>
              </a:rPr>
              <a:t>O</a:t>
            </a:r>
            <a:r>
              <a:rPr baseline="30000" dirty="0" lang="en-US">
                <a:solidFill>
                  <a:srgbClr val="000000"/>
                </a:solidFill>
                <a:ea typeface="Calibri" panose="020F0502020204030204" pitchFamily="34" charset="0"/>
                <a:cs typeface="Times New Roman" panose="02020603050405020304" pitchFamily="18" charset="0"/>
              </a:rPr>
              <a:t>+</a:t>
            </a:r>
            <a:r>
              <a:rPr dirty="0" lang="en-US">
                <a:solidFill>
                  <a:srgbClr val="000000"/>
                </a:solidFill>
                <a:ea typeface="Calibri" panose="020F0502020204030204" pitchFamily="34" charset="0"/>
                <a:cs typeface="Times New Roman" panose="02020603050405020304" pitchFamily="18" charset="0"/>
              </a:rPr>
              <a:t>]</a:t>
            </a:r>
            <a:endParaRPr dirty="0" lang="en-GB">
              <a:ea typeface="Calibri" panose="020F0502020204030204" pitchFamily="34" charset="0"/>
              <a:cs typeface="Times New Roman" panose="02020603050405020304" pitchFamily="18" charset="0"/>
            </a:endParaRPr>
          </a:p>
          <a:p>
            <a:pPr algn="just" marL="457200">
              <a:lnSpc>
                <a:spcPct val="115000"/>
              </a:lnSpc>
              <a:spcAft>
                <a:spcPts val="0"/>
              </a:spcAft>
            </a:pPr>
            <a:r>
              <a:rPr dirty="0" lang="en-US">
                <a:solidFill>
                  <a:srgbClr val="000000"/>
                </a:solidFill>
                <a:ea typeface="Calibri" panose="020F0502020204030204" pitchFamily="34" charset="0"/>
                <a:cs typeface="Times New Roman" panose="02020603050405020304" pitchFamily="18" charset="0"/>
              </a:rPr>
              <a:t>2.5 = -log[H</a:t>
            </a:r>
            <a:r>
              <a:rPr baseline="-25000" dirty="0" lang="en-US">
                <a:solidFill>
                  <a:srgbClr val="000000"/>
                </a:solidFill>
                <a:ea typeface="Calibri" panose="020F0502020204030204" pitchFamily="34" charset="0"/>
                <a:cs typeface="Times New Roman" panose="02020603050405020304" pitchFamily="18" charset="0"/>
              </a:rPr>
              <a:t>3</a:t>
            </a:r>
            <a:r>
              <a:rPr dirty="0" lang="en-US">
                <a:solidFill>
                  <a:srgbClr val="000000"/>
                </a:solidFill>
                <a:ea typeface="Calibri" panose="020F0502020204030204" pitchFamily="34" charset="0"/>
                <a:cs typeface="Times New Roman" panose="02020603050405020304" pitchFamily="18" charset="0"/>
              </a:rPr>
              <a:t>O</a:t>
            </a:r>
            <a:r>
              <a:rPr baseline="30000" dirty="0" lang="en-US">
                <a:solidFill>
                  <a:srgbClr val="000000"/>
                </a:solidFill>
                <a:ea typeface="Calibri" panose="020F0502020204030204" pitchFamily="34" charset="0"/>
                <a:cs typeface="Times New Roman" panose="02020603050405020304" pitchFamily="18" charset="0"/>
              </a:rPr>
              <a:t>+</a:t>
            </a:r>
            <a:r>
              <a:rPr dirty="0" lang="en-US">
                <a:solidFill>
                  <a:srgbClr val="000000"/>
                </a:solidFill>
                <a:ea typeface="Calibri" panose="020F0502020204030204" pitchFamily="34" charset="0"/>
                <a:cs typeface="Times New Roman" panose="02020603050405020304" pitchFamily="18" charset="0"/>
              </a:rPr>
              <a:t>]</a:t>
            </a:r>
            <a:endParaRPr dirty="0" lang="en-GB">
              <a:ea typeface="Calibri" panose="020F0502020204030204" pitchFamily="34" charset="0"/>
              <a:cs typeface="Times New Roman" panose="02020603050405020304" pitchFamily="18" charset="0"/>
            </a:endParaRPr>
          </a:p>
          <a:p>
            <a:pPr algn="just" marL="457200">
              <a:lnSpc>
                <a:spcPct val="115000"/>
              </a:lnSpc>
              <a:spcAft>
                <a:spcPts val="0"/>
              </a:spcAft>
            </a:pPr>
            <a:r>
              <a:rPr dirty="0" lang="en-US">
                <a:solidFill>
                  <a:srgbClr val="000000"/>
                </a:solidFill>
                <a:ea typeface="Calibri" panose="020F0502020204030204" pitchFamily="34" charset="0"/>
                <a:cs typeface="Times New Roman" panose="02020603050405020304" pitchFamily="18" charset="0"/>
              </a:rPr>
              <a:t>[H</a:t>
            </a:r>
            <a:r>
              <a:rPr baseline="-25000" dirty="0" lang="en-US">
                <a:solidFill>
                  <a:srgbClr val="000000"/>
                </a:solidFill>
                <a:ea typeface="Calibri" panose="020F0502020204030204" pitchFamily="34" charset="0"/>
                <a:cs typeface="Times New Roman" panose="02020603050405020304" pitchFamily="18" charset="0"/>
              </a:rPr>
              <a:t>3</a:t>
            </a:r>
            <a:r>
              <a:rPr dirty="0" lang="en-US">
                <a:solidFill>
                  <a:srgbClr val="000000"/>
                </a:solidFill>
                <a:ea typeface="Calibri" panose="020F0502020204030204" pitchFamily="34" charset="0"/>
                <a:cs typeface="Times New Roman" panose="02020603050405020304" pitchFamily="18" charset="0"/>
              </a:rPr>
              <a:t>O</a:t>
            </a:r>
            <a:r>
              <a:rPr baseline="30000" dirty="0" lang="en-US">
                <a:solidFill>
                  <a:srgbClr val="000000"/>
                </a:solidFill>
                <a:ea typeface="Calibri" panose="020F0502020204030204" pitchFamily="34" charset="0"/>
                <a:cs typeface="Times New Roman" panose="02020603050405020304" pitchFamily="18" charset="0"/>
              </a:rPr>
              <a:t>+</a:t>
            </a:r>
            <a:r>
              <a:rPr dirty="0" lang="en-US">
                <a:solidFill>
                  <a:srgbClr val="000000"/>
                </a:solidFill>
                <a:ea typeface="Calibri" panose="020F0502020204030204" pitchFamily="34" charset="0"/>
                <a:cs typeface="Times New Roman" panose="02020603050405020304" pitchFamily="18" charset="0"/>
              </a:rPr>
              <a:t>] = 10</a:t>
            </a:r>
            <a:r>
              <a:rPr baseline="30000" dirty="0" lang="en-US">
                <a:solidFill>
                  <a:srgbClr val="000000"/>
                </a:solidFill>
                <a:ea typeface="Calibri" panose="020F0502020204030204" pitchFamily="34" charset="0"/>
                <a:cs typeface="Times New Roman" panose="02020603050405020304" pitchFamily="18" charset="0"/>
              </a:rPr>
              <a:t>-2.5</a:t>
            </a:r>
            <a:endParaRPr dirty="0" lang="en-GB">
              <a:ea typeface="Calibri" panose="020F0502020204030204" pitchFamily="34" charset="0"/>
              <a:cs typeface="Times New Roman" panose="02020603050405020304" pitchFamily="18" charset="0"/>
            </a:endParaRPr>
          </a:p>
          <a:p>
            <a:pPr algn="just" marL="457200">
              <a:lnSpc>
                <a:spcPct val="115000"/>
              </a:lnSpc>
              <a:spcAft>
                <a:spcPts val="0"/>
              </a:spcAft>
            </a:pPr>
            <a:r>
              <a:rPr dirty="0" lang="en-US">
                <a:solidFill>
                  <a:srgbClr val="000000"/>
                </a:solidFill>
                <a:ea typeface="Calibri" panose="020F0502020204030204" pitchFamily="34" charset="0"/>
                <a:cs typeface="Times New Roman" panose="02020603050405020304" pitchFamily="18" charset="0"/>
              </a:rPr>
              <a:t>[H</a:t>
            </a:r>
            <a:r>
              <a:rPr baseline="-25000" dirty="0" lang="en-US">
                <a:solidFill>
                  <a:srgbClr val="000000"/>
                </a:solidFill>
                <a:ea typeface="Calibri" panose="020F0502020204030204" pitchFamily="34" charset="0"/>
                <a:cs typeface="Times New Roman" panose="02020603050405020304" pitchFamily="18" charset="0"/>
              </a:rPr>
              <a:t>3</a:t>
            </a:r>
            <a:r>
              <a:rPr dirty="0" lang="en-US">
                <a:solidFill>
                  <a:srgbClr val="000000"/>
                </a:solidFill>
                <a:ea typeface="Calibri" panose="020F0502020204030204" pitchFamily="34" charset="0"/>
                <a:cs typeface="Times New Roman" panose="02020603050405020304" pitchFamily="18" charset="0"/>
              </a:rPr>
              <a:t>O</a:t>
            </a:r>
            <a:r>
              <a:rPr baseline="30000" dirty="0" lang="en-US">
                <a:solidFill>
                  <a:srgbClr val="000000"/>
                </a:solidFill>
                <a:ea typeface="Calibri" panose="020F0502020204030204" pitchFamily="34" charset="0"/>
                <a:cs typeface="Times New Roman" panose="02020603050405020304" pitchFamily="18" charset="0"/>
              </a:rPr>
              <a:t>+</a:t>
            </a:r>
            <a:r>
              <a:rPr dirty="0" lang="en-US">
                <a:solidFill>
                  <a:srgbClr val="000000"/>
                </a:solidFill>
                <a:ea typeface="Calibri" panose="020F0502020204030204" pitchFamily="34" charset="0"/>
                <a:cs typeface="Times New Roman" panose="02020603050405020304" pitchFamily="18" charset="0"/>
              </a:rPr>
              <a:t>] = 3.16x10</a:t>
            </a:r>
            <a:r>
              <a:rPr baseline="30000" dirty="0" lang="en-US">
                <a:solidFill>
                  <a:srgbClr val="000000"/>
                </a:solidFill>
                <a:ea typeface="Calibri" panose="020F0502020204030204" pitchFamily="34" charset="0"/>
                <a:cs typeface="Times New Roman" panose="02020603050405020304" pitchFamily="18" charset="0"/>
              </a:rPr>
              <a:t>-3</a:t>
            </a:r>
            <a:r>
              <a:rPr dirty="0" lang="en-US">
                <a:solidFill>
                  <a:srgbClr val="000000"/>
                </a:solidFill>
                <a:ea typeface="Calibri" panose="020F0502020204030204" pitchFamily="34" charset="0"/>
                <a:cs typeface="Times New Roman" panose="02020603050405020304" pitchFamily="18" charset="0"/>
              </a:rPr>
              <a:t>M</a:t>
            </a:r>
            <a:endParaRPr dirty="0" lang="en-GB">
              <a:effectLst/>
              <a:ea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79" name="Slide Number Placeholder 1"/>
          <p:cNvSpPr>
            <a:spLocks noGrp="1"/>
          </p:cNvSpPr>
          <p:nvPr>
            <p:ph type="sldNum" sz="quarter" idx="12"/>
          </p:nvPr>
        </p:nvSpPr>
        <p:spPr/>
        <p:txBody>
          <a:bodyPr/>
          <a:p>
            <a:fld id="{6AE4CC81-9032-4BD1-B72C-9117D8D40CA4}" type="slidenum">
              <a:rPr lang="en-GB" smtClean="0"/>
              <a:t>16</a:t>
            </a:fld>
            <a:endParaRPr lang="en-GB"/>
          </a:p>
        </p:txBody>
      </p:sp>
      <p:graphicFrame>
        <p:nvGraphicFramePr>
          <p:cNvPr id="4194316" name="Object 2"/>
          <p:cNvGraphicFramePr>
            <a:graphicFrameLocks noChangeAspect="1"/>
          </p:cNvGraphicFramePr>
          <p:nvPr/>
        </p:nvGraphicFramePr>
        <p:xfrm>
          <a:off x="889183" y="6043808"/>
          <a:ext cx="438150" cy="104775"/>
        </p:xfrm>
        <a:graphic>
          <a:graphicData uri="http://schemas.openxmlformats.org/presentationml/2006/ole">
            <mc:AlternateContent xmlns:mc="http://schemas.openxmlformats.org/markup-compatibility/2006">
              <mc:Choice xmlns:v="urn:schemas-microsoft-com:vml" Requires="v">
                <p:oleObj name="CS ChemDraw Drawing" r:id="rId1" spid="_x0000_s25632" imgH="165100" imgW="673100" progId="ChemDraw.Document.6.0">
                  <p:embed/>
                </p:oleObj>
              </mc:Choice>
              <mc:Fallback>
                <p:oleObj name="CS ChemDraw Drawing" r:id="rId1" imgH="165100" imgW="673100" progId="ChemDraw.Document.6.0">
                  <p:embed/>
                  <p:pic>
                    <p:nvPicPr>
                      <p:cNvPr id="2097176" name="Object 4"/>
                      <p:cNvPicPr>
                        <a:picLocks noChangeAspect="1" noChangeArrowheads="1"/>
                      </p:cNvPicPr>
                      <p:nvPr/>
                    </p:nvPicPr>
                    <p:blipFill>
                      <a:blip xmlns:r="http://schemas.openxmlformats.org/officeDocument/2006/relationships" r:embed="rId2"/>
                      <a:srcRect/>
                      <a:stretch>
                        <a:fillRect/>
                      </a:stretch>
                    </p:blipFill>
                    <p:spPr bwMode="auto">
                      <a:xfrm>
                        <a:off x="889183" y="6043808"/>
                        <a:ext cx="438150" cy="104775"/>
                      </a:xfrm>
                      <a:prstGeom prst="rect"/>
                      <a:noFill/>
                    </p:spPr>
                  </p:pic>
                </p:oleObj>
              </mc:Fallback>
            </mc:AlternateContent>
          </a:graphicData>
        </a:graphic>
      </p:graphicFrame>
      <p:graphicFrame>
        <p:nvGraphicFramePr>
          <p:cNvPr id="4194317" name="Object 3"/>
          <p:cNvGraphicFramePr>
            <a:graphicFrameLocks noChangeAspect="1"/>
          </p:cNvGraphicFramePr>
          <p:nvPr/>
        </p:nvGraphicFramePr>
        <p:xfrm>
          <a:off x="1108258" y="1226558"/>
          <a:ext cx="438150" cy="104775"/>
        </p:xfrm>
        <a:graphic>
          <a:graphicData uri="http://schemas.openxmlformats.org/presentationml/2006/ole">
            <mc:AlternateContent xmlns:mc="http://schemas.openxmlformats.org/markup-compatibility/2006">
              <mc:Choice xmlns:v="urn:schemas-microsoft-com:vml" Requires="v">
                <p:oleObj name="CS ChemDraw Drawing" r:id="rId3" spid="_x0000_s25633" imgH="165100" imgW="673100" progId="ChemDraw.Document.6.0">
                  <p:embed/>
                </p:oleObj>
              </mc:Choice>
              <mc:Fallback>
                <p:oleObj name="CS ChemDraw Drawing" r:id="rId3" imgH="165100" imgW="673100" progId="ChemDraw.Document.6.0">
                  <p:embed/>
                  <p:pic>
                    <p:nvPicPr>
                      <p:cNvPr id="2097177" name="Object 1"/>
                      <p:cNvPicPr>
                        <a:picLocks noChangeAspect="1" noChangeArrowheads="1"/>
                      </p:cNvPicPr>
                      <p:nvPr/>
                    </p:nvPicPr>
                    <p:blipFill>
                      <a:blip xmlns:r="http://schemas.openxmlformats.org/officeDocument/2006/relationships" r:embed="rId2"/>
                      <a:srcRect/>
                      <a:stretch>
                        <a:fillRect/>
                      </a:stretch>
                    </p:blipFill>
                    <p:spPr bwMode="auto">
                      <a:xfrm>
                        <a:off x="1108258" y="1226558"/>
                        <a:ext cx="438150" cy="104775"/>
                      </a:xfrm>
                      <a:prstGeom prst="rect"/>
                      <a:noFill/>
                    </p:spPr>
                  </p:pic>
                </p:oleObj>
              </mc:Fallback>
            </mc:AlternateContent>
          </a:graphicData>
        </a:graphic>
      </p:graphicFrame>
      <p:sp>
        <p:nvSpPr>
          <p:cNvPr id="1048680" name="AutoShape 3"/>
          <p:cNvSpPr>
            <a:spLocks noChangeShapeType="1"/>
          </p:cNvSpPr>
          <p:nvPr/>
        </p:nvSpPr>
        <p:spPr bwMode="auto">
          <a:xfrm>
            <a:off x="720908" y="2945845"/>
            <a:ext cx="774700" cy="0"/>
          </a:xfrm>
          <a:prstGeom prst="straightConnector1"/>
          <a:noFill/>
          <a:ln w="9525">
            <a:solidFill>
              <a:srgbClr val="000000"/>
            </a:solidFill>
            <a:round/>
            <a:headEnd/>
            <a:tailEnd/>
          </a:ln>
        </p:spPr>
        <p:txBody>
          <a:bodyPr anchor="t" anchorCtr="0" bIns="45720" compatLnSpc="1" lIns="91440" numCol="1" rIns="91440" tIns="45720" vert="horz" wrap="square">
            <a:prstTxWarp prst="textNoShape"/>
          </a:bodyPr>
          <a:p>
            <a:endParaRPr lang="en-GB">
              <a:latin typeface="Calibri" panose="020F0502020204030204" pitchFamily="34" charset="0"/>
            </a:endParaRPr>
          </a:p>
        </p:txBody>
      </p:sp>
      <p:sp>
        <p:nvSpPr>
          <p:cNvPr id="1048681" name="AutoShape 2"/>
          <p:cNvSpPr>
            <a:spLocks noChangeShapeType="1"/>
          </p:cNvSpPr>
          <p:nvPr/>
        </p:nvSpPr>
        <p:spPr bwMode="auto">
          <a:xfrm>
            <a:off x="681152" y="1809554"/>
            <a:ext cx="774700" cy="0"/>
          </a:xfrm>
          <a:prstGeom prst="straightConnector1"/>
          <a:noFill/>
          <a:ln w="9525">
            <a:solidFill>
              <a:srgbClr val="000000"/>
            </a:solidFill>
            <a:round/>
            <a:headEnd/>
            <a:tailEnd/>
          </a:ln>
        </p:spPr>
        <p:txBody>
          <a:bodyPr anchor="t" anchorCtr="0" bIns="45720" compatLnSpc="1" lIns="91440" numCol="1" rIns="91440" tIns="45720" vert="horz" wrap="square">
            <a:prstTxWarp prst="textNoShape"/>
          </a:bodyPr>
          <a:p>
            <a:endParaRPr lang="en-GB">
              <a:latin typeface="Calibri" panose="020F0502020204030204" pitchFamily="34" charset="0"/>
            </a:endParaRPr>
          </a:p>
        </p:txBody>
      </p:sp>
      <p:sp>
        <p:nvSpPr>
          <p:cNvPr id="1048682" name="Rectangle 5"/>
          <p:cNvSpPr>
            <a:spLocks noChangeArrowheads="1"/>
          </p:cNvSpPr>
          <p:nvPr/>
        </p:nvSpPr>
        <p:spPr bwMode="auto">
          <a:xfrm>
            <a:off x="-1" y="-13143"/>
            <a:ext cx="12192001" cy="1477328"/>
          </a:xfrm>
          <a:prstGeom prst="rect"/>
          <a:noFill/>
          <a:ln>
            <a:noFill/>
          </a:ln>
          <a:effectLst/>
        </p:spPr>
        <p:txBody>
          <a:bodyPr anchor="ctr" anchorCtr="0" bIns="45720" compatLnSpc="1" lIns="91440" numCol="1" rIns="91440" tIns="45720"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1"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STRENGTH OF ACIDS AND BASES</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1"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STRONG AND WEAK ACIDS</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Strong acids completely dissociate in water whereas weak acids slightly dissociate in water. This statement is too general for treating the strength of acids, therefore the quantity called “dissociation constant”</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err="1" strike="noStrike" u="none">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HCl</a:t>
            </a:r>
            <a:r>
              <a:rPr altLang="en-US" baseline="0" b="0" cap="none" dirty="0" i="0" kumimoji="0" lang="en-US" normalizeH="0" strike="noStrike" u="none">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H</a:t>
            </a:r>
            <a:r>
              <a:rPr altLang="en-US" baseline="-30000" b="0" cap="none" dirty="0" i="0" kumimoji="0" lang="en-US" normalizeH="0" strike="noStrike" u="none">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r>
              <a:rPr altLang="en-US" baseline="0" b="0" cap="none" dirty="0" i="0" kumimoji="0" lang="en-US" normalizeH="0" strike="noStrike" u="none">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 </a:t>
            </a:r>
            <a:endParaRPr altLang="en-US" baseline="0" b="0" cap="none" dirty="0" i="0" kumimoji="0" lang="en-US" normalizeH="0" strike="noStrike" u="none">
              <a:ln>
                <a:noFill/>
              </a:ln>
              <a:solidFill>
                <a:schemeClr val="tx1"/>
              </a:solidFill>
              <a:effectLst/>
              <a:latin typeface="Calibri" panose="020F0502020204030204" pitchFamily="34" charset="0"/>
            </a:endParaRPr>
          </a:p>
        </p:txBody>
      </p:sp>
      <p:sp>
        <p:nvSpPr>
          <p:cNvPr id="1048683" name="Rectangle 6"/>
          <p:cNvSpPr>
            <a:spLocks noChangeArrowheads="1"/>
          </p:cNvSpPr>
          <p:nvPr/>
        </p:nvSpPr>
        <p:spPr bwMode="auto">
          <a:xfrm>
            <a:off x="1546408" y="1110215"/>
            <a:ext cx="1080745" cy="646331"/>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Cl</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latin typeface="Calibri" panose="020F0502020204030204" pitchFamily="34" charset="0"/>
            </a:endParaRPr>
          </a:p>
        </p:txBody>
      </p:sp>
      <p:sp>
        <p:nvSpPr>
          <p:cNvPr id="1048684" name="Rectangle 7"/>
          <p:cNvSpPr>
            <a:spLocks noChangeArrowheads="1"/>
          </p:cNvSpPr>
          <p:nvPr/>
        </p:nvSpPr>
        <p:spPr bwMode="auto">
          <a:xfrm>
            <a:off x="10504" y="1468517"/>
            <a:ext cx="12181496" cy="1477328"/>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altLang="en-US" baseline="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HCl</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As the amount of water remains constant, the concentration of liquid water can be considered as a constant, the equation then becomes</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latin typeface="Calibri" panose="020F0502020204030204" pitchFamily="34" charset="0"/>
            </a:endParaRPr>
          </a:p>
        </p:txBody>
      </p:sp>
      <p:sp>
        <p:nvSpPr>
          <p:cNvPr id="1048685" name="Rectangle 8"/>
          <p:cNvSpPr>
            <a:spLocks noChangeArrowheads="1"/>
          </p:cNvSpPr>
          <p:nvPr/>
        </p:nvSpPr>
        <p:spPr bwMode="auto">
          <a:xfrm>
            <a:off x="-10031" y="2587543"/>
            <a:ext cx="12078269" cy="3693319"/>
          </a:xfrm>
          <a:prstGeom prst="rect"/>
          <a:noFill/>
          <a:ln>
            <a:noFill/>
          </a:ln>
          <a:effectLst/>
        </p:spPr>
        <p:txBody>
          <a:bodyPr anchor="ctr" anchorCtr="0" bIns="45720" compatLnSpc="1" lIns="91440" numCol="1" rIns="91440" tIns="45720"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a:t>
            </a:r>
            <a:r>
              <a:rPr altLang="en-US" baseline="-3000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altLang="en-US" baseline="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HCl</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altLang="en-US" baseline="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a:t>
            </a:r>
            <a:r>
              <a:rPr altLang="en-US" baseline="-3000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is the equilibrium constant for the dissociation of an acid. Dissociation constant is also equilibrium constant. Equilibrium of weak acids and bases shift to the left because they do not dissociate completely.</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Sometimes it is convenient to use </a:t>
            </a:r>
            <a:r>
              <a:rPr altLang="en-US" baseline="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pK</a:t>
            </a:r>
            <a:r>
              <a:rPr altLang="en-US" baseline="-3000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to compare the strength of acids where </a:t>
            </a:r>
            <a:r>
              <a:rPr altLang="en-US" baseline="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pK</a:t>
            </a:r>
            <a:r>
              <a:rPr altLang="en-US" baseline="-3000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-log </a:t>
            </a:r>
            <a:r>
              <a:rPr altLang="en-US" baseline="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a:t>
            </a:r>
            <a:r>
              <a:rPr altLang="en-US" baseline="-3000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smaller the </a:t>
            </a:r>
            <a:r>
              <a:rPr altLang="en-US" baseline="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pK</a:t>
            </a:r>
            <a:r>
              <a:rPr altLang="en-US" baseline="-3000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value, the stronger is the acid.</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endParaRPr altLang="en-US" baseline="0" b="1" cap="none" dirty="0" i="0" kumimoji="0" lang="en-US" normalizeH="0" strike="noStrike" u="none">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defTabSz="914400" eaLnBrk="0" fontAlgn="base" hangingPunct="0" indent="0" latinLnBrk="0" lvl="0" marL="0" marR="0" rtl="0">
              <a:lnSpc>
                <a:spcPct val="100000"/>
              </a:lnSpc>
              <a:spcBef>
                <a:spcPct val="0"/>
              </a:spcBef>
              <a:spcAft>
                <a:spcPct val="0"/>
              </a:spcAft>
              <a:buClrTx/>
              <a:buSzTx/>
              <a:buFontTx/>
              <a:buNone/>
            </a:pPr>
            <a:endParaRPr altLang="en-US" b="1" dirty="0" lang="en-US">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gn="just" defTabSz="914400" eaLnBrk="0" fontAlgn="base" hangingPunct="0" indent="0" latinLnBrk="0" lvl="0" marL="0" marR="0" rtl="0">
              <a:lnSpc>
                <a:spcPct val="100000"/>
              </a:lnSpc>
              <a:spcBef>
                <a:spcPct val="0"/>
              </a:spcBef>
              <a:spcAft>
                <a:spcPct val="0"/>
              </a:spcAft>
              <a:buClrTx/>
              <a:buSzTx/>
              <a:buFontTx/>
              <a:buNone/>
            </a:pPr>
            <a:endParaRPr altLang="en-US" baseline="0" b="1" cap="none" dirty="0" i="0" kumimoji="0" lang="en-US" normalizeH="0" strike="noStrike" u="none">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1" cap="none" dirty="0" i="0" kumimoji="0" lang="en-US" normalizeH="0" strike="noStrike" u="none">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STRONG AND WEAK BASES</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When a base is dissolved in water, it will accept a proton from water. The resultant ions and the neutral molecules are in dynamic equilibrium.</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 + H</a:t>
            </a:r>
            <a:r>
              <a:rPr altLang="en-US" baseline="-30000" b="0" cap="none" dirty="0" i="0" kumimoji="0" lang="en-US" normalizeH="0" strike="noStrike" u="none">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r>
              <a:rPr altLang="en-US" baseline="0" b="0" cap="none" dirty="0" i="0" kumimoji="0" lang="en-US" normalizeH="0" strike="noStrike" u="none">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 </a:t>
            </a:r>
            <a:endParaRPr altLang="en-US" baseline="0" b="0" cap="none" dirty="0" i="0" kumimoji="0" lang="en-US" normalizeH="0" strike="noStrike" u="none">
              <a:ln>
                <a:noFill/>
              </a:ln>
              <a:solidFill>
                <a:schemeClr val="tx1"/>
              </a:solidFill>
              <a:effectLst/>
              <a:latin typeface="Calibri" panose="020F0502020204030204" pitchFamily="34" charset="0"/>
            </a:endParaRPr>
          </a:p>
        </p:txBody>
      </p:sp>
      <p:sp>
        <p:nvSpPr>
          <p:cNvPr id="1048686" name="Rectangle 9"/>
          <p:cNvSpPr>
            <a:spLocks noChangeArrowheads="1"/>
          </p:cNvSpPr>
          <p:nvPr/>
        </p:nvSpPr>
        <p:spPr bwMode="auto">
          <a:xfrm>
            <a:off x="1327333" y="5911530"/>
            <a:ext cx="1095172" cy="369332"/>
          </a:xfrm>
          <a:prstGeom prst="rect"/>
          <a:noFill/>
          <a:ln>
            <a:noFill/>
          </a:ln>
          <a:effectLst/>
        </p:spPr>
        <p:txBody>
          <a:bodyPr anchor="ctr" anchorCtr="0" bIns="45720" compatLnSpc="1" lIns="91440" numCol="1" rIns="91440" tIns="45720" vert="horz" wrap="non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HB</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OH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altLang="en-US" baseline="0" b="0" cap="none" dirty="0" i="0" kumimoji="0" lang="en-US" normalizeH="0" strike="noStrike" u="none">
              <a:ln>
                <a:noFill/>
              </a:ln>
              <a:solidFill>
                <a:schemeClr val="tx1"/>
              </a:solidFill>
              <a:effectLst/>
              <a:latin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87" name="Slide Number Placeholder 1"/>
          <p:cNvSpPr>
            <a:spLocks noGrp="1"/>
          </p:cNvSpPr>
          <p:nvPr>
            <p:ph type="sldNum" sz="quarter" idx="12"/>
          </p:nvPr>
        </p:nvSpPr>
        <p:spPr/>
        <p:txBody>
          <a:bodyPr/>
          <a:p>
            <a:fld id="{6AE4CC81-9032-4BD1-B72C-9117D8D40CA4}" type="slidenum">
              <a:rPr lang="en-GB" smtClean="0"/>
              <a:t>17</a:t>
            </a:fld>
            <a:endParaRPr lang="en-GB"/>
          </a:p>
        </p:txBody>
      </p:sp>
      <p:sp>
        <p:nvSpPr>
          <p:cNvPr id="1048688" name="AutoShape 2"/>
          <p:cNvSpPr>
            <a:spLocks noChangeShapeType="1"/>
          </p:cNvSpPr>
          <p:nvPr/>
        </p:nvSpPr>
        <p:spPr bwMode="auto">
          <a:xfrm>
            <a:off x="593104" y="1568657"/>
            <a:ext cx="633368" cy="0"/>
          </a:xfrm>
          <a:prstGeom prst="straightConnector1"/>
          <a:noFill/>
          <a:ln w="9525">
            <a:solidFill>
              <a:srgbClr val="000000"/>
            </a:solidFill>
            <a:round/>
            <a:headEnd/>
            <a:tailEnd/>
          </a:ln>
        </p:spPr>
        <p:txBody>
          <a:bodyPr anchor="t" anchorCtr="0" bIns="45720" compatLnSpc="1" lIns="91440" numCol="1" rIns="91440" tIns="45720" vert="horz" wrap="square">
            <a:prstTxWarp prst="textNoShape"/>
          </a:bodyPr>
          <a:p>
            <a:endParaRPr lang="en-GB">
              <a:latin typeface="Calibri" panose="020F0502020204030204" pitchFamily="34" charset="0"/>
            </a:endParaRPr>
          </a:p>
        </p:txBody>
      </p:sp>
      <p:sp>
        <p:nvSpPr>
          <p:cNvPr id="1048689" name="AutoShape 1"/>
          <p:cNvSpPr>
            <a:spLocks noChangeShapeType="1"/>
          </p:cNvSpPr>
          <p:nvPr/>
        </p:nvSpPr>
        <p:spPr bwMode="auto">
          <a:xfrm>
            <a:off x="685870" y="322954"/>
            <a:ext cx="633368" cy="0"/>
          </a:xfrm>
          <a:prstGeom prst="straightConnector1"/>
          <a:noFill/>
          <a:ln w="9525">
            <a:solidFill>
              <a:srgbClr val="000000"/>
            </a:solidFill>
            <a:round/>
            <a:headEnd/>
            <a:tailEnd/>
          </a:ln>
        </p:spPr>
        <p:txBody>
          <a:bodyPr anchor="t" anchorCtr="0" bIns="45720" compatLnSpc="1" lIns="91440" numCol="1" rIns="91440" tIns="45720" vert="horz" wrap="square">
            <a:prstTxWarp prst="textNoShape"/>
          </a:bodyPr>
          <a:p>
            <a:endParaRPr lang="en-GB">
              <a:latin typeface="Calibri" panose="020F0502020204030204" pitchFamily="34" charset="0"/>
            </a:endParaRPr>
          </a:p>
        </p:txBody>
      </p:sp>
      <p:sp>
        <p:nvSpPr>
          <p:cNvPr id="1048690" name="Rectangle 3"/>
          <p:cNvSpPr>
            <a:spLocks noChangeArrowheads="1"/>
          </p:cNvSpPr>
          <p:nvPr/>
        </p:nvSpPr>
        <p:spPr bwMode="auto">
          <a:xfrm>
            <a:off x="-228599" y="1866108"/>
            <a:ext cx="151030" cy="369332"/>
          </a:xfrm>
          <a:prstGeom prst="rect"/>
          <a:noFill/>
          <a:ln>
            <a:noFill/>
          </a:ln>
          <a:effectLst/>
        </p:spPr>
        <p:txBody>
          <a:bodyPr anchor="ctr" anchorCtr="0" bIns="45720" compatLnSpc="1" lIns="91440" numCol="1" rIns="91440" tIns="45720" vert="horz" wrap="square">
            <a:prstTxWarp prst="textNoShape"/>
            <a:spAutoFit/>
          </a:bodyPr>
          <a:p>
            <a:endParaRPr lang="en-GB">
              <a:latin typeface="Calibri" panose="020F0502020204030204" pitchFamily="34" charset="0"/>
            </a:endParaRPr>
          </a:p>
        </p:txBody>
      </p:sp>
      <p:sp>
        <p:nvSpPr>
          <p:cNvPr id="1048691" name="Rectangle 4"/>
          <p:cNvSpPr>
            <a:spLocks noChangeArrowheads="1"/>
          </p:cNvSpPr>
          <p:nvPr/>
        </p:nvSpPr>
        <p:spPr bwMode="auto">
          <a:xfrm>
            <a:off x="-77569" y="1235908"/>
            <a:ext cx="6202016" cy="120032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[HB</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[B][H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Keeping concentration of water constant, the</a:t>
            </a:r>
            <a:r>
              <a:rPr altLang="en-US" b="0" cap="none" dirty="0" i="0" kumimoji="0" lang="en-US" normalizeH="0" strike="noStrike" u="none">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altLang="en-US" baseline="0" b="0" cap="none" dirty="0" i="0" kumimoji="0" lang="en-US" normalizeH="0" strike="noStrike" u="none">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equation becomes</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latin typeface="Calibri" panose="020F0502020204030204" pitchFamily="34" charset="0"/>
            </a:endParaRPr>
          </a:p>
        </p:txBody>
      </p:sp>
      <p:sp>
        <p:nvSpPr>
          <p:cNvPr id="1048692" name="Rectangle 5"/>
          <p:cNvSpPr>
            <a:spLocks noChangeArrowheads="1"/>
          </p:cNvSpPr>
          <p:nvPr/>
        </p:nvSpPr>
        <p:spPr bwMode="auto">
          <a:xfrm>
            <a:off x="0" y="0"/>
            <a:ext cx="12191999" cy="120032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altLang="en-US" baseline="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HCl</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is the dissociation constant of base. Bases having larger K</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values are strong bases. In terms of </a:t>
            </a:r>
            <a:r>
              <a:rPr altLang="en-US" baseline="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pK</a:t>
            </a:r>
            <a:r>
              <a:rPr altLang="en-US" baseline="-3000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the smaller the </a:t>
            </a:r>
            <a:r>
              <a:rPr altLang="en-US" baseline="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pK</a:t>
            </a:r>
            <a:r>
              <a:rPr altLang="en-US" baseline="-3000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value, the stronger the base</a:t>
            </a:r>
            <a:r>
              <a:rPr altLang="en-US" baseline="0" b="0" cap="none" dirty="0" i="0" kumimoji="0" lang="en-GB" normalizeH="0" strike="noStrike" u="none">
                <a:ln>
                  <a:noFill/>
                </a:ln>
                <a:solidFill>
                  <a:schemeClr val="tx1"/>
                </a:solidFill>
                <a:effectLst/>
                <a:latin typeface="Calibri" panose="020F0502020204030204" pitchFamily="34" charset="0"/>
              </a:rPr>
              <a:t> </a:t>
            </a:r>
          </a:p>
        </p:txBody>
      </p:sp>
      <p:sp>
        <p:nvSpPr>
          <p:cNvPr id="1048693" name="Text Box 7"/>
          <p:cNvSpPr txBox="1">
            <a:spLocks noChangeArrowheads="1"/>
          </p:cNvSpPr>
          <p:nvPr/>
        </p:nvSpPr>
        <p:spPr bwMode="auto">
          <a:xfrm>
            <a:off x="-1" y="2235440"/>
            <a:ext cx="12191999" cy="4585871"/>
          </a:xfrm>
          <a:prstGeom prst="rect"/>
          <a:noFill/>
          <a:ln w="9525">
            <a:noFill/>
            <a:miter lim="800000"/>
            <a:headEnd/>
            <a:tailEnd/>
          </a:ln>
        </p:spPr>
        <p:txBody>
          <a:bodyPr anchor="t" anchorCtr="0" bIns="45720" compatLnSpc="1" lIns="91440" numCol="1" rIns="91440" tIns="45720"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1700" i="0" kumimoji="0" lang="en-GB" normalizeH="0" strike="noStrike" u="none">
                <a:ln>
                  <a:noFill/>
                </a:ln>
                <a:solidFill>
                  <a:schemeClr val="tx1"/>
                </a:solidFill>
                <a:effectLst/>
                <a:latin typeface="Calibri" panose="020F0502020204030204" pitchFamily="34" charset="0"/>
              </a:rPr>
              <a:t>Examples </a:t>
            </a:r>
          </a:p>
          <a:p>
            <a:pPr algn="just" defTabSz="914400" eaLnBrk="0" fontAlgn="base" hangingPunct="0" indent="0" latinLnBrk="0" lvl="0" marL="0" marR="0" rtl="0">
              <a:lnSpc>
                <a:spcPct val="100000"/>
              </a:lnSpc>
              <a:spcBef>
                <a:spcPct val="0"/>
              </a:spcBef>
              <a:spcAft>
                <a:spcPct val="0"/>
              </a:spcAft>
              <a:buClr>
                <a:srgbClr val="000000"/>
              </a:buClr>
              <a:buSzTx/>
            </a:pPr>
            <a:r>
              <a:rPr altLang="en-US" baseline="0" b="0" cap="none" dirty="0" sz="1700" i="0" kumimoji="0" lang="en-US" normalizeH="0" strike="noStrike" u="none">
                <a:ln>
                  <a:noFill/>
                </a:ln>
                <a:solidFill>
                  <a:srgbClr val="000000"/>
                </a:solidFill>
                <a:effectLst/>
                <a:latin typeface="Calibri" panose="020F0502020204030204" pitchFamily="34" charset="0"/>
              </a:rPr>
              <a:t>Calculate the pH and percentage dissociation of periodic acid in a 0.5M aqueous solution. Given that </a:t>
            </a:r>
            <a:r>
              <a:rPr altLang="en-US" baseline="0" b="0" cap="none" dirty="0" sz="1700" i="0" kumimoji="0" lang="en-US" normalizeH="0" err="1" strike="noStrike" u="none">
                <a:ln>
                  <a:noFill/>
                </a:ln>
                <a:solidFill>
                  <a:srgbClr val="000000"/>
                </a:solidFill>
                <a:effectLst/>
                <a:latin typeface="Calibri" panose="020F0502020204030204" pitchFamily="34" charset="0"/>
              </a:rPr>
              <a:t>K</a:t>
            </a:r>
            <a:r>
              <a:rPr altLang="en-US" baseline="-25000" b="0" cap="none" dirty="0" sz="1700" i="0" kumimoji="0" lang="en-US" normalizeH="0" err="1" strike="noStrike" u="none">
                <a:ln>
                  <a:noFill/>
                </a:ln>
                <a:solidFill>
                  <a:srgbClr val="000000"/>
                </a:solidFill>
                <a:effectLst/>
                <a:latin typeface="Calibri" panose="020F0502020204030204" pitchFamily="34" charset="0"/>
              </a:rPr>
              <a:t>a</a:t>
            </a:r>
            <a:r>
              <a:rPr altLang="en-US" baseline="0" b="0" cap="none" dirty="0" sz="1700" i="0" kumimoji="0" lang="en-US" normalizeH="0" strike="noStrike" u="none">
                <a:ln>
                  <a:noFill/>
                </a:ln>
                <a:solidFill>
                  <a:srgbClr val="000000"/>
                </a:solidFill>
                <a:effectLst/>
                <a:latin typeface="Calibri" panose="020F0502020204030204" pitchFamily="34" charset="0"/>
              </a:rPr>
              <a:t> of acid is 2.3x10</a:t>
            </a:r>
            <a:r>
              <a:rPr altLang="en-US" baseline="30000" b="0" cap="none" dirty="0" sz="1700" i="0" kumimoji="0" lang="en-US" normalizeH="0" strike="noStrike" u="none">
                <a:ln>
                  <a:noFill/>
                </a:ln>
                <a:solidFill>
                  <a:srgbClr val="000000"/>
                </a:solidFill>
                <a:effectLst/>
                <a:latin typeface="Calibri" panose="020F0502020204030204" pitchFamily="34" charset="0"/>
              </a:rPr>
              <a:t>-2</a:t>
            </a:r>
            <a:endParaRPr altLang="en-US" baseline="0" b="0" cap="none" dirty="0" sz="1700" i="0" kumimoji="0" lang="en-US" normalizeH="0" strike="noStrike" u="none">
              <a:ln>
                <a:noFill/>
              </a:ln>
              <a:solidFill>
                <a:srgbClr val="000000"/>
              </a:solidFill>
              <a:effectLst/>
              <a:latin typeface="Calibri" panose="020F0502020204030204" pitchFamily="34" charset="0"/>
            </a:endParaRPr>
          </a:p>
          <a:p>
            <a:pPr algn="just" defTabSz="914400" eaLnBrk="0" fontAlgn="base" hangingPunct="0" indent="0" latinLnBrk="0" lvl="1" marL="457200" marR="0" rtl="0">
              <a:lnSpc>
                <a:spcPct val="100000"/>
              </a:lnSpc>
              <a:spcBef>
                <a:spcPct val="0"/>
              </a:spcBef>
              <a:spcAft>
                <a:spcPts val="800"/>
              </a:spcAft>
              <a:buClrTx/>
              <a:buSzTx/>
              <a:buFontTx/>
              <a:buNone/>
            </a:pPr>
            <a:r>
              <a:rPr altLang="en-US" baseline="0" b="0" cap="none" dirty="0" sz="1700" i="0" kumimoji="0" lang="en-GB" normalizeH="0" strike="noStrike" u="none">
                <a:ln>
                  <a:noFill/>
                </a:ln>
                <a:solidFill>
                  <a:srgbClr val="000000"/>
                </a:solidFill>
                <a:effectLst/>
                <a:latin typeface="Calibri" panose="020F0502020204030204" pitchFamily="34" charset="0"/>
              </a:rPr>
              <a:t>		HIO</a:t>
            </a:r>
            <a:r>
              <a:rPr altLang="en-US" baseline="-25000" b="0" cap="none" dirty="0" sz="1700" i="0" kumimoji="0" lang="en-GB" normalizeH="0" strike="noStrike" u="none">
                <a:ln>
                  <a:noFill/>
                </a:ln>
                <a:solidFill>
                  <a:srgbClr val="000000"/>
                </a:solidFill>
                <a:effectLst/>
                <a:latin typeface="Calibri" panose="020F0502020204030204" pitchFamily="34" charset="0"/>
              </a:rPr>
              <a:t>4</a:t>
            </a:r>
            <a:r>
              <a:rPr altLang="en-US" baseline="0" b="0" cap="none" dirty="0" sz="1700" i="0" kumimoji="0" lang="en-GB" normalizeH="0" strike="noStrike" u="none">
                <a:ln>
                  <a:noFill/>
                </a:ln>
                <a:solidFill>
                  <a:srgbClr val="000000"/>
                </a:solidFill>
                <a:effectLst/>
                <a:latin typeface="Calibri" panose="020F0502020204030204" pitchFamily="34" charset="0"/>
              </a:rPr>
              <a:t> + H</a:t>
            </a:r>
            <a:r>
              <a:rPr altLang="en-US" baseline="-25000" b="0" cap="none" dirty="0" sz="1700" i="0" kumimoji="0" lang="en-GB" normalizeH="0" strike="noStrike" u="none">
                <a:ln>
                  <a:noFill/>
                </a:ln>
                <a:solidFill>
                  <a:srgbClr val="000000"/>
                </a:solidFill>
                <a:effectLst/>
                <a:latin typeface="Calibri" panose="020F0502020204030204" pitchFamily="34" charset="0"/>
              </a:rPr>
              <a:t>2</a:t>
            </a:r>
            <a:r>
              <a:rPr altLang="en-US" baseline="0" b="0" cap="none" dirty="0" sz="1700" i="0" kumimoji="0" lang="en-GB" normalizeH="0" strike="noStrike" u="none">
                <a:ln>
                  <a:noFill/>
                </a:ln>
                <a:solidFill>
                  <a:srgbClr val="000000"/>
                </a:solidFill>
                <a:effectLst/>
                <a:latin typeface="Calibri" panose="020F0502020204030204" pitchFamily="34" charset="0"/>
              </a:rPr>
              <a:t>O 	</a:t>
            </a:r>
            <a:r>
              <a:rPr altLang="en-US" baseline="0" b="0" cap="none" dirty="0" sz="1700" i="0" kumimoji="0" lang="en-GB" normalizeH="0" strike="noStrike" u="none">
                <a:ln>
                  <a:noFill/>
                </a:ln>
                <a:solidFill>
                  <a:schemeClr val="tx1"/>
                </a:solidFill>
                <a:effectLst/>
                <a:latin typeface="Calibri" panose="020F0502020204030204" pitchFamily="34" charset="0"/>
              </a:rPr>
              <a:t>H</a:t>
            </a:r>
            <a:r>
              <a:rPr altLang="en-US" baseline="-25000" b="0" cap="none" dirty="0" sz="1700" i="0" kumimoji="0" lang="en-GB" normalizeH="0" strike="noStrike" u="none">
                <a:ln>
                  <a:noFill/>
                </a:ln>
                <a:solidFill>
                  <a:schemeClr val="tx1"/>
                </a:solidFill>
                <a:effectLst/>
                <a:latin typeface="Calibri" panose="020F0502020204030204" pitchFamily="34" charset="0"/>
              </a:rPr>
              <a:t>3</a:t>
            </a:r>
            <a:r>
              <a:rPr altLang="en-US" baseline="0" b="0" cap="none" dirty="0" sz="1700" i="0" kumimoji="0" lang="en-GB" normalizeH="0" strike="noStrike" u="none">
                <a:ln>
                  <a:noFill/>
                </a:ln>
                <a:solidFill>
                  <a:schemeClr val="tx1"/>
                </a:solidFill>
                <a:effectLst/>
                <a:latin typeface="Calibri" panose="020F0502020204030204" pitchFamily="34" charset="0"/>
              </a:rPr>
              <a:t>O</a:t>
            </a:r>
            <a:r>
              <a:rPr altLang="en-US" baseline="30000" b="0" cap="none" dirty="0" sz="1700" i="0" kumimoji="0" lang="en-GB" normalizeH="0" strike="noStrike" u="none">
                <a:ln>
                  <a:noFill/>
                </a:ln>
                <a:solidFill>
                  <a:schemeClr val="tx1"/>
                </a:solidFill>
                <a:effectLst/>
                <a:latin typeface="Calibri" panose="020F0502020204030204" pitchFamily="34" charset="0"/>
              </a:rPr>
              <a:t>+</a:t>
            </a:r>
            <a:r>
              <a:rPr altLang="en-US" baseline="0" b="0" cap="none" dirty="0" sz="1700" i="0" kumimoji="0" lang="en-GB" normalizeH="0" strike="noStrike" u="none">
                <a:ln>
                  <a:noFill/>
                </a:ln>
                <a:solidFill>
                  <a:schemeClr val="tx1"/>
                </a:solidFill>
                <a:effectLst/>
                <a:latin typeface="Calibri" panose="020F0502020204030204" pitchFamily="34" charset="0"/>
              </a:rPr>
              <a:t> + IO</a:t>
            </a:r>
            <a:r>
              <a:rPr altLang="en-US" baseline="-25000" b="0" cap="none" dirty="0" sz="1700" i="0" kumimoji="0" lang="en-GB" normalizeH="0" strike="noStrike" u="none">
                <a:ln>
                  <a:noFill/>
                </a:ln>
                <a:solidFill>
                  <a:schemeClr val="tx1"/>
                </a:solidFill>
                <a:effectLst/>
                <a:latin typeface="Calibri" panose="020F0502020204030204" pitchFamily="34" charset="0"/>
              </a:rPr>
              <a:t>4</a:t>
            </a:r>
            <a:r>
              <a:rPr altLang="en-US" baseline="30000" b="0" cap="none" dirty="0" sz="1700" i="0" kumimoji="0" lang="en-GB" normalizeH="0" strike="noStrike" u="none">
                <a:ln>
                  <a:noFill/>
                </a:ln>
                <a:solidFill>
                  <a:schemeClr val="tx1"/>
                </a:solidFill>
                <a:effectLst/>
                <a:latin typeface="Calibri" panose="020F0502020204030204" pitchFamily="34" charset="0"/>
              </a:rPr>
              <a:t>-</a:t>
            </a:r>
            <a:endParaRPr altLang="en-US" baseline="0" b="0" cap="none" dirty="0" sz="170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ts val="800"/>
              </a:spcAft>
              <a:buClrTx/>
              <a:buSzTx/>
              <a:buFontTx/>
              <a:buNone/>
            </a:pPr>
            <a:r>
              <a:rPr altLang="en-US" baseline="0" b="0" cap="none" dirty="0" sz="1700" i="0" kumimoji="0" lang="en-GB" normalizeH="0" strike="noStrike" u="none">
                <a:ln>
                  <a:noFill/>
                </a:ln>
                <a:solidFill>
                  <a:srgbClr val="000000"/>
                </a:solidFill>
                <a:effectLst/>
                <a:latin typeface="Calibri" panose="020F0502020204030204" pitchFamily="34" charset="0"/>
              </a:rPr>
              <a:t>Initial		0.5		0</a:t>
            </a:r>
            <a:r>
              <a:rPr altLang="en-US" dirty="0" sz="1700" lang="en-GB">
                <a:solidFill>
                  <a:srgbClr val="000000"/>
                </a:solidFill>
                <a:latin typeface="Calibri" panose="020F0502020204030204" pitchFamily="34" charset="0"/>
              </a:rPr>
              <a:t>           </a:t>
            </a:r>
            <a:r>
              <a:rPr altLang="en-US" baseline="0" b="0" cap="none" dirty="0" sz="1700" i="0" kumimoji="0" lang="en-GB" normalizeH="0" strike="noStrike" u="none">
                <a:ln>
                  <a:noFill/>
                </a:ln>
                <a:solidFill>
                  <a:srgbClr val="000000"/>
                </a:solidFill>
                <a:effectLst/>
                <a:latin typeface="Calibri" panose="020F0502020204030204" pitchFamily="34" charset="0"/>
              </a:rPr>
              <a:t>0</a:t>
            </a:r>
          </a:p>
          <a:p>
            <a:pPr algn="just" defTabSz="914400" eaLnBrk="0" fontAlgn="base" hangingPunct="0" indent="0" latinLnBrk="0" lvl="0" marL="0" marR="0" rtl="0">
              <a:lnSpc>
                <a:spcPct val="100000"/>
              </a:lnSpc>
              <a:spcBef>
                <a:spcPct val="0"/>
              </a:spcBef>
              <a:spcAft>
                <a:spcPts val="800"/>
              </a:spcAft>
              <a:buClrTx/>
              <a:buSzTx/>
              <a:buFontTx/>
              <a:buNone/>
            </a:pPr>
            <a:r>
              <a:rPr altLang="en-US" baseline="0" b="0" cap="none" dirty="0" sz="1700" i="0" kumimoji="0" lang="en-GB" normalizeH="0" strike="noStrike" u="none">
                <a:ln>
                  <a:noFill/>
                </a:ln>
                <a:solidFill>
                  <a:srgbClr val="000000"/>
                </a:solidFill>
                <a:effectLst/>
                <a:latin typeface="Calibri" panose="020F0502020204030204" pitchFamily="34" charset="0"/>
              </a:rPr>
              <a:t>At </a:t>
            </a:r>
            <a:r>
              <a:rPr altLang="en-US" baseline="0" b="0" cap="none" dirty="0" sz="1700" i="0" kumimoji="0" lang="en-GB" normalizeH="0" err="1" strike="noStrike" u="none">
                <a:ln>
                  <a:noFill/>
                </a:ln>
                <a:solidFill>
                  <a:srgbClr val="000000"/>
                </a:solidFill>
                <a:effectLst/>
                <a:latin typeface="Calibri" panose="020F0502020204030204" pitchFamily="34" charset="0"/>
              </a:rPr>
              <a:t>equi</a:t>
            </a:r>
            <a:r>
              <a:rPr altLang="en-US" baseline="0" b="0" cap="none" dirty="0" sz="1700" i="0" kumimoji="0" lang="en-GB" normalizeH="0" strike="noStrike" u="none">
                <a:ln>
                  <a:noFill/>
                </a:ln>
                <a:solidFill>
                  <a:srgbClr val="000000"/>
                </a:solidFill>
                <a:effectLst/>
                <a:latin typeface="Calibri" panose="020F0502020204030204" pitchFamily="34" charset="0"/>
              </a:rPr>
              <a:t>		0.5-x	</a:t>
            </a:r>
            <a:r>
              <a:rPr altLang="en-US" dirty="0" sz="1700" lang="en-GB">
                <a:solidFill>
                  <a:srgbClr val="000000"/>
                </a:solidFill>
                <a:latin typeface="Calibri" panose="020F0502020204030204" pitchFamily="34" charset="0"/>
              </a:rPr>
              <a:t>	</a:t>
            </a:r>
            <a:r>
              <a:rPr altLang="en-US" baseline="0" b="0" cap="none" dirty="0" sz="1700" i="0" kumimoji="0" lang="en-GB" normalizeH="0" strike="noStrike" u="none">
                <a:ln>
                  <a:noFill/>
                </a:ln>
                <a:solidFill>
                  <a:srgbClr val="000000"/>
                </a:solidFill>
                <a:effectLst/>
                <a:latin typeface="Calibri" panose="020F0502020204030204" pitchFamily="34" charset="0"/>
              </a:rPr>
              <a:t>x</a:t>
            </a:r>
            <a:r>
              <a:rPr altLang="en-US" b="0" cap="none" dirty="0" sz="1700" i="0" kumimoji="0" lang="en-GB" normalizeH="0" strike="noStrike" u="none">
                <a:ln>
                  <a:noFill/>
                </a:ln>
                <a:solidFill>
                  <a:srgbClr val="000000"/>
                </a:solidFill>
                <a:effectLst/>
                <a:latin typeface="Calibri" panose="020F0502020204030204" pitchFamily="34" charset="0"/>
              </a:rPr>
              <a:t>           </a:t>
            </a:r>
            <a:r>
              <a:rPr altLang="en-US" baseline="0" b="0" cap="none" dirty="0" sz="1700" i="0" kumimoji="0" lang="en-GB" normalizeH="0" err="1" strike="noStrike" u="none">
                <a:ln>
                  <a:noFill/>
                </a:ln>
                <a:solidFill>
                  <a:srgbClr val="000000"/>
                </a:solidFill>
                <a:effectLst/>
                <a:latin typeface="Calibri" panose="020F0502020204030204" pitchFamily="34" charset="0"/>
              </a:rPr>
              <a:t>x</a:t>
            </a:r>
            <a:r>
              <a:rPr altLang="en-US" baseline="0" b="0" cap="none" dirty="0" sz="1700" i="0" kumimoji="0" lang="en-GB" normalizeH="0" strike="noStrike" u="none">
                <a:ln>
                  <a:noFill/>
                </a:ln>
                <a:solidFill>
                  <a:srgbClr val="000000"/>
                </a:solidFill>
                <a:effectLst/>
                <a:latin typeface="Calibri" panose="020F0502020204030204" pitchFamily="34" charset="0"/>
              </a:rPr>
              <a:t> </a:t>
            </a:r>
            <a:endParaRPr altLang="en-US" baseline="0" b="0" cap="none" dirty="0" sz="170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1700" i="0" kumimoji="0" lang="en-GB" normalizeH="0" err="1" strike="noStrike" u="none">
                <a:ln>
                  <a:noFill/>
                </a:ln>
                <a:solidFill>
                  <a:schemeClr val="tx1"/>
                </a:solidFill>
                <a:effectLst/>
                <a:latin typeface="Calibri" panose="020F0502020204030204" pitchFamily="34" charset="0"/>
              </a:rPr>
              <a:t>K</a:t>
            </a:r>
            <a:r>
              <a:rPr altLang="en-US" baseline="-25000" b="0" cap="none" dirty="0" sz="1700" i="0" kumimoji="0" lang="en-GB" normalizeH="0" err="1" strike="noStrike" u="none">
                <a:ln>
                  <a:noFill/>
                </a:ln>
                <a:solidFill>
                  <a:schemeClr val="tx1"/>
                </a:solidFill>
                <a:effectLst/>
                <a:latin typeface="Calibri" panose="020F0502020204030204" pitchFamily="34" charset="0"/>
              </a:rPr>
              <a:t>a</a:t>
            </a:r>
            <a:r>
              <a:rPr altLang="en-US" baseline="0" b="0" cap="none" dirty="0" sz="1700" i="0" kumimoji="0" lang="en-GB" normalizeH="0" strike="noStrike" u="none">
                <a:ln>
                  <a:noFill/>
                </a:ln>
                <a:solidFill>
                  <a:schemeClr val="tx1"/>
                </a:solidFill>
                <a:effectLst/>
                <a:latin typeface="Calibri" panose="020F0502020204030204" pitchFamily="34" charset="0"/>
              </a:rPr>
              <a:t>  = [H</a:t>
            </a:r>
            <a:r>
              <a:rPr altLang="en-US" baseline="-25000" b="0" cap="none" dirty="0" sz="1700" i="0" kumimoji="0" lang="en-GB" normalizeH="0" strike="noStrike" u="none">
                <a:ln>
                  <a:noFill/>
                </a:ln>
                <a:solidFill>
                  <a:schemeClr val="tx1"/>
                </a:solidFill>
                <a:effectLst/>
                <a:latin typeface="Calibri" panose="020F0502020204030204" pitchFamily="34" charset="0"/>
              </a:rPr>
              <a:t>3</a:t>
            </a:r>
            <a:r>
              <a:rPr altLang="en-US" baseline="0" b="0" cap="none" dirty="0" sz="1700" i="0" kumimoji="0" lang="en-GB" normalizeH="0" strike="noStrike" u="none">
                <a:ln>
                  <a:noFill/>
                </a:ln>
                <a:solidFill>
                  <a:schemeClr val="tx1"/>
                </a:solidFill>
                <a:effectLst/>
                <a:latin typeface="Calibri" panose="020F0502020204030204" pitchFamily="34" charset="0"/>
              </a:rPr>
              <a:t>O</a:t>
            </a:r>
            <a:r>
              <a:rPr altLang="en-US" baseline="30000" b="0" cap="none" dirty="0" sz="1700" i="0" kumimoji="0" lang="en-GB" normalizeH="0" strike="noStrike" u="none">
                <a:ln>
                  <a:noFill/>
                </a:ln>
                <a:solidFill>
                  <a:schemeClr val="tx1"/>
                </a:solidFill>
                <a:effectLst/>
                <a:latin typeface="Calibri" panose="020F0502020204030204" pitchFamily="34" charset="0"/>
              </a:rPr>
              <a:t>+</a:t>
            </a:r>
            <a:r>
              <a:rPr altLang="en-US" baseline="0" b="0" cap="none" dirty="0" sz="1700" i="0" kumimoji="0" lang="en-GB" normalizeH="0" strike="noStrike" u="none">
                <a:ln>
                  <a:noFill/>
                </a:ln>
                <a:solidFill>
                  <a:schemeClr val="tx1"/>
                </a:solidFill>
                <a:effectLst/>
                <a:latin typeface="Calibri" panose="020F0502020204030204" pitchFamily="34" charset="0"/>
              </a:rPr>
              <a:t>][IO</a:t>
            </a:r>
            <a:r>
              <a:rPr altLang="en-US" baseline="-25000" b="0" cap="none" dirty="0" sz="1700" i="0" kumimoji="0" lang="en-GB" normalizeH="0" strike="noStrike" u="none">
                <a:ln>
                  <a:noFill/>
                </a:ln>
                <a:solidFill>
                  <a:schemeClr val="tx1"/>
                </a:solidFill>
                <a:effectLst/>
                <a:latin typeface="Calibri" panose="020F0502020204030204" pitchFamily="34" charset="0"/>
              </a:rPr>
              <a:t>4</a:t>
            </a:r>
            <a:r>
              <a:rPr altLang="en-US" baseline="30000" b="0" cap="none" dirty="0" sz="1700" i="0" kumimoji="0" lang="en-GB" normalizeH="0" strike="noStrike" u="none">
                <a:ln>
                  <a:noFill/>
                </a:ln>
                <a:solidFill>
                  <a:schemeClr val="tx1"/>
                </a:solidFill>
                <a:effectLst/>
                <a:latin typeface="Calibri" panose="020F0502020204030204" pitchFamily="34" charset="0"/>
              </a:rPr>
              <a:t>-</a:t>
            </a:r>
            <a:r>
              <a:rPr altLang="en-US" baseline="0" b="0" cap="none" dirty="0" sz="1700" i="0" kumimoji="0" lang="en-GB" normalizeH="0" strike="noStrike" u="none">
                <a:ln>
                  <a:noFill/>
                </a:ln>
                <a:solidFill>
                  <a:schemeClr val="tx1"/>
                </a:solidFill>
                <a:effectLst/>
                <a:latin typeface="Calibri" panose="020F0502020204030204" pitchFamily="34" charset="0"/>
              </a:rPr>
              <a:t>]</a:t>
            </a: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1700" i="0" kumimoji="0" lang="en-GB" normalizeH="0" strike="noStrike" u="none">
                <a:ln>
                  <a:noFill/>
                </a:ln>
                <a:solidFill>
                  <a:schemeClr val="tx1"/>
                </a:solidFill>
                <a:effectLst/>
                <a:latin typeface="Calibri" panose="020F0502020204030204" pitchFamily="34" charset="0"/>
              </a:rPr>
              <a:t>            [</a:t>
            </a:r>
            <a:r>
              <a:rPr altLang="en-US" baseline="0" b="0" cap="none" dirty="0" sz="1700" i="0" kumimoji="0" lang="en-GB" normalizeH="0" strike="noStrike" u="none">
                <a:ln>
                  <a:noFill/>
                </a:ln>
                <a:solidFill>
                  <a:srgbClr val="000000"/>
                </a:solidFill>
                <a:effectLst/>
                <a:latin typeface="Calibri" panose="020F0502020204030204" pitchFamily="34" charset="0"/>
              </a:rPr>
              <a:t>HIO</a:t>
            </a:r>
            <a:r>
              <a:rPr altLang="en-US" baseline="-25000" b="0" cap="none" dirty="0" sz="1700" i="0" kumimoji="0" lang="en-GB" normalizeH="0" strike="noStrike" u="none">
                <a:ln>
                  <a:noFill/>
                </a:ln>
                <a:solidFill>
                  <a:srgbClr val="000000"/>
                </a:solidFill>
                <a:effectLst/>
                <a:latin typeface="Calibri" panose="020F0502020204030204" pitchFamily="34" charset="0"/>
              </a:rPr>
              <a:t>4</a:t>
            </a:r>
            <a:r>
              <a:rPr altLang="en-US" baseline="0" b="0" cap="none" dirty="0" sz="1700" i="0" kumimoji="0" lang="en-GB" normalizeH="0" strike="noStrike" u="none">
                <a:ln>
                  <a:noFill/>
                </a:ln>
                <a:solidFill>
                  <a:schemeClr val="tx1"/>
                </a:solidFill>
                <a:effectLst/>
                <a:latin typeface="Calibri" panose="020F0502020204030204" pitchFamily="34" charset="0"/>
              </a:rPr>
              <a:t>]</a:t>
            </a: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1700" i="0" kumimoji="0" lang="en-GB" normalizeH="0" err="1" strike="noStrike" u="none">
                <a:ln>
                  <a:noFill/>
                </a:ln>
                <a:solidFill>
                  <a:schemeClr val="tx1"/>
                </a:solidFill>
                <a:effectLst/>
                <a:latin typeface="Calibri" panose="020F0502020204030204" pitchFamily="34" charset="0"/>
              </a:rPr>
              <a:t>K</a:t>
            </a:r>
            <a:r>
              <a:rPr altLang="en-US" baseline="-25000" b="0" cap="none" dirty="0" sz="1700" i="0" kumimoji="0" lang="en-GB" normalizeH="0" err="1" strike="noStrike" u="none">
                <a:ln>
                  <a:noFill/>
                </a:ln>
                <a:solidFill>
                  <a:schemeClr val="tx1"/>
                </a:solidFill>
                <a:effectLst/>
                <a:latin typeface="Calibri" panose="020F0502020204030204" pitchFamily="34" charset="0"/>
              </a:rPr>
              <a:t>a</a:t>
            </a:r>
            <a:r>
              <a:rPr altLang="en-US" baseline="0" b="0" cap="none" dirty="0" sz="1700" i="0" kumimoji="0" lang="en-GB" normalizeH="0" strike="noStrike" u="none">
                <a:ln>
                  <a:noFill/>
                </a:ln>
                <a:solidFill>
                  <a:schemeClr val="tx1"/>
                </a:solidFill>
                <a:effectLst/>
                <a:latin typeface="Calibri" panose="020F0502020204030204" pitchFamily="34" charset="0"/>
              </a:rPr>
              <a:t>  =      </a:t>
            </a:r>
            <a:r>
              <a:rPr altLang="en-US" baseline="0" b="0" cap="none" dirty="0" sz="1700" i="0" kumimoji="0" lang="en-GB" normalizeH="0" err="1" strike="noStrike" u="none">
                <a:ln>
                  <a:noFill/>
                </a:ln>
                <a:solidFill>
                  <a:schemeClr val="tx1"/>
                </a:solidFill>
                <a:effectLst/>
                <a:latin typeface="Calibri" panose="020F0502020204030204" pitchFamily="34" charset="0"/>
              </a:rPr>
              <a:t>x.x</a:t>
            </a:r>
            <a:endParaRPr altLang="en-US" baseline="0" b="0" cap="none" dirty="0" sz="170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1700" i="0" kumimoji="0" lang="en-GB" normalizeH="0" strike="noStrike" u="none">
                <a:ln>
                  <a:noFill/>
                </a:ln>
                <a:solidFill>
                  <a:schemeClr val="tx1"/>
                </a:solidFill>
                <a:effectLst/>
                <a:latin typeface="Calibri" panose="020F0502020204030204" pitchFamily="34" charset="0"/>
              </a:rPr>
              <a:t>            0.5-x</a:t>
            </a: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1700" i="0" kumimoji="0" lang="en-GB" normalizeH="0" strike="noStrike" u="none">
                <a:ln>
                  <a:noFill/>
                </a:ln>
                <a:solidFill>
                  <a:schemeClr val="tx1"/>
                </a:solidFill>
                <a:effectLst/>
                <a:latin typeface="Calibri" panose="020F0502020204030204" pitchFamily="34" charset="0"/>
              </a:rPr>
              <a:t>2.3x10</a:t>
            </a:r>
            <a:r>
              <a:rPr altLang="en-US" baseline="30000" b="0" cap="none" dirty="0" sz="1700" i="0" kumimoji="0" lang="en-GB" normalizeH="0" strike="noStrike" u="none">
                <a:ln>
                  <a:noFill/>
                </a:ln>
                <a:solidFill>
                  <a:schemeClr val="tx1"/>
                </a:solidFill>
                <a:effectLst/>
                <a:latin typeface="Calibri" panose="020F0502020204030204" pitchFamily="34" charset="0"/>
              </a:rPr>
              <a:t>-2</a:t>
            </a:r>
            <a:r>
              <a:rPr altLang="en-US" baseline="0" b="0" cap="none" dirty="0" sz="1700" i="0" kumimoji="0" lang="en-GB" normalizeH="0" strike="noStrike" u="none">
                <a:ln>
                  <a:noFill/>
                </a:ln>
                <a:solidFill>
                  <a:schemeClr val="tx1"/>
                </a:solidFill>
                <a:effectLst/>
                <a:latin typeface="Calibri" panose="020F0502020204030204" pitchFamily="34" charset="0"/>
              </a:rPr>
              <a:t>  =      x</a:t>
            </a:r>
            <a:r>
              <a:rPr altLang="en-US" baseline="30000" b="0" cap="none" dirty="0" sz="1700" i="0" kumimoji="0" lang="en-GB" normalizeH="0" strike="noStrike" u="none">
                <a:ln>
                  <a:noFill/>
                </a:ln>
                <a:solidFill>
                  <a:schemeClr val="tx1"/>
                </a:solidFill>
                <a:effectLst/>
                <a:latin typeface="Calibri" panose="020F0502020204030204" pitchFamily="34" charset="0"/>
              </a:rPr>
              <a:t>2</a:t>
            </a:r>
            <a:endParaRPr altLang="en-US" baseline="0" b="0" cap="none" dirty="0" sz="170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1700" i="0" kumimoji="0" lang="en-GB" normalizeH="0" strike="noStrike" u="none">
                <a:ln>
                  <a:noFill/>
                </a:ln>
                <a:solidFill>
                  <a:schemeClr val="tx1"/>
                </a:solidFill>
                <a:effectLst/>
                <a:latin typeface="Calibri" panose="020F0502020204030204" pitchFamily="34" charset="0"/>
              </a:rPr>
              <a:t>                     0.5-x</a:t>
            </a: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1700" i="0" kumimoji="0" lang="en-GB" normalizeH="0" strike="noStrike" u="none">
                <a:ln>
                  <a:noFill/>
                </a:ln>
                <a:solidFill>
                  <a:schemeClr val="tx1"/>
                </a:solidFill>
                <a:effectLst/>
                <a:latin typeface="Calibri" panose="020F0502020204030204" pitchFamily="34" charset="0"/>
              </a:rPr>
              <a:t>Expanding the equation</a:t>
            </a: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1700" i="0" kumimoji="0" lang="en-GB" normalizeH="0" strike="noStrike" u="none">
                <a:ln>
                  <a:noFill/>
                </a:ln>
                <a:solidFill>
                  <a:schemeClr val="tx1"/>
                </a:solidFill>
                <a:effectLst/>
                <a:latin typeface="Calibri" panose="020F0502020204030204" pitchFamily="34" charset="0"/>
              </a:rPr>
              <a:t>x</a:t>
            </a:r>
            <a:r>
              <a:rPr altLang="en-US" baseline="30000" b="0" cap="none" dirty="0" sz="1700" i="0" kumimoji="0" lang="en-GB" normalizeH="0" strike="noStrike" u="none">
                <a:ln>
                  <a:noFill/>
                </a:ln>
                <a:solidFill>
                  <a:schemeClr val="tx1"/>
                </a:solidFill>
                <a:effectLst/>
                <a:latin typeface="Calibri" panose="020F0502020204030204" pitchFamily="34" charset="0"/>
              </a:rPr>
              <a:t>2</a:t>
            </a:r>
            <a:r>
              <a:rPr altLang="en-US" baseline="0" b="0" cap="none" dirty="0" sz="1700" i="0" kumimoji="0" lang="en-GB" normalizeH="0" strike="noStrike" u="none">
                <a:ln>
                  <a:noFill/>
                </a:ln>
                <a:solidFill>
                  <a:schemeClr val="tx1"/>
                </a:solidFill>
                <a:effectLst/>
                <a:latin typeface="Calibri" panose="020F0502020204030204" pitchFamily="34" charset="0"/>
              </a:rPr>
              <a:t> = 0.023 (0.5-x)</a:t>
            </a: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1700" i="0" kumimoji="0" lang="en-GB" normalizeH="0" strike="noStrike" u="none">
                <a:ln>
                  <a:noFill/>
                </a:ln>
                <a:solidFill>
                  <a:schemeClr val="tx1"/>
                </a:solidFill>
                <a:effectLst/>
                <a:latin typeface="Calibri" panose="020F0502020204030204" pitchFamily="34" charset="0"/>
              </a:rPr>
              <a:t>x</a:t>
            </a:r>
            <a:r>
              <a:rPr altLang="en-US" baseline="30000" b="0" cap="none" dirty="0" sz="1700" i="0" kumimoji="0" lang="en-GB" normalizeH="0" strike="noStrike" u="none">
                <a:ln>
                  <a:noFill/>
                </a:ln>
                <a:solidFill>
                  <a:schemeClr val="tx1"/>
                </a:solidFill>
                <a:effectLst/>
                <a:latin typeface="Calibri" panose="020F0502020204030204" pitchFamily="34" charset="0"/>
              </a:rPr>
              <a:t>2 </a:t>
            </a:r>
            <a:r>
              <a:rPr altLang="en-US" baseline="0" b="0" cap="none" dirty="0" sz="1700" i="0" kumimoji="0" lang="en-GB" normalizeH="0" strike="noStrike" u="none">
                <a:ln>
                  <a:noFill/>
                </a:ln>
                <a:solidFill>
                  <a:schemeClr val="tx1"/>
                </a:solidFill>
                <a:effectLst/>
                <a:latin typeface="Calibri" panose="020F0502020204030204" pitchFamily="34" charset="0"/>
              </a:rPr>
              <a:t>+ 0.023x-0.0115 = 0</a:t>
            </a: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1700" i="0" kumimoji="0" lang="en-GB" normalizeH="0" strike="noStrike" u="none">
                <a:ln>
                  <a:noFill/>
                </a:ln>
                <a:solidFill>
                  <a:schemeClr val="tx1"/>
                </a:solidFill>
                <a:effectLst/>
                <a:latin typeface="Calibri" panose="020F0502020204030204" pitchFamily="34" charset="0"/>
              </a:rPr>
              <a:t>using quadratic equation</a:t>
            </a: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1700" i="0" kumimoji="0" lang="en-GB" normalizeH="0" strike="noStrike" u="none">
                <a:ln>
                  <a:noFill/>
                </a:ln>
                <a:solidFill>
                  <a:schemeClr val="tx1"/>
                </a:solidFill>
                <a:effectLst/>
                <a:latin typeface="Calibri" panose="020F0502020204030204" pitchFamily="34" charset="0"/>
              </a:rPr>
              <a:t>x = 0.0964 or -0.119 (reject)</a:t>
            </a:r>
            <a:endParaRPr altLang="en-US" baseline="0" b="0" cap="none" dirty="0" sz="1700" i="0" kumimoji="0" lang="en-US" normalizeH="0" strike="noStrike" u="none">
              <a:ln>
                <a:noFill/>
              </a:ln>
              <a:solidFill>
                <a:schemeClr val="tx1"/>
              </a:solidFill>
              <a:effectLst/>
              <a:latin typeface="Calibri" panose="020F0502020204030204" pitchFamily="34" charset="0"/>
            </a:endParaRPr>
          </a:p>
        </p:txBody>
      </p:sp>
      <p:sp>
        <p:nvSpPr>
          <p:cNvPr id="1048694" name="Rectangle 9"/>
          <p:cNvSpPr>
            <a:spLocks noChangeArrowheads="1"/>
          </p:cNvSpPr>
          <p:nvPr/>
        </p:nvSpPr>
        <p:spPr bwMode="auto">
          <a:xfrm>
            <a:off x="0" y="0"/>
            <a:ext cx="12192000" cy="0"/>
          </a:xfrm>
          <a:prstGeom prst="rect"/>
          <a:noFill/>
          <a:ln>
            <a:noFill/>
          </a:ln>
          <a:effectLst/>
        </p:spPr>
        <p:txBody>
          <a:bodyPr anchor="ctr" anchorCtr="0" bIns="45720" compatLnSpc="1" lIns="91440" numCol="1" rIns="91440" tIns="45720" vert="horz" wrap="none">
            <a:prstTxWarp prst="textNoShape"/>
            <a:spAutoFit/>
          </a:bodyPr>
          <a:p>
            <a:endParaRPr lang="en-GB"/>
          </a:p>
        </p:txBody>
      </p:sp>
      <p:graphicFrame>
        <p:nvGraphicFramePr>
          <p:cNvPr id="4194318" name="Object 10"/>
          <p:cNvGraphicFramePr>
            <a:graphicFrameLocks noChangeAspect="1"/>
          </p:cNvGraphicFramePr>
          <p:nvPr/>
        </p:nvGraphicFramePr>
        <p:xfrm>
          <a:off x="3023439" y="2875722"/>
          <a:ext cx="438150" cy="104775"/>
        </p:xfrm>
        <a:graphic>
          <a:graphicData uri="http://schemas.openxmlformats.org/presentationml/2006/ole">
            <mc:AlternateContent xmlns:mc="http://schemas.openxmlformats.org/markup-compatibility/2006">
              <mc:Choice xmlns:v="urn:schemas-microsoft-com:vml" Requires="v">
                <p:oleObj name="CS ChemDraw Drawing" r:id="rId1" spid="_x0000_s26646" imgH="165100" imgW="673100" progId="ChemDraw.Document.6.0">
                  <p:embed/>
                </p:oleObj>
              </mc:Choice>
              <mc:Fallback>
                <p:oleObj name="CS ChemDraw Drawing" r:id="rId1" imgH="165100" imgW="673100" progId="ChemDraw.Document.6.0">
                  <p:embed/>
                  <p:pic>
                    <p:nvPicPr>
                      <p:cNvPr id="2097180" name="Object 8"/>
                      <p:cNvPicPr>
                        <a:picLocks noChangeAspect="1" noChangeArrowheads="1"/>
                      </p:cNvPicPr>
                      <p:nvPr/>
                    </p:nvPicPr>
                    <p:blipFill>
                      <a:blip xmlns:r="http://schemas.openxmlformats.org/officeDocument/2006/relationships" r:embed="rId2"/>
                      <a:srcRect/>
                      <a:stretch>
                        <a:fillRect/>
                      </a:stretch>
                    </p:blipFill>
                    <p:spPr bwMode="auto">
                      <a:xfrm>
                        <a:off x="3023439" y="2875722"/>
                        <a:ext cx="438150" cy="104775"/>
                      </a:xfrm>
                      <a:prstGeom prst="rect"/>
                      <a:noFill/>
                    </p:spPr>
                  </p:pic>
                </p:oleObj>
              </mc:Fallback>
            </mc:AlternateContent>
          </a:graphicData>
        </a:graphic>
      </p:graphicFrame>
      <p:cxnSp>
        <p:nvCxnSpPr>
          <p:cNvPr id="3145742" name="AutoShape 11"/>
          <p:cNvCxnSpPr>
            <a:cxnSpLocks noChangeShapeType="1"/>
          </p:cNvCxnSpPr>
          <p:nvPr/>
        </p:nvCxnSpPr>
        <p:spPr bwMode="auto">
          <a:xfrm>
            <a:off x="593104" y="4150899"/>
            <a:ext cx="882650" cy="0"/>
          </a:xfrm>
          <a:prstGeom prst="straightConnector1"/>
          <a:noFill/>
          <a:ln w="9525">
            <a:solidFill>
              <a:srgbClr val="000000"/>
            </a:solidFill>
            <a:round/>
            <a:headEnd/>
            <a:tailEnd/>
          </a:ln>
        </p:spPr>
      </p:cxnSp>
      <p:cxnSp>
        <p:nvCxnSpPr>
          <p:cNvPr id="3145743" name="AutoShape 11"/>
          <p:cNvCxnSpPr>
            <a:cxnSpLocks noChangeShapeType="1"/>
          </p:cNvCxnSpPr>
          <p:nvPr/>
        </p:nvCxnSpPr>
        <p:spPr bwMode="auto">
          <a:xfrm flipV="1">
            <a:off x="543251" y="4676984"/>
            <a:ext cx="730250" cy="9595"/>
          </a:xfrm>
          <a:prstGeom prst="straightConnector1"/>
          <a:noFill/>
          <a:ln w="9525">
            <a:solidFill>
              <a:srgbClr val="000000"/>
            </a:solidFill>
            <a:round/>
            <a:headEnd/>
            <a:tailEnd/>
          </a:ln>
        </p:spPr>
      </p:cxnSp>
      <p:cxnSp>
        <p:nvCxnSpPr>
          <p:cNvPr id="3145744" name="AutoShape 11"/>
          <p:cNvCxnSpPr>
            <a:cxnSpLocks noChangeShapeType="1"/>
          </p:cNvCxnSpPr>
          <p:nvPr/>
        </p:nvCxnSpPr>
        <p:spPr bwMode="auto">
          <a:xfrm flipV="1">
            <a:off x="1068814" y="5163684"/>
            <a:ext cx="473200" cy="14155"/>
          </a:xfrm>
          <a:prstGeom prst="straightConnector1"/>
          <a:noFill/>
          <a:ln w="9525">
            <a:solidFill>
              <a:srgbClr val="000000"/>
            </a:solidFill>
            <a:round/>
            <a:headEnd/>
            <a:tailEn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95" name="Slide Number Placeholder 1"/>
          <p:cNvSpPr>
            <a:spLocks noGrp="1"/>
          </p:cNvSpPr>
          <p:nvPr>
            <p:ph type="sldNum" sz="quarter" idx="12"/>
          </p:nvPr>
        </p:nvSpPr>
        <p:spPr/>
        <p:txBody>
          <a:bodyPr/>
          <a:p>
            <a:fld id="{6AE4CC81-9032-4BD1-B72C-9117D8D40CA4}" type="slidenum">
              <a:rPr lang="en-GB" smtClean="0"/>
              <a:t>18</a:t>
            </a:fld>
            <a:endParaRPr lang="en-GB"/>
          </a:p>
        </p:txBody>
      </p:sp>
      <p:sp>
        <p:nvSpPr>
          <p:cNvPr id="1048696" name="Rectangle 2"/>
          <p:cNvSpPr>
            <a:spLocks noChangeArrowheads="1"/>
          </p:cNvSpPr>
          <p:nvPr/>
        </p:nvSpPr>
        <p:spPr bwMode="auto">
          <a:xfrm>
            <a:off x="0" y="-92557"/>
            <a:ext cx="12192000" cy="2126864"/>
          </a:xfrm>
          <a:prstGeom prst="rect"/>
          <a:noFill/>
          <a:ln>
            <a:noFill/>
          </a:ln>
          <a:effectLst/>
        </p:spPr>
        <p:txBody>
          <a:bodyPr anchor="ctr" anchorCtr="0" bIns="45720" compatLnSpc="1" lIns="91440" numCol="1" rIns="91440" tIns="45720" vert="horz" wrap="square">
            <a:prstTxWarp prst="textNoShape"/>
            <a:spAutoFit/>
          </a:bodyPr>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Alternatively, for weak acid, dissociation value is very small and the concentration of </a:t>
            </a:r>
            <a:r>
              <a:rPr altLang="en-US" baseline="0" b="0" cap="none" dirty="0" i="0" kumimoji="0" lang="en-US" normalizeH="0" strike="noStrike" u="none">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HIO</a:t>
            </a:r>
            <a:r>
              <a:rPr altLang="en-US" baseline="-30000" b="0" cap="none" dirty="0" i="0" kumimoji="0" lang="en-US" normalizeH="0" strike="noStrike" u="none">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r>
              <a:rPr altLang="en-US" baseline="0" b="0" cap="none" dirty="0" i="0" kumimoji="0" lang="en-US" normalizeH="0" strike="noStrike" u="none">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can be approximated to be the original concentration. Also, on dissociation, equimolar concentrations of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and IO</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are formed. Therefore,</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[IO</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latin typeface="Calibri" panose="020F0502020204030204" pitchFamily="34" charset="0"/>
            </a:endParaRPr>
          </a:p>
        </p:txBody>
      </p:sp>
      <p:sp>
        <p:nvSpPr>
          <p:cNvPr id="1048697" name="AutoShape 1"/>
          <p:cNvSpPr>
            <a:spLocks noChangeShapeType="1"/>
          </p:cNvSpPr>
          <p:nvPr/>
        </p:nvSpPr>
        <p:spPr bwMode="auto">
          <a:xfrm>
            <a:off x="733968" y="1687038"/>
            <a:ext cx="655638" cy="0"/>
          </a:xfrm>
          <a:prstGeom prst="straightConnector1"/>
          <a:noFill/>
          <a:ln w="9525">
            <a:solidFill>
              <a:srgbClr val="000000"/>
            </a:solidFill>
            <a:round/>
            <a:headEnd/>
            <a:tailEnd/>
          </a:ln>
        </p:spPr>
        <p:txBody>
          <a:bodyPr anchor="t" anchorCtr="0" bIns="45720" compatLnSpc="1" lIns="91440" numCol="1" rIns="91440" tIns="45720" vert="horz" wrap="square">
            <a:prstTxWarp prst="textNoShape"/>
          </a:bodyPr>
          <a:p>
            <a:endParaRPr lang="en-GB">
              <a:latin typeface="Calibri" panose="020F0502020204030204" pitchFamily="34" charset="0"/>
            </a:endParaRPr>
          </a:p>
        </p:txBody>
      </p:sp>
      <p:sp>
        <p:nvSpPr>
          <p:cNvPr id="1048698" name="Rectangle 3"/>
          <p:cNvSpPr>
            <a:spLocks noChangeArrowheads="1"/>
          </p:cNvSpPr>
          <p:nvPr/>
        </p:nvSpPr>
        <p:spPr bwMode="auto">
          <a:xfrm>
            <a:off x="0" y="1185910"/>
            <a:ext cx="6347791" cy="2542363"/>
          </a:xfrm>
          <a:prstGeom prst="rect"/>
          <a:noFill/>
          <a:ln>
            <a:noFill/>
          </a:ln>
          <a:effectLst/>
        </p:spPr>
        <p:txBody>
          <a:bodyPr anchor="ctr" anchorCtr="0" bIns="45720" compatLnSpc="1" lIns="91440" numCol="1" rIns="91440" tIns="45720" vert="horz" wrap="square">
            <a:prstTxWarp prst="textNoShape"/>
            <a:spAutoFit/>
          </a:bodyPr>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a:t>
            </a:r>
            <a:r>
              <a:rPr altLang="en-US" baseline="-3000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altLang="en-US" baseline="0" b="0" cap="none" dirty="0" i="0" kumimoji="0" lang="en-US" normalizeH="0" strike="noStrike" u="none">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HIO</a:t>
            </a:r>
            <a:r>
              <a:rPr altLang="en-US" baseline="-30000" b="0" cap="none" dirty="0" i="0" kumimoji="0" lang="en-US" normalizeH="0" strike="noStrike" u="none">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a:t>
            </a:r>
            <a:r>
              <a:rPr altLang="en-US" baseline="0" b="0" cap="none" dirty="0" i="1"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0.5(-Ka+Ka2+4KaC</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Where C is concentration</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a:t>
            </a:r>
            <a:r>
              <a:rPr altLang="en-US" baseline="0" b="0" cap="none" dirty="0" i="1"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0.5(-0.023+0.0232+4x0.023x0.5)</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0.0964</a:t>
            </a:r>
            <a:endParaRPr altLang="en-US" baseline="0" b="0" cap="none" dirty="0" i="0" kumimoji="0" lang="en-US" normalizeH="0" strike="noStrike" u="none">
              <a:ln>
                <a:noFill/>
              </a:ln>
              <a:solidFill>
                <a:schemeClr val="tx1"/>
              </a:solidFill>
              <a:effectLst/>
              <a:latin typeface="Calibri" panose="020F0502020204030204" pitchFamily="34" charset="0"/>
            </a:endParaRPr>
          </a:p>
        </p:txBody>
      </p:sp>
      <p:sp>
        <p:nvSpPr>
          <p:cNvPr id="1048699" name="Rectangle 5"/>
          <p:cNvSpPr>
            <a:spLocks noChangeArrowheads="1"/>
          </p:cNvSpPr>
          <p:nvPr/>
        </p:nvSpPr>
        <p:spPr bwMode="auto">
          <a:xfrm>
            <a:off x="251791" y="3765097"/>
            <a:ext cx="1755609" cy="1200329"/>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i="0" kumimoji="0" lang="en-US" normalizeH="0" strike="noStrike" u="none">
                <a:ln>
                  <a:noFill/>
                </a:ln>
                <a:solidFill>
                  <a:srgbClr val="000000"/>
                </a:solidFill>
                <a:effectLst/>
                <a:ea typeface="Calibri" panose="020F0502020204030204" pitchFamily="34" charset="0"/>
                <a:cs typeface="Times New Roman" panose="02020603050405020304" pitchFamily="18" charset="0"/>
              </a:rPr>
              <a:t>pH = -log[H</a:t>
            </a:r>
            <a:r>
              <a:rPr altLang="en-US" baseline="-30000" b="0" cap="none" i="0" kumimoji="0" lang="en-US" normalizeH="0" strike="noStrike" u="none">
                <a:ln>
                  <a:noFill/>
                </a:ln>
                <a:solidFill>
                  <a:srgbClr val="000000"/>
                </a:solidFill>
                <a:effectLst/>
                <a:ea typeface="Calibri" panose="020F0502020204030204" pitchFamily="34" charset="0"/>
                <a:cs typeface="Times New Roman" panose="02020603050405020304" pitchFamily="18" charset="0"/>
              </a:rPr>
              <a:t>3</a:t>
            </a:r>
            <a:r>
              <a:rPr altLang="en-US" baseline="0" b="0" cap="none" i="0" kumimoji="0" lang="en-US" normalizeH="0" strike="noStrike" u="none">
                <a:ln>
                  <a:noFill/>
                </a:ln>
                <a:solidFill>
                  <a:srgbClr val="000000"/>
                </a:solidFill>
                <a:effectLst/>
                <a:ea typeface="Calibri" panose="020F0502020204030204" pitchFamily="34" charset="0"/>
                <a:cs typeface="Times New Roman" panose="02020603050405020304" pitchFamily="18" charset="0"/>
              </a:rPr>
              <a:t>O</a:t>
            </a:r>
            <a:r>
              <a:rPr altLang="en-US" baseline="30000" b="0" cap="none" i="0" kumimoji="0" lang="en-US" normalizeH="0" strike="noStrike" u="none">
                <a:ln>
                  <a:noFill/>
                </a:ln>
                <a:solidFill>
                  <a:srgbClr val="000000"/>
                </a:solidFill>
                <a:effectLst/>
                <a:ea typeface="Calibri" panose="020F0502020204030204" pitchFamily="34" charset="0"/>
                <a:cs typeface="Times New Roman" panose="02020603050405020304" pitchFamily="18" charset="0"/>
              </a:rPr>
              <a:t>+</a:t>
            </a:r>
            <a:r>
              <a:rPr altLang="en-US" baseline="0" b="0" cap="none" i="0" kumimoji="0" lang="en-US" normalizeH="0" strike="noStrike" u="none">
                <a:ln>
                  <a:noFill/>
                </a:ln>
                <a:solidFill>
                  <a:srgbClr val="000000"/>
                </a:solidFill>
                <a:effectLst/>
                <a:ea typeface="Calibri" panose="020F0502020204030204" pitchFamily="34" charset="0"/>
                <a:cs typeface="Times New Roman" panose="02020603050405020304" pitchFamily="18" charset="0"/>
              </a:rPr>
              <a:t>]</a:t>
            </a:r>
            <a:endParaRPr altLang="en-US" baseline="0" b="0" cap="none" i="0" kumimoji="0" lang="en-GB"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i="0" kumimoji="0" lang="en-US" normalizeH="0" strike="noStrike" u="none">
                <a:ln>
                  <a:noFill/>
                </a:ln>
                <a:solidFill>
                  <a:srgbClr val="000000"/>
                </a:solidFill>
                <a:effectLst/>
                <a:ea typeface="Calibri" panose="020F0502020204030204" pitchFamily="34" charset="0"/>
                <a:cs typeface="Times New Roman" panose="02020603050405020304" pitchFamily="18" charset="0"/>
              </a:rPr>
              <a:t>    = -log (0.0964)</a:t>
            </a:r>
            <a:endParaRPr altLang="en-US" baseline="0" b="0" cap="none" i="0" kumimoji="0" lang="en-GB"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i="0" kumimoji="0" lang="en-US" normalizeH="0" strike="noStrike" u="none">
                <a:ln>
                  <a:noFill/>
                </a:ln>
                <a:solidFill>
                  <a:srgbClr val="000000"/>
                </a:solidFill>
                <a:effectLst/>
                <a:ea typeface="Calibri" panose="020F0502020204030204" pitchFamily="34" charset="0"/>
                <a:cs typeface="Times New Roman" panose="02020603050405020304" pitchFamily="18" charset="0"/>
              </a:rPr>
              <a:t>    =  1.02</a:t>
            </a:r>
            <a:endParaRPr altLang="en-US" baseline="0" b="0" cap="none" i="0" kumimoji="0" lang="en-GB"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i="0" kumimoji="0" lang="en-GB" normalizeH="0" strike="noStrike" u="none">
              <a:ln>
                <a:noFill/>
              </a:ln>
              <a:solidFill>
                <a:schemeClr val="tx1"/>
              </a:solidFill>
              <a:effectLst/>
            </a:endParaRPr>
          </a:p>
        </p:txBody>
      </p:sp>
      <p:sp>
        <p:nvSpPr>
          <p:cNvPr id="1048700" name="AutoShape 4"/>
          <p:cNvSpPr>
            <a:spLocks noChangeShapeType="1"/>
          </p:cNvSpPr>
          <p:nvPr/>
        </p:nvSpPr>
        <p:spPr bwMode="auto">
          <a:xfrm>
            <a:off x="1904420" y="4965426"/>
            <a:ext cx="527050" cy="0"/>
          </a:xfrm>
          <a:prstGeom prst="straightConnector1"/>
          <a:noFill/>
          <a:ln w="9525">
            <a:solidFill>
              <a:srgbClr val="000000"/>
            </a:solidFill>
            <a:round/>
            <a:headEnd/>
            <a:tailEnd/>
          </a:ln>
        </p:spPr>
        <p:txBody>
          <a:bodyPr anchor="t" anchorCtr="0" bIns="45720" compatLnSpc="1" lIns="91440" numCol="1" rIns="91440" tIns="45720" vert="horz" wrap="square">
            <a:prstTxWarp prst="textNoShape"/>
          </a:bodyPr>
          <a:p>
            <a:endParaRPr lang="en-GB"/>
          </a:p>
        </p:txBody>
      </p:sp>
      <p:sp>
        <p:nvSpPr>
          <p:cNvPr id="1048701" name="Rectangle 6"/>
          <p:cNvSpPr>
            <a:spLocks noChangeArrowheads="1"/>
          </p:cNvSpPr>
          <p:nvPr/>
        </p:nvSpPr>
        <p:spPr bwMode="auto">
          <a:xfrm>
            <a:off x="52899" y="4673289"/>
            <a:ext cx="2640466" cy="923330"/>
          </a:xfrm>
          <a:prstGeom prst="rect"/>
          <a:noFill/>
          <a:ln>
            <a:noFill/>
          </a:ln>
          <a:effectLst/>
        </p:spPr>
        <p:txBody>
          <a:bodyPr anchor="ctr" anchorCtr="0" bIns="45720" compatLnSpc="1" lIns="91440" numCol="1" rIns="91440" tIns="45720" vert="horz" wrap="non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dissociation =     0.0964 </a:t>
            </a:r>
            <a:endParaRPr altLang="en-US" baseline="0" b="0" cap="none" dirty="0" i="0" kumimoji="0" lang="en-GB" normalizeH="0" strike="noStrike" u="none">
              <a:ln>
                <a:noFill/>
              </a:ln>
              <a:solidFill>
                <a:schemeClr val="tx1"/>
              </a:solidFill>
              <a:effectLst/>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0.5</a:t>
            </a:r>
            <a:endParaRPr altLang="en-US" baseline="0" b="0" cap="none" dirty="0" i="0" kumimoji="0" lang="en-GB" normalizeH="0" strike="noStrike" u="none">
              <a:ln>
                <a:noFill/>
              </a:ln>
              <a:solidFill>
                <a:schemeClr val="tx1"/>
              </a:solidFill>
              <a:effectLst/>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19.28%</a:t>
            </a:r>
            <a:endParaRPr altLang="en-US" baseline="0" b="0" cap="none" dirty="0" i="0" kumimoji="0" lang="en-US" normalizeH="0" strike="noStrike" u="none">
              <a:ln>
                <a:noFill/>
              </a:ln>
              <a:solidFill>
                <a:schemeClr val="tx1"/>
              </a:solidFill>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702" name="Slide Number Placeholder 1"/>
          <p:cNvSpPr>
            <a:spLocks noGrp="1"/>
          </p:cNvSpPr>
          <p:nvPr>
            <p:ph type="sldNum" sz="quarter" idx="12"/>
          </p:nvPr>
        </p:nvSpPr>
        <p:spPr/>
        <p:txBody>
          <a:bodyPr/>
          <a:p>
            <a:fld id="{6AE4CC81-9032-4BD1-B72C-9117D8D40CA4}" type="slidenum">
              <a:rPr lang="en-GB" smtClean="0"/>
              <a:t>19</a:t>
            </a:fld>
            <a:endParaRPr lang="en-GB"/>
          </a:p>
        </p:txBody>
      </p:sp>
      <p:sp>
        <p:nvSpPr>
          <p:cNvPr id="1048703" name="Rectangle 2"/>
          <p:cNvSpPr/>
          <p:nvPr/>
        </p:nvSpPr>
        <p:spPr>
          <a:xfrm>
            <a:off x="-39757" y="0"/>
            <a:ext cx="12192000" cy="2876172"/>
          </a:xfrm>
          <a:prstGeom prst="rect"/>
        </p:spPr>
        <p:txBody>
          <a:bodyPr wrap="square">
            <a:spAutoFit/>
          </a:bodyPr>
          <a:p>
            <a:pPr algn="just">
              <a:lnSpc>
                <a:spcPct val="115000"/>
              </a:lnSpc>
              <a:spcAft>
                <a:spcPts val="0"/>
              </a:spcAft>
            </a:pPr>
            <a:r>
              <a:rPr b="1" dirty="0" lang="en-US">
                <a:ea typeface="Calibri" panose="020F0502020204030204" pitchFamily="34" charset="0"/>
                <a:cs typeface="Times New Roman" panose="02020603050405020304" pitchFamily="18" charset="0"/>
              </a:rPr>
              <a:t>BUFFER </a:t>
            </a:r>
            <a:endParaRPr dirty="0" lang="en-GB">
              <a:ea typeface="Calibri" panose="020F0502020204030204" pitchFamily="34" charset="0"/>
              <a:cs typeface="Times New Roman" panose="02020603050405020304" pitchFamily="18" charset="0"/>
            </a:endParaRPr>
          </a:p>
          <a:p>
            <a:pPr algn="just">
              <a:lnSpc>
                <a:spcPct val="115000"/>
              </a:lnSpc>
              <a:spcAft>
                <a:spcPts val="0"/>
              </a:spcAft>
            </a:pPr>
            <a:r>
              <a:rPr dirty="0" lang="en-US">
                <a:ea typeface="Calibri" panose="020F0502020204030204" pitchFamily="34" charset="0"/>
                <a:cs typeface="TimesNewRoman,Bold"/>
              </a:rPr>
              <a:t>They</a:t>
            </a:r>
            <a:r>
              <a:rPr b="1" dirty="0" lang="en-US">
                <a:ea typeface="Calibri" panose="020F0502020204030204" pitchFamily="34" charset="0"/>
                <a:cs typeface="TimesNewRoman,Bold"/>
              </a:rPr>
              <a:t> </a:t>
            </a:r>
            <a:r>
              <a:rPr dirty="0" lang="en-US">
                <a:ea typeface="Calibri" panose="020F0502020204030204" pitchFamily="34" charset="0"/>
                <a:cs typeface="TimesNewRoman"/>
              </a:rPr>
              <a:t>are the solutions whose pH does not change significantly on adding a small quantity of strong base or acid or on little dilution. The pH of the buffer does not change on addition of a small amount of acid or alkali because the components in the buffer can convert the acid or alkali into weak acid or weak base, which is only slightly dissociated.</a:t>
            </a:r>
            <a:endParaRPr dirty="0" lang="en-GB">
              <a:ea typeface="Calibri" panose="020F0502020204030204" pitchFamily="34" charset="0"/>
              <a:cs typeface="Times New Roman" panose="02020603050405020304" pitchFamily="18" charset="0"/>
            </a:endParaRPr>
          </a:p>
          <a:p>
            <a:pPr algn="just">
              <a:lnSpc>
                <a:spcPct val="115000"/>
              </a:lnSpc>
              <a:spcAft>
                <a:spcPts val="0"/>
              </a:spcAft>
            </a:pPr>
            <a:r>
              <a:rPr dirty="0" lang="en-US">
                <a:ea typeface="Calibri" panose="020F0502020204030204" pitchFamily="34" charset="0"/>
                <a:cs typeface="TimesNewRoman"/>
              </a:rPr>
              <a:t>The weak acid component neutralizes added base and the weak base component neutralizes added acid so that the pH of the buffer solution remains relatively constant. The components of a buffer do not neutralize one another when they are a conjugate acid/base pair.</a:t>
            </a:r>
            <a:endParaRPr dirty="0" lang="en-GB">
              <a:ea typeface="Calibri" panose="020F0502020204030204" pitchFamily="34" charset="0"/>
              <a:cs typeface="Times New Roman" panose="02020603050405020304" pitchFamily="18" charset="0"/>
            </a:endParaRPr>
          </a:p>
          <a:p>
            <a:r>
              <a:rPr dirty="0" lang="en-US">
                <a:ea typeface="Calibri" panose="020F0502020204030204" pitchFamily="34" charset="0"/>
                <a:cs typeface="TimesNewRoman"/>
              </a:rPr>
              <a:t>These are typically made by mixing a weak acid (or base) with its conjugate base (or acid). e.g. CH</a:t>
            </a:r>
            <a:r>
              <a:rPr baseline="-25000" dirty="0" lang="en-US">
                <a:ea typeface="Calibri" panose="020F0502020204030204" pitchFamily="34" charset="0"/>
                <a:cs typeface="TimesNewRoman"/>
              </a:rPr>
              <a:t>3</a:t>
            </a:r>
            <a:r>
              <a:rPr dirty="0" lang="en-US">
                <a:ea typeface="Calibri" panose="020F0502020204030204" pitchFamily="34" charset="0"/>
                <a:cs typeface="TimesNewRoman"/>
              </a:rPr>
              <a:t>COOH with CH</a:t>
            </a:r>
            <a:r>
              <a:rPr baseline="-25000" dirty="0" lang="en-US">
                <a:ea typeface="Calibri" panose="020F0502020204030204" pitchFamily="34" charset="0"/>
                <a:cs typeface="TimesNewRoman"/>
              </a:rPr>
              <a:t>3</a:t>
            </a:r>
            <a:r>
              <a:rPr dirty="0" lang="en-US">
                <a:ea typeface="Calibri" panose="020F0502020204030204" pitchFamily="34" charset="0"/>
                <a:cs typeface="TimesNewRoman"/>
              </a:rPr>
              <a:t>COONa, NH</a:t>
            </a:r>
            <a:r>
              <a:rPr baseline="-25000" dirty="0" lang="en-US">
                <a:ea typeface="Calibri" panose="020F0502020204030204" pitchFamily="34" charset="0"/>
                <a:cs typeface="TimesNewRoman"/>
              </a:rPr>
              <a:t>3</a:t>
            </a:r>
            <a:r>
              <a:rPr dirty="0" lang="en-US">
                <a:ea typeface="Calibri" panose="020F0502020204030204" pitchFamily="34" charset="0"/>
                <a:cs typeface="TimesNewRoman"/>
              </a:rPr>
              <a:t>(</a:t>
            </a:r>
            <a:r>
              <a:rPr dirty="0" lang="en-US" err="1">
                <a:ea typeface="Calibri" panose="020F0502020204030204" pitchFamily="34" charset="0"/>
                <a:cs typeface="TimesNewRoman"/>
              </a:rPr>
              <a:t>aq</a:t>
            </a:r>
            <a:r>
              <a:rPr dirty="0" lang="en-US">
                <a:ea typeface="Calibri" panose="020F0502020204030204" pitchFamily="34" charset="0"/>
                <a:cs typeface="TimesNewRoman"/>
              </a:rPr>
              <a:t>) with NH</a:t>
            </a:r>
            <a:r>
              <a:rPr baseline="-25000" dirty="0" lang="en-US">
                <a:ea typeface="Calibri" panose="020F0502020204030204" pitchFamily="34" charset="0"/>
                <a:cs typeface="TimesNewRoman"/>
              </a:rPr>
              <a:t>4</a:t>
            </a:r>
            <a:r>
              <a:rPr dirty="0" lang="en-US">
                <a:ea typeface="Calibri" panose="020F0502020204030204" pitchFamily="34" charset="0"/>
                <a:cs typeface="TimesNewRoman"/>
              </a:rPr>
              <a:t>Cl </a:t>
            </a:r>
            <a:r>
              <a:rPr dirty="0" lang="en-US" err="1">
                <a:ea typeface="Calibri" panose="020F0502020204030204" pitchFamily="34" charset="0"/>
                <a:cs typeface="TimesNewRoman"/>
              </a:rPr>
              <a:t>etc</a:t>
            </a:r>
            <a:endParaRPr dirty="0" lang="en-GB"/>
          </a:p>
        </p:txBody>
      </p:sp>
      <p:sp>
        <p:nvSpPr>
          <p:cNvPr id="1048704" name="AutoShape 3"/>
          <p:cNvSpPr>
            <a:spLocks noChangeShapeType="1"/>
          </p:cNvSpPr>
          <p:nvPr/>
        </p:nvSpPr>
        <p:spPr bwMode="auto">
          <a:xfrm>
            <a:off x="1684126" y="5319926"/>
            <a:ext cx="260330" cy="0"/>
          </a:xfrm>
          <a:prstGeom prst="straightConnector1"/>
          <a:noFill/>
          <a:ln w="9525">
            <a:solidFill>
              <a:srgbClr val="000000"/>
            </a:solidFill>
            <a:round/>
            <a:headEnd/>
            <a:tailEnd type="triangle" w="med" len="med"/>
          </a:ln>
        </p:spPr>
        <p:txBody>
          <a:bodyPr anchor="t" anchorCtr="0" bIns="45720" compatLnSpc="1" lIns="91440" numCol="1" rIns="91440" tIns="45720" vert="horz" wrap="square">
            <a:prstTxWarp prst="textNoShape"/>
          </a:bodyPr>
          <a:p>
            <a:endParaRPr lang="en-GB">
              <a:latin typeface="Calibri" panose="020F0502020204030204" pitchFamily="34" charset="0"/>
            </a:endParaRPr>
          </a:p>
        </p:txBody>
      </p:sp>
      <p:sp>
        <p:nvSpPr>
          <p:cNvPr id="1048705" name="AutoShape 2"/>
          <p:cNvSpPr>
            <a:spLocks noChangeShapeType="1"/>
          </p:cNvSpPr>
          <p:nvPr/>
        </p:nvSpPr>
        <p:spPr bwMode="auto">
          <a:xfrm>
            <a:off x="2422622" y="6011009"/>
            <a:ext cx="246668" cy="0"/>
          </a:xfrm>
          <a:prstGeom prst="straightConnector1"/>
          <a:noFill/>
          <a:ln w="9525">
            <a:solidFill>
              <a:srgbClr val="000000"/>
            </a:solidFill>
            <a:round/>
            <a:headEnd/>
            <a:tailEnd type="triangle" w="med" len="med"/>
          </a:ln>
        </p:spPr>
        <p:txBody>
          <a:bodyPr anchor="t" anchorCtr="0" bIns="45720" compatLnSpc="1" lIns="91440" numCol="1" rIns="91440" tIns="45720" vert="horz" wrap="square">
            <a:prstTxWarp prst="textNoShape"/>
          </a:bodyPr>
          <a:p>
            <a:endParaRPr lang="en-GB">
              <a:latin typeface="Calibri" panose="020F0502020204030204" pitchFamily="34" charset="0"/>
            </a:endParaRPr>
          </a:p>
        </p:txBody>
      </p:sp>
      <p:sp>
        <p:nvSpPr>
          <p:cNvPr id="1048706" name="AutoShape 1"/>
          <p:cNvSpPr>
            <a:spLocks noChangeShapeType="1"/>
          </p:cNvSpPr>
          <p:nvPr/>
        </p:nvSpPr>
        <p:spPr bwMode="auto">
          <a:xfrm>
            <a:off x="2296252" y="4866095"/>
            <a:ext cx="249704" cy="0"/>
          </a:xfrm>
          <a:prstGeom prst="straightConnector1"/>
          <a:noFill/>
          <a:ln w="9525">
            <a:solidFill>
              <a:srgbClr val="000000"/>
            </a:solidFill>
            <a:round/>
            <a:headEnd/>
            <a:tailEnd type="triangle" w="med" len="med"/>
          </a:ln>
        </p:spPr>
        <p:txBody>
          <a:bodyPr anchor="t" anchorCtr="0" bIns="45720" compatLnSpc="1" lIns="91440" numCol="1" rIns="91440" tIns="45720" vert="horz" wrap="square">
            <a:prstTxWarp prst="textNoShape"/>
          </a:bodyPr>
          <a:p>
            <a:endParaRPr lang="en-GB">
              <a:latin typeface="Calibri" panose="020F0502020204030204" pitchFamily="34" charset="0"/>
            </a:endParaRPr>
          </a:p>
        </p:txBody>
      </p:sp>
      <p:sp>
        <p:nvSpPr>
          <p:cNvPr id="1048707" name="Rectangle 4"/>
          <p:cNvSpPr>
            <a:spLocks noChangeArrowheads="1"/>
          </p:cNvSpPr>
          <p:nvPr/>
        </p:nvSpPr>
        <p:spPr bwMode="auto">
          <a:xfrm>
            <a:off x="-39758" y="2955579"/>
            <a:ext cx="12231757" cy="2031325"/>
          </a:xfrm>
          <a:prstGeom prst="rect"/>
          <a:noFill/>
          <a:ln>
            <a:noFill/>
          </a:ln>
          <a:effectLst/>
        </p:spPr>
        <p:txBody>
          <a:bodyPr anchor="ctr" anchorCtr="0" bIns="45720" compatLnSpc="1" lIns="91440" numCol="1" rIns="91440" tIns="45720"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1"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Acidic buffer</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Acidic buffers contain high concentrations of an </a:t>
            </a:r>
            <a:r>
              <a:rPr altLang="en-US" baseline="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NewRoman"/>
              </a:rPr>
              <a:t>undissociated</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weak acid and its conjugate base. It is made by dissolving a weak acid and its sodium or potassium salt in water. The weak acid absorbs any additional OH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3000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NewRoman"/>
              </a:rPr>
              <a:t>aq</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and the conjugate base absorbs additional 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3000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NewRoman"/>
              </a:rPr>
              <a:t>aq</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 solution of equal concentrations of ethanoic acid and sodium ethanoate constitutes an acidic buffer solution: its pH is below 7. In this buffer solution the equilibrium is:</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latin typeface="Calibri" panose="020F0502020204030204" pitchFamily="34" charset="0"/>
            </a:endParaRPr>
          </a:p>
        </p:txBody>
      </p:sp>
      <p:sp>
        <p:nvSpPr>
          <p:cNvPr id="1048708" name="Rectangle 5"/>
          <p:cNvSpPr>
            <a:spLocks noChangeArrowheads="1"/>
          </p:cNvSpPr>
          <p:nvPr/>
        </p:nvSpPr>
        <p:spPr bwMode="auto">
          <a:xfrm>
            <a:off x="-39758" y="5823283"/>
            <a:ext cx="5704764" cy="64633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CH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COOH(</a:t>
            </a:r>
            <a:r>
              <a:rPr altLang="en-US" baseline="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NewRoman"/>
              </a:rPr>
              <a:t>aq</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 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2</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O</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(l)</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MSReference1"/>
              </a:rPr>
              <a:t>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CH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COO</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3000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NewRoman"/>
              </a:rPr>
              <a:t>aq</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 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O</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3000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NewRoman"/>
              </a:rPr>
              <a:t>aq</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latin typeface="Calibri" panose="020F0502020204030204" pitchFamily="34" charset="0"/>
            </a:endParaRPr>
          </a:p>
        </p:txBody>
      </p:sp>
      <p:sp>
        <p:nvSpPr>
          <p:cNvPr id="1048709" name="Rectangle 6"/>
          <p:cNvSpPr>
            <a:spLocks noChangeArrowheads="1"/>
          </p:cNvSpPr>
          <p:nvPr/>
        </p:nvSpPr>
        <p:spPr bwMode="auto">
          <a:xfrm>
            <a:off x="-39758" y="5144715"/>
            <a:ext cx="12117269" cy="92333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CH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COONa(</a:t>
            </a:r>
            <a:r>
              <a:rPr altLang="en-US" baseline="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NewRoman"/>
              </a:rPr>
              <a:t>aq</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CH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COO</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3000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NewRoman"/>
              </a:rPr>
              <a:t>aq</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  Na</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3000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NewRoman"/>
              </a:rPr>
              <a:t>aq</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We can consider the action of a buffer quantitatively by using the equilibrium law. For a weak acid, such as ethanoic acid </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latin typeface="Calibri" panose="020F0502020204030204" pitchFamily="34" charset="0"/>
            </a:endParaRPr>
          </a:p>
        </p:txBody>
      </p:sp>
      <p:sp>
        <p:nvSpPr>
          <p:cNvPr id="1048710" name="Rectangle 7"/>
          <p:cNvSpPr>
            <a:spLocks noChangeArrowheads="1"/>
          </p:cNvSpPr>
          <p:nvPr/>
        </p:nvSpPr>
        <p:spPr bwMode="auto">
          <a:xfrm>
            <a:off x="-39758" y="4696979"/>
            <a:ext cx="5744522" cy="369332"/>
          </a:xfrm>
          <a:prstGeom prst="rect"/>
          <a:noFill/>
          <a:ln>
            <a:noFill/>
          </a:ln>
          <a:effectLst/>
        </p:spPr>
        <p:txBody>
          <a:bodyPr anchor="ctr" anchorCtr="0" bIns="45720" compatLnSpc="1" lIns="91440" numCol="1" rIns="91440" tIns="45720"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CH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COOH(</a:t>
            </a:r>
            <a:r>
              <a:rPr altLang="en-US" baseline="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NewRoman"/>
              </a:rPr>
              <a:t>aq</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 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2</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O</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(l)</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MSReference1"/>
              </a:rPr>
              <a:t>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CH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COO</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3000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NewRoman"/>
              </a:rPr>
              <a:t>aq</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 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O</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3000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NewRoman"/>
              </a:rPr>
              <a:t>aq</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endParaRPr altLang="en-US" baseline="0" b="0" cap="none" dirty="0" i="0" kumimoji="0" lang="en-US" normalizeH="0" strike="noStrike" u="none">
              <a:ln>
                <a:noFill/>
              </a:ln>
              <a:solidFill>
                <a:schemeClr val="tx1"/>
              </a:solidFill>
              <a:effectLst/>
              <a:latin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2" name="Rectangle 1"/>
          <p:cNvSpPr/>
          <p:nvPr/>
        </p:nvSpPr>
        <p:spPr>
          <a:xfrm>
            <a:off x="1762539" y="1043896"/>
            <a:ext cx="8097078" cy="5425440"/>
          </a:xfrm>
          <a:prstGeom prst="rect"/>
        </p:spPr>
        <p:txBody>
          <a:bodyPr wrap="square">
            <a:spAutoFit/>
          </a:bodyPr>
          <a:p>
            <a:pPr algn="just">
              <a:lnSpc>
                <a:spcPct val="150000"/>
              </a:lnSpc>
            </a:pPr>
            <a:r>
              <a:rPr dirty="0" sz="2400" lang="en-US"/>
              <a:t>chemical equilibria: reversible reactions and dynamic equilibrium. Factors affecting chemical equilibria. Le </a:t>
            </a:r>
            <a:r>
              <a:rPr dirty="0" sz="2400" lang="en-US" err="1"/>
              <a:t>Chatelier’s</a:t>
            </a:r>
            <a:r>
              <a:rPr dirty="0" sz="2400" lang="en-US"/>
              <a:t> principles. Equilibrium constraints; their definition and calculation in terms of concentrations. Effects of temperature on equilibrium constants. Ionic equilibria: </a:t>
            </a:r>
            <a:r>
              <a:rPr dirty="0" sz="2400" lang="en-US" err="1"/>
              <a:t>Bronsted</a:t>
            </a:r>
            <a:r>
              <a:rPr dirty="0" sz="2400" lang="en-US"/>
              <a:t>-Lowry theory of acids and bases. Strong and weak acids in terms of conductivity. Strong and weak electrolytes. Degree of dissociation. The ionic product of water (Kw). pH and calculation, pH indicators; choice of indicators, buffer solutions.</a:t>
            </a:r>
            <a:endParaRPr dirty="0" sz="2400" lang="en-GB"/>
          </a:p>
        </p:txBody>
      </p:sp>
      <p:sp>
        <p:nvSpPr>
          <p:cNvPr id="1048593" name="TextBox 2"/>
          <p:cNvSpPr txBox="1"/>
          <p:nvPr/>
        </p:nvSpPr>
        <p:spPr>
          <a:xfrm>
            <a:off x="2716696" y="397565"/>
            <a:ext cx="5817704" cy="646331"/>
          </a:xfrm>
          <a:prstGeom prst="rect"/>
          <a:noFill/>
        </p:spPr>
        <p:txBody>
          <a:bodyPr rtlCol="0" wrap="square">
            <a:spAutoFit/>
          </a:bodyPr>
          <a:p>
            <a:pPr algn="ctr"/>
            <a:r>
              <a:rPr dirty="0" sz="3600" lang="en-GB"/>
              <a:t>COURSE SYNOPSIS</a:t>
            </a:r>
          </a:p>
        </p:txBody>
      </p:sp>
      <p:sp>
        <p:nvSpPr>
          <p:cNvPr id="1048594" name="Slide Number Placeholder 3"/>
          <p:cNvSpPr>
            <a:spLocks noGrp="1"/>
          </p:cNvSpPr>
          <p:nvPr>
            <p:ph type="sldNum" sz="quarter" idx="12"/>
          </p:nvPr>
        </p:nvSpPr>
        <p:spPr/>
        <p:txBody>
          <a:bodyPr/>
          <a:p>
            <a:fld id="{6AE4CC81-9032-4BD1-B72C-9117D8D40CA4}" type="slidenum">
              <a:rPr lang="en-GB" smtClean="0"/>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11" name="Slide Number Placeholder 1"/>
          <p:cNvSpPr>
            <a:spLocks noGrp="1"/>
          </p:cNvSpPr>
          <p:nvPr>
            <p:ph type="sldNum" sz="quarter" idx="12"/>
          </p:nvPr>
        </p:nvSpPr>
        <p:spPr/>
        <p:txBody>
          <a:bodyPr/>
          <a:p>
            <a:fld id="{6AE4CC81-9032-4BD1-B72C-9117D8D40CA4}" type="slidenum">
              <a:rPr lang="en-GB" smtClean="0"/>
              <a:t>20</a:t>
            </a:fld>
            <a:endParaRPr lang="en-GB"/>
          </a:p>
        </p:txBody>
      </p:sp>
      <p:sp>
        <p:nvSpPr>
          <p:cNvPr id="1048712" name="AutoShape 5"/>
          <p:cNvSpPr>
            <a:spLocks noChangeShapeType="1"/>
          </p:cNvSpPr>
          <p:nvPr/>
        </p:nvSpPr>
        <p:spPr bwMode="auto">
          <a:xfrm>
            <a:off x="819964" y="297904"/>
            <a:ext cx="1268413" cy="0"/>
          </a:xfrm>
          <a:prstGeom prst="straightConnector1"/>
          <a:noFill/>
          <a:ln w="9525">
            <a:solidFill>
              <a:srgbClr val="000000"/>
            </a:solidFill>
            <a:round/>
            <a:headEnd/>
            <a:tailEnd/>
          </a:ln>
        </p:spPr>
        <p:txBody>
          <a:bodyPr anchor="t" anchorCtr="0" bIns="45720" compatLnSpc="1" lIns="91440" numCol="1" rIns="91440" tIns="45720" vert="horz" wrap="square">
            <a:prstTxWarp prst="textNoShape"/>
          </a:bodyPr>
          <a:p>
            <a:endParaRPr lang="en-GB"/>
          </a:p>
        </p:txBody>
      </p:sp>
      <p:sp>
        <p:nvSpPr>
          <p:cNvPr id="1048713" name="AutoShape 4"/>
          <p:cNvSpPr>
            <a:spLocks noChangeShapeType="1"/>
          </p:cNvSpPr>
          <p:nvPr/>
        </p:nvSpPr>
        <p:spPr bwMode="auto">
          <a:xfrm>
            <a:off x="1031598" y="1321372"/>
            <a:ext cx="1268413" cy="0"/>
          </a:xfrm>
          <a:prstGeom prst="straightConnector1"/>
          <a:noFill/>
          <a:ln w="9525">
            <a:solidFill>
              <a:srgbClr val="000000"/>
            </a:solidFill>
            <a:round/>
            <a:headEnd/>
            <a:tailEnd/>
          </a:ln>
        </p:spPr>
        <p:txBody>
          <a:bodyPr anchor="t" anchorCtr="0" bIns="45720" compatLnSpc="1" lIns="91440" numCol="1" rIns="91440" tIns="45720" vert="horz" wrap="square">
            <a:prstTxWarp prst="textNoShape"/>
          </a:bodyPr>
          <a:p>
            <a:endParaRPr lang="en-GB"/>
          </a:p>
        </p:txBody>
      </p:sp>
      <p:sp>
        <p:nvSpPr>
          <p:cNvPr id="1048714" name="AutoShape 3"/>
          <p:cNvSpPr>
            <a:spLocks noChangeShapeType="1"/>
          </p:cNvSpPr>
          <p:nvPr/>
        </p:nvSpPr>
        <p:spPr bwMode="auto">
          <a:xfrm>
            <a:off x="1665804" y="3100578"/>
            <a:ext cx="847725" cy="0"/>
          </a:xfrm>
          <a:prstGeom prst="straightConnector1"/>
          <a:noFill/>
          <a:ln w="9525">
            <a:solidFill>
              <a:srgbClr val="000000"/>
            </a:solidFill>
            <a:round/>
            <a:headEnd/>
            <a:tailEnd/>
          </a:ln>
        </p:spPr>
        <p:txBody>
          <a:bodyPr anchor="t" anchorCtr="0" bIns="45720" compatLnSpc="1" lIns="91440" numCol="1" rIns="91440" tIns="45720" vert="horz" wrap="square">
            <a:prstTxWarp prst="textNoShape"/>
          </a:bodyPr>
          <a:p>
            <a:endParaRPr lang="en-GB"/>
          </a:p>
        </p:txBody>
      </p:sp>
      <p:sp>
        <p:nvSpPr>
          <p:cNvPr id="1048715" name="AutoShape 2"/>
          <p:cNvSpPr>
            <a:spLocks noChangeShapeType="1"/>
          </p:cNvSpPr>
          <p:nvPr/>
        </p:nvSpPr>
        <p:spPr bwMode="auto">
          <a:xfrm>
            <a:off x="2510421" y="2260825"/>
            <a:ext cx="847725" cy="0"/>
          </a:xfrm>
          <a:prstGeom prst="straightConnector1"/>
          <a:noFill/>
          <a:ln w="9525">
            <a:solidFill>
              <a:srgbClr val="000000"/>
            </a:solidFill>
            <a:round/>
            <a:headEnd/>
            <a:tailEnd/>
          </a:ln>
        </p:spPr>
        <p:txBody>
          <a:bodyPr anchor="t" anchorCtr="0" bIns="45720" compatLnSpc="1" lIns="91440" numCol="1" rIns="91440" tIns="45720" vert="horz" wrap="square">
            <a:prstTxWarp prst="textNoShape"/>
          </a:bodyPr>
          <a:p>
            <a:endParaRPr lang="en-GB"/>
          </a:p>
        </p:txBody>
      </p:sp>
      <p:sp>
        <p:nvSpPr>
          <p:cNvPr id="1048716" name="AutoShape 1"/>
          <p:cNvSpPr>
            <a:spLocks noChangeShapeType="1"/>
          </p:cNvSpPr>
          <p:nvPr/>
        </p:nvSpPr>
        <p:spPr bwMode="auto">
          <a:xfrm>
            <a:off x="1552754" y="3988026"/>
            <a:ext cx="504825" cy="0"/>
          </a:xfrm>
          <a:prstGeom prst="straightConnector1"/>
          <a:noFill/>
          <a:ln w="9525">
            <a:solidFill>
              <a:srgbClr val="000000"/>
            </a:solidFill>
            <a:round/>
            <a:headEnd/>
            <a:tailEnd/>
          </a:ln>
        </p:spPr>
        <p:txBody>
          <a:bodyPr anchor="t" anchorCtr="0" bIns="45720" compatLnSpc="1" lIns="91440" numCol="1" rIns="91440" tIns="45720" vert="horz" wrap="square">
            <a:prstTxWarp prst="textNoShape"/>
          </a:bodyPr>
          <a:p>
            <a:endParaRPr lang="en-GB"/>
          </a:p>
        </p:txBody>
      </p:sp>
      <p:sp>
        <p:nvSpPr>
          <p:cNvPr id="1048717" name="Rectangle 6"/>
          <p:cNvSpPr>
            <a:spLocks noChangeArrowheads="1"/>
          </p:cNvSpPr>
          <p:nvPr/>
        </p:nvSpPr>
        <p:spPr bwMode="auto">
          <a:xfrm>
            <a:off x="0" y="-28793"/>
            <a:ext cx="2730748" cy="646331"/>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err="1" strike="noStrike" u="none">
                <a:ln>
                  <a:noFill/>
                </a:ln>
                <a:solidFill>
                  <a:schemeClr val="tx1"/>
                </a:solidFill>
                <a:effectLst/>
                <a:ea typeface="Calibri" panose="020F0502020204030204" pitchFamily="34" charset="0"/>
                <a:cs typeface="Times New Roman" panose="02020603050405020304" pitchFamily="18" charset="0"/>
              </a:rPr>
              <a:t>K</a:t>
            </a:r>
            <a:r>
              <a:rPr altLang="en-US" baseline="-30000" b="0" cap="none" dirty="0" i="0" kumimoji="0" lang="en-US" normalizeH="0" err="1" strike="noStrike" u="none">
                <a:ln>
                  <a:noFill/>
                </a:ln>
                <a:solidFill>
                  <a:schemeClr val="tx1"/>
                </a:solidFill>
                <a:effectLst/>
                <a:ea typeface="Calibri" panose="020F0502020204030204" pitchFamily="34" charset="0"/>
                <a:cs typeface="Times New Roman" panose="02020603050405020304" pitchFamily="18" charset="0"/>
              </a:rPr>
              <a:t>a</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   [H</a:t>
            </a:r>
            <a:r>
              <a:rPr altLang="en-US" baseline="-3000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3</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O</a:t>
            </a:r>
            <a:r>
              <a:rPr altLang="en-US" baseline="3000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ea typeface="Calibri" panose="020F0502020204030204" pitchFamily="34" charset="0"/>
                <a:cs typeface="TimesNewRoman"/>
              </a:rPr>
              <a:t> CH</a:t>
            </a:r>
            <a:r>
              <a:rPr altLang="en-US" baseline="-30000" b="0" cap="none" dirty="0" i="0" kumimoji="0" lang="en-US" normalizeH="0" strike="noStrike" u="none">
                <a:ln>
                  <a:noFill/>
                </a:ln>
                <a:solidFill>
                  <a:schemeClr val="tx1"/>
                </a:solidFill>
                <a:effectLst/>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ea typeface="Calibri" panose="020F0502020204030204" pitchFamily="34" charset="0"/>
                <a:cs typeface="TimesNewRoman"/>
              </a:rPr>
              <a:t>COO</a:t>
            </a:r>
            <a:r>
              <a:rPr altLang="en-US" baseline="30000" b="0" cap="none" dirty="0" i="0" kumimoji="0" lang="en-US" normalizeH="0" strike="noStrike" u="none">
                <a:ln>
                  <a:noFill/>
                </a:ln>
                <a:solidFill>
                  <a:schemeClr val="tx1"/>
                </a:solidFill>
                <a:effectLst/>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a:t>
            </a:r>
            <a:endParaRPr altLang="en-US" baseline="0" b="0" cap="none" dirty="0" i="0" kumimoji="0" lang="en-GB"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endParaRPr>
          </a:p>
        </p:txBody>
      </p:sp>
      <p:sp>
        <p:nvSpPr>
          <p:cNvPr id="1048718" name="Rectangle 7"/>
          <p:cNvSpPr>
            <a:spLocks noChangeArrowheads="1"/>
          </p:cNvSpPr>
          <p:nvPr/>
        </p:nvSpPr>
        <p:spPr bwMode="auto">
          <a:xfrm>
            <a:off x="0" y="267043"/>
            <a:ext cx="4967835" cy="923330"/>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a:t>
            </a:r>
            <a:r>
              <a:rPr altLang="en-US" baseline="0" b="0" cap="none" dirty="0" i="0" kumimoji="0" lang="en-US" normalizeH="0" strike="noStrike" u="none">
                <a:ln>
                  <a:noFill/>
                </a:ln>
                <a:solidFill>
                  <a:schemeClr val="tx1"/>
                </a:solidFill>
                <a:effectLst/>
                <a:ea typeface="Calibri" panose="020F0502020204030204" pitchFamily="34" charset="0"/>
                <a:cs typeface="TimesNewRoman"/>
              </a:rPr>
              <a:t>CH</a:t>
            </a:r>
            <a:r>
              <a:rPr altLang="en-US" baseline="-30000" b="0" cap="none" dirty="0" i="0" kumimoji="0" lang="en-US" normalizeH="0" strike="noStrike" u="none">
                <a:ln>
                  <a:noFill/>
                </a:ln>
                <a:solidFill>
                  <a:schemeClr val="tx1"/>
                </a:solidFill>
                <a:effectLst/>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ea typeface="Calibri" panose="020F0502020204030204" pitchFamily="34" charset="0"/>
                <a:cs typeface="TimesNewRoman"/>
              </a:rPr>
              <a:t>COOH</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a:t>
            </a:r>
            <a:endParaRPr altLang="en-US" baseline="0" b="0" cap="none" dirty="0" i="0" kumimoji="0" lang="en-GB"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Making [H</a:t>
            </a:r>
            <a:r>
              <a:rPr altLang="en-US" baseline="-3000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3</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O</a:t>
            </a:r>
            <a:r>
              <a:rPr altLang="en-US" baseline="3000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the subject of the formula, we have </a:t>
            </a:r>
            <a:endParaRPr altLang="en-US" baseline="0" b="0" cap="none" dirty="0" i="0" kumimoji="0" lang="en-GB"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endParaRPr>
          </a:p>
        </p:txBody>
      </p:sp>
      <p:sp>
        <p:nvSpPr>
          <p:cNvPr id="1048719" name="Rectangle 8"/>
          <p:cNvSpPr>
            <a:spLocks noChangeArrowheads="1"/>
          </p:cNvSpPr>
          <p:nvPr/>
        </p:nvSpPr>
        <p:spPr bwMode="auto">
          <a:xfrm>
            <a:off x="37927" y="1026054"/>
            <a:ext cx="3842077" cy="1200329"/>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[H</a:t>
            </a:r>
            <a:r>
              <a:rPr altLang="en-US" baseline="-3000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3</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O</a:t>
            </a:r>
            <a:r>
              <a:rPr altLang="en-US" baseline="3000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   </a:t>
            </a:r>
            <a:r>
              <a:rPr altLang="en-US" baseline="0" b="0" cap="none" dirty="0" i="0" kumimoji="0" lang="en-US" normalizeH="0" err="1" strike="noStrike" u="none">
                <a:ln>
                  <a:noFill/>
                </a:ln>
                <a:solidFill>
                  <a:schemeClr val="tx1"/>
                </a:solidFill>
                <a:effectLst/>
                <a:ea typeface="Calibri" panose="020F0502020204030204" pitchFamily="34" charset="0"/>
                <a:cs typeface="Times New Roman" panose="02020603050405020304" pitchFamily="18" charset="0"/>
              </a:rPr>
              <a:t>K</a:t>
            </a:r>
            <a:r>
              <a:rPr altLang="en-US" baseline="-30000" b="0" cap="none" dirty="0" i="0" kumimoji="0" lang="en-US" normalizeH="0" err="1" strike="noStrike" u="none">
                <a:ln>
                  <a:noFill/>
                </a:ln>
                <a:solidFill>
                  <a:schemeClr val="tx1"/>
                </a:solidFill>
                <a:effectLst/>
                <a:ea typeface="Calibri" panose="020F0502020204030204" pitchFamily="34" charset="0"/>
                <a:cs typeface="Times New Roman" panose="02020603050405020304" pitchFamily="18" charset="0"/>
              </a:rPr>
              <a:t>a</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x [</a:t>
            </a:r>
            <a:r>
              <a:rPr altLang="en-US" baseline="0" b="0" cap="none" dirty="0" i="0" kumimoji="0" lang="en-US" normalizeH="0" strike="noStrike" u="none">
                <a:ln>
                  <a:noFill/>
                </a:ln>
                <a:solidFill>
                  <a:schemeClr val="tx1"/>
                </a:solidFill>
                <a:effectLst/>
                <a:ea typeface="Calibri" panose="020F0502020204030204" pitchFamily="34" charset="0"/>
                <a:cs typeface="TimesNewRoman"/>
              </a:rPr>
              <a:t>CH</a:t>
            </a:r>
            <a:r>
              <a:rPr altLang="en-US" baseline="-30000" b="0" cap="none" dirty="0" i="0" kumimoji="0" lang="en-US" normalizeH="0" strike="noStrike" u="none">
                <a:ln>
                  <a:noFill/>
                </a:ln>
                <a:solidFill>
                  <a:schemeClr val="tx1"/>
                </a:solidFill>
                <a:effectLst/>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ea typeface="Calibri" panose="020F0502020204030204" pitchFamily="34" charset="0"/>
                <a:cs typeface="TimesNewRoman"/>
              </a:rPr>
              <a:t>COOH]</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a:t>
            </a:r>
            <a:endParaRPr altLang="en-US" baseline="0" b="0" cap="none" dirty="0" i="0" kumimoji="0" lang="en-GB"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a:t>
            </a:r>
            <a:r>
              <a:rPr altLang="en-US" baseline="0" b="0" cap="none" dirty="0" i="0" kumimoji="0" lang="en-US" normalizeH="0" strike="noStrike" u="none">
                <a:ln>
                  <a:noFill/>
                </a:ln>
                <a:solidFill>
                  <a:schemeClr val="tx1"/>
                </a:solidFill>
                <a:effectLst/>
                <a:ea typeface="Calibri" panose="020F0502020204030204" pitchFamily="34" charset="0"/>
                <a:cs typeface="TimesNewRoman"/>
              </a:rPr>
              <a:t>CH</a:t>
            </a:r>
            <a:r>
              <a:rPr altLang="en-US" baseline="-30000" b="0" cap="none" dirty="0" i="0" kumimoji="0" lang="en-US" normalizeH="0" strike="noStrike" u="none">
                <a:ln>
                  <a:noFill/>
                </a:ln>
                <a:solidFill>
                  <a:schemeClr val="tx1"/>
                </a:solidFill>
                <a:effectLst/>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ea typeface="Calibri" panose="020F0502020204030204" pitchFamily="34" charset="0"/>
                <a:cs typeface="TimesNewRoman"/>
              </a:rPr>
              <a:t>COO</a:t>
            </a:r>
            <a:r>
              <a:rPr altLang="en-US" baseline="30000" b="0" cap="none" dirty="0" i="0" kumimoji="0" lang="en-US" normalizeH="0" strike="noStrike" u="none">
                <a:ln>
                  <a:noFill/>
                </a:ln>
                <a:solidFill>
                  <a:schemeClr val="tx1"/>
                </a:solidFill>
                <a:effectLst/>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a:t>
            </a:r>
            <a:endParaRPr altLang="en-US" baseline="0" b="0" cap="none" dirty="0" i="0" kumimoji="0" lang="en-GB"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Taking the negative logarithm, we have</a:t>
            </a:r>
            <a:endParaRPr altLang="en-US" baseline="0" b="0" cap="none" dirty="0" i="0" kumimoji="0" lang="en-GB"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endParaRPr>
          </a:p>
        </p:txBody>
      </p:sp>
      <p:sp>
        <p:nvSpPr>
          <p:cNvPr id="1048720" name="Rectangle 9"/>
          <p:cNvSpPr>
            <a:spLocks noChangeArrowheads="1"/>
          </p:cNvSpPr>
          <p:nvPr/>
        </p:nvSpPr>
        <p:spPr bwMode="auto">
          <a:xfrm>
            <a:off x="45713" y="1949384"/>
            <a:ext cx="3944221" cy="1477328"/>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-log [H</a:t>
            </a:r>
            <a:r>
              <a:rPr altLang="en-US" baseline="-3000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3</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O</a:t>
            </a:r>
            <a:r>
              <a:rPr altLang="en-US" baseline="3000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  -</a:t>
            </a:r>
            <a:r>
              <a:rPr altLang="en-US" baseline="0" b="0" cap="none" dirty="0" i="0" kumimoji="0" lang="en-US" normalizeH="0" err="1" strike="noStrike" u="none">
                <a:ln>
                  <a:noFill/>
                </a:ln>
                <a:solidFill>
                  <a:schemeClr val="tx1"/>
                </a:solidFill>
                <a:effectLst/>
                <a:ea typeface="Calibri" panose="020F0502020204030204" pitchFamily="34" charset="0"/>
                <a:cs typeface="Times New Roman" panose="02020603050405020304" pitchFamily="18" charset="0"/>
              </a:rPr>
              <a:t>logK</a:t>
            </a:r>
            <a:r>
              <a:rPr altLang="en-US" baseline="-30000" b="0" cap="none" dirty="0" i="0" kumimoji="0" lang="en-US" normalizeH="0" err="1" strike="noStrike" u="none">
                <a:ln>
                  <a:noFill/>
                </a:ln>
                <a:solidFill>
                  <a:schemeClr val="tx1"/>
                </a:solidFill>
                <a:effectLst/>
                <a:ea typeface="Calibri" panose="020F0502020204030204" pitchFamily="34" charset="0"/>
                <a:cs typeface="Times New Roman" panose="02020603050405020304" pitchFamily="18" charset="0"/>
              </a:rPr>
              <a:t>a</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-log [</a:t>
            </a:r>
            <a:r>
              <a:rPr altLang="en-US" baseline="0" b="0" cap="none" dirty="0" i="0" kumimoji="0" lang="en-US" normalizeH="0" strike="noStrike" u="none">
                <a:ln>
                  <a:noFill/>
                </a:ln>
                <a:solidFill>
                  <a:schemeClr val="tx1"/>
                </a:solidFill>
                <a:effectLst/>
                <a:ea typeface="Calibri" panose="020F0502020204030204" pitchFamily="34" charset="0"/>
                <a:cs typeface="TimesNewRoman"/>
              </a:rPr>
              <a:t>CH</a:t>
            </a:r>
            <a:r>
              <a:rPr altLang="en-US" baseline="-30000" b="0" cap="none" dirty="0" i="0" kumimoji="0" lang="en-US" normalizeH="0" strike="noStrike" u="none">
                <a:ln>
                  <a:noFill/>
                </a:ln>
                <a:solidFill>
                  <a:schemeClr val="tx1"/>
                </a:solidFill>
                <a:effectLst/>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ea typeface="Calibri" panose="020F0502020204030204" pitchFamily="34" charset="0"/>
                <a:cs typeface="TimesNewRoman"/>
              </a:rPr>
              <a:t>COOH]</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a:t>
            </a:r>
            <a:endParaRPr altLang="en-US" baseline="0" b="0" cap="none" dirty="0" i="0" kumimoji="0" lang="en-GB"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a:t>
            </a:r>
            <a:r>
              <a:rPr altLang="en-US" baseline="0" b="0" cap="none" dirty="0" i="0" kumimoji="0" lang="en-US" normalizeH="0" strike="noStrike" u="none">
                <a:ln>
                  <a:noFill/>
                </a:ln>
                <a:solidFill>
                  <a:schemeClr val="tx1"/>
                </a:solidFill>
                <a:effectLst/>
                <a:ea typeface="Calibri" panose="020F0502020204030204" pitchFamily="34" charset="0"/>
                <a:cs typeface="TimesNewRoman"/>
              </a:rPr>
              <a:t>CH</a:t>
            </a:r>
            <a:r>
              <a:rPr altLang="en-US" baseline="-30000" b="0" cap="none" dirty="0" i="0" kumimoji="0" lang="en-US" normalizeH="0" strike="noStrike" u="none">
                <a:ln>
                  <a:noFill/>
                </a:ln>
                <a:solidFill>
                  <a:schemeClr val="tx1"/>
                </a:solidFill>
                <a:effectLst/>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ea typeface="Calibri" panose="020F0502020204030204" pitchFamily="34" charset="0"/>
                <a:cs typeface="TimesNewRoman"/>
              </a:rPr>
              <a:t>COO</a:t>
            </a:r>
            <a:r>
              <a:rPr altLang="en-US" baseline="30000" b="0" cap="none" dirty="0" i="0" kumimoji="0" lang="en-US" normalizeH="0" strike="noStrike" u="none">
                <a:ln>
                  <a:noFill/>
                </a:ln>
                <a:solidFill>
                  <a:schemeClr val="tx1"/>
                </a:solidFill>
                <a:effectLst/>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a:t>
            </a:r>
            <a:endParaRPr altLang="en-US" baseline="0" b="0" cap="none" dirty="0" i="0" kumimoji="0" lang="en-GB"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Then the equation becomes</a:t>
            </a:r>
            <a:endParaRPr altLang="en-US" baseline="0" b="0" cap="none" dirty="0" i="0" kumimoji="0" lang="en-GB"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pH = </a:t>
            </a:r>
            <a:r>
              <a:rPr altLang="en-US" baseline="0" b="0" cap="none" dirty="0" i="0" kumimoji="0" lang="en-US" normalizeH="0" err="1" strike="noStrike" u="none">
                <a:ln>
                  <a:noFill/>
                </a:ln>
                <a:solidFill>
                  <a:schemeClr val="tx1"/>
                </a:solidFill>
                <a:effectLst/>
                <a:ea typeface="Calibri" panose="020F0502020204030204" pitchFamily="34" charset="0"/>
                <a:cs typeface="Times New Roman" panose="02020603050405020304" pitchFamily="18" charset="0"/>
              </a:rPr>
              <a:t>pKa</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 log  [</a:t>
            </a:r>
            <a:r>
              <a:rPr altLang="en-US" baseline="0" b="0" cap="none" dirty="0" i="0" kumimoji="0" lang="en-US" normalizeH="0" strike="noStrike" u="none">
                <a:ln>
                  <a:noFill/>
                </a:ln>
                <a:solidFill>
                  <a:schemeClr val="tx1"/>
                </a:solidFill>
                <a:effectLst/>
                <a:ea typeface="Calibri" panose="020F0502020204030204" pitchFamily="34" charset="0"/>
                <a:cs typeface="TimesNewRoman"/>
              </a:rPr>
              <a:t>CH</a:t>
            </a:r>
            <a:r>
              <a:rPr altLang="en-US" baseline="-30000" b="0" cap="none" dirty="0" i="0" kumimoji="0" lang="en-US" normalizeH="0" strike="noStrike" u="none">
                <a:ln>
                  <a:noFill/>
                </a:ln>
                <a:solidFill>
                  <a:schemeClr val="tx1"/>
                </a:solidFill>
                <a:effectLst/>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ea typeface="Calibri" panose="020F0502020204030204" pitchFamily="34" charset="0"/>
                <a:cs typeface="TimesNewRoman"/>
              </a:rPr>
              <a:t>COO</a:t>
            </a:r>
            <a:r>
              <a:rPr altLang="en-US" baseline="30000" b="0" cap="none" dirty="0" i="0" kumimoji="0" lang="en-US" normalizeH="0" strike="noStrike" u="none">
                <a:ln>
                  <a:noFill/>
                </a:ln>
                <a:solidFill>
                  <a:schemeClr val="tx1"/>
                </a:solidFill>
                <a:effectLst/>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a:t>
            </a:r>
            <a:endParaRPr altLang="en-US" baseline="0" b="0" cap="none" dirty="0" i="0" kumimoji="0" lang="en-GB"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endParaRPr>
          </a:p>
        </p:txBody>
      </p:sp>
      <p:sp>
        <p:nvSpPr>
          <p:cNvPr id="1048721" name="Rectangle 10"/>
          <p:cNvSpPr>
            <a:spLocks noChangeArrowheads="1"/>
          </p:cNvSpPr>
          <p:nvPr/>
        </p:nvSpPr>
        <p:spPr bwMode="auto">
          <a:xfrm>
            <a:off x="51456" y="3100578"/>
            <a:ext cx="7657096" cy="1200329"/>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a:t>
            </a:r>
            <a:r>
              <a:rPr altLang="en-US" baseline="0" b="0" cap="none" dirty="0" i="0" kumimoji="0" lang="en-US" normalizeH="0" strike="noStrike" u="none">
                <a:ln>
                  <a:noFill/>
                </a:ln>
                <a:solidFill>
                  <a:schemeClr val="tx1"/>
                </a:solidFill>
                <a:effectLst/>
                <a:ea typeface="Calibri" panose="020F0502020204030204" pitchFamily="34" charset="0"/>
                <a:cs typeface="TimesNewRoman"/>
              </a:rPr>
              <a:t>CH</a:t>
            </a:r>
            <a:r>
              <a:rPr altLang="en-US" baseline="-30000" b="0" cap="none" dirty="0" i="0" kumimoji="0" lang="en-US" normalizeH="0" strike="noStrike" u="none">
                <a:ln>
                  <a:noFill/>
                </a:ln>
                <a:solidFill>
                  <a:schemeClr val="tx1"/>
                </a:solidFill>
                <a:effectLst/>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ea typeface="Calibri" panose="020F0502020204030204" pitchFamily="34" charset="0"/>
                <a:cs typeface="TimesNewRoman"/>
              </a:rPr>
              <a:t>COOH</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a:t>
            </a:r>
            <a:endParaRPr altLang="en-US" baseline="0" b="0" cap="none" dirty="0" i="0" kumimoji="0" lang="en-GB"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Substituting [salt] for [</a:t>
            </a:r>
            <a:r>
              <a:rPr altLang="en-US" baseline="0" b="0" cap="none" dirty="0" i="0" kumimoji="0" lang="en-US" normalizeH="0" strike="noStrike" u="none">
                <a:ln>
                  <a:noFill/>
                </a:ln>
                <a:solidFill>
                  <a:schemeClr val="tx1"/>
                </a:solidFill>
                <a:effectLst/>
                <a:ea typeface="Calibri" panose="020F0502020204030204" pitchFamily="34" charset="0"/>
                <a:cs typeface="TimesNewRoman"/>
              </a:rPr>
              <a:t>CH</a:t>
            </a:r>
            <a:r>
              <a:rPr altLang="en-US" baseline="-30000" b="0" cap="none" dirty="0" i="0" kumimoji="0" lang="en-US" normalizeH="0" strike="noStrike" u="none">
                <a:ln>
                  <a:noFill/>
                </a:ln>
                <a:solidFill>
                  <a:schemeClr val="tx1"/>
                </a:solidFill>
                <a:effectLst/>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ea typeface="Calibri" panose="020F0502020204030204" pitchFamily="34" charset="0"/>
                <a:cs typeface="TimesNewRoman"/>
              </a:rPr>
              <a:t>COO</a:t>
            </a:r>
            <a:r>
              <a:rPr altLang="en-US" baseline="30000" b="0" cap="none" dirty="0" i="0" kumimoji="0" lang="en-US" normalizeH="0" strike="noStrike" u="none">
                <a:ln>
                  <a:noFill/>
                </a:ln>
                <a:solidFill>
                  <a:schemeClr val="tx1"/>
                </a:solidFill>
                <a:effectLst/>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ea typeface="Calibri" panose="020F0502020204030204" pitchFamily="34" charset="0"/>
                <a:cs typeface="TimesNewRoman"/>
              </a:rPr>
              <a:t>] and acid for </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ea typeface="Calibri" panose="020F0502020204030204" pitchFamily="34" charset="0"/>
                <a:cs typeface="TimesNewRoman"/>
              </a:rPr>
              <a:t>CH</a:t>
            </a:r>
            <a:r>
              <a:rPr altLang="en-US" baseline="-30000" b="0" cap="none" dirty="0" i="0" kumimoji="0" lang="en-US" normalizeH="0" strike="noStrike" u="none">
                <a:ln>
                  <a:noFill/>
                </a:ln>
                <a:solidFill>
                  <a:schemeClr val="tx1"/>
                </a:solidFill>
                <a:effectLst/>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ea typeface="Calibri" panose="020F0502020204030204" pitchFamily="34" charset="0"/>
                <a:cs typeface="TimesNewRoman"/>
              </a:rPr>
              <a:t>COOH</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the equation becomes</a:t>
            </a:r>
            <a:endParaRPr altLang="en-US" baseline="0" b="0" cap="none" dirty="0" i="0" kumimoji="0" lang="en-GB"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pH = </a:t>
            </a:r>
            <a:r>
              <a:rPr altLang="en-US" baseline="0" b="0" cap="none" dirty="0" i="0" kumimoji="0" lang="en-US" normalizeH="0" err="1" strike="noStrike" u="none">
                <a:ln>
                  <a:noFill/>
                </a:ln>
                <a:solidFill>
                  <a:schemeClr val="tx1"/>
                </a:solidFill>
                <a:effectLst/>
                <a:ea typeface="Calibri" panose="020F0502020204030204" pitchFamily="34" charset="0"/>
                <a:cs typeface="Times New Roman" panose="02020603050405020304" pitchFamily="18" charset="0"/>
              </a:rPr>
              <a:t>pKa</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 log  [</a:t>
            </a:r>
            <a:r>
              <a:rPr altLang="en-US" baseline="0" b="0" cap="none" dirty="0" i="0" kumimoji="0" lang="en-US" normalizeH="0" strike="noStrike" u="none">
                <a:ln>
                  <a:noFill/>
                </a:ln>
                <a:solidFill>
                  <a:schemeClr val="tx1"/>
                </a:solidFill>
                <a:effectLst/>
                <a:ea typeface="Calibri" panose="020F0502020204030204" pitchFamily="34" charset="0"/>
                <a:cs typeface="TimesNewRoman"/>
              </a:rPr>
              <a:t>Salt]</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a:t>
            </a:r>
            <a:endParaRPr altLang="en-US" baseline="0" b="0" cap="none" dirty="0" i="0" kumimoji="0" lang="en-GB"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endParaRPr>
          </a:p>
        </p:txBody>
      </p:sp>
      <p:sp>
        <p:nvSpPr>
          <p:cNvPr id="1048722" name="Rectangle 11"/>
          <p:cNvSpPr>
            <a:spLocks noChangeArrowheads="1"/>
          </p:cNvSpPr>
          <p:nvPr/>
        </p:nvSpPr>
        <p:spPr bwMode="auto">
          <a:xfrm>
            <a:off x="254239" y="3974774"/>
            <a:ext cx="7019550" cy="369332"/>
          </a:xfrm>
          <a:prstGeom prst="rect"/>
          <a:noFill/>
          <a:ln>
            <a:noFill/>
          </a:ln>
          <a:effectLst/>
        </p:spPr>
        <p:txBody>
          <a:bodyPr anchor="ctr" anchorCtr="0" bIns="45720" compatLnSpc="1" lIns="91440" numCol="1" rIns="91440" tIns="45720" vert="horz" wrap="non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a:t>
            </a:r>
            <a:r>
              <a:rPr altLang="en-US" baseline="0" b="0" cap="none" dirty="0" i="0" kumimoji="0" lang="en-US" normalizeH="0" strike="noStrike" u="none">
                <a:ln>
                  <a:noFill/>
                </a:ln>
                <a:solidFill>
                  <a:schemeClr val="tx1"/>
                </a:solidFill>
                <a:effectLst/>
                <a:ea typeface="Calibri" panose="020F0502020204030204" pitchFamily="34" charset="0"/>
                <a:cs typeface="TimesNewRoman"/>
              </a:rPr>
              <a:t>Acid</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a:t>
            </a:r>
            <a:r>
              <a:rPr altLang="en-US" baseline="0" b="1" cap="none" dirty="0" i="0" kumimoji="0" lang="en-US" normalizeH="0" strike="noStrike" u="none">
                <a:ln>
                  <a:noFill/>
                </a:ln>
                <a:solidFill>
                  <a:schemeClr val="tx1"/>
                </a:solidFill>
                <a:effectLst/>
                <a:ea typeface="Calibri" panose="020F0502020204030204" pitchFamily="34" charset="0"/>
                <a:cs typeface="TimesNewRoman,Bold"/>
              </a:rPr>
              <a:t>H</a:t>
            </a:r>
            <a:r>
              <a:rPr altLang="en-US" baseline="0" b="1" cap="none" dirty="0" i="0" kumimoji="0" lang="en-US" normalizeH="0" strike="noStrike" u="none">
                <a:ln>
                  <a:noFill/>
                </a:ln>
                <a:solidFill>
                  <a:schemeClr val="tx1"/>
                </a:solidFill>
                <a:effectLst/>
                <a:ea typeface="Calibri" panose="020F0502020204030204" pitchFamily="34" charset="0"/>
                <a:cs typeface="TimesNewRoman"/>
              </a:rPr>
              <a:t>enderson-Hasselbalch</a:t>
            </a:r>
            <a:r>
              <a:rPr altLang="en-US" baseline="0" b="1" cap="none" dirty="0" i="0" kumimoji="0" lang="en-US" normalizeH="0" strike="noStrike" u="none">
                <a:ln>
                  <a:noFill/>
                </a:ln>
                <a:solidFill>
                  <a:schemeClr val="tx1"/>
                </a:solidFill>
                <a:effectLst/>
                <a:ea typeface="Calibri" panose="020F0502020204030204" pitchFamily="34" charset="0"/>
                <a:cs typeface="TimesNewRoman,Bold"/>
              </a:rPr>
              <a:t> Equation</a:t>
            </a:r>
            <a:endParaRPr altLang="en-US" baseline="0" b="0" cap="none" dirty="0" i="0" kumimoji="0" lang="en-US" normalizeH="0" strike="noStrike" u="none">
              <a:ln>
                <a:noFill/>
              </a:ln>
              <a:solidFill>
                <a:schemeClr val="tx1"/>
              </a:solidFill>
              <a:effectLst/>
            </a:endParaRPr>
          </a:p>
        </p:txBody>
      </p:sp>
      <p:sp>
        <p:nvSpPr>
          <p:cNvPr id="1048723" name="Rectangle 13"/>
          <p:cNvSpPr/>
          <p:nvPr/>
        </p:nvSpPr>
        <p:spPr>
          <a:xfrm>
            <a:off x="0" y="4569556"/>
            <a:ext cx="12192000" cy="2003625"/>
          </a:xfrm>
          <a:prstGeom prst="rect"/>
        </p:spPr>
        <p:txBody>
          <a:bodyPr wrap="square">
            <a:spAutoFit/>
          </a:bodyPr>
          <a:p>
            <a:pPr algn="just">
              <a:lnSpc>
                <a:spcPct val="115000"/>
              </a:lnSpc>
              <a:spcAft>
                <a:spcPts val="0"/>
              </a:spcAft>
            </a:pPr>
            <a:r>
              <a:rPr b="1" dirty="0" lang="en-US">
                <a:latin typeface="Calibri" panose="020F0502020204030204" pitchFamily="34" charset="0"/>
                <a:ea typeface="Calibri" panose="020F0502020204030204" pitchFamily="34" charset="0"/>
                <a:cs typeface="Times New Roman" panose="02020603050405020304" pitchFamily="18" charset="0"/>
              </a:rPr>
              <a:t>Basic buffer</a:t>
            </a:r>
            <a:endParaRPr dirty="0" lang="en-GB">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dirty="0" lang="en-US">
                <a:latin typeface="Calibri" panose="020F0502020204030204" pitchFamily="34" charset="0"/>
                <a:ea typeface="Calibri" panose="020F0502020204030204" pitchFamily="34" charset="0"/>
                <a:cs typeface="TimesNewRoman"/>
              </a:rPr>
              <a:t>Basic buffers contain high concentrations of an </a:t>
            </a:r>
            <a:r>
              <a:rPr dirty="0" lang="en-US" err="1">
                <a:latin typeface="Calibri" panose="020F0502020204030204" pitchFamily="34" charset="0"/>
                <a:ea typeface="Calibri" panose="020F0502020204030204" pitchFamily="34" charset="0"/>
                <a:cs typeface="TimesNewRoman"/>
              </a:rPr>
              <a:t>undissociated</a:t>
            </a:r>
            <a:r>
              <a:rPr dirty="0" lang="en-US">
                <a:latin typeface="Calibri" panose="020F0502020204030204" pitchFamily="34" charset="0"/>
                <a:ea typeface="Calibri" panose="020F0502020204030204" pitchFamily="34" charset="0"/>
                <a:cs typeface="TimesNewRoman"/>
              </a:rPr>
              <a:t> weak base and its conjugate acid. It is made by dissolving a weak base and one of its soluble salts in water. The weak base absorbs any additional H</a:t>
            </a:r>
            <a:r>
              <a:rPr baseline="30000" dirty="0" lang="en-US">
                <a:latin typeface="Calibri" panose="020F0502020204030204" pitchFamily="34" charset="0"/>
                <a:ea typeface="Calibri" panose="020F0502020204030204" pitchFamily="34" charset="0"/>
                <a:cs typeface="TimesNewRoman"/>
              </a:rPr>
              <a:t>+</a:t>
            </a:r>
            <a:r>
              <a:rPr baseline="-25000" dirty="0" lang="en-US">
                <a:latin typeface="Calibri" panose="020F0502020204030204" pitchFamily="34" charset="0"/>
                <a:ea typeface="Calibri" panose="020F0502020204030204" pitchFamily="34" charset="0"/>
                <a:cs typeface="TimesNewRoman"/>
              </a:rPr>
              <a:t>(</a:t>
            </a:r>
            <a:r>
              <a:rPr baseline="-25000" dirty="0" lang="en-US" err="1">
                <a:latin typeface="Calibri" panose="020F0502020204030204" pitchFamily="34" charset="0"/>
                <a:ea typeface="Calibri" panose="020F0502020204030204" pitchFamily="34" charset="0"/>
                <a:cs typeface="TimesNewRoman"/>
              </a:rPr>
              <a:t>aq</a:t>
            </a:r>
            <a:r>
              <a:rPr baseline="-25000" dirty="0" lang="en-US">
                <a:latin typeface="Calibri" panose="020F0502020204030204" pitchFamily="34" charset="0"/>
                <a:ea typeface="Calibri" panose="020F0502020204030204" pitchFamily="34" charset="0"/>
                <a:cs typeface="TimesNewRoman"/>
              </a:rPr>
              <a:t>)</a:t>
            </a:r>
            <a:r>
              <a:rPr dirty="0" lang="en-US">
                <a:latin typeface="Calibri" panose="020F0502020204030204" pitchFamily="34" charset="0"/>
                <a:ea typeface="Calibri" panose="020F0502020204030204" pitchFamily="34" charset="0"/>
                <a:cs typeface="TimesNewRoman"/>
              </a:rPr>
              <a:t> and the conjugate acid absorbs additional OH</a:t>
            </a:r>
            <a:r>
              <a:rPr baseline="30000" dirty="0" lang="en-US">
                <a:latin typeface="Calibri" panose="020F0502020204030204" pitchFamily="34" charset="0"/>
                <a:ea typeface="Calibri" panose="020F0502020204030204" pitchFamily="34" charset="0"/>
                <a:cs typeface="TimesNewRoman"/>
              </a:rPr>
              <a:t>-</a:t>
            </a:r>
            <a:r>
              <a:rPr baseline="-25000" dirty="0" lang="en-US">
                <a:latin typeface="Calibri" panose="020F0502020204030204" pitchFamily="34" charset="0"/>
                <a:ea typeface="Calibri" panose="020F0502020204030204" pitchFamily="34" charset="0"/>
                <a:cs typeface="TimesNewRoman"/>
              </a:rPr>
              <a:t>(</a:t>
            </a:r>
            <a:r>
              <a:rPr baseline="-25000" dirty="0" lang="en-US" err="1">
                <a:latin typeface="Calibri" panose="020F0502020204030204" pitchFamily="34" charset="0"/>
                <a:ea typeface="Calibri" panose="020F0502020204030204" pitchFamily="34" charset="0"/>
                <a:cs typeface="TimesNewRoman"/>
              </a:rPr>
              <a:t>aq</a:t>
            </a:r>
            <a:r>
              <a:rPr baseline="-25000" dirty="0" lang="en-US">
                <a:latin typeface="Calibri" panose="020F0502020204030204" pitchFamily="34" charset="0"/>
                <a:ea typeface="Calibri" panose="020F0502020204030204" pitchFamily="34" charset="0"/>
                <a:cs typeface="TimesNewRoman"/>
              </a:rPr>
              <a:t>)</a:t>
            </a:r>
            <a:r>
              <a:rPr dirty="0" lang="en-US">
                <a:latin typeface="Calibri" panose="020F0502020204030204" pitchFamily="34" charset="0"/>
                <a:ea typeface="Calibri" panose="020F0502020204030204" pitchFamily="34" charset="0"/>
                <a:cs typeface="TimesNewRoman"/>
              </a:rPr>
              <a:t>.</a:t>
            </a:r>
            <a:endParaRPr dirty="0" lang="en-GB">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dirty="0" lang="en-US">
                <a:latin typeface="Calibri" panose="020F0502020204030204" pitchFamily="34" charset="0"/>
                <a:ea typeface="Calibri" panose="020F0502020204030204" pitchFamily="34" charset="0"/>
                <a:cs typeface="TimesNewRoman"/>
              </a:rPr>
              <a:t>A solution of equal concentrations of ammonia and ammonium chloride constitutes a basic buffer solution: its pH is above 7. In this buffer solution the equilibrium is:</a:t>
            </a:r>
            <a:endParaRPr dirty="0" lang="en-GB">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24" name="Slide Number Placeholder 1"/>
          <p:cNvSpPr>
            <a:spLocks noGrp="1"/>
          </p:cNvSpPr>
          <p:nvPr>
            <p:ph type="sldNum" sz="quarter" idx="12"/>
          </p:nvPr>
        </p:nvSpPr>
        <p:spPr/>
        <p:txBody>
          <a:bodyPr/>
          <a:p>
            <a:fld id="{6AE4CC81-9032-4BD1-B72C-9117D8D40CA4}" type="slidenum">
              <a:rPr lang="en-GB" smtClean="0"/>
              <a:t>21</a:t>
            </a:fld>
            <a:endParaRPr lang="en-GB"/>
          </a:p>
        </p:txBody>
      </p:sp>
      <p:sp>
        <p:nvSpPr>
          <p:cNvPr id="1048725" name="AutoShape 9"/>
          <p:cNvSpPr>
            <a:spLocks noChangeShapeType="1"/>
          </p:cNvSpPr>
          <p:nvPr/>
        </p:nvSpPr>
        <p:spPr bwMode="auto">
          <a:xfrm>
            <a:off x="1671336" y="1425820"/>
            <a:ext cx="390525" cy="0"/>
          </a:xfrm>
          <a:prstGeom prst="straightConnector1"/>
          <a:noFill/>
          <a:ln w="9525">
            <a:solidFill>
              <a:srgbClr val="000000"/>
            </a:solidFill>
            <a:round/>
            <a:headEnd/>
            <a:tailEnd type="triangle" w="med" len="med"/>
          </a:ln>
        </p:spPr>
        <p:txBody>
          <a:bodyPr anchor="t" anchorCtr="0" bIns="45720" compatLnSpc="1" lIns="91440" numCol="1" rIns="91440" tIns="45720" vert="horz" wrap="square">
            <a:prstTxWarp prst="textNoShape"/>
          </a:bodyPr>
          <a:p>
            <a:endParaRPr lang="en-GB">
              <a:latin typeface="Calibri" panose="020F0502020204030204" pitchFamily="34" charset="0"/>
            </a:endParaRPr>
          </a:p>
        </p:txBody>
      </p:sp>
      <p:sp>
        <p:nvSpPr>
          <p:cNvPr id="1048726" name="AutoShape 8"/>
          <p:cNvSpPr>
            <a:spLocks noChangeShapeType="1"/>
          </p:cNvSpPr>
          <p:nvPr/>
        </p:nvSpPr>
        <p:spPr bwMode="auto">
          <a:xfrm>
            <a:off x="1619018" y="282207"/>
            <a:ext cx="396875" cy="0"/>
          </a:xfrm>
          <a:prstGeom prst="straightConnector1"/>
          <a:noFill/>
          <a:ln w="9525">
            <a:solidFill>
              <a:srgbClr val="000000"/>
            </a:solidFill>
            <a:round/>
            <a:headEnd/>
            <a:tailEnd type="triangle" w="med" len="med"/>
          </a:ln>
        </p:spPr>
        <p:txBody>
          <a:bodyPr anchor="t" anchorCtr="0" bIns="45720" compatLnSpc="1" lIns="91440" numCol="1" rIns="91440" tIns="45720" vert="horz" wrap="square">
            <a:prstTxWarp prst="textNoShape"/>
          </a:bodyPr>
          <a:p>
            <a:endParaRPr lang="en-GB">
              <a:latin typeface="Calibri" panose="020F0502020204030204" pitchFamily="34" charset="0"/>
            </a:endParaRPr>
          </a:p>
        </p:txBody>
      </p:sp>
      <p:sp>
        <p:nvSpPr>
          <p:cNvPr id="1048727" name="AutoShape 6"/>
          <p:cNvSpPr>
            <a:spLocks noChangeShapeType="1"/>
          </p:cNvSpPr>
          <p:nvPr/>
        </p:nvSpPr>
        <p:spPr bwMode="auto">
          <a:xfrm>
            <a:off x="1113971" y="2179913"/>
            <a:ext cx="730250" cy="0"/>
          </a:xfrm>
          <a:prstGeom prst="straightConnector1"/>
          <a:noFill/>
          <a:ln w="9525">
            <a:solidFill>
              <a:srgbClr val="000000"/>
            </a:solidFill>
            <a:round/>
            <a:headEnd/>
            <a:tailEnd/>
          </a:ln>
        </p:spPr>
        <p:txBody>
          <a:bodyPr anchor="t" anchorCtr="0" bIns="45720" compatLnSpc="1" lIns="91440" numCol="1" rIns="91440" tIns="45720" vert="horz" wrap="square">
            <a:prstTxWarp prst="textNoShape"/>
          </a:bodyPr>
          <a:p>
            <a:endParaRPr lang="en-GB">
              <a:latin typeface="Calibri" panose="020F0502020204030204" pitchFamily="34" charset="0"/>
            </a:endParaRPr>
          </a:p>
        </p:txBody>
      </p:sp>
      <p:sp>
        <p:nvSpPr>
          <p:cNvPr id="1048728" name="AutoShape 5"/>
          <p:cNvSpPr>
            <a:spLocks noChangeShapeType="1"/>
          </p:cNvSpPr>
          <p:nvPr/>
        </p:nvSpPr>
        <p:spPr bwMode="auto">
          <a:xfrm>
            <a:off x="9251950" y="1055800"/>
            <a:ext cx="730250" cy="0"/>
          </a:xfrm>
          <a:prstGeom prst="straightConnector1"/>
          <a:noFill/>
          <a:ln w="9525">
            <a:solidFill>
              <a:srgbClr val="000000"/>
            </a:solidFill>
            <a:round/>
            <a:headEnd/>
            <a:tailEnd/>
          </a:ln>
        </p:spPr>
        <p:txBody>
          <a:bodyPr anchor="t" anchorCtr="0" bIns="45720" compatLnSpc="1" lIns="91440" numCol="1" rIns="91440" tIns="45720" vert="horz" wrap="square">
            <a:prstTxWarp prst="textNoShape"/>
          </a:bodyPr>
          <a:p>
            <a:endParaRPr lang="en-GB">
              <a:latin typeface="Calibri" panose="020F0502020204030204" pitchFamily="34" charset="0"/>
            </a:endParaRPr>
          </a:p>
        </p:txBody>
      </p:sp>
      <p:sp>
        <p:nvSpPr>
          <p:cNvPr id="1048729" name="AutoShape 4"/>
          <p:cNvSpPr>
            <a:spLocks noChangeShapeType="1"/>
          </p:cNvSpPr>
          <p:nvPr/>
        </p:nvSpPr>
        <p:spPr bwMode="auto">
          <a:xfrm>
            <a:off x="1331459" y="3190461"/>
            <a:ext cx="469900" cy="0"/>
          </a:xfrm>
          <a:prstGeom prst="straightConnector1"/>
          <a:noFill/>
          <a:ln w="9525">
            <a:solidFill>
              <a:srgbClr val="000000"/>
            </a:solidFill>
            <a:round/>
            <a:headEnd/>
            <a:tailEnd/>
          </a:ln>
        </p:spPr>
        <p:txBody>
          <a:bodyPr anchor="t" anchorCtr="0" bIns="45720" compatLnSpc="1" lIns="91440" numCol="1" rIns="91440" tIns="45720" vert="horz" wrap="square">
            <a:prstTxWarp prst="textNoShape"/>
          </a:bodyPr>
          <a:p>
            <a:endParaRPr lang="en-GB">
              <a:latin typeface="Calibri" panose="020F0502020204030204" pitchFamily="34" charset="0"/>
            </a:endParaRPr>
          </a:p>
        </p:txBody>
      </p:sp>
      <p:sp>
        <p:nvSpPr>
          <p:cNvPr id="1048730" name="AutoShape 3"/>
          <p:cNvSpPr>
            <a:spLocks noChangeShapeType="1"/>
          </p:cNvSpPr>
          <p:nvPr/>
        </p:nvSpPr>
        <p:spPr bwMode="auto">
          <a:xfrm>
            <a:off x="1639586" y="5733572"/>
            <a:ext cx="536575" cy="0"/>
          </a:xfrm>
          <a:prstGeom prst="straightConnector1"/>
          <a:noFill/>
          <a:ln w="9525">
            <a:solidFill>
              <a:srgbClr val="000000"/>
            </a:solidFill>
            <a:round/>
            <a:headEnd/>
            <a:tailEnd/>
          </a:ln>
        </p:spPr>
        <p:txBody>
          <a:bodyPr anchor="t" anchorCtr="0" bIns="45720" compatLnSpc="1" lIns="91440" numCol="1" rIns="91440" tIns="45720" vert="horz" wrap="square">
            <a:prstTxWarp prst="textNoShape"/>
          </a:bodyPr>
          <a:p>
            <a:endParaRPr lang="en-GB">
              <a:latin typeface="Calibri" panose="020F0502020204030204" pitchFamily="34" charset="0"/>
            </a:endParaRPr>
          </a:p>
        </p:txBody>
      </p:sp>
      <p:sp>
        <p:nvSpPr>
          <p:cNvPr id="1048731" name="AutoShape 2"/>
          <p:cNvSpPr>
            <a:spLocks noChangeShapeType="1"/>
          </p:cNvSpPr>
          <p:nvPr/>
        </p:nvSpPr>
        <p:spPr bwMode="auto">
          <a:xfrm>
            <a:off x="1671336" y="4897444"/>
            <a:ext cx="504825" cy="0"/>
          </a:xfrm>
          <a:prstGeom prst="straightConnector1"/>
          <a:noFill/>
          <a:ln w="9525">
            <a:solidFill>
              <a:srgbClr val="000000"/>
            </a:solidFill>
            <a:round/>
            <a:headEnd/>
            <a:tailEnd/>
          </a:ln>
        </p:spPr>
        <p:txBody>
          <a:bodyPr anchor="t" anchorCtr="0" bIns="45720" compatLnSpc="1" lIns="91440" numCol="1" rIns="91440" tIns="45720" vert="horz" wrap="square">
            <a:prstTxWarp prst="textNoShape"/>
          </a:bodyPr>
          <a:p>
            <a:endParaRPr lang="en-GB">
              <a:latin typeface="Calibri" panose="020F0502020204030204" pitchFamily="34" charset="0"/>
            </a:endParaRPr>
          </a:p>
        </p:txBody>
      </p:sp>
      <p:sp>
        <p:nvSpPr>
          <p:cNvPr id="1048732" name="AutoShape 7"/>
          <p:cNvSpPr>
            <a:spLocks noChangeShapeType="1"/>
          </p:cNvSpPr>
          <p:nvPr/>
        </p:nvSpPr>
        <p:spPr bwMode="auto">
          <a:xfrm>
            <a:off x="1113971" y="702810"/>
            <a:ext cx="452438" cy="0"/>
          </a:xfrm>
          <a:prstGeom prst="straightConnector1"/>
          <a:noFill/>
          <a:ln w="9525">
            <a:solidFill>
              <a:srgbClr val="000000"/>
            </a:solidFill>
            <a:round/>
            <a:headEnd/>
            <a:tailEnd type="triangle" w="med" len="med"/>
          </a:ln>
        </p:spPr>
        <p:txBody>
          <a:bodyPr anchor="t" anchorCtr="0" bIns="45720" compatLnSpc="1" lIns="91440" numCol="1" rIns="91440" tIns="45720" vert="horz" wrap="square">
            <a:prstTxWarp prst="textNoShape"/>
          </a:bodyPr>
          <a:p>
            <a:endParaRPr lang="en-GB">
              <a:latin typeface="Calibri" panose="020F0502020204030204" pitchFamily="34" charset="0"/>
            </a:endParaRPr>
          </a:p>
        </p:txBody>
      </p:sp>
      <p:sp>
        <p:nvSpPr>
          <p:cNvPr id="1048733" name="AutoShape 1"/>
          <p:cNvSpPr>
            <a:spLocks noChangeShapeType="1"/>
          </p:cNvSpPr>
          <p:nvPr/>
        </p:nvSpPr>
        <p:spPr bwMode="auto">
          <a:xfrm>
            <a:off x="2329402" y="4064574"/>
            <a:ext cx="504825" cy="0"/>
          </a:xfrm>
          <a:prstGeom prst="straightConnector1"/>
          <a:noFill/>
          <a:ln w="9525">
            <a:solidFill>
              <a:srgbClr val="000000"/>
            </a:solidFill>
            <a:round/>
            <a:headEnd/>
            <a:tailEnd/>
          </a:ln>
        </p:spPr>
        <p:txBody>
          <a:bodyPr anchor="t" anchorCtr="0" bIns="45720" compatLnSpc="1" lIns="91440" numCol="1" rIns="91440" tIns="45720" vert="horz" wrap="square">
            <a:prstTxWarp prst="textNoShape"/>
          </a:bodyPr>
          <a:p>
            <a:endParaRPr dirty="0" lang="en-GB">
              <a:latin typeface="Calibri" panose="020F0502020204030204" pitchFamily="34" charset="0"/>
            </a:endParaRPr>
          </a:p>
        </p:txBody>
      </p:sp>
      <p:sp>
        <p:nvSpPr>
          <p:cNvPr id="1048734" name="Rectangle 10"/>
          <p:cNvSpPr>
            <a:spLocks noChangeArrowheads="1"/>
          </p:cNvSpPr>
          <p:nvPr/>
        </p:nvSpPr>
        <p:spPr bwMode="auto">
          <a:xfrm>
            <a:off x="152400" y="196334"/>
            <a:ext cx="184731" cy="369332"/>
          </a:xfrm>
          <a:prstGeom prst="rect"/>
          <a:noFill/>
          <a:ln>
            <a:noFill/>
          </a:ln>
          <a:effectLst/>
        </p:spPr>
        <p:txBody>
          <a:bodyPr anchor="ctr" anchorCtr="0" bIns="45720" compatLnSpc="1" lIns="91440" numCol="1" rIns="91440" tIns="45720" vert="horz" wrap="none">
            <a:prstTxWarp prst="textNoShape"/>
            <a:spAutoFit/>
          </a:bodyPr>
          <a:p>
            <a:endParaRPr lang="en-GB">
              <a:latin typeface="Calibri" panose="020F0502020204030204" pitchFamily="34" charset="0"/>
            </a:endParaRPr>
          </a:p>
        </p:txBody>
      </p:sp>
      <p:sp>
        <p:nvSpPr>
          <p:cNvPr id="1048735" name="Rectangle 11"/>
          <p:cNvSpPr>
            <a:spLocks noChangeArrowheads="1"/>
          </p:cNvSpPr>
          <p:nvPr/>
        </p:nvSpPr>
        <p:spPr bwMode="auto">
          <a:xfrm>
            <a:off x="115571" y="1282356"/>
            <a:ext cx="3722494" cy="646331"/>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NH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3(</a:t>
            </a:r>
            <a:r>
              <a:rPr altLang="en-US" baseline="-3000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NewRoman"/>
              </a:rPr>
              <a:t>aq</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 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2</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O</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(l)</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NH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4</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3000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NewRoman"/>
              </a:rPr>
              <a:t>aq</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 OH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3000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NewRoman"/>
              </a:rPr>
              <a:t>aq</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latin typeface="Calibri" panose="020F0502020204030204" pitchFamily="34" charset="0"/>
            </a:endParaRPr>
          </a:p>
        </p:txBody>
      </p:sp>
      <p:sp>
        <p:nvSpPr>
          <p:cNvPr id="1048736" name="Rectangle 12"/>
          <p:cNvSpPr>
            <a:spLocks noChangeArrowheads="1"/>
          </p:cNvSpPr>
          <p:nvPr/>
        </p:nvSpPr>
        <p:spPr bwMode="auto">
          <a:xfrm>
            <a:off x="115571" y="501802"/>
            <a:ext cx="6214715" cy="923330"/>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NH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4</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Cl</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3000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NewRoman"/>
              </a:rPr>
              <a:t>aq</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NH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4</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3000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NewRoman"/>
              </a:rPr>
              <a:t>aq</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 Cl</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3000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NewRoman"/>
              </a:rPr>
              <a:t>aq</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The pH of a basic buffer can be found in the same as for the acid</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latin typeface="Calibri" panose="020F0502020204030204" pitchFamily="34" charset="0"/>
            </a:endParaRPr>
          </a:p>
        </p:txBody>
      </p:sp>
      <p:sp>
        <p:nvSpPr>
          <p:cNvPr id="1048737" name="Rectangle 13"/>
          <p:cNvSpPr>
            <a:spLocks noChangeArrowheads="1"/>
          </p:cNvSpPr>
          <p:nvPr/>
        </p:nvSpPr>
        <p:spPr bwMode="auto">
          <a:xfrm>
            <a:off x="59791" y="101769"/>
            <a:ext cx="3722494" cy="646331"/>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NH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3(</a:t>
            </a:r>
            <a:r>
              <a:rPr altLang="en-US" baseline="-3000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NewRoman"/>
              </a:rPr>
              <a:t>aq</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 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2</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O</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(l)</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NH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4</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3000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NewRoman"/>
              </a:rPr>
              <a:t>aq</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 OH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3000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NewRoman"/>
              </a:rPr>
              <a:t>aq</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latin typeface="Calibri" panose="020F0502020204030204" pitchFamily="34" charset="0"/>
            </a:endParaRPr>
          </a:p>
        </p:txBody>
      </p:sp>
      <p:sp>
        <p:nvSpPr>
          <p:cNvPr id="1048738" name="Rectangle 14"/>
          <p:cNvSpPr>
            <a:spLocks noChangeArrowheads="1"/>
          </p:cNvSpPr>
          <p:nvPr/>
        </p:nvSpPr>
        <p:spPr bwMode="auto">
          <a:xfrm>
            <a:off x="152400" y="1841567"/>
            <a:ext cx="4858831" cy="1200329"/>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NH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4</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OH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NH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Making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OH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the subject of the formula, we have </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latin typeface="Calibri" panose="020F0502020204030204" pitchFamily="34" charset="0"/>
            </a:endParaRPr>
          </a:p>
        </p:txBody>
      </p:sp>
      <p:sp>
        <p:nvSpPr>
          <p:cNvPr id="1048739" name="Rectangle 15"/>
          <p:cNvSpPr>
            <a:spLocks noChangeArrowheads="1"/>
          </p:cNvSpPr>
          <p:nvPr/>
        </p:nvSpPr>
        <p:spPr bwMode="auto">
          <a:xfrm>
            <a:off x="0" y="2864245"/>
            <a:ext cx="3842077" cy="1200329"/>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OH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K</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x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NH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NH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4</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Taking the negative logarithm, we have</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latin typeface="Calibri" panose="020F0502020204030204" pitchFamily="34" charset="0"/>
            </a:endParaRPr>
          </a:p>
        </p:txBody>
      </p:sp>
      <p:sp>
        <p:nvSpPr>
          <p:cNvPr id="1048740" name="Rectangle 16"/>
          <p:cNvSpPr>
            <a:spLocks noChangeArrowheads="1"/>
          </p:cNvSpPr>
          <p:nvPr/>
        </p:nvSpPr>
        <p:spPr bwMode="auto">
          <a:xfrm>
            <a:off x="20884" y="3742345"/>
            <a:ext cx="3300904" cy="1477328"/>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-log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OH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a:t>
            </a:r>
            <a:r>
              <a:rPr altLang="en-US" baseline="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logK</a:t>
            </a:r>
            <a:r>
              <a:rPr altLang="en-US" baseline="-3000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-log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NH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NH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4</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Then the equation becomes</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pOH = </a:t>
            </a:r>
            <a:r>
              <a:rPr altLang="en-US" baseline="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pK</a:t>
            </a:r>
            <a:r>
              <a:rPr altLang="en-US" baseline="-3000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log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NH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4</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latin typeface="Calibri" panose="020F0502020204030204" pitchFamily="34" charset="0"/>
            </a:endParaRPr>
          </a:p>
        </p:txBody>
      </p:sp>
      <p:sp>
        <p:nvSpPr>
          <p:cNvPr id="1048741" name="Rectangle 17"/>
          <p:cNvSpPr>
            <a:spLocks noChangeArrowheads="1"/>
          </p:cNvSpPr>
          <p:nvPr/>
        </p:nvSpPr>
        <p:spPr bwMode="auto">
          <a:xfrm>
            <a:off x="59791" y="4897444"/>
            <a:ext cx="6797182" cy="1200329"/>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NH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Substituting [salt] for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NH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4</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and base for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NH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the equation becomes</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pOH = </a:t>
            </a:r>
            <a:r>
              <a:rPr altLang="en-US" baseline="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pK</a:t>
            </a:r>
            <a:r>
              <a:rPr altLang="en-US" baseline="-3000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log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Salt]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latin typeface="Calibri" panose="020F0502020204030204" pitchFamily="34" charset="0"/>
            </a:endParaRPr>
          </a:p>
        </p:txBody>
      </p:sp>
      <p:sp>
        <p:nvSpPr>
          <p:cNvPr id="1048742" name="Rectangle 18"/>
          <p:cNvSpPr>
            <a:spLocks noChangeArrowheads="1"/>
          </p:cNvSpPr>
          <p:nvPr/>
        </p:nvSpPr>
        <p:spPr bwMode="auto">
          <a:xfrm>
            <a:off x="543984" y="5733572"/>
            <a:ext cx="1771639" cy="646331"/>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Base</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latin typeface="Calibri" panose="020F0502020204030204" pitchFamily="34" charset="0"/>
            </a:endParaRPr>
          </a:p>
        </p:txBody>
      </p:sp>
      <p:sp>
        <p:nvSpPr>
          <p:cNvPr id="1048743" name="Rectangle 19"/>
          <p:cNvSpPr>
            <a:spLocks noChangeArrowheads="1"/>
          </p:cNvSpPr>
          <p:nvPr/>
        </p:nvSpPr>
        <p:spPr bwMode="auto">
          <a:xfrm>
            <a:off x="7971642" y="1055800"/>
            <a:ext cx="2089033" cy="369332"/>
          </a:xfrm>
          <a:prstGeom prst="rect"/>
          <a:noFill/>
          <a:ln>
            <a:noFill/>
          </a:ln>
          <a:effectLst/>
        </p:spPr>
        <p:txBody>
          <a:bodyPr anchor="ctr" anchorCtr="0" bIns="45720" compatLnSpc="1" lIns="91440" numCol="1" rIns="91440" tIns="45720" vert="horz" wrap="non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Base</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altLang="en-US" baseline="0" b="0" cap="none" dirty="0" i="0" kumimoji="0" lang="en-US" normalizeH="0" strike="noStrike" u="none">
              <a:ln>
                <a:noFill/>
              </a:ln>
              <a:solidFill>
                <a:schemeClr val="tx1"/>
              </a:solidFill>
              <a:effectLst/>
              <a:latin typeface="Calibri" panose="020F0502020204030204" pitchFamily="34" charset="0"/>
            </a:endParaRPr>
          </a:p>
        </p:txBody>
      </p:sp>
      <p:sp>
        <p:nvSpPr>
          <p:cNvPr id="1048744" name="Rectangle 21"/>
          <p:cNvSpPr/>
          <p:nvPr/>
        </p:nvSpPr>
        <p:spPr>
          <a:xfrm>
            <a:off x="7516002" y="157460"/>
            <a:ext cx="3246783" cy="923330"/>
          </a:xfrm>
          <a:prstGeom prst="rect"/>
        </p:spPr>
        <p:txBody>
          <a:bodyPr wrap="square">
            <a:spAutoFit/>
          </a:bodyPr>
          <a:p>
            <a:pPr eaLnBrk="0" fontAlgn="base" hangingPunct="0" lvl="0">
              <a:spcBef>
                <a:spcPct val="0"/>
              </a:spcBef>
              <a:spcAft>
                <a:spcPct val="0"/>
              </a:spcAft>
            </a:pPr>
            <a:r>
              <a:rPr altLang="en-US" dirty="0" lang="en-US">
                <a:latin typeface="Calibri" panose="020F0502020204030204" pitchFamily="34" charset="0"/>
                <a:ea typeface="Calibri" panose="020F0502020204030204" pitchFamily="34" charset="0"/>
                <a:cs typeface="TimesNewRoman"/>
              </a:rPr>
              <a:t>Since pOH = 14 – pH</a:t>
            </a:r>
            <a:endParaRPr altLang="en-US" dirty="0" lang="en-GB">
              <a:latin typeface="Calibri" panose="020F0502020204030204" pitchFamily="34" charset="0"/>
            </a:endParaRPr>
          </a:p>
          <a:p>
            <a:pPr eaLnBrk="0" fontAlgn="base" hangingPunct="0" lvl="0">
              <a:spcBef>
                <a:spcPct val="0"/>
              </a:spcBef>
              <a:spcAft>
                <a:spcPct val="0"/>
              </a:spcAft>
            </a:pPr>
            <a:r>
              <a:rPr altLang="en-US" dirty="0" lang="en-US">
                <a:latin typeface="Calibri" panose="020F0502020204030204" pitchFamily="34" charset="0"/>
                <a:ea typeface="Calibri" panose="020F0502020204030204" pitchFamily="34" charset="0"/>
                <a:cs typeface="TimesNewRoman"/>
              </a:rPr>
              <a:t>Then we have </a:t>
            </a:r>
            <a:endParaRPr altLang="en-US" dirty="0" lang="en-GB">
              <a:latin typeface="Calibri" panose="020F0502020204030204" pitchFamily="34" charset="0"/>
            </a:endParaRPr>
          </a:p>
          <a:p>
            <a:pPr eaLnBrk="0" fontAlgn="base" hangingPunct="0" lvl="0">
              <a:spcBef>
                <a:spcPct val="0"/>
              </a:spcBef>
              <a:spcAft>
                <a:spcPct val="0"/>
              </a:spcAft>
            </a:pPr>
            <a:r>
              <a:rPr altLang="en-US" dirty="0" lang="en-US">
                <a:latin typeface="Calibri" panose="020F0502020204030204" pitchFamily="34" charset="0"/>
                <a:ea typeface="Calibri" panose="020F0502020204030204" pitchFamily="34" charset="0"/>
                <a:cs typeface="Times New Roman" panose="02020603050405020304" pitchFamily="18" charset="0"/>
              </a:rPr>
              <a:t>pH = 14 - </a:t>
            </a:r>
            <a:r>
              <a:rPr altLang="en-US" dirty="0" lang="en-US" err="1">
                <a:latin typeface="Calibri" panose="020F0502020204030204" pitchFamily="34" charset="0"/>
                <a:ea typeface="Calibri" panose="020F0502020204030204" pitchFamily="34" charset="0"/>
                <a:cs typeface="Times New Roman" panose="02020603050405020304" pitchFamily="18" charset="0"/>
              </a:rPr>
              <a:t>pK</a:t>
            </a:r>
            <a:r>
              <a:rPr altLang="en-US" baseline="-30000" dirty="0" lang="en-US" err="1">
                <a:latin typeface="Calibri" panose="020F0502020204030204" pitchFamily="34" charset="0"/>
                <a:ea typeface="Calibri" panose="020F0502020204030204" pitchFamily="34" charset="0"/>
                <a:cs typeface="Times New Roman" panose="02020603050405020304" pitchFamily="18" charset="0"/>
              </a:rPr>
              <a:t>b</a:t>
            </a:r>
            <a:r>
              <a:rPr altLang="en-US" dirty="0" lang="en-US">
                <a:latin typeface="Calibri" panose="020F0502020204030204" pitchFamily="34" charset="0"/>
                <a:ea typeface="Calibri" panose="020F0502020204030204" pitchFamily="34" charset="0"/>
                <a:cs typeface="Times New Roman" panose="02020603050405020304" pitchFamily="18" charset="0"/>
              </a:rPr>
              <a:t> - log  [</a:t>
            </a:r>
            <a:r>
              <a:rPr altLang="en-US" dirty="0" lang="en-US">
                <a:latin typeface="Calibri" panose="020F0502020204030204" pitchFamily="34" charset="0"/>
                <a:ea typeface="Calibri" panose="020F0502020204030204" pitchFamily="34" charset="0"/>
                <a:cs typeface="TimesNewRoman"/>
              </a:rPr>
              <a:t>Salt]</a:t>
            </a:r>
            <a:r>
              <a:rPr altLang="en-US" dirty="0" lang="en-US">
                <a:latin typeface="Calibri" panose="020F0502020204030204" pitchFamily="34" charset="0"/>
                <a:ea typeface="Calibri" panose="020F0502020204030204" pitchFamily="34" charset="0"/>
                <a:cs typeface="Times New Roman" panose="02020603050405020304" pitchFamily="18" charset="0"/>
              </a:rPr>
              <a:t>       </a:t>
            </a:r>
            <a:endParaRPr altLang="en-US" dirty="0" lang="en-GB">
              <a:latin typeface="Calibri" panose="020F0502020204030204" pitchFamily="34" charset="0"/>
            </a:endParaRPr>
          </a:p>
        </p:txBody>
      </p:sp>
      <p:cxnSp>
        <p:nvCxnSpPr>
          <p:cNvPr id="3145745" name="Straight Connector 23"/>
          <p:cNvCxnSpPr>
            <a:cxnSpLocks/>
          </p:cNvCxnSpPr>
          <p:nvPr/>
        </p:nvCxnSpPr>
        <p:spPr>
          <a:xfrm>
            <a:off x="7116417" y="0"/>
            <a:ext cx="0" cy="6858000"/>
          </a:xfrm>
          <a:prstGeom prst="line"/>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45" name="Slide Number Placeholder 1"/>
          <p:cNvSpPr>
            <a:spLocks noGrp="1"/>
          </p:cNvSpPr>
          <p:nvPr>
            <p:ph type="sldNum" sz="quarter" idx="12"/>
          </p:nvPr>
        </p:nvSpPr>
        <p:spPr/>
        <p:txBody>
          <a:bodyPr/>
          <a:p>
            <a:fld id="{6AE4CC81-9032-4BD1-B72C-9117D8D40CA4}" type="slidenum">
              <a:rPr lang="en-GB" smtClean="0"/>
              <a:t>22</a:t>
            </a:fld>
            <a:endParaRPr lang="en-GB"/>
          </a:p>
        </p:txBody>
      </p:sp>
      <p:sp>
        <p:nvSpPr>
          <p:cNvPr id="1048746" name="Rectangle 2"/>
          <p:cNvSpPr/>
          <p:nvPr/>
        </p:nvSpPr>
        <p:spPr>
          <a:xfrm>
            <a:off x="0" y="0"/>
            <a:ext cx="12192000" cy="1984902"/>
          </a:xfrm>
          <a:prstGeom prst="rect"/>
        </p:spPr>
        <p:txBody>
          <a:bodyPr wrap="square">
            <a:spAutoFit/>
          </a:bodyPr>
          <a:p>
            <a:pPr algn="just">
              <a:lnSpc>
                <a:spcPct val="115000"/>
              </a:lnSpc>
              <a:spcAft>
                <a:spcPts val="0"/>
              </a:spcAft>
            </a:pPr>
            <a:r>
              <a:rPr b="1" dirty="0" lang="en-US">
                <a:latin typeface="Calibri" panose="020F0502020204030204" pitchFamily="34" charset="0"/>
                <a:ea typeface="Calibri" panose="020F0502020204030204" pitchFamily="34" charset="0"/>
                <a:cs typeface="Times New Roman" panose="02020603050405020304" pitchFamily="18" charset="0"/>
              </a:rPr>
              <a:t>Significance of buffers in industry and biological systems</a:t>
            </a:r>
            <a:endParaRPr dirty="0" lang="en-GB">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dirty="0" lang="en-US">
                <a:latin typeface="Calibri" panose="020F0502020204030204" pitchFamily="34" charset="0"/>
                <a:ea typeface="Calibri" panose="020F0502020204030204" pitchFamily="34" charset="0"/>
                <a:cs typeface="TimesNewRoman"/>
              </a:rPr>
              <a:t>Buffer solutions are used to calibrate indicators and pH meters, control pH of solutions in which chemical reactions are performed. In electroplating, an optimum pH is maintained by buffer in order to control the preferential discharge of ions and the plating quality. Buffer is also used in the preservation of food and medicines. Buffer is also important in biological systems, which are efficient within a narrow pH range. For example, the pH of blood is controlled within strict limits (7.4) for it contains various salts (e.g. </a:t>
            </a:r>
            <a:r>
              <a:rPr dirty="0" lang="en-US" err="1">
                <a:latin typeface="Calibri" panose="020F0502020204030204" pitchFamily="34" charset="0"/>
                <a:ea typeface="Calibri" panose="020F0502020204030204" pitchFamily="34" charset="0"/>
                <a:cs typeface="TimesNewRoman"/>
              </a:rPr>
              <a:t>hydrogencarbonate</a:t>
            </a:r>
            <a:r>
              <a:rPr dirty="0" lang="en-US">
                <a:latin typeface="Calibri" panose="020F0502020204030204" pitchFamily="34" charset="0"/>
                <a:ea typeface="Calibri" panose="020F0502020204030204" pitchFamily="34" charset="0"/>
                <a:cs typeface="TimesNewRoman"/>
              </a:rPr>
              <a:t>) which behave as buffers.</a:t>
            </a:r>
            <a:endParaRPr dirty="0" lang="en-GB">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48747" name="AutoShape 4"/>
          <p:cNvSpPr>
            <a:spLocks noChangeShapeType="1"/>
          </p:cNvSpPr>
          <p:nvPr/>
        </p:nvSpPr>
        <p:spPr bwMode="auto">
          <a:xfrm>
            <a:off x="1779104" y="4789666"/>
            <a:ext cx="504825" cy="0"/>
          </a:xfrm>
          <a:prstGeom prst="straightConnector1"/>
          <a:noFill/>
          <a:ln w="9525">
            <a:solidFill>
              <a:srgbClr val="000000"/>
            </a:solidFill>
            <a:round/>
            <a:headEnd/>
            <a:tailEnd/>
          </a:ln>
        </p:spPr>
        <p:txBody>
          <a:bodyPr anchor="t" anchorCtr="0" bIns="45720" compatLnSpc="1" lIns="91440" numCol="1" rIns="91440" tIns="45720" vert="horz" wrap="square">
            <a:prstTxWarp prst="textNoShape"/>
          </a:bodyPr>
          <a:p>
            <a:pPr algn="just"/>
            <a:endParaRPr lang="en-GB">
              <a:latin typeface="Calibri" panose="020F0502020204030204" pitchFamily="34" charset="0"/>
            </a:endParaRPr>
          </a:p>
        </p:txBody>
      </p:sp>
      <p:sp>
        <p:nvSpPr>
          <p:cNvPr id="1048748" name="AutoShape 1"/>
          <p:cNvSpPr>
            <a:spLocks noChangeShapeType="1"/>
          </p:cNvSpPr>
          <p:nvPr/>
        </p:nvSpPr>
        <p:spPr bwMode="auto">
          <a:xfrm>
            <a:off x="2710237" y="5834339"/>
            <a:ext cx="504825" cy="0"/>
          </a:xfrm>
          <a:prstGeom prst="straightConnector1"/>
          <a:noFill/>
          <a:ln w="9525">
            <a:solidFill>
              <a:srgbClr val="000000"/>
            </a:solidFill>
            <a:round/>
            <a:headEnd/>
            <a:tailEnd/>
          </a:ln>
        </p:spPr>
        <p:txBody>
          <a:bodyPr anchor="t" anchorCtr="0" bIns="45720" compatLnSpc="1" lIns="91440" numCol="1" rIns="91440" tIns="45720" vert="horz" wrap="square">
            <a:prstTxWarp prst="textNoShape"/>
          </a:bodyPr>
          <a:p>
            <a:pPr algn="just"/>
            <a:endParaRPr lang="en-GB">
              <a:latin typeface="Calibri" panose="020F0502020204030204" pitchFamily="34" charset="0"/>
            </a:endParaRPr>
          </a:p>
        </p:txBody>
      </p:sp>
      <p:sp>
        <p:nvSpPr>
          <p:cNvPr id="1048749" name="AutoShape 2"/>
          <p:cNvSpPr>
            <a:spLocks noChangeShapeType="1"/>
          </p:cNvSpPr>
          <p:nvPr/>
        </p:nvSpPr>
        <p:spPr bwMode="auto">
          <a:xfrm>
            <a:off x="3127040" y="4186791"/>
            <a:ext cx="504825" cy="0"/>
          </a:xfrm>
          <a:prstGeom prst="straightConnector1"/>
          <a:noFill/>
          <a:ln w="9525">
            <a:solidFill>
              <a:srgbClr val="000000"/>
            </a:solidFill>
            <a:round/>
            <a:headEnd/>
            <a:tailEnd/>
          </a:ln>
        </p:spPr>
        <p:txBody>
          <a:bodyPr anchor="t" anchorCtr="0" bIns="45720" compatLnSpc="1" lIns="91440" numCol="1" rIns="91440" tIns="45720" vert="horz" wrap="square">
            <a:prstTxWarp prst="textNoShape"/>
          </a:bodyPr>
          <a:p>
            <a:pPr algn="just"/>
            <a:endParaRPr lang="en-GB">
              <a:latin typeface="Calibri" panose="020F0502020204030204" pitchFamily="34" charset="0"/>
            </a:endParaRPr>
          </a:p>
        </p:txBody>
      </p:sp>
      <p:sp>
        <p:nvSpPr>
          <p:cNvPr id="1048750" name="AutoShape 3"/>
          <p:cNvSpPr>
            <a:spLocks noChangeShapeType="1"/>
          </p:cNvSpPr>
          <p:nvPr/>
        </p:nvSpPr>
        <p:spPr bwMode="auto">
          <a:xfrm>
            <a:off x="1634781" y="3390390"/>
            <a:ext cx="504825" cy="0"/>
          </a:xfrm>
          <a:prstGeom prst="straightConnector1"/>
          <a:noFill/>
          <a:ln w="9525">
            <a:solidFill>
              <a:srgbClr val="000000"/>
            </a:solidFill>
            <a:round/>
            <a:headEnd/>
            <a:tailEnd/>
          </a:ln>
        </p:spPr>
        <p:txBody>
          <a:bodyPr anchor="t" anchorCtr="0" bIns="45720" compatLnSpc="1" lIns="91440" numCol="1" rIns="91440" tIns="45720" vert="horz" wrap="square">
            <a:prstTxWarp prst="textNoShape"/>
          </a:bodyPr>
          <a:p>
            <a:pPr algn="just"/>
            <a:endParaRPr lang="en-GB">
              <a:latin typeface="Calibri" panose="020F0502020204030204" pitchFamily="34" charset="0"/>
            </a:endParaRPr>
          </a:p>
        </p:txBody>
      </p:sp>
      <p:sp>
        <p:nvSpPr>
          <p:cNvPr id="1048751" name="Rectangle 5"/>
          <p:cNvSpPr>
            <a:spLocks noChangeArrowheads="1"/>
          </p:cNvSpPr>
          <p:nvPr/>
        </p:nvSpPr>
        <p:spPr bwMode="auto">
          <a:xfrm>
            <a:off x="0" y="2067320"/>
            <a:ext cx="12192000" cy="1200329"/>
          </a:xfrm>
          <a:prstGeom prst="rect"/>
          <a:noFill/>
          <a:ln>
            <a:noFill/>
          </a:ln>
          <a:effectLst/>
        </p:spPr>
        <p:txBody>
          <a:bodyPr anchor="ctr" anchorCtr="0" bIns="45720" compatLnSpc="1" lIns="91440" numCol="1" rIns="91440" tIns="45720" vert="horz" wrap="square">
            <a:prstTxWarp prst="textNoShape"/>
            <a:spAutoFit/>
          </a:bodyPr>
          <a:lstStyle>
            <a:lvl1pPr eaLnBrk="0" fontAlgn="base" hangingPunct="0" indent="45720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defTabSz="914400" eaLnBrk="0" fontAlgn="base" hangingPunct="0" indent="0" latinLnBrk="0" lvl="0" marR="0" rtl="0">
              <a:lnSpc>
                <a:spcPct val="100000"/>
              </a:lnSpc>
              <a:spcBef>
                <a:spcPct val="0"/>
              </a:spcBef>
              <a:spcAft>
                <a:spcPct val="0"/>
              </a:spcAft>
              <a:buClrTx/>
              <a:buSzTx/>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Example</a:t>
            </a:r>
            <a:r>
              <a:rPr altLang="en-US"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defTabSz="914400" eaLnBrk="0" fontAlgn="base" hangingPunct="0" indent="0" latinLnBrk="0" lvl="0" marR="0" rtl="0">
              <a:lnSpc>
                <a:spcPct val="100000"/>
              </a:lnSpc>
              <a:spcBef>
                <a:spcPct val="0"/>
              </a:spcBef>
              <a:spcAft>
                <a:spcPct val="0"/>
              </a:spcAft>
              <a:buClrTx/>
              <a:buSzTx/>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 buffer is made by adding 4.1g of sodium ethanoate to 1 dm</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of 0.01M ethanoic acid. What is the pH of the buffer?</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45720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altLang="en-US" baseline="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a:t>
            </a:r>
            <a:r>
              <a:rPr altLang="en-US" baseline="-3000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1.74x10</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M, molar mass of sodium ethanoate = 82gmol</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45720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latin typeface="Calibri" panose="020F0502020204030204" pitchFamily="34" charset="0"/>
            </a:endParaRPr>
          </a:p>
        </p:txBody>
      </p:sp>
      <p:sp>
        <p:nvSpPr>
          <p:cNvPr id="1048752" name="Rectangle 6"/>
          <p:cNvSpPr>
            <a:spLocks noChangeArrowheads="1"/>
          </p:cNvSpPr>
          <p:nvPr/>
        </p:nvSpPr>
        <p:spPr bwMode="auto">
          <a:xfrm>
            <a:off x="123546" y="3073517"/>
            <a:ext cx="4801314" cy="923330"/>
          </a:xfrm>
          <a:prstGeom prst="rect"/>
          <a:noFill/>
          <a:ln>
            <a:noFill/>
          </a:ln>
          <a:effectLst/>
        </p:spPr>
        <p:txBody>
          <a:bodyPr anchor="ctr" anchorCtr="0" bIns="45720" compatLnSpc="1" lIns="91440" numCol="1" rIns="91440" tIns="45720" vert="horz" wrap="non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pH = </a:t>
            </a:r>
            <a:r>
              <a:rPr altLang="en-US" baseline="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pKa</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log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Salt]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Acid</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latin typeface="Calibri" panose="020F0502020204030204" pitchFamily="34" charset="0"/>
            </a:endParaRPr>
          </a:p>
        </p:txBody>
      </p:sp>
      <p:sp>
        <p:nvSpPr>
          <p:cNvPr id="1048753" name="Rectangle 7"/>
          <p:cNvSpPr>
            <a:spLocks noChangeArrowheads="1"/>
          </p:cNvSpPr>
          <p:nvPr/>
        </p:nvSpPr>
        <p:spPr bwMode="auto">
          <a:xfrm>
            <a:off x="185145" y="3866336"/>
            <a:ext cx="4951997" cy="923330"/>
          </a:xfrm>
          <a:prstGeom prst="rect"/>
          <a:noFill/>
          <a:ln>
            <a:noFill/>
          </a:ln>
          <a:effectLst/>
        </p:spPr>
        <p:txBody>
          <a:bodyPr anchor="ctr" anchorCtr="0" bIns="45720" compatLnSpc="1" lIns="91440" numCol="1" rIns="91440" tIns="45720" vert="horz" wrap="non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 of moles of CH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COONa     =    4.1</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82       = 0.05 </a:t>
            </a:r>
            <a:r>
              <a:rPr altLang="en-US" baseline="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mol</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latin typeface="Calibri" panose="020F0502020204030204" pitchFamily="34" charset="0"/>
            </a:endParaRPr>
          </a:p>
        </p:txBody>
      </p:sp>
      <p:sp>
        <p:nvSpPr>
          <p:cNvPr id="1048754" name="Rectangle 8"/>
          <p:cNvSpPr>
            <a:spLocks noChangeArrowheads="1"/>
          </p:cNvSpPr>
          <p:nvPr/>
        </p:nvSpPr>
        <p:spPr bwMode="auto">
          <a:xfrm>
            <a:off x="70647" y="4472792"/>
            <a:ext cx="3667992" cy="1200329"/>
          </a:xfrm>
          <a:prstGeom prst="rect"/>
          <a:noFill/>
          <a:ln>
            <a:noFill/>
          </a:ln>
          <a:effectLst/>
        </p:spPr>
        <p:txBody>
          <a:bodyPr anchor="ctr" anchorCtr="0" bIns="45720" compatLnSpc="1" lIns="91440" numCol="1" rIns="91440" tIns="45720" vert="horz" wrap="non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COONa] =      0.05</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1                = 0.05M</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COOH] = 0.01M</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latin typeface="Calibri" panose="020F0502020204030204" pitchFamily="34" charset="0"/>
            </a:endParaRPr>
          </a:p>
        </p:txBody>
      </p:sp>
      <p:sp>
        <p:nvSpPr>
          <p:cNvPr id="1048755" name="Rectangle 9"/>
          <p:cNvSpPr>
            <a:spLocks noChangeArrowheads="1"/>
          </p:cNvSpPr>
          <p:nvPr/>
        </p:nvSpPr>
        <p:spPr bwMode="auto">
          <a:xfrm>
            <a:off x="256681" y="5528330"/>
            <a:ext cx="4907113" cy="923330"/>
          </a:xfrm>
          <a:prstGeom prst="rect"/>
          <a:noFill/>
          <a:ln>
            <a:noFill/>
          </a:ln>
          <a:effectLst/>
        </p:spPr>
        <p:txBody>
          <a:bodyPr anchor="ctr" anchorCtr="0" bIns="45720" compatLnSpc="1" lIns="91440" numCol="1" rIns="91440" tIns="45720" vert="horz" wrap="non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pH = -log(1.74x10</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log  0.05           		  </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0.01		</a:t>
            </a: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pH = 4.76 + 0.70 = 5.46</a:t>
            </a:r>
            <a:r>
              <a:rPr altLang="en-US" baseline="0" b="0" cap="none" dirty="0" i="0" kumimoji="0" lang="en-GB" normalizeH="0" strike="noStrike" u="none">
                <a:ln>
                  <a:noFill/>
                </a:ln>
                <a:solidFill>
                  <a:schemeClr val="tx1"/>
                </a:solidFill>
                <a:effectLst/>
                <a:latin typeface="Calibri" panose="020F0502020204030204" pitchFamily="34" charset="0"/>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56" name="Slide Number Placeholder 1"/>
          <p:cNvSpPr>
            <a:spLocks noGrp="1"/>
          </p:cNvSpPr>
          <p:nvPr>
            <p:ph type="sldNum" sz="quarter" idx="12"/>
          </p:nvPr>
        </p:nvSpPr>
        <p:spPr/>
        <p:txBody>
          <a:bodyPr/>
          <a:p>
            <a:fld id="{6AE4CC81-9032-4BD1-B72C-9117D8D40CA4}" type="slidenum">
              <a:rPr lang="en-GB" smtClean="0"/>
              <a:t>23</a:t>
            </a:fld>
            <a:endParaRPr lang="en-GB"/>
          </a:p>
        </p:txBody>
      </p:sp>
      <p:sp>
        <p:nvSpPr>
          <p:cNvPr id="1048757" name="AutoShape 4"/>
          <p:cNvSpPr>
            <a:spLocks noChangeShapeType="1"/>
          </p:cNvSpPr>
          <p:nvPr/>
        </p:nvSpPr>
        <p:spPr bwMode="auto">
          <a:xfrm>
            <a:off x="1238554" y="2701261"/>
            <a:ext cx="504825" cy="0"/>
          </a:xfrm>
          <a:prstGeom prst="straightConnector1"/>
          <a:noFill/>
          <a:ln w="9525">
            <a:solidFill>
              <a:srgbClr val="000000"/>
            </a:solidFill>
            <a:round/>
            <a:headEnd/>
            <a:tailEnd/>
          </a:ln>
        </p:spPr>
        <p:txBody>
          <a:bodyPr anchor="t" anchorCtr="0" bIns="45720" compatLnSpc="1" lIns="91440" numCol="1" rIns="91440" tIns="45720" vert="horz" wrap="square">
            <a:prstTxWarp prst="textNoShape"/>
          </a:bodyPr>
          <a:p>
            <a:endParaRPr lang="en-GB">
              <a:latin typeface="Calibri" panose="020F0502020204030204" pitchFamily="34" charset="0"/>
            </a:endParaRPr>
          </a:p>
        </p:txBody>
      </p:sp>
      <p:sp>
        <p:nvSpPr>
          <p:cNvPr id="1048758" name="AutoShape 2"/>
          <p:cNvSpPr>
            <a:spLocks noChangeShapeType="1"/>
          </p:cNvSpPr>
          <p:nvPr/>
        </p:nvSpPr>
        <p:spPr bwMode="auto">
          <a:xfrm>
            <a:off x="2197830" y="1898555"/>
            <a:ext cx="504825" cy="0"/>
          </a:xfrm>
          <a:prstGeom prst="straightConnector1"/>
          <a:noFill/>
          <a:ln w="9525">
            <a:solidFill>
              <a:srgbClr val="000000"/>
            </a:solidFill>
            <a:round/>
            <a:headEnd/>
            <a:tailEnd/>
          </a:ln>
        </p:spPr>
        <p:txBody>
          <a:bodyPr anchor="t" anchorCtr="0" bIns="45720" compatLnSpc="1" lIns="91440" numCol="1" rIns="91440" tIns="45720" vert="horz" wrap="square">
            <a:prstTxWarp prst="textNoShape"/>
          </a:bodyPr>
          <a:p>
            <a:endParaRPr lang="en-GB">
              <a:latin typeface="Calibri" panose="020F0502020204030204" pitchFamily="34" charset="0"/>
            </a:endParaRPr>
          </a:p>
        </p:txBody>
      </p:sp>
      <p:sp>
        <p:nvSpPr>
          <p:cNvPr id="1048759" name="AutoShape 3"/>
          <p:cNvSpPr>
            <a:spLocks noChangeShapeType="1"/>
          </p:cNvSpPr>
          <p:nvPr/>
        </p:nvSpPr>
        <p:spPr bwMode="auto">
          <a:xfrm>
            <a:off x="1945418" y="1057907"/>
            <a:ext cx="504825" cy="0"/>
          </a:xfrm>
          <a:prstGeom prst="straightConnector1"/>
          <a:noFill/>
          <a:ln w="9525">
            <a:solidFill>
              <a:srgbClr val="000000"/>
            </a:solidFill>
            <a:round/>
            <a:headEnd/>
            <a:tailEnd/>
          </a:ln>
        </p:spPr>
        <p:txBody>
          <a:bodyPr anchor="t" anchorCtr="0" bIns="45720" compatLnSpc="1" lIns="91440" numCol="1" rIns="91440" tIns="45720" vert="horz" wrap="square">
            <a:prstTxWarp prst="textNoShape"/>
          </a:bodyPr>
          <a:p>
            <a:endParaRPr lang="en-GB">
              <a:latin typeface="Calibri" panose="020F0502020204030204" pitchFamily="34" charset="0"/>
            </a:endParaRPr>
          </a:p>
        </p:txBody>
      </p:sp>
      <p:sp>
        <p:nvSpPr>
          <p:cNvPr id="1048760" name="AutoShape 1"/>
          <p:cNvSpPr>
            <a:spLocks noChangeShapeType="1"/>
          </p:cNvSpPr>
          <p:nvPr/>
        </p:nvSpPr>
        <p:spPr bwMode="auto">
          <a:xfrm>
            <a:off x="-1047336" y="1485383"/>
            <a:ext cx="504825" cy="0"/>
          </a:xfrm>
          <a:prstGeom prst="straightConnector1"/>
          <a:noFill/>
          <a:ln w="9525">
            <a:solidFill>
              <a:srgbClr val="000000"/>
            </a:solidFill>
            <a:round/>
            <a:headEnd/>
            <a:tailEnd/>
          </a:ln>
        </p:spPr>
        <p:txBody>
          <a:bodyPr anchor="t" anchorCtr="0" bIns="45720" compatLnSpc="1" lIns="91440" numCol="1" rIns="91440" tIns="45720" vert="horz" wrap="square">
            <a:prstTxWarp prst="textNoShape"/>
          </a:bodyPr>
          <a:p>
            <a:endParaRPr lang="en-GB">
              <a:latin typeface="Calibri" panose="020F0502020204030204" pitchFamily="34" charset="0"/>
            </a:endParaRPr>
          </a:p>
        </p:txBody>
      </p:sp>
      <p:sp>
        <p:nvSpPr>
          <p:cNvPr id="1048761" name="Rectangle 5"/>
          <p:cNvSpPr>
            <a:spLocks noChangeArrowheads="1"/>
          </p:cNvSpPr>
          <p:nvPr/>
        </p:nvSpPr>
        <p:spPr bwMode="auto">
          <a:xfrm>
            <a:off x="0" y="112398"/>
            <a:ext cx="12091916" cy="923330"/>
          </a:xfrm>
          <a:prstGeom prst="rect"/>
          <a:noFill/>
          <a:ln>
            <a:noFill/>
          </a:ln>
          <a:effectLst/>
        </p:spPr>
        <p:txBody>
          <a:bodyPr anchor="ctr" anchorCtr="0" bIns="45720" compatLnSpc="1" lIns="91440" numCol="1" rIns="91440" tIns="45720"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buFontTx/>
              <a:buChar char="•"/>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If 2.50 g of ammonium chloride is added to 250 cm</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of 0.100 </a:t>
            </a:r>
            <a:r>
              <a:rPr altLang="en-US" baseline="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NewRoman"/>
              </a:rPr>
              <a:t>mol</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dm</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ammonia solution at 298 K, what will the pH of the solution become?</a:t>
            </a:r>
            <a:r>
              <a:rPr altLang="en-US" dirty="0" lang="en-GB">
                <a:latin typeface="Calibri" panose="020F0502020204030204" pitchFamily="34" charset="0"/>
              </a:rPr>
              <a:t>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(Molar mass of ammonium chloride = 53.5 g mol</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-1</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K</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b</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for ammonia at 298K = 1.74 x 10</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-5</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a:t>
            </a:r>
            <a:r>
              <a:rPr altLang="en-US" baseline="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NewRoman"/>
              </a:rPr>
              <a:t>mol</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 dm</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latin typeface="Calibri" panose="020F0502020204030204" pitchFamily="34" charset="0"/>
            </a:endParaRPr>
          </a:p>
        </p:txBody>
      </p:sp>
      <p:sp>
        <p:nvSpPr>
          <p:cNvPr id="1048762" name="Rectangle 6"/>
          <p:cNvSpPr>
            <a:spLocks noChangeArrowheads="1"/>
          </p:cNvSpPr>
          <p:nvPr/>
        </p:nvSpPr>
        <p:spPr bwMode="auto">
          <a:xfrm>
            <a:off x="76958" y="724695"/>
            <a:ext cx="2828018" cy="923330"/>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pH = 14 - </a:t>
            </a:r>
            <a:r>
              <a:rPr altLang="en-US" baseline="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pK</a:t>
            </a:r>
            <a:r>
              <a:rPr altLang="en-US" baseline="-3000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log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Salt]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Base</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latin typeface="Calibri" panose="020F0502020204030204" pitchFamily="34" charset="0"/>
            </a:endParaRPr>
          </a:p>
        </p:txBody>
      </p:sp>
      <p:sp>
        <p:nvSpPr>
          <p:cNvPr id="1048763" name="Rectangle 7"/>
          <p:cNvSpPr>
            <a:spLocks noChangeArrowheads="1"/>
          </p:cNvSpPr>
          <p:nvPr/>
        </p:nvSpPr>
        <p:spPr bwMode="auto">
          <a:xfrm>
            <a:off x="0" y="1586517"/>
            <a:ext cx="4503156" cy="923330"/>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 of moles of NH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 = 2.5</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53.5           = 0.047 </a:t>
            </a:r>
            <a:r>
              <a:rPr altLang="en-US" baseline="0" b="0" cap="none" dirty="0" i="0" kumimoji="0" lang="en-US" normalizeH="0" err="1"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mol</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latin typeface="Calibri" panose="020F0502020204030204" pitchFamily="34" charset="0"/>
            </a:endParaRPr>
          </a:p>
        </p:txBody>
      </p:sp>
      <p:sp>
        <p:nvSpPr>
          <p:cNvPr id="1048764" name="Rectangle 8"/>
          <p:cNvSpPr>
            <a:spLocks noChangeArrowheads="1"/>
          </p:cNvSpPr>
          <p:nvPr/>
        </p:nvSpPr>
        <p:spPr bwMode="auto">
          <a:xfrm>
            <a:off x="0" y="2385392"/>
            <a:ext cx="3736920" cy="1200329"/>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    =    0.047</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250x10</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0.188M</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0.1M</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latin typeface="Calibri" panose="020F0502020204030204" pitchFamily="34" charset="0"/>
            </a:endParaRPr>
          </a:p>
        </p:txBody>
      </p:sp>
      <p:sp>
        <p:nvSpPr>
          <p:cNvPr id="1048765" name="Rectangle 9"/>
          <p:cNvSpPr>
            <a:spLocks noChangeArrowheads="1"/>
          </p:cNvSpPr>
          <p:nvPr/>
        </p:nvSpPr>
        <p:spPr bwMode="auto">
          <a:xfrm>
            <a:off x="7582" y="3475528"/>
            <a:ext cx="4198585" cy="1477328"/>
          </a:xfrm>
          <a:prstGeom prst="rect"/>
          <a:noFill/>
          <a:ln>
            <a:noFill/>
          </a:ln>
          <a:effectLst/>
        </p:spPr>
        <p:txBody>
          <a:bodyPr anchor="ctr" anchorCtr="0" bIns="45720" compatLnSpc="1" lIns="91440" numCol="1" rIns="91440" tIns="45720" vert="horz" wrap="non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pH = 14 – [(-log </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1.74 x 10</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-5</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NewRoman"/>
              </a:rPr>
              <a:t>)</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log  0.188 ]     </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0.1</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pH = 14 – [4.7595)  - 0.2742</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pH = 14 – 4.485</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9.51</a:t>
            </a:r>
            <a:endParaRPr altLang="en-US" baseline="0" b="0" cap="none" dirty="0" i="0" kumimoji="0" lang="en-US" normalizeH="0" strike="noStrike" u="none">
              <a:ln>
                <a:noFill/>
              </a:ln>
              <a:solidFill>
                <a:schemeClr val="tx1"/>
              </a:solidFill>
              <a:effectLst/>
              <a:latin typeface="Calibri" panose="020F050202020403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66" name="Subtitle 2"/>
          <p:cNvSpPr>
            <a:spLocks noGrp="1"/>
          </p:cNvSpPr>
          <p:nvPr>
            <p:ph type="subTitle" idx="1"/>
          </p:nvPr>
        </p:nvSpPr>
        <p:spPr>
          <a:xfrm>
            <a:off x="0" y="0"/>
            <a:ext cx="12192000" cy="1655762"/>
          </a:xfrm>
        </p:spPr>
        <p:txBody>
          <a:bodyPr>
            <a:noAutofit/>
          </a:bodyPr>
          <a:p>
            <a:pPr>
              <a:lnSpc>
                <a:spcPct val="150000"/>
              </a:lnSpc>
            </a:pPr>
            <a:r>
              <a:rPr b="1" dirty="0" sz="2000" lang="en-US"/>
              <a:t>Reading List:</a:t>
            </a:r>
            <a:endParaRPr dirty="0" sz="2000" lang="en-GB"/>
          </a:p>
          <a:p>
            <a:pPr algn="just" indent="-342900" marL="342900">
              <a:lnSpc>
                <a:spcPct val="150000"/>
              </a:lnSpc>
              <a:buFont typeface="Wingdings" panose="05000000000000000000" pitchFamily="2" charset="2"/>
              <a:buChar char="Ø"/>
            </a:pPr>
            <a:r>
              <a:rPr dirty="0" sz="2000" lang="en-US"/>
              <a:t>Satya Prakash, G. D. </a:t>
            </a:r>
            <a:r>
              <a:rPr dirty="0" sz="2000" lang="en-US" err="1"/>
              <a:t>Tuli</a:t>
            </a:r>
            <a:r>
              <a:rPr dirty="0" sz="2000" lang="en-US"/>
              <a:t>, S.K. </a:t>
            </a:r>
            <a:r>
              <a:rPr dirty="0" sz="2000" lang="en-US" err="1"/>
              <a:t>Basu</a:t>
            </a:r>
            <a:r>
              <a:rPr dirty="0" sz="2000" lang="en-US"/>
              <a:t> and .D. Madan. </a:t>
            </a:r>
            <a:r>
              <a:rPr dirty="0" sz="2000" i="1" lang="en-US"/>
              <a:t>Advanced Inorganic Chemistry Vol 1. S. Chand and Company Ltd. 2009</a:t>
            </a:r>
            <a:endParaRPr dirty="0" sz="2000" lang="en-GB"/>
          </a:p>
          <a:p>
            <a:pPr algn="just" indent="-342900" lvl="0" marL="342900">
              <a:lnSpc>
                <a:spcPct val="150000"/>
              </a:lnSpc>
              <a:buFont typeface="Wingdings" panose="05000000000000000000" pitchFamily="2" charset="2"/>
              <a:buChar char="Ø"/>
            </a:pPr>
            <a:r>
              <a:rPr dirty="0" sz="2000" lang="en-US"/>
              <a:t>Paul </a:t>
            </a:r>
            <a:r>
              <a:rPr dirty="0" sz="2000" lang="en-US" err="1"/>
              <a:t>Kelter</a:t>
            </a:r>
            <a:r>
              <a:rPr dirty="0" sz="2000" lang="en-US"/>
              <a:t>, </a:t>
            </a:r>
            <a:r>
              <a:rPr dirty="0" sz="2000" lang="en-US" err="1"/>
              <a:t>Micheal</a:t>
            </a:r>
            <a:r>
              <a:rPr dirty="0" sz="2000" lang="en-US"/>
              <a:t> Mosher and Andrew Scott. </a:t>
            </a:r>
            <a:r>
              <a:rPr dirty="0" sz="2000" i="1" lang="en-US"/>
              <a:t>Chemistry: The practical Science</a:t>
            </a:r>
            <a:r>
              <a:rPr dirty="0" sz="2000" lang="en-US"/>
              <a:t>. Houghton Mifflin Company, New York. 2008</a:t>
            </a:r>
          </a:p>
          <a:p>
            <a:pPr algn="just" indent="-342900" lvl="0" marL="342900">
              <a:lnSpc>
                <a:spcPct val="150000"/>
              </a:lnSpc>
              <a:buFont typeface="Wingdings" panose="05000000000000000000" pitchFamily="2" charset="2"/>
              <a:buChar char="Ø"/>
            </a:pPr>
            <a:r>
              <a:rPr dirty="0" sz="2000" lang="en-US"/>
              <a:t>Wong Y.C., Wong C.T., </a:t>
            </a:r>
            <a:r>
              <a:rPr dirty="0" sz="2000" lang="en-US" err="1"/>
              <a:t>Onyinruka</a:t>
            </a:r>
            <a:r>
              <a:rPr dirty="0" sz="2000" lang="en-US"/>
              <a:t> S.O., </a:t>
            </a:r>
            <a:r>
              <a:rPr dirty="0" sz="2000" lang="en-US" err="1"/>
              <a:t>Akpanisi</a:t>
            </a:r>
            <a:r>
              <a:rPr dirty="0" sz="2000" lang="en-US"/>
              <a:t> L.E. University General Chemistry Inorganic and Physical. Africana-FEP Publishers LTD</a:t>
            </a:r>
          </a:p>
          <a:p>
            <a:pPr algn="just" lvl="0">
              <a:lnSpc>
                <a:spcPct val="150000"/>
              </a:lnSpc>
            </a:pPr>
            <a:endParaRPr dirty="0" sz="2000" lang="en-GB"/>
          </a:p>
          <a:p>
            <a:pPr algn="just">
              <a:lnSpc>
                <a:spcPct val="150000"/>
              </a:lnSpc>
            </a:pPr>
            <a:endParaRPr dirty="0" sz="2000" lang="en-GB"/>
          </a:p>
        </p:txBody>
      </p:sp>
      <p:sp>
        <p:nvSpPr>
          <p:cNvPr id="1048767" name="Slide Number Placeholder 3"/>
          <p:cNvSpPr>
            <a:spLocks noGrp="1"/>
          </p:cNvSpPr>
          <p:nvPr>
            <p:ph type="sldNum" sz="quarter" idx="12"/>
          </p:nvPr>
        </p:nvSpPr>
        <p:spPr/>
        <p:txBody>
          <a:bodyPr/>
          <a:p>
            <a:fld id="{6AE4CC81-9032-4BD1-B72C-9117D8D40CA4}" type="slidenum">
              <a:rPr lang="en-GB" smtClean="0"/>
              <a:t>24</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5" name="Subtitle 2"/>
          <p:cNvSpPr>
            <a:spLocks noGrp="1"/>
          </p:cNvSpPr>
          <p:nvPr>
            <p:ph type="subTitle" idx="1"/>
          </p:nvPr>
        </p:nvSpPr>
        <p:spPr>
          <a:xfrm>
            <a:off x="1941342" y="183588"/>
            <a:ext cx="8510953" cy="5949926"/>
          </a:xfrm>
        </p:spPr>
        <p:txBody>
          <a:bodyPr>
            <a:normAutofit/>
          </a:bodyPr>
          <a:p>
            <a:r>
              <a:rPr dirty="0" sz="2800" lang="en-GB"/>
              <a:t>Course Objectives</a:t>
            </a:r>
          </a:p>
          <a:p>
            <a:pPr algn="just"/>
            <a:r>
              <a:rPr dirty="0" lang="en-GB"/>
              <a:t>With this course, students will  </a:t>
            </a:r>
          </a:p>
          <a:p>
            <a:endParaRPr dirty="0" lang="en-GB"/>
          </a:p>
          <a:p>
            <a:pPr algn="just" indent="-342900" marL="342900">
              <a:lnSpc>
                <a:spcPct val="150000"/>
              </a:lnSpc>
              <a:buFont typeface="Wingdings" panose="05000000000000000000" pitchFamily="2" charset="2"/>
              <a:buChar char="Ø"/>
            </a:pPr>
            <a:r>
              <a:rPr dirty="0" lang="en-GB"/>
              <a:t>Understand comprehensively chemical and ionic equilibria </a:t>
            </a:r>
          </a:p>
          <a:p>
            <a:pPr algn="just" indent="-342900" marL="342900">
              <a:lnSpc>
                <a:spcPct val="150000"/>
              </a:lnSpc>
              <a:buFont typeface="Wingdings" panose="05000000000000000000" pitchFamily="2" charset="2"/>
              <a:buChar char="Ø"/>
            </a:pPr>
            <a:r>
              <a:rPr dirty="0" lang="en-GB"/>
              <a:t>Understand different concepts of acids and bases </a:t>
            </a:r>
          </a:p>
          <a:p>
            <a:pPr algn="just" indent="-342900" marL="342900">
              <a:lnSpc>
                <a:spcPct val="150000"/>
              </a:lnSpc>
              <a:buFont typeface="Wingdings" panose="05000000000000000000" pitchFamily="2" charset="2"/>
              <a:buChar char="Ø"/>
            </a:pPr>
            <a:r>
              <a:rPr dirty="0" lang="en-GB"/>
              <a:t>Understand buffer, its properties and preparation</a:t>
            </a:r>
          </a:p>
        </p:txBody>
      </p:sp>
      <p:sp>
        <p:nvSpPr>
          <p:cNvPr id="1048596" name="Slide Number Placeholder 3"/>
          <p:cNvSpPr>
            <a:spLocks noGrp="1"/>
          </p:cNvSpPr>
          <p:nvPr>
            <p:ph type="sldNum" sz="quarter" idx="12"/>
          </p:nvPr>
        </p:nvSpPr>
        <p:spPr/>
        <p:txBody>
          <a:bodyPr/>
          <a:p>
            <a:fld id="{81963E86-CA91-474F-9837-96D1B7156949}" type="slidenum">
              <a:rPr lang="en-GB" smtClean="0"/>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7" name="Subtitle 2"/>
          <p:cNvSpPr>
            <a:spLocks noGrp="1"/>
          </p:cNvSpPr>
          <p:nvPr>
            <p:ph type="subTitle" idx="1"/>
          </p:nvPr>
        </p:nvSpPr>
        <p:spPr>
          <a:xfrm>
            <a:off x="154745" y="141384"/>
            <a:ext cx="11844997" cy="5888355"/>
          </a:xfrm>
        </p:spPr>
        <p:txBody>
          <a:bodyPr>
            <a:normAutofit/>
          </a:bodyPr>
          <a:p>
            <a:pPr>
              <a:lnSpc>
                <a:spcPct val="150000"/>
              </a:lnSpc>
            </a:pPr>
            <a:r>
              <a:rPr dirty="0" lang="en-GB"/>
              <a:t>Course Schedule</a:t>
            </a:r>
          </a:p>
          <a:p>
            <a:pPr algn="just">
              <a:lnSpc>
                <a:spcPct val="150000"/>
              </a:lnSpc>
            </a:pPr>
            <a:r>
              <a:rPr dirty="0" lang="en-GB"/>
              <a:t>Week 1 : Chemical equilibria  </a:t>
            </a:r>
          </a:p>
          <a:p>
            <a:pPr algn="just">
              <a:lnSpc>
                <a:spcPct val="150000"/>
              </a:lnSpc>
            </a:pPr>
            <a:r>
              <a:rPr dirty="0" lang="en-GB"/>
              <a:t>Week 2: Application of equilibrium constants</a:t>
            </a:r>
          </a:p>
          <a:p>
            <a:pPr algn="just">
              <a:lnSpc>
                <a:spcPct val="150000"/>
              </a:lnSpc>
            </a:pPr>
            <a:r>
              <a:rPr dirty="0" lang="en-GB"/>
              <a:t>Weeks 3 and 4: Acid-Base equilibrium</a:t>
            </a:r>
          </a:p>
          <a:p>
            <a:pPr algn="just">
              <a:lnSpc>
                <a:spcPct val="150000"/>
              </a:lnSpc>
            </a:pPr>
            <a:r>
              <a:rPr dirty="0" lang="en-GB"/>
              <a:t>Week 5: Buffer</a:t>
            </a:r>
          </a:p>
        </p:txBody>
      </p:sp>
      <p:sp>
        <p:nvSpPr>
          <p:cNvPr id="1048598" name="Slide Number Placeholder 3"/>
          <p:cNvSpPr>
            <a:spLocks noGrp="1"/>
          </p:cNvSpPr>
          <p:nvPr>
            <p:ph type="sldNum" sz="quarter" idx="12"/>
          </p:nvPr>
        </p:nvSpPr>
        <p:spPr/>
        <p:txBody>
          <a:bodyPr/>
          <a:p>
            <a:fld id="{81963E86-CA91-474F-9837-96D1B7156949}" type="slidenum">
              <a:rPr lang="en-GB" smtClean="0"/>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599" name="Slide Number Placeholder 1"/>
          <p:cNvSpPr>
            <a:spLocks noGrp="1"/>
          </p:cNvSpPr>
          <p:nvPr>
            <p:ph type="sldNum" sz="quarter" idx="12"/>
          </p:nvPr>
        </p:nvSpPr>
        <p:spPr/>
        <p:txBody>
          <a:bodyPr/>
          <a:p>
            <a:fld id="{6AE4CC81-9032-4BD1-B72C-9117D8D40CA4}" type="slidenum">
              <a:rPr lang="en-GB" smtClean="0"/>
              <a:t>5</a:t>
            </a:fld>
            <a:endParaRPr lang="en-GB"/>
          </a:p>
        </p:txBody>
      </p:sp>
      <p:sp>
        <p:nvSpPr>
          <p:cNvPr id="1048600" name="Rectangle 2"/>
          <p:cNvSpPr/>
          <p:nvPr/>
        </p:nvSpPr>
        <p:spPr>
          <a:xfrm>
            <a:off x="66261" y="51074"/>
            <a:ext cx="12085983" cy="7025641"/>
          </a:xfrm>
          <a:prstGeom prst="rect"/>
        </p:spPr>
        <p:txBody>
          <a:bodyPr wrap="square">
            <a:spAutoFit/>
          </a:bodyPr>
          <a:p>
            <a:pPr algn="ctr">
              <a:lnSpc>
                <a:spcPct val="150000"/>
              </a:lnSpc>
              <a:spcAft>
                <a:spcPts val="0"/>
              </a:spcAft>
            </a:pPr>
            <a:r>
              <a:rPr b="1" dirty="0" sz="2400" lang="en-US">
                <a:ea typeface="Calibri" panose="020F0502020204030204" pitchFamily="34" charset="0"/>
                <a:cs typeface="Times New Roman" panose="02020603050405020304" pitchFamily="18" charset="0"/>
              </a:rPr>
              <a:t>CHEMICAL EQUILIBRIA</a:t>
            </a:r>
            <a:endParaRPr dirty="0" sz="2400" lang="en-GB">
              <a:ea typeface="Calibri" panose="020F0502020204030204" pitchFamily="34" charset="0"/>
              <a:cs typeface="Times New Roman" panose="02020603050405020304" pitchFamily="18" charset="0"/>
            </a:endParaRPr>
          </a:p>
          <a:p>
            <a:pPr algn="just">
              <a:lnSpc>
                <a:spcPct val="150000"/>
              </a:lnSpc>
              <a:spcAft>
                <a:spcPts val="0"/>
              </a:spcAft>
            </a:pPr>
            <a:r>
              <a:rPr dirty="0" sz="2000" lang="en-US">
                <a:solidFill>
                  <a:srgbClr val="000000"/>
                </a:solidFill>
                <a:ea typeface="Calibri" panose="020F0502020204030204" pitchFamily="34" charset="0"/>
                <a:cs typeface="Times New Roman" panose="02020603050405020304" pitchFamily="18" charset="0"/>
              </a:rPr>
              <a:t>Chemical equilibrium can be defined two different ways: (</a:t>
            </a:r>
            <a:r>
              <a:rPr dirty="0" sz="2000" lang="en-US" err="1">
                <a:solidFill>
                  <a:srgbClr val="000000"/>
                </a:solidFill>
                <a:ea typeface="Calibri" panose="020F0502020204030204" pitchFamily="34" charset="0"/>
                <a:cs typeface="Times New Roman" panose="02020603050405020304" pitchFamily="18" charset="0"/>
              </a:rPr>
              <a:t>i</a:t>
            </a:r>
            <a:r>
              <a:rPr dirty="0" sz="2000" lang="en-US">
                <a:solidFill>
                  <a:srgbClr val="000000"/>
                </a:solidFill>
                <a:ea typeface="Calibri" panose="020F0502020204030204" pitchFamily="34" charset="0"/>
                <a:cs typeface="Times New Roman" panose="02020603050405020304" pitchFamily="18" charset="0"/>
              </a:rPr>
              <a:t>) It is the condition in which the concentrations of all reaction species do not change with time, or (ii) It is the condition of opposing reactions proceeding at the same rate. </a:t>
            </a:r>
            <a:r>
              <a:rPr dirty="0" sz="2000" lang="en-US">
                <a:ea typeface="Calibri" panose="020F0502020204030204" pitchFamily="34" charset="0"/>
                <a:cs typeface="Times New Roman" panose="02020603050405020304" pitchFamily="18" charset="0"/>
              </a:rPr>
              <a:t>Equilibrium is a state in which there is no observable change as time goes by. A chemical equilibrium is reached when the concentrations of reactants and products remain constant over time.</a:t>
            </a:r>
            <a:endParaRPr dirty="0" sz="2000" lang="en-GB">
              <a:ea typeface="Calibri" panose="020F0502020204030204" pitchFamily="34" charset="0"/>
              <a:cs typeface="Times New Roman" panose="02020603050405020304" pitchFamily="18" charset="0"/>
            </a:endParaRPr>
          </a:p>
          <a:p>
            <a:pPr algn="just">
              <a:lnSpc>
                <a:spcPct val="150000"/>
              </a:lnSpc>
              <a:spcAft>
                <a:spcPts val="0"/>
              </a:spcAft>
            </a:pPr>
            <a:r>
              <a:rPr dirty="0" sz="2000" lang="en-US">
                <a:ea typeface="Calibri" panose="020F0502020204030204" pitchFamily="34" charset="0"/>
                <a:cs typeface="Times New Roman" panose="02020603050405020304" pitchFamily="18" charset="0"/>
              </a:rPr>
              <a:t> </a:t>
            </a:r>
            <a:endParaRPr dirty="0" sz="2000" lang="en-GB">
              <a:ea typeface="Calibri" panose="020F0502020204030204" pitchFamily="34" charset="0"/>
              <a:cs typeface="Times New Roman" panose="02020603050405020304" pitchFamily="18" charset="0"/>
            </a:endParaRPr>
          </a:p>
          <a:p>
            <a:pPr algn="just">
              <a:lnSpc>
                <a:spcPct val="150000"/>
              </a:lnSpc>
              <a:spcAft>
                <a:spcPts val="0"/>
              </a:spcAft>
            </a:pPr>
            <a:r>
              <a:rPr dirty="0" sz="2000" lang="en-US">
                <a:ea typeface="Calibri" panose="020F0502020204030204" pitchFamily="34" charset="0"/>
                <a:cs typeface="Times New Roman" panose="02020603050405020304" pitchFamily="18" charset="0"/>
              </a:rPr>
              <a:t>Characteristics of chemical equilibrium</a:t>
            </a:r>
            <a:endParaRPr dirty="0" sz="2000" lang="en-GB">
              <a:ea typeface="Calibri" panose="020F0502020204030204" pitchFamily="34" charset="0"/>
              <a:cs typeface="Times New Roman" panose="02020603050405020304" pitchFamily="18" charset="0"/>
            </a:endParaRPr>
          </a:p>
          <a:p>
            <a:pPr algn="just" indent="-342900" lvl="0" marL="342900">
              <a:lnSpc>
                <a:spcPct val="150000"/>
              </a:lnSpc>
              <a:spcAft>
                <a:spcPts val="0"/>
              </a:spcAft>
              <a:buSzPts val="1200"/>
              <a:buFont typeface="Comic Sans MS" panose="030F0702030302020204" pitchFamily="66" charset="0"/>
              <a:buAutoNum type="arabicPeriod"/>
            </a:pPr>
            <a:r>
              <a:rPr dirty="0" sz="2000" lang="en-US">
                <a:solidFill>
                  <a:srgbClr val="000000"/>
                </a:solidFill>
                <a:ea typeface="Calibri" panose="020F0502020204030204" pitchFamily="34" charset="0"/>
                <a:cs typeface="Times New Roman" panose="02020603050405020304" pitchFamily="18" charset="0"/>
              </a:rPr>
              <a:t>A chemical equilibrium can only be achieved in a closed system</a:t>
            </a:r>
            <a:endParaRPr dirty="0" sz="2000" lang="en-GB">
              <a:ea typeface="Calibri" panose="020F0502020204030204" pitchFamily="34" charset="0"/>
              <a:cs typeface="Times New Roman" panose="02020603050405020304" pitchFamily="18" charset="0"/>
            </a:endParaRPr>
          </a:p>
          <a:p>
            <a:pPr algn="just" indent="-342900" lvl="0" marL="342900">
              <a:lnSpc>
                <a:spcPct val="150000"/>
              </a:lnSpc>
              <a:spcAft>
                <a:spcPts val="0"/>
              </a:spcAft>
              <a:buSzPts val="1200"/>
              <a:buFont typeface="Comic Sans MS" panose="030F0702030302020204" pitchFamily="66" charset="0"/>
              <a:buAutoNum type="arabicPeriod"/>
            </a:pPr>
            <a:r>
              <a:rPr dirty="0" sz="2000" lang="en-US">
                <a:solidFill>
                  <a:srgbClr val="000000"/>
                </a:solidFill>
                <a:ea typeface="Calibri" panose="020F0502020204030204" pitchFamily="34" charset="0"/>
                <a:cs typeface="Times New Roman" panose="02020603050405020304" pitchFamily="18" charset="0"/>
              </a:rPr>
              <a:t>A chemical equilibrium can be approached from the point of view of either forward or backward reaction</a:t>
            </a:r>
            <a:endParaRPr dirty="0" sz="2000" lang="en-GB">
              <a:ea typeface="Calibri" panose="020F0502020204030204" pitchFamily="34" charset="0"/>
              <a:cs typeface="Times New Roman" panose="02020603050405020304" pitchFamily="18" charset="0"/>
            </a:endParaRPr>
          </a:p>
          <a:p>
            <a:pPr algn="just" indent="-342900" lvl="0" marL="342900">
              <a:lnSpc>
                <a:spcPct val="150000"/>
              </a:lnSpc>
              <a:spcAft>
                <a:spcPts val="0"/>
              </a:spcAft>
              <a:buSzPts val="1200"/>
              <a:buFont typeface="Comic Sans MS" panose="030F0702030302020204" pitchFamily="66" charset="0"/>
              <a:buAutoNum type="arabicPeriod"/>
            </a:pPr>
            <a:r>
              <a:rPr dirty="0" sz="2000" lang="en-US">
                <a:solidFill>
                  <a:srgbClr val="000000"/>
                </a:solidFill>
                <a:ea typeface="Calibri" panose="020F0502020204030204" pitchFamily="34" charset="0"/>
                <a:cs typeface="Times New Roman" panose="02020603050405020304" pitchFamily="18" charset="0"/>
              </a:rPr>
              <a:t>A chemical equilibrium is dynamic in nature</a:t>
            </a:r>
            <a:endParaRPr dirty="0" sz="2000" lang="en-GB">
              <a:ea typeface="Calibri" panose="020F0502020204030204" pitchFamily="34" charset="0"/>
              <a:cs typeface="Times New Roman" panose="02020603050405020304" pitchFamily="18" charset="0"/>
            </a:endParaRPr>
          </a:p>
          <a:p>
            <a:pPr algn="just" indent="-342900" lvl="0" marL="342900">
              <a:lnSpc>
                <a:spcPct val="150000"/>
              </a:lnSpc>
              <a:spcAft>
                <a:spcPts val="0"/>
              </a:spcAft>
              <a:buSzPts val="1200"/>
              <a:buFont typeface="Comic Sans MS" panose="030F0702030302020204" pitchFamily="66" charset="0"/>
              <a:buAutoNum type="arabicPeriod"/>
            </a:pPr>
            <a:r>
              <a:rPr dirty="0" sz="2000" lang="en-US">
                <a:solidFill>
                  <a:srgbClr val="000000"/>
                </a:solidFill>
                <a:ea typeface="Calibri" panose="020F0502020204030204" pitchFamily="34" charset="0"/>
                <a:cs typeface="Times New Roman" panose="02020603050405020304" pitchFamily="18" charset="0"/>
              </a:rPr>
              <a:t>The concentration of all chemical species present in a system at dynamic equilibrium remain constant as long as the reaction conditions are not changed</a:t>
            </a:r>
            <a:endParaRPr dirty="0" sz="2000" lang="en-GB">
              <a:ea typeface="Calibri" panose="020F0502020204030204" pitchFamily="34" charset="0"/>
              <a:cs typeface="Times New Roman" panose="02020603050405020304" pitchFamily="18" charset="0"/>
            </a:endParaRPr>
          </a:p>
          <a:p>
            <a:pPr algn="just" indent="-342900" lvl="0" marL="342900">
              <a:lnSpc>
                <a:spcPct val="150000"/>
              </a:lnSpc>
              <a:spcAft>
                <a:spcPts val="0"/>
              </a:spcAft>
              <a:buSzPts val="1200"/>
              <a:buFont typeface="Comic Sans MS" panose="030F0702030302020204" pitchFamily="66" charset="0"/>
              <a:buAutoNum type="arabicPeriod"/>
            </a:pPr>
            <a:r>
              <a:rPr dirty="0" sz="2000" lang="en-US">
                <a:solidFill>
                  <a:srgbClr val="000000"/>
                </a:solidFill>
                <a:ea typeface="Calibri" panose="020F0502020204030204" pitchFamily="34" charset="0"/>
                <a:cs typeface="Times New Roman" panose="02020603050405020304" pitchFamily="18" charset="0"/>
              </a:rPr>
              <a:t>A catalyst can be used to alter the time required to reach the equilibrium</a:t>
            </a:r>
            <a:endParaRPr dirty="0" sz="2000" lang="en-GB">
              <a:effectLst/>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1" name="Slide Number Placeholder 1"/>
          <p:cNvSpPr>
            <a:spLocks noGrp="1"/>
          </p:cNvSpPr>
          <p:nvPr>
            <p:ph type="sldNum" sz="quarter" idx="12"/>
          </p:nvPr>
        </p:nvSpPr>
        <p:spPr/>
        <p:txBody>
          <a:bodyPr/>
          <a:p>
            <a:fld id="{6AE4CC81-9032-4BD1-B72C-9117D8D40CA4}" type="slidenum">
              <a:rPr lang="en-GB" smtClean="0"/>
              <a:t>6</a:t>
            </a:fld>
            <a:endParaRPr lang="en-GB"/>
          </a:p>
        </p:txBody>
      </p:sp>
      <p:graphicFrame>
        <p:nvGraphicFramePr>
          <p:cNvPr id="4194304" name="Object 2"/>
          <p:cNvGraphicFramePr>
            <a:graphicFrameLocks noChangeAspect="1"/>
          </p:cNvGraphicFramePr>
          <p:nvPr/>
        </p:nvGraphicFramePr>
        <p:xfrm>
          <a:off x="2520397" y="793318"/>
          <a:ext cx="2908987" cy="253604"/>
        </p:xfrm>
        <a:graphic>
          <a:graphicData uri="http://schemas.openxmlformats.org/presentationml/2006/ole">
            <mc:AlternateContent xmlns:mc="http://schemas.openxmlformats.org/markup-compatibility/2006">
              <mc:Choice xmlns:v="urn:schemas-microsoft-com:vml" Requires="v">
                <p:oleObj name="CS ChemDraw Drawing" r:id="rId1" spid="_x0000_s16445" imgH="165100" imgW="1849120" progId="ChemDraw.Document.6.0">
                  <p:embed/>
                </p:oleObj>
              </mc:Choice>
              <mc:Fallback>
                <p:oleObj name="CS ChemDraw Drawing" r:id="rId1" imgH="165100" imgW="1849120" progId="ChemDraw.Document.6.0">
                  <p:embed/>
                  <p:pic>
                    <p:nvPicPr>
                      <p:cNvPr id="2097152" name="Object 2"/>
                      <p:cNvPicPr>
                        <a:picLocks noChangeAspect="1" noChangeArrowheads="1"/>
                      </p:cNvPicPr>
                      <p:nvPr/>
                    </p:nvPicPr>
                    <p:blipFill>
                      <a:blip xmlns:r="http://schemas.openxmlformats.org/officeDocument/2006/relationships" r:embed="rId2"/>
                      <a:srcRect/>
                      <a:stretch>
                        <a:fillRect/>
                      </a:stretch>
                    </p:blipFill>
                    <p:spPr bwMode="auto">
                      <a:xfrm>
                        <a:off x="2520397" y="793318"/>
                        <a:ext cx="2908987" cy="253604"/>
                      </a:xfrm>
                      <a:prstGeom prst="rect"/>
                      <a:noFill/>
                    </p:spPr>
                  </p:pic>
                </p:oleObj>
              </mc:Fallback>
            </mc:AlternateContent>
          </a:graphicData>
        </a:graphic>
      </p:graphicFrame>
      <p:graphicFrame>
        <p:nvGraphicFramePr>
          <p:cNvPr id="4194305" name="Object 3"/>
          <p:cNvGraphicFramePr>
            <a:graphicFrameLocks noChangeAspect="1"/>
          </p:cNvGraphicFramePr>
          <p:nvPr/>
        </p:nvGraphicFramePr>
        <p:xfrm>
          <a:off x="848138" y="2654559"/>
          <a:ext cx="1924050" cy="190500"/>
        </p:xfrm>
        <a:graphic>
          <a:graphicData uri="http://schemas.openxmlformats.org/presentationml/2006/ole">
            <mc:AlternateContent xmlns:mc="http://schemas.openxmlformats.org/markup-compatibility/2006">
              <mc:Choice xmlns:v="urn:schemas-microsoft-com:vml" Requires="v">
                <p:oleObj name="CS ChemDraw Drawing" r:id="rId3" spid="_x0000_s16446" imgH="193040" imgW="1922780" progId="ChemDraw.Document.6.0">
                  <p:embed/>
                </p:oleObj>
              </mc:Choice>
              <mc:Fallback>
                <p:oleObj name="CS ChemDraw Drawing" r:id="rId3" imgH="193040" imgW="1922780" progId="ChemDraw.Document.6.0">
                  <p:embed/>
                  <p:pic>
                    <p:nvPicPr>
                      <p:cNvPr id="2097153" name="Object 1"/>
                      <p:cNvPicPr>
                        <a:picLocks noChangeAspect="1" noChangeArrowheads="1"/>
                      </p:cNvPicPr>
                      <p:nvPr/>
                    </p:nvPicPr>
                    <p:blipFill>
                      <a:blip xmlns:r="http://schemas.openxmlformats.org/officeDocument/2006/relationships" r:embed="rId4"/>
                      <a:srcRect/>
                      <a:stretch>
                        <a:fillRect/>
                      </a:stretch>
                    </p:blipFill>
                    <p:spPr bwMode="auto">
                      <a:xfrm>
                        <a:off x="848138" y="2654559"/>
                        <a:ext cx="1924050" cy="190500"/>
                      </a:xfrm>
                      <a:prstGeom prst="rect"/>
                      <a:noFill/>
                    </p:spPr>
                  </p:pic>
                </p:oleObj>
              </mc:Fallback>
            </mc:AlternateContent>
          </a:graphicData>
        </a:graphic>
      </p:graphicFrame>
      <p:sp>
        <p:nvSpPr>
          <p:cNvPr id="1048602" name="Rectangle 3"/>
          <p:cNvSpPr>
            <a:spLocks noChangeArrowheads="1"/>
          </p:cNvSpPr>
          <p:nvPr/>
        </p:nvSpPr>
        <p:spPr bwMode="auto">
          <a:xfrm>
            <a:off x="106017" y="15895"/>
            <a:ext cx="7266420" cy="8915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THE EQUILIBRIUM SYSTEM</a:t>
            </a:r>
            <a:endParaRPr altLang="en-US" baseline="0" b="0" cap="none" dirty="0" i="0" kumimoji="0" lang="en-GB"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For a reversible reaction at equilibrium</a:t>
            </a:r>
            <a:endParaRPr altLang="en-US" baseline="0" b="0" cap="none" dirty="0" i="0" kumimoji="0" lang="en-GB"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endParaRPr>
          </a:p>
        </p:txBody>
      </p:sp>
      <p:sp>
        <p:nvSpPr>
          <p:cNvPr id="1048603" name="Rectangle 4"/>
          <p:cNvSpPr>
            <a:spLocks noChangeAspect="1" noMove="1" noResize="1" noRot="1" noAdjustHandles="1" noEditPoints="1" noChangeArrowheads="1" noChangeShapeType="1" noTextEdit="1"/>
          </p:cNvSpPr>
          <p:nvPr/>
        </p:nvSpPr>
        <p:spPr bwMode="auto">
          <a:xfrm>
            <a:off x="0" y="1163637"/>
            <a:ext cx="12099235" cy="1681422"/>
          </a:xfrm>
          <a:prstGeom prst="rect"/>
          <a:blipFill>
            <a:blip xmlns:r="http://schemas.openxmlformats.org/officeDocument/2006/relationships" r:embed="rId5"/>
            <a:stretch>
              <a:fillRect l="-403" t="-1449" r="-403"/>
            </a:stretch>
          </a:blipFill>
          <a:ln>
            <a:noFill/>
          </a:ln>
          <a:effectLst/>
        </p:spPr>
        <p:txBody>
          <a:bodyPr/>
          <a:p>
            <a:r>
              <a:rPr lang="en-GB">
                <a:noFill/>
              </a:rPr>
              <a:t> </a:t>
            </a:r>
          </a:p>
        </p:txBody>
      </p:sp>
      <p:sp>
        <p:nvSpPr>
          <p:cNvPr id="1048604" name="Rectangle 7"/>
          <p:cNvSpPr>
            <a:spLocks noChangeAspect="1" noMove="1" noResize="1" noRot="1" noAdjustHandles="1" noEditPoints="1" noChangeArrowheads="1" noChangeShapeType="1" noTextEdit="1"/>
          </p:cNvSpPr>
          <p:nvPr/>
        </p:nvSpPr>
        <p:spPr>
          <a:xfrm>
            <a:off x="713551" y="2961774"/>
            <a:ext cx="2864536" cy="697948"/>
          </a:xfrm>
          <a:prstGeom prst="rect"/>
          <a:blipFill>
            <a:blip xmlns:r="http://schemas.openxmlformats.org/officeDocument/2006/relationships" r:embed="rId6"/>
            <a:stretch>
              <a:fillRect/>
            </a:stretch>
          </a:blipFill>
        </p:spPr>
        <p:txBody>
          <a:bodyPr/>
          <a:p>
            <a:r>
              <a:rPr lang="en-GB">
                <a:noFill/>
              </a:rPr>
              <a:t> </a:t>
            </a:r>
          </a:p>
        </p:txBody>
      </p:sp>
      <p:sp>
        <p:nvSpPr>
          <p:cNvPr id="1048605" name="Rectangle 10"/>
          <p:cNvSpPr>
            <a:spLocks noChangeArrowheads="1"/>
          </p:cNvSpPr>
          <p:nvPr/>
        </p:nvSpPr>
        <p:spPr bwMode="auto">
          <a:xfrm>
            <a:off x="106017" y="3880669"/>
            <a:ext cx="12085983" cy="6883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Examples</a:t>
            </a:r>
            <a:endPar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For the reaction, CO + 3H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2</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altLang="en-US" baseline="0" b="0" cap="none" dirty="0" i="0" kumimoji="0" lang="en-US" normalizeH="0" strike="noStrike" u="none">
              <a:ln>
                <a:noFill/>
              </a:ln>
              <a:solidFill>
                <a:schemeClr val="tx1"/>
              </a:solidFill>
              <a:effectLst/>
              <a:latin typeface="Calibri" panose="020F0502020204030204" pitchFamily="34" charset="0"/>
            </a:endParaRPr>
          </a:p>
        </p:txBody>
      </p:sp>
      <p:graphicFrame>
        <p:nvGraphicFramePr>
          <p:cNvPr id="4194306" name="Object 12"/>
          <p:cNvGraphicFramePr>
            <a:graphicFrameLocks noChangeAspect="1"/>
          </p:cNvGraphicFramePr>
          <p:nvPr/>
        </p:nvGraphicFramePr>
        <p:xfrm>
          <a:off x="2609206" y="4304062"/>
          <a:ext cx="438150" cy="104775"/>
        </p:xfrm>
        <a:graphic>
          <a:graphicData uri="http://schemas.openxmlformats.org/presentationml/2006/ole">
            <mc:AlternateContent xmlns:mc="http://schemas.openxmlformats.org/markup-compatibility/2006">
              <mc:Choice xmlns:v="urn:schemas-microsoft-com:vml" Requires="v">
                <p:oleObj name="CS ChemDraw Drawing" r:id="rId7" spid="_x0000_s16447" imgH="165100" imgW="673100" progId="ChemDraw.Document.6.0">
                  <p:embed/>
                </p:oleObj>
              </mc:Choice>
              <mc:Fallback>
                <p:oleObj name="CS ChemDraw Drawing" r:id="rId7" imgH="165100" imgW="673100" progId="ChemDraw.Document.6.0">
                  <p:embed/>
                  <p:pic>
                    <p:nvPicPr>
                      <p:cNvPr id="2097154" name="Object 9"/>
                      <p:cNvPicPr>
                        <a:picLocks noChangeAspect="1" noChangeArrowheads="1"/>
                      </p:cNvPicPr>
                      <p:nvPr/>
                    </p:nvPicPr>
                    <p:blipFill>
                      <a:blip xmlns:r="http://schemas.openxmlformats.org/officeDocument/2006/relationships" r:embed="rId8"/>
                      <a:srcRect/>
                      <a:stretch>
                        <a:fillRect/>
                      </a:stretch>
                    </p:blipFill>
                    <p:spPr bwMode="auto">
                      <a:xfrm>
                        <a:off x="2609206" y="4304062"/>
                        <a:ext cx="438150" cy="104775"/>
                      </a:xfrm>
                      <a:prstGeom prst="rect"/>
                      <a:noFill/>
                    </p:spPr>
                  </p:pic>
                </p:oleObj>
              </mc:Fallback>
            </mc:AlternateContent>
          </a:graphicData>
        </a:graphic>
      </p:graphicFrame>
      <p:sp>
        <p:nvSpPr>
          <p:cNvPr id="1048606" name="Rectangle 11"/>
          <p:cNvSpPr>
            <a:spLocks noChangeArrowheads="1"/>
          </p:cNvSpPr>
          <p:nvPr/>
        </p:nvSpPr>
        <p:spPr bwMode="auto">
          <a:xfrm>
            <a:off x="2968487" y="4183590"/>
            <a:ext cx="5580380" cy="358140"/>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ea typeface="Calibri" panose="020F0502020204030204" pitchFamily="34" charset="0"/>
                <a:cs typeface="Arial" panose="020B0604020202020204" pitchFamily="34" charset="0"/>
              </a:rPr>
              <a:t>CH</a:t>
            </a:r>
            <a:r>
              <a:rPr altLang="en-US" baseline="-30000" b="0" cap="none" dirty="0" i="0" kumimoji="0" lang="en-US" normalizeH="0" strike="noStrike" u="none">
                <a:ln>
                  <a:noFill/>
                </a:ln>
                <a:solidFill>
                  <a:schemeClr val="tx1"/>
                </a:solidFill>
                <a:effectLst/>
                <a:ea typeface="Calibri" panose="020F0502020204030204" pitchFamily="34" charset="0"/>
                <a:cs typeface="Arial" panose="020B0604020202020204" pitchFamily="34" charset="0"/>
              </a:rPr>
              <a:t>4</a:t>
            </a:r>
            <a:r>
              <a:rPr altLang="en-US" baseline="0" b="0" cap="none" dirty="0" i="0" kumimoji="0" lang="en-US" normalizeH="0" strike="noStrike" u="none">
                <a:ln>
                  <a:noFill/>
                </a:ln>
                <a:solidFill>
                  <a:schemeClr val="tx1"/>
                </a:solidFill>
                <a:effectLst/>
                <a:ea typeface="Calibri" panose="020F0502020204030204" pitchFamily="34" charset="0"/>
                <a:cs typeface="Arial" panose="020B0604020202020204" pitchFamily="34" charset="0"/>
              </a:rPr>
              <a:t> + H</a:t>
            </a:r>
            <a:r>
              <a:rPr altLang="en-US" baseline="-30000" b="0" cap="none" dirty="0" i="0" kumimoji="0" lang="en-US" normalizeH="0" strike="noStrike" u="none">
                <a:ln>
                  <a:noFill/>
                </a:ln>
                <a:solidFill>
                  <a:schemeClr val="tx1"/>
                </a:solidFill>
                <a:effectLst/>
                <a:ea typeface="Calibri" panose="020F0502020204030204" pitchFamily="34" charset="0"/>
                <a:cs typeface="Arial" panose="020B0604020202020204" pitchFamily="34" charset="0"/>
              </a:rPr>
              <a:t>2</a:t>
            </a:r>
            <a:r>
              <a:rPr altLang="en-US" baseline="0" b="0" cap="none" dirty="0" i="0" kumimoji="0" lang="en-US" normalizeH="0" strike="noStrike" u="none">
                <a:ln>
                  <a:noFill/>
                </a:ln>
                <a:solidFill>
                  <a:schemeClr val="tx1"/>
                </a:solidFill>
                <a:effectLst/>
                <a:ea typeface="Calibri" panose="020F0502020204030204" pitchFamily="34" charset="0"/>
                <a:cs typeface="Arial" panose="020B0604020202020204" pitchFamily="34" charset="0"/>
              </a:rPr>
              <a:t>O, calculate K</a:t>
            </a:r>
            <a:r>
              <a:rPr altLang="en-US" baseline="-30000" b="0" cap="none" dirty="0" i="0" kumimoji="0" lang="en-US" normalizeH="0" strike="noStrike" u="none">
                <a:ln>
                  <a:noFill/>
                </a:ln>
                <a:solidFill>
                  <a:schemeClr val="tx1"/>
                </a:solidFill>
                <a:effectLst/>
                <a:ea typeface="Calibri" panose="020F0502020204030204" pitchFamily="34" charset="0"/>
                <a:cs typeface="Arial" panose="020B0604020202020204" pitchFamily="34" charset="0"/>
              </a:rPr>
              <a:t>c</a:t>
            </a:r>
            <a:r>
              <a:rPr altLang="en-US" baseline="0" b="0" cap="none" dirty="0" i="0" kumimoji="0" lang="en-US" normalizeH="0" strike="noStrike" u="none">
                <a:ln>
                  <a:noFill/>
                </a:ln>
                <a:solidFill>
                  <a:schemeClr val="tx1"/>
                </a:solidFill>
                <a:effectLst/>
                <a:ea typeface="Calibri" panose="020F0502020204030204" pitchFamily="34" charset="0"/>
                <a:cs typeface="Arial" panose="020B0604020202020204" pitchFamily="34" charset="0"/>
              </a:rPr>
              <a:t> from the following equilibrium </a:t>
            </a:r>
            <a:endParaRPr altLang="en-US" baseline="0" b="0" cap="none" dirty="0" i="0" kumimoji="0" lang="en-US" normalizeH="0" strike="noStrike" u="none">
              <a:ln>
                <a:noFill/>
              </a:ln>
              <a:solidFill>
                <a:schemeClr val="tx1"/>
              </a:solidFill>
              <a:effectLst/>
            </a:endParaRPr>
          </a:p>
        </p:txBody>
      </p:sp>
      <p:sp>
        <p:nvSpPr>
          <p:cNvPr id="1048607" name="Rectangle 14"/>
          <p:cNvSpPr>
            <a:spLocks noChangeAspect="1" noMove="1" noResize="1" noRot="1" noAdjustHandles="1" noEditPoints="1" noChangeArrowheads="1" noChangeShapeType="1" noTextEdit="1"/>
          </p:cNvSpPr>
          <p:nvPr/>
        </p:nvSpPr>
        <p:spPr>
          <a:xfrm>
            <a:off x="1533011" y="4949715"/>
            <a:ext cx="1974771" cy="675762"/>
          </a:xfrm>
          <a:prstGeom prst="rect"/>
          <a:blipFill>
            <a:blip xmlns:r="http://schemas.openxmlformats.org/officeDocument/2006/relationships" r:embed="rId9"/>
            <a:stretch>
              <a:fillRect/>
            </a:stretch>
          </a:blipFill>
        </p:spPr>
        <p:txBody>
          <a:bodyPr/>
          <a:p>
            <a:r>
              <a:rPr lang="en-GB">
                <a:noFill/>
              </a:rPr>
              <a:t> </a:t>
            </a:r>
          </a:p>
        </p:txBody>
      </p:sp>
      <p:sp>
        <p:nvSpPr>
          <p:cNvPr id="1048608" name="Rectangle 15"/>
          <p:cNvSpPr>
            <a:spLocks noChangeAspect="1" noMove="1" noResize="1" noRot="1" noAdjustHandles="1" noEditPoints="1" noChangeArrowheads="1" noChangeShapeType="1" noTextEdit="1"/>
          </p:cNvSpPr>
          <p:nvPr/>
        </p:nvSpPr>
        <p:spPr>
          <a:xfrm>
            <a:off x="1326152" y="6021258"/>
            <a:ext cx="2648738" cy="670183"/>
          </a:xfrm>
          <a:prstGeom prst="rect"/>
          <a:blipFill>
            <a:blip xmlns:r="http://schemas.openxmlformats.org/officeDocument/2006/relationships" r:embed="rId10"/>
            <a:stretch>
              <a:fillRect/>
            </a:stretch>
          </a:blipFill>
        </p:spPr>
        <p:txBody>
          <a:bodyPr/>
          <a:p>
            <a:r>
              <a:rPr lang="en-GB">
                <a:noFill/>
              </a:rPr>
              <a:t> </a:t>
            </a:r>
          </a:p>
        </p:txBody>
      </p:sp>
      <p:sp>
        <p:nvSpPr>
          <p:cNvPr id="1048609" name="Rectangle 16"/>
          <p:cNvSpPr/>
          <p:nvPr/>
        </p:nvSpPr>
        <p:spPr>
          <a:xfrm>
            <a:off x="4562901" y="5962011"/>
            <a:ext cx="6096000" cy="701040"/>
          </a:xfrm>
          <a:prstGeom prst="rect"/>
        </p:spPr>
        <p:txBody>
          <a:bodyPr>
            <a:spAutoFit/>
          </a:bodyPr>
          <a:p>
            <a:pPr algn="just" marL="228600">
              <a:lnSpc>
                <a:spcPct val="115000"/>
              </a:lnSpc>
              <a:spcAft>
                <a:spcPts val="0"/>
              </a:spcAft>
            </a:pPr>
            <a:r>
              <a:rPr dirty="0" lang="en-US">
                <a:ea typeface="Calibri" panose="020F0502020204030204" pitchFamily="34" charset="0"/>
                <a:cs typeface="Times New Roman" panose="02020603050405020304" pitchFamily="18" charset="0"/>
              </a:rPr>
              <a:t>=    0.00149769</a:t>
            </a:r>
            <a:endParaRPr dirty="0" lang="en-GB">
              <a:ea typeface="Calibri" panose="020F0502020204030204" pitchFamily="34" charset="0"/>
              <a:cs typeface="Times New Roman" panose="02020603050405020304" pitchFamily="18" charset="0"/>
            </a:endParaRPr>
          </a:p>
          <a:p>
            <a:pPr algn="just" marL="228600">
              <a:lnSpc>
                <a:spcPct val="115000"/>
              </a:lnSpc>
              <a:spcAft>
                <a:spcPts val="0"/>
              </a:spcAft>
            </a:pPr>
            <a:r>
              <a:rPr dirty="0" lang="en-US">
                <a:ea typeface="Calibri" panose="020F0502020204030204" pitchFamily="34" charset="0"/>
                <a:cs typeface="Times New Roman" panose="02020603050405020304" pitchFamily="18" charset="0"/>
              </a:rPr>
              <a:t>      0.0003812463217</a:t>
            </a:r>
            <a:r>
              <a:rPr dirty="0" lang="en-GB">
                <a:ea typeface="Calibri" panose="020F0502020204030204" pitchFamily="34" charset="0"/>
                <a:cs typeface="Times New Roman" panose="02020603050405020304" pitchFamily="18" charset="0"/>
              </a:rPr>
              <a:t>	</a:t>
            </a:r>
            <a:r>
              <a:rPr dirty="0" lang="en-US">
                <a:solidFill>
                  <a:srgbClr val="000000"/>
                </a:solidFill>
                <a:ea typeface="Calibri" panose="020F0502020204030204" pitchFamily="34" charset="0"/>
                <a:cs typeface="Times New Roman" panose="02020603050405020304" pitchFamily="18" charset="0"/>
              </a:rPr>
              <a:t> = 3.93</a:t>
            </a:r>
            <a:endParaRPr dirty="0" lang="en-GB">
              <a:effectLst/>
              <a:ea typeface="Calibri" panose="020F0502020204030204" pitchFamily="34" charset="0"/>
              <a:cs typeface="Times New Roman" panose="02020603050405020304" pitchFamily="18" charset="0"/>
            </a:endParaRPr>
          </a:p>
        </p:txBody>
      </p:sp>
      <p:cxnSp>
        <p:nvCxnSpPr>
          <p:cNvPr id="3145728" name="Straight Connector 18"/>
          <p:cNvCxnSpPr>
            <a:cxnSpLocks/>
          </p:cNvCxnSpPr>
          <p:nvPr/>
        </p:nvCxnSpPr>
        <p:spPr>
          <a:xfrm>
            <a:off x="5213445" y="6355672"/>
            <a:ext cx="1160059" cy="0"/>
          </a:xfrm>
          <a:prstGeom prst="line"/>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0" name="Slide Number Placeholder 1"/>
          <p:cNvSpPr>
            <a:spLocks noGrp="1"/>
          </p:cNvSpPr>
          <p:nvPr>
            <p:ph type="sldNum" sz="quarter" idx="12"/>
          </p:nvPr>
        </p:nvSpPr>
        <p:spPr/>
        <p:txBody>
          <a:bodyPr/>
          <a:p>
            <a:fld id="{6AE4CC81-9032-4BD1-B72C-9117D8D40CA4}" type="slidenum">
              <a:rPr lang="en-GB" smtClean="0"/>
              <a:t>7</a:t>
            </a:fld>
            <a:endParaRPr lang="en-GB"/>
          </a:p>
        </p:txBody>
      </p:sp>
      <p:graphicFrame>
        <p:nvGraphicFramePr>
          <p:cNvPr id="4194307" name="Object 2"/>
          <p:cNvGraphicFramePr>
            <a:graphicFrameLocks noChangeAspect="1"/>
          </p:cNvGraphicFramePr>
          <p:nvPr/>
        </p:nvGraphicFramePr>
        <p:xfrm>
          <a:off x="785813" y="495689"/>
          <a:ext cx="438150" cy="104775"/>
        </p:xfrm>
        <a:graphic>
          <a:graphicData uri="http://schemas.openxmlformats.org/presentationml/2006/ole">
            <mc:AlternateContent xmlns:mc="http://schemas.openxmlformats.org/markup-compatibility/2006">
              <mc:Choice xmlns:v="urn:schemas-microsoft-com:vml" Requires="v">
                <p:oleObj name="CS ChemDraw Drawing" r:id="rId1" spid="_x0000_s17469" imgH="165100" imgW="673100" progId="ChemDraw.Document.6.0">
                  <p:embed/>
                </p:oleObj>
              </mc:Choice>
              <mc:Fallback>
                <p:oleObj name="CS ChemDraw Drawing" r:id="rId1" imgH="165100" imgW="673100" progId="ChemDraw.Document.6.0">
                  <p:embed/>
                  <p:pic>
                    <p:nvPicPr>
                      <p:cNvPr id="2097158" name="Object 4"/>
                      <p:cNvPicPr>
                        <a:picLocks noChangeAspect="1" noChangeArrowheads="1"/>
                      </p:cNvPicPr>
                      <p:nvPr/>
                    </p:nvPicPr>
                    <p:blipFill>
                      <a:blip xmlns:r="http://schemas.openxmlformats.org/officeDocument/2006/relationships" r:embed="rId2"/>
                      <a:srcRect/>
                      <a:stretch>
                        <a:fillRect/>
                      </a:stretch>
                    </p:blipFill>
                    <p:spPr bwMode="auto">
                      <a:xfrm>
                        <a:off x="785813" y="495689"/>
                        <a:ext cx="438150" cy="104775"/>
                      </a:xfrm>
                      <a:prstGeom prst="rect"/>
                      <a:noFill/>
                    </p:spPr>
                  </p:pic>
                </p:oleObj>
              </mc:Fallback>
            </mc:AlternateContent>
          </a:graphicData>
        </a:graphic>
      </p:graphicFrame>
      <p:sp>
        <p:nvSpPr>
          <p:cNvPr id="1048611" name="AutoShape 3"/>
          <p:cNvSpPr>
            <a:spLocks noChangeShapeType="1"/>
          </p:cNvSpPr>
          <p:nvPr/>
        </p:nvSpPr>
        <p:spPr bwMode="auto">
          <a:xfrm>
            <a:off x="1186737" y="1132125"/>
            <a:ext cx="565150" cy="0"/>
          </a:xfrm>
          <a:prstGeom prst="straightConnector1"/>
          <a:noFill/>
          <a:ln w="9525">
            <a:solidFill>
              <a:srgbClr val="000000"/>
            </a:solidFill>
            <a:round/>
            <a:headEnd/>
            <a:tailEnd/>
          </a:ln>
        </p:spPr>
        <p:txBody>
          <a:bodyPr anchor="t" anchorCtr="0" bIns="45720" compatLnSpc="1" lIns="91440" numCol="1" rIns="91440" tIns="45720" vert="horz" wrap="square">
            <a:prstTxWarp prst="textNoShape"/>
          </a:bodyPr>
          <a:p>
            <a:endParaRPr lang="en-GB"/>
          </a:p>
        </p:txBody>
      </p:sp>
      <p:sp>
        <p:nvSpPr>
          <p:cNvPr id="1048612" name="AutoShape 2"/>
          <p:cNvSpPr>
            <a:spLocks noChangeShapeType="1"/>
          </p:cNvSpPr>
          <p:nvPr/>
        </p:nvSpPr>
        <p:spPr bwMode="auto">
          <a:xfrm>
            <a:off x="3126722" y="1670542"/>
            <a:ext cx="936625" cy="0"/>
          </a:xfrm>
          <a:prstGeom prst="straightConnector1"/>
          <a:noFill/>
          <a:ln w="9525">
            <a:solidFill>
              <a:srgbClr val="000000"/>
            </a:solidFill>
            <a:round/>
            <a:headEnd/>
            <a:tailEnd/>
          </a:ln>
        </p:spPr>
        <p:txBody>
          <a:bodyPr anchor="t" anchorCtr="0" bIns="45720" compatLnSpc="1" lIns="91440" numCol="1" rIns="91440" tIns="45720" vert="horz" wrap="square">
            <a:prstTxWarp prst="textNoShape"/>
          </a:bodyPr>
          <a:p>
            <a:endParaRPr lang="en-GB"/>
          </a:p>
        </p:txBody>
      </p:sp>
      <p:sp>
        <p:nvSpPr>
          <p:cNvPr id="1048613" name="AutoShape 1"/>
          <p:cNvSpPr>
            <a:spLocks noChangeShapeType="1"/>
          </p:cNvSpPr>
          <p:nvPr/>
        </p:nvSpPr>
        <p:spPr bwMode="auto">
          <a:xfrm>
            <a:off x="5161417" y="1974349"/>
            <a:ext cx="774700" cy="0"/>
          </a:xfrm>
          <a:prstGeom prst="straightConnector1"/>
          <a:noFill/>
          <a:ln w="9525">
            <a:solidFill>
              <a:srgbClr val="000000"/>
            </a:solidFill>
            <a:round/>
            <a:headEnd/>
            <a:tailEnd/>
          </a:ln>
        </p:spPr>
        <p:txBody>
          <a:bodyPr anchor="t" anchorCtr="0" bIns="45720" compatLnSpc="1" lIns="91440" numCol="1" rIns="91440" tIns="45720" vert="horz" wrap="square">
            <a:prstTxWarp prst="textNoShape"/>
          </a:bodyPr>
          <a:p>
            <a:endParaRPr lang="en-GB"/>
          </a:p>
        </p:txBody>
      </p:sp>
      <p:sp>
        <p:nvSpPr>
          <p:cNvPr id="1048614" name="Rectangle 5"/>
          <p:cNvSpPr>
            <a:spLocks noChangeArrowheads="1"/>
          </p:cNvSpPr>
          <p:nvPr/>
        </p:nvSpPr>
        <p:spPr bwMode="auto">
          <a:xfrm>
            <a:off x="9438" y="63162"/>
            <a:ext cx="11344362" cy="646331"/>
          </a:xfrm>
          <a:prstGeom prst="rect"/>
          <a:noFill/>
          <a:ln>
            <a:noFill/>
          </a:ln>
          <a:effectLst/>
        </p:spPr>
        <p:txBody>
          <a:bodyPr anchor="ctr" anchorCtr="0" bIns="45720" compatLnSpc="1" lIns="91440" numCol="1" rIns="91440" tIns="45720"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pP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Calculate the equilibrium constant, K, for the following reaction at 25 </a:t>
            </a:r>
            <a:r>
              <a:rPr altLang="en-US" baseline="30000" b="0" cap="none" dirty="0" i="0" kumimoji="0" lang="en-US" normalizeH="0" err="1" strike="noStrike" u="none">
                <a:ln>
                  <a:noFill/>
                </a:ln>
                <a:solidFill>
                  <a:schemeClr val="tx1"/>
                </a:solidFill>
                <a:effectLst/>
                <a:ea typeface="Calibri" panose="020F0502020204030204" pitchFamily="34" charset="0"/>
                <a:cs typeface="Times New Roman" panose="02020603050405020304" pitchFamily="18" charset="0"/>
              </a:rPr>
              <a:t>o</a:t>
            </a:r>
            <a:r>
              <a:rPr altLang="en-US" baseline="0" b="0" cap="none" dirty="0" i="0" kumimoji="0" lang="en-US" normalizeH="0" err="1" strike="noStrike" u="none">
                <a:ln>
                  <a:noFill/>
                </a:ln>
                <a:solidFill>
                  <a:schemeClr val="tx1"/>
                </a:solidFill>
                <a:effectLst/>
                <a:ea typeface="Calibri" panose="020F0502020204030204" pitchFamily="34" charset="0"/>
                <a:cs typeface="Times New Roman" panose="02020603050405020304" pitchFamily="18" charset="0"/>
              </a:rPr>
              <a:t>C</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a:t>
            </a:r>
            <a:endParaRPr altLang="en-US" baseline="0" b="0" cap="none" dirty="0" i="0" kumimoji="0" lang="en-GB" normalizeH="0" strike="noStrike" u="none">
              <a:ln>
                <a:noFill/>
              </a:ln>
              <a:solidFill>
                <a:schemeClr val="tx1"/>
              </a:solidFill>
              <a:effectLst/>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H</a:t>
            </a:r>
            <a:r>
              <a:rPr altLang="en-US" baseline="-3000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2</a:t>
            </a:r>
            <a:r>
              <a:rPr altLang="en-US" baseline="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 + I</a:t>
            </a:r>
            <a:r>
              <a:rPr altLang="en-US" baseline="-3000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2</a:t>
            </a:r>
            <a:r>
              <a:rPr altLang="en-US" baseline="0"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 	</a:t>
            </a:r>
            <a:r>
              <a:rPr altLang="en-US" b="0" cap="none" dirty="0" i="0" kumimoji="0" lang="en-US" normalizeH="0" strike="noStrike" u="none">
                <a:ln>
                  <a:noFill/>
                </a:ln>
                <a:solidFill>
                  <a:srgbClr val="000000"/>
                </a:solidFill>
                <a:effectLst/>
                <a:ea typeface="Calibri" panose="020F0502020204030204" pitchFamily="34" charset="0"/>
                <a:cs typeface="Times New Roman" panose="02020603050405020304" pitchFamily="18" charset="0"/>
              </a:rPr>
              <a:t>      2HI</a:t>
            </a:r>
            <a:endParaRPr altLang="en-US" baseline="0" b="0" cap="none" dirty="0" i="0" kumimoji="0" lang="en-US" normalizeH="0" strike="noStrike" u="none">
              <a:ln>
                <a:noFill/>
              </a:ln>
              <a:solidFill>
                <a:schemeClr val="tx1"/>
              </a:solidFill>
              <a:effectLst/>
            </a:endParaRPr>
          </a:p>
        </p:txBody>
      </p:sp>
      <p:sp>
        <p:nvSpPr>
          <p:cNvPr id="1048615" name="Rectangle 6"/>
          <p:cNvSpPr>
            <a:spLocks noChangeArrowheads="1"/>
          </p:cNvSpPr>
          <p:nvPr/>
        </p:nvSpPr>
        <p:spPr bwMode="auto">
          <a:xfrm>
            <a:off x="1751887" y="344101"/>
            <a:ext cx="8052717" cy="646331"/>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if the equilibrium concentrations are [H</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0.106M, [I</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0.0222M and [HI] = 1.29M</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latin typeface="Calibri" panose="020F0502020204030204" pitchFamily="34" charset="0"/>
            </a:endParaRPr>
          </a:p>
        </p:txBody>
      </p:sp>
      <p:sp>
        <p:nvSpPr>
          <p:cNvPr id="1048616" name="Rectangle 7"/>
          <p:cNvSpPr>
            <a:spLocks noChangeArrowheads="1"/>
          </p:cNvSpPr>
          <p:nvPr/>
        </p:nvSpPr>
        <p:spPr bwMode="auto">
          <a:xfrm>
            <a:off x="485070" y="804477"/>
            <a:ext cx="1354858" cy="923330"/>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K</a:t>
            </a:r>
            <a:r>
              <a:rPr altLang="en-US" baseline="-3000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c</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      [HI]</a:t>
            </a:r>
            <a:r>
              <a:rPr altLang="en-US" baseline="3000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2</a:t>
            </a:r>
            <a:endParaRPr altLang="en-US" baseline="0" b="0" cap="none" dirty="0" i="0" kumimoji="0" lang="en-GB"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[H</a:t>
            </a:r>
            <a:r>
              <a:rPr altLang="en-US" baseline="-3000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2</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][I</a:t>
            </a:r>
            <a:r>
              <a:rPr altLang="en-US" baseline="-3000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2</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a:t>
            </a:r>
            <a:endParaRPr altLang="en-US" baseline="0" b="0" cap="none" dirty="0" i="0" kumimoji="0" lang="en-GB"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endParaRPr>
          </a:p>
        </p:txBody>
      </p:sp>
      <p:sp>
        <p:nvSpPr>
          <p:cNvPr id="1048617" name="Rectangle 8"/>
          <p:cNvSpPr>
            <a:spLocks noChangeArrowheads="1"/>
          </p:cNvSpPr>
          <p:nvPr/>
        </p:nvSpPr>
        <p:spPr bwMode="auto">
          <a:xfrm>
            <a:off x="2711695" y="1328019"/>
            <a:ext cx="1351652" cy="646331"/>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[1.29]</a:t>
            </a:r>
            <a:r>
              <a:rPr altLang="en-US" baseline="30000" b="0" cap="none" dirty="0" i="0" kumimoji="0" lang="en-US" normalizeH="0" strike="noStrike" u="none">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GB" normalizeH="0" strike="noStrike" u="none">
              <a:ln>
                <a:noFill/>
              </a:ln>
              <a:solidFill>
                <a:schemeClr val="tx1"/>
              </a:solidFill>
              <a:effectLst/>
              <a:latin typeface="Calibri" panose="020F0502020204030204" pitchFamily="34" charset="0"/>
            </a:endParaRPr>
          </a:p>
        </p:txBody>
      </p:sp>
      <p:sp>
        <p:nvSpPr>
          <p:cNvPr id="1048618" name="Rectangle 9"/>
          <p:cNvSpPr>
            <a:spLocks noChangeArrowheads="1"/>
          </p:cNvSpPr>
          <p:nvPr/>
        </p:nvSpPr>
        <p:spPr bwMode="auto">
          <a:xfrm>
            <a:off x="2605898" y="1651184"/>
            <a:ext cx="5210081" cy="646331"/>
          </a:xfrm>
          <a:prstGeom prst="rect"/>
          <a:noFill/>
          <a:ln>
            <a:noFill/>
          </a:ln>
          <a:effectLst/>
        </p:spPr>
        <p:txBody>
          <a:bodyPr anchor="ctr" anchorCtr="0" bIns="45720" compatLnSpc="1" lIns="91440" numCol="1" rIns="91440" tIns="45720" vert="horz" wrap="non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[0.106][0.0222]</a:t>
            </a:r>
            <a:r>
              <a:rPr altLang="en-US" baseline="3000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      1.6641</a:t>
            </a:r>
            <a:endParaRPr altLang="en-US" baseline="0" b="0" cap="none" dirty="0" i="0" kumimoji="0" lang="en-GB" normalizeH="0" strike="noStrike" u="none">
              <a:ln>
                <a:noFill/>
              </a:ln>
              <a:solidFill>
                <a:schemeClr val="tx1"/>
              </a:solidFill>
              <a:effectLst/>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0.0023532</a:t>
            </a:r>
            <a:r>
              <a:rPr altLang="en-US" baseline="3000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a:t>
            </a:r>
            <a:r>
              <a:rPr altLang="en-US" baseline="0" b="0" cap="none" dirty="0" i="0" kumimoji="0" lang="en-US" normalizeH="0" strike="noStrike" u="none">
                <a:ln>
                  <a:noFill/>
                </a:ln>
                <a:solidFill>
                  <a:schemeClr val="tx1"/>
                </a:solidFill>
                <a:effectLst/>
                <a:ea typeface="Calibri" panose="020F0502020204030204" pitchFamily="34" charset="0"/>
                <a:cs typeface="Times New Roman" panose="02020603050405020304" pitchFamily="18" charset="0"/>
              </a:rPr>
              <a:t>         =      707.165</a:t>
            </a:r>
            <a:endParaRPr altLang="en-US" baseline="0" b="0" cap="none" dirty="0" i="0" kumimoji="0" lang="en-US" normalizeH="0" strike="noStrike" u="none">
              <a:ln>
                <a:noFill/>
              </a:ln>
              <a:solidFill>
                <a:schemeClr val="tx1"/>
              </a:solidFill>
              <a:effectLst/>
            </a:endParaRPr>
          </a:p>
        </p:txBody>
      </p:sp>
      <p:sp>
        <p:nvSpPr>
          <p:cNvPr id="1048619" name="Text Box 10"/>
          <p:cNvSpPr txBox="1">
            <a:spLocks noChangeArrowheads="1"/>
          </p:cNvSpPr>
          <p:nvPr/>
        </p:nvSpPr>
        <p:spPr bwMode="auto">
          <a:xfrm>
            <a:off x="102203" y="2388559"/>
            <a:ext cx="11877762" cy="4524315"/>
          </a:xfrm>
          <a:prstGeom prst="rect"/>
          <a:noFill/>
          <a:ln w="9525">
            <a:noFill/>
            <a:miter lim="800000"/>
            <a:headEnd/>
            <a:tailEnd/>
          </a:ln>
        </p:spPr>
        <p:txBody>
          <a:bodyPr anchor="t" anchorCtr="0" bIns="45720" compatLnSpc="1" lIns="91440" numCol="1" rIns="91440" tIns="45720" vert="horz" wrap="square">
            <a:prstTxWarp prst="textNoShape"/>
            <a:spAutoFit/>
          </a:bodyPr>
          <a:p>
            <a:pPr algn="just" defTabSz="914400" eaLnBrk="0" fontAlgn="base" hangingPunct="0" indent="0" latinLnBrk="0" lvl="0" marL="0" marR="0" rtl="0">
              <a:lnSpc>
                <a:spcPct val="150000"/>
              </a:lnSpc>
              <a:spcBef>
                <a:spcPct val="0"/>
              </a:spcBef>
              <a:spcAft>
                <a:spcPct val="0"/>
              </a:spcAft>
              <a:buClr>
                <a:srgbClr val="000000"/>
              </a:buClr>
              <a:buSzTx/>
            </a:pPr>
            <a:r>
              <a:rPr altLang="en-US" baseline="0" b="0" cap="none" dirty="0" sz="1600" i="0" kumimoji="0" lang="en-US" normalizeH="0" strike="noStrike" u="none">
                <a:ln>
                  <a:noFill/>
                </a:ln>
                <a:solidFill>
                  <a:srgbClr val="000000"/>
                </a:solidFill>
                <a:effectLst/>
                <a:latin typeface="Calibri" panose="020F0502020204030204" pitchFamily="34" charset="0"/>
              </a:rPr>
              <a:t>For the hydrogen-iodine equilibrium:   H</a:t>
            </a:r>
            <a:r>
              <a:rPr altLang="en-US" baseline="-25000" b="0" cap="none" dirty="0" sz="1600" i="0" kumimoji="0" lang="en-US" normalizeH="0" strike="noStrike" u="none">
                <a:ln>
                  <a:noFill/>
                </a:ln>
                <a:solidFill>
                  <a:srgbClr val="000000"/>
                </a:solidFill>
                <a:effectLst/>
                <a:latin typeface="Calibri" panose="020F0502020204030204" pitchFamily="34" charset="0"/>
              </a:rPr>
              <a:t>2</a:t>
            </a:r>
            <a:r>
              <a:rPr altLang="en-US" baseline="0" b="0" cap="none" dirty="0" sz="1600" i="0" kumimoji="0" lang="en-US" normalizeH="0" strike="noStrike" u="none">
                <a:ln>
                  <a:noFill/>
                </a:ln>
                <a:solidFill>
                  <a:srgbClr val="000000"/>
                </a:solidFill>
                <a:effectLst/>
                <a:latin typeface="Calibri" panose="020F0502020204030204" pitchFamily="34" charset="0"/>
              </a:rPr>
              <a:t> + I</a:t>
            </a:r>
            <a:r>
              <a:rPr altLang="en-US" baseline="-25000" b="0" cap="none" dirty="0" sz="1600" i="0" kumimoji="0" lang="en-US" normalizeH="0" strike="noStrike" u="none">
                <a:ln>
                  <a:noFill/>
                </a:ln>
                <a:solidFill>
                  <a:srgbClr val="000000"/>
                </a:solidFill>
                <a:effectLst/>
                <a:latin typeface="Calibri" panose="020F0502020204030204" pitchFamily="34" charset="0"/>
              </a:rPr>
              <a:t>2</a:t>
            </a:r>
            <a:r>
              <a:rPr altLang="en-US" baseline="0" b="0" cap="none" dirty="0" sz="1600" i="0" kumimoji="0" lang="en-US" normalizeH="0" strike="noStrike" u="none">
                <a:ln>
                  <a:noFill/>
                </a:ln>
                <a:solidFill>
                  <a:srgbClr val="000000"/>
                </a:solidFill>
                <a:effectLst/>
                <a:latin typeface="Calibri" panose="020F0502020204030204" pitchFamily="34" charset="0"/>
              </a:rPr>
              <a:t> 	</a:t>
            </a:r>
            <a:r>
              <a:rPr altLang="en-US" baseline="0" b="0" cap="none" dirty="0" sz="1600" i="0" kumimoji="0" lang="en-US" normalizeH="0" strike="noStrike" u="none">
                <a:ln>
                  <a:noFill/>
                </a:ln>
                <a:solidFill>
                  <a:schemeClr val="tx1"/>
                </a:solidFill>
                <a:effectLst/>
                <a:latin typeface="Calibri" panose="020F0502020204030204" pitchFamily="34" charset="0"/>
              </a:rPr>
              <a:t>2HI</a:t>
            </a:r>
            <a:endParaRPr altLang="en-US" baseline="0" b="0" cap="none" dirty="0" sz="1600" i="0" kumimoji="0" lang="en-US" normalizeH="0" strike="noStrike" u="none">
              <a:ln>
                <a:noFill/>
              </a:ln>
              <a:solidFill>
                <a:srgbClr val="000000"/>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sz="1600" i="0" kumimoji="0" lang="en-GB" normalizeH="0" strike="noStrike" u="none">
                <a:ln>
                  <a:noFill/>
                </a:ln>
                <a:solidFill>
                  <a:srgbClr val="000000"/>
                </a:solidFill>
                <a:effectLst/>
                <a:latin typeface="Calibri" panose="020F0502020204030204" pitchFamily="34" charset="0"/>
              </a:rPr>
              <a:t>Determine the value of K</a:t>
            </a:r>
            <a:r>
              <a:rPr altLang="en-US" baseline="-25000" b="0" cap="none" dirty="0" sz="1600" i="0" kumimoji="0" lang="en-GB" normalizeH="0" strike="noStrike" u="none">
                <a:ln>
                  <a:noFill/>
                </a:ln>
                <a:solidFill>
                  <a:srgbClr val="000000"/>
                </a:solidFill>
                <a:effectLst/>
                <a:latin typeface="Calibri" panose="020F0502020204030204" pitchFamily="34" charset="0"/>
              </a:rPr>
              <a:t>c</a:t>
            </a:r>
            <a:r>
              <a:rPr altLang="en-US" baseline="0" b="0" cap="none" dirty="0" sz="1600" i="0" kumimoji="0" lang="en-GB" normalizeH="0" strike="noStrike" u="none">
                <a:ln>
                  <a:noFill/>
                </a:ln>
                <a:solidFill>
                  <a:srgbClr val="000000"/>
                </a:solidFill>
                <a:effectLst/>
                <a:latin typeface="Calibri" panose="020F0502020204030204" pitchFamily="34" charset="0"/>
              </a:rPr>
              <a:t> if the initial amount of H</a:t>
            </a:r>
            <a:r>
              <a:rPr altLang="en-US" baseline="-25000" b="0" cap="none" dirty="0" sz="1600" i="0" kumimoji="0" lang="en-GB" normalizeH="0" strike="noStrike" u="none">
                <a:ln>
                  <a:noFill/>
                </a:ln>
                <a:solidFill>
                  <a:srgbClr val="000000"/>
                </a:solidFill>
                <a:effectLst/>
                <a:latin typeface="Calibri" panose="020F0502020204030204" pitchFamily="34" charset="0"/>
              </a:rPr>
              <a:t>2</a:t>
            </a:r>
            <a:r>
              <a:rPr altLang="en-US" baseline="0" b="0" cap="none" dirty="0" sz="1600" i="0" kumimoji="0" lang="en-GB" normalizeH="0" strike="noStrike" u="none">
                <a:ln>
                  <a:noFill/>
                </a:ln>
                <a:solidFill>
                  <a:srgbClr val="000000"/>
                </a:solidFill>
                <a:effectLst/>
                <a:latin typeface="Calibri" panose="020F0502020204030204" pitchFamily="34" charset="0"/>
              </a:rPr>
              <a:t> is </a:t>
            </a:r>
            <a:r>
              <a:rPr altLang="en-US" baseline="0" b="0" cap="none" dirty="0" sz="1600" i="1" kumimoji="0" lang="en-GB" normalizeH="0" strike="noStrike" u="none">
                <a:ln>
                  <a:noFill/>
                </a:ln>
                <a:solidFill>
                  <a:srgbClr val="000000"/>
                </a:solidFill>
                <a:effectLst/>
                <a:latin typeface="Calibri" panose="020F0502020204030204" pitchFamily="34" charset="0"/>
              </a:rPr>
              <a:t>a</a:t>
            </a:r>
            <a:r>
              <a:rPr altLang="en-US" baseline="0" b="0" cap="none" dirty="0" sz="1600" i="0" kumimoji="0" lang="en-GB" normalizeH="0" strike="noStrike" u="none">
                <a:ln>
                  <a:noFill/>
                </a:ln>
                <a:solidFill>
                  <a:srgbClr val="000000"/>
                </a:solidFill>
                <a:effectLst/>
                <a:latin typeface="Calibri" panose="020F0502020204030204" pitchFamily="34" charset="0"/>
              </a:rPr>
              <a:t> moles, I</a:t>
            </a:r>
            <a:r>
              <a:rPr altLang="en-US" baseline="-25000" b="0" cap="none" dirty="0" sz="1600" i="0" kumimoji="0" lang="en-GB" normalizeH="0" strike="noStrike" u="none">
                <a:ln>
                  <a:noFill/>
                </a:ln>
                <a:solidFill>
                  <a:srgbClr val="000000"/>
                </a:solidFill>
                <a:effectLst/>
                <a:latin typeface="Calibri" panose="020F0502020204030204" pitchFamily="34" charset="0"/>
              </a:rPr>
              <a:t>2</a:t>
            </a:r>
            <a:r>
              <a:rPr altLang="en-US" baseline="0" b="0" cap="none" dirty="0" sz="1600" i="0" kumimoji="0" lang="en-GB" normalizeH="0" strike="noStrike" u="none">
                <a:ln>
                  <a:noFill/>
                </a:ln>
                <a:solidFill>
                  <a:srgbClr val="000000"/>
                </a:solidFill>
                <a:effectLst/>
                <a:latin typeface="Calibri" panose="020F0502020204030204" pitchFamily="34" charset="0"/>
              </a:rPr>
              <a:t> is </a:t>
            </a:r>
            <a:r>
              <a:rPr altLang="en-US" baseline="0" b="0" cap="none" dirty="0" sz="1600" i="1" kumimoji="0" lang="en-GB" normalizeH="0" strike="noStrike" u="none">
                <a:ln>
                  <a:noFill/>
                </a:ln>
                <a:solidFill>
                  <a:srgbClr val="000000"/>
                </a:solidFill>
                <a:effectLst/>
                <a:latin typeface="Calibri" panose="020F0502020204030204" pitchFamily="34" charset="0"/>
              </a:rPr>
              <a:t>b</a:t>
            </a:r>
            <a:r>
              <a:rPr altLang="en-US" baseline="0" b="0" cap="none" dirty="0" sz="1600" i="0" kumimoji="0" lang="en-GB" normalizeH="0" strike="noStrike" u="none">
                <a:ln>
                  <a:noFill/>
                </a:ln>
                <a:solidFill>
                  <a:srgbClr val="000000"/>
                </a:solidFill>
                <a:effectLst/>
                <a:latin typeface="Calibri" panose="020F0502020204030204" pitchFamily="34" charset="0"/>
              </a:rPr>
              <a:t> moles and the amount of H</a:t>
            </a:r>
            <a:r>
              <a:rPr altLang="en-US" baseline="-25000" b="0" cap="none" dirty="0" sz="1600" i="0" kumimoji="0" lang="en-GB" normalizeH="0" strike="noStrike" u="none">
                <a:ln>
                  <a:noFill/>
                </a:ln>
                <a:solidFill>
                  <a:srgbClr val="000000"/>
                </a:solidFill>
                <a:effectLst/>
                <a:latin typeface="Calibri" panose="020F0502020204030204" pitchFamily="34" charset="0"/>
              </a:rPr>
              <a:t>2</a:t>
            </a:r>
            <a:r>
              <a:rPr altLang="en-US" baseline="0" b="0" cap="none" dirty="0" sz="1600" i="0" kumimoji="0" lang="en-GB" normalizeH="0" strike="noStrike" u="none">
                <a:ln>
                  <a:noFill/>
                </a:ln>
                <a:solidFill>
                  <a:srgbClr val="000000"/>
                </a:solidFill>
                <a:effectLst/>
                <a:latin typeface="Calibri" panose="020F0502020204030204" pitchFamily="34" charset="0"/>
              </a:rPr>
              <a:t> or I</a:t>
            </a:r>
            <a:r>
              <a:rPr altLang="en-US" baseline="-25000" b="0" cap="none" dirty="0" sz="1600" i="0" kumimoji="0" lang="en-GB" normalizeH="0" strike="noStrike" u="none">
                <a:ln>
                  <a:noFill/>
                </a:ln>
                <a:solidFill>
                  <a:srgbClr val="000000"/>
                </a:solidFill>
                <a:effectLst/>
                <a:latin typeface="Calibri" panose="020F0502020204030204" pitchFamily="34" charset="0"/>
              </a:rPr>
              <a:t>2</a:t>
            </a:r>
            <a:r>
              <a:rPr altLang="en-US" baseline="0" b="0" cap="none" dirty="0" sz="1600" i="0" kumimoji="0" lang="en-GB" normalizeH="0" strike="noStrike" u="none">
                <a:ln>
                  <a:noFill/>
                </a:ln>
                <a:solidFill>
                  <a:srgbClr val="000000"/>
                </a:solidFill>
                <a:effectLst/>
                <a:latin typeface="Calibri" panose="020F0502020204030204" pitchFamily="34" charset="0"/>
              </a:rPr>
              <a:t> reacted is </a:t>
            </a:r>
            <a:r>
              <a:rPr altLang="en-US" baseline="0" b="0" cap="none" dirty="0" sz="1600" i="1" kumimoji="0" lang="en-GB" normalizeH="0" strike="noStrike" u="none">
                <a:ln>
                  <a:noFill/>
                </a:ln>
                <a:solidFill>
                  <a:srgbClr val="000000"/>
                </a:solidFill>
                <a:effectLst/>
                <a:latin typeface="Calibri" panose="020F0502020204030204" pitchFamily="34" charset="0"/>
              </a:rPr>
              <a:t>x</a:t>
            </a:r>
            <a:r>
              <a:rPr altLang="en-US" baseline="0" b="0" cap="none" dirty="0" sz="1600" i="0" kumimoji="0" lang="en-GB" normalizeH="0" strike="noStrike" u="none">
                <a:ln>
                  <a:noFill/>
                </a:ln>
                <a:solidFill>
                  <a:srgbClr val="000000"/>
                </a:solidFill>
                <a:effectLst/>
                <a:latin typeface="Calibri" panose="020F0502020204030204" pitchFamily="34" charset="0"/>
              </a:rPr>
              <a:t> moles</a:t>
            </a:r>
          </a:p>
          <a:p>
            <a:pPr algn="just" defTabSz="914400" eaLnBrk="0" fontAlgn="base" hangingPunct="0" indent="0" latinLnBrk="0" lvl="2" marL="914400" marR="0" rtl="0">
              <a:lnSpc>
                <a:spcPct val="150000"/>
              </a:lnSpc>
              <a:spcBef>
                <a:spcPct val="0"/>
              </a:spcBef>
              <a:spcAft>
                <a:spcPct val="0"/>
              </a:spcAft>
              <a:buClrTx/>
              <a:buSzTx/>
              <a:buFontTx/>
              <a:buNone/>
            </a:pPr>
            <a:r>
              <a:rPr altLang="en-US" baseline="0" b="0" cap="none" dirty="0" sz="1600" i="0" kumimoji="0" lang="en-GB" normalizeH="0" strike="noStrike" u="none">
                <a:ln>
                  <a:noFill/>
                </a:ln>
                <a:solidFill>
                  <a:srgbClr val="000000"/>
                </a:solidFill>
                <a:effectLst/>
                <a:latin typeface="Calibri" panose="020F0502020204030204" pitchFamily="34" charset="0"/>
              </a:rPr>
              <a:t>	H</a:t>
            </a:r>
            <a:r>
              <a:rPr altLang="en-US" baseline="-25000" b="0" cap="none" dirty="0" sz="1600" i="0" kumimoji="0" lang="en-GB" normalizeH="0" strike="noStrike" u="none">
                <a:ln>
                  <a:noFill/>
                </a:ln>
                <a:solidFill>
                  <a:srgbClr val="000000"/>
                </a:solidFill>
                <a:effectLst/>
                <a:latin typeface="Calibri" panose="020F0502020204030204" pitchFamily="34" charset="0"/>
              </a:rPr>
              <a:t>2</a:t>
            </a:r>
            <a:r>
              <a:rPr altLang="en-US" baseline="0" b="0" cap="none" dirty="0" sz="1600" i="0" kumimoji="0" lang="en-GB" normalizeH="0" strike="noStrike" u="none">
                <a:ln>
                  <a:noFill/>
                </a:ln>
                <a:solidFill>
                  <a:srgbClr val="000000"/>
                </a:solidFill>
                <a:effectLst/>
                <a:latin typeface="Calibri" panose="020F0502020204030204" pitchFamily="34" charset="0"/>
              </a:rPr>
              <a:t>   +   I</a:t>
            </a:r>
            <a:r>
              <a:rPr altLang="en-US" baseline="-25000" b="0" cap="none" dirty="0" sz="1600" i="0" kumimoji="0" lang="en-GB" normalizeH="0" strike="noStrike" u="none">
                <a:ln>
                  <a:noFill/>
                </a:ln>
                <a:solidFill>
                  <a:srgbClr val="000000"/>
                </a:solidFill>
                <a:effectLst/>
                <a:latin typeface="Calibri" panose="020F0502020204030204" pitchFamily="34" charset="0"/>
              </a:rPr>
              <a:t>2</a:t>
            </a:r>
            <a:r>
              <a:rPr altLang="en-US" baseline="0" b="0" cap="none" dirty="0" sz="1600" i="0" kumimoji="0" lang="en-GB" normalizeH="0" strike="noStrike" u="none">
                <a:ln>
                  <a:noFill/>
                </a:ln>
                <a:solidFill>
                  <a:srgbClr val="000000"/>
                </a:solidFill>
                <a:effectLst/>
                <a:latin typeface="Calibri" panose="020F0502020204030204" pitchFamily="34" charset="0"/>
              </a:rPr>
              <a:t>  </a:t>
            </a:r>
            <a:r>
              <a:rPr altLang="en-US" baseline="0" b="0" cap="none" dirty="0" sz="1600" i="0" kumimoji="0" lang="en-GB" normalizeH="0" strike="noStrike" u="none">
                <a:ln>
                  <a:noFill/>
                </a:ln>
                <a:solidFill>
                  <a:schemeClr val="tx1"/>
                </a:solidFill>
                <a:effectLst/>
                <a:latin typeface="Calibri" panose="020F0502020204030204" pitchFamily="34" charset="0"/>
              </a:rPr>
              <a:t>  	 2HI</a:t>
            </a: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sz="1600" i="0" kumimoji="0" lang="en-GB" normalizeH="0" strike="noStrike" u="none">
                <a:ln>
                  <a:noFill/>
                </a:ln>
                <a:solidFill>
                  <a:srgbClr val="000000"/>
                </a:solidFill>
                <a:effectLst/>
                <a:latin typeface="Calibri" panose="020F0502020204030204" pitchFamily="34" charset="0"/>
              </a:rPr>
              <a:t>Initial 	 	a         b                   0</a:t>
            </a: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sz="1600" i="0" kumimoji="0" lang="en-GB" normalizeH="0" strike="noStrike" u="none">
                <a:ln>
                  <a:noFill/>
                </a:ln>
                <a:solidFill>
                  <a:srgbClr val="000000"/>
                </a:solidFill>
                <a:effectLst/>
                <a:latin typeface="Calibri" panose="020F0502020204030204" pitchFamily="34" charset="0"/>
              </a:rPr>
              <a:t>Reaction of </a:t>
            </a:r>
            <a:r>
              <a:rPr altLang="en-US" baseline="0" b="0" cap="none" dirty="0" sz="1600" i="1" kumimoji="0" lang="en-GB" normalizeH="0" strike="noStrike" u="none">
                <a:ln>
                  <a:noFill/>
                </a:ln>
                <a:solidFill>
                  <a:srgbClr val="000000"/>
                </a:solidFill>
                <a:effectLst/>
                <a:latin typeface="Calibri" panose="020F0502020204030204" pitchFamily="34" charset="0"/>
              </a:rPr>
              <a:t>x</a:t>
            </a:r>
            <a:r>
              <a:rPr altLang="en-US" baseline="0" b="0" cap="none" dirty="0" sz="1600" i="0" kumimoji="0" lang="en-GB" normalizeH="0" strike="noStrike" u="none">
                <a:ln>
                  <a:noFill/>
                </a:ln>
                <a:solidFill>
                  <a:srgbClr val="000000"/>
                </a:solidFill>
                <a:effectLst/>
                <a:latin typeface="Calibri" panose="020F0502020204030204" pitchFamily="34" charset="0"/>
              </a:rPr>
              <a:t> moles gives</a:t>
            </a: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sz="1600" i="0" kumimoji="0" lang="en-GB" normalizeH="0" strike="noStrike" u="none">
                <a:ln>
                  <a:noFill/>
                </a:ln>
                <a:solidFill>
                  <a:srgbClr val="000000"/>
                </a:solidFill>
                <a:effectLst/>
                <a:latin typeface="Calibri" panose="020F0502020204030204" pitchFamily="34" charset="0"/>
              </a:rPr>
              <a:t>		a-x      b-x             2x</a:t>
            </a: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sz="1600" i="0" kumimoji="0" lang="en-GB" normalizeH="0" strike="noStrike" u="none">
                <a:ln>
                  <a:noFill/>
                </a:ln>
                <a:solidFill>
                  <a:schemeClr val="tx1"/>
                </a:solidFill>
                <a:effectLst/>
                <a:latin typeface="Calibri" panose="020F0502020204030204" pitchFamily="34" charset="0"/>
              </a:rPr>
              <a:t>K</a:t>
            </a:r>
            <a:r>
              <a:rPr altLang="en-US" baseline="-25000" b="0" cap="none" dirty="0" sz="1600" i="0" kumimoji="0" lang="en-GB" normalizeH="0" strike="noStrike" u="none">
                <a:ln>
                  <a:noFill/>
                </a:ln>
                <a:solidFill>
                  <a:schemeClr val="tx1"/>
                </a:solidFill>
                <a:effectLst/>
                <a:latin typeface="Calibri" panose="020F0502020204030204" pitchFamily="34" charset="0"/>
              </a:rPr>
              <a:t>c</a:t>
            </a:r>
            <a:r>
              <a:rPr altLang="en-US" baseline="0" b="0" cap="none" dirty="0" sz="1600" i="0" kumimoji="0" lang="en-GB" normalizeH="0" strike="noStrike" u="none">
                <a:ln>
                  <a:noFill/>
                </a:ln>
                <a:solidFill>
                  <a:schemeClr val="tx1"/>
                </a:solidFill>
                <a:effectLst/>
                <a:latin typeface="Calibri" panose="020F0502020204030204" pitchFamily="34" charset="0"/>
              </a:rPr>
              <a:t>  =      [HI]</a:t>
            </a:r>
            <a:r>
              <a:rPr altLang="en-US" baseline="30000" b="0" cap="none" dirty="0" sz="1600" i="0" kumimoji="0" lang="en-GB" normalizeH="0" strike="noStrike" u="none">
                <a:ln>
                  <a:noFill/>
                </a:ln>
                <a:solidFill>
                  <a:schemeClr val="tx1"/>
                </a:solidFill>
                <a:effectLst/>
                <a:latin typeface="Calibri" panose="020F0502020204030204" pitchFamily="34" charset="0"/>
              </a:rPr>
              <a:t>2</a:t>
            </a:r>
            <a:endParaRPr altLang="en-US" baseline="0" b="0" cap="none" dirty="0" sz="160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sz="1600" i="0" kumimoji="0" lang="en-GB" normalizeH="0" strike="noStrike" u="none">
                <a:ln>
                  <a:noFill/>
                </a:ln>
                <a:solidFill>
                  <a:schemeClr val="tx1"/>
                </a:solidFill>
                <a:effectLst/>
                <a:latin typeface="Calibri" panose="020F0502020204030204" pitchFamily="34" charset="0"/>
              </a:rPr>
              <a:t>          [H</a:t>
            </a:r>
            <a:r>
              <a:rPr altLang="en-US" baseline="-25000" b="0" cap="none" dirty="0" sz="1600" i="0" kumimoji="0" lang="en-GB" normalizeH="0" strike="noStrike" u="none">
                <a:ln>
                  <a:noFill/>
                </a:ln>
                <a:solidFill>
                  <a:schemeClr val="tx1"/>
                </a:solidFill>
                <a:effectLst/>
                <a:latin typeface="Calibri" panose="020F0502020204030204" pitchFamily="34" charset="0"/>
              </a:rPr>
              <a:t>2</a:t>
            </a:r>
            <a:r>
              <a:rPr altLang="en-US" baseline="0" b="0" cap="none" dirty="0" sz="1600" i="0" kumimoji="0" lang="en-GB" normalizeH="0" strike="noStrike" u="none">
                <a:ln>
                  <a:noFill/>
                </a:ln>
                <a:solidFill>
                  <a:schemeClr val="tx1"/>
                </a:solidFill>
                <a:effectLst/>
                <a:latin typeface="Calibri" panose="020F0502020204030204" pitchFamily="34" charset="0"/>
              </a:rPr>
              <a:t>][I</a:t>
            </a:r>
            <a:r>
              <a:rPr altLang="en-US" baseline="-25000" b="0" cap="none" dirty="0" sz="1600" i="0" kumimoji="0" lang="en-GB" normalizeH="0" strike="noStrike" u="none">
                <a:ln>
                  <a:noFill/>
                </a:ln>
                <a:solidFill>
                  <a:schemeClr val="tx1"/>
                </a:solidFill>
                <a:effectLst/>
                <a:latin typeface="Calibri" panose="020F0502020204030204" pitchFamily="34" charset="0"/>
              </a:rPr>
              <a:t>2</a:t>
            </a:r>
            <a:r>
              <a:rPr altLang="en-US" baseline="0" b="0" cap="none" dirty="0" sz="1600" i="0" kumimoji="0" lang="en-GB" normalizeH="0" strike="noStrike" u="none">
                <a:ln>
                  <a:noFill/>
                </a:ln>
                <a:solidFill>
                  <a:schemeClr val="tx1"/>
                </a:solidFill>
                <a:effectLst/>
                <a:latin typeface="Calibri" panose="020F0502020204030204" pitchFamily="34" charset="0"/>
              </a:rPr>
              <a:t>]</a:t>
            </a:r>
            <a:endParaRPr altLang="en-US" baseline="30000" b="0" cap="none" dirty="0" sz="160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sz="1600" i="0" kumimoji="0" lang="en-GB" normalizeH="0" strike="noStrike" u="none">
                <a:ln>
                  <a:noFill/>
                </a:ln>
                <a:solidFill>
                  <a:schemeClr val="tx1"/>
                </a:solidFill>
                <a:effectLst/>
                <a:latin typeface="Calibri" panose="020F0502020204030204" pitchFamily="34" charset="0"/>
              </a:rPr>
              <a:t>K</a:t>
            </a:r>
            <a:r>
              <a:rPr altLang="en-US" baseline="-25000" b="0" cap="none" dirty="0" sz="1600" i="0" kumimoji="0" lang="en-GB" normalizeH="0" strike="noStrike" u="none">
                <a:ln>
                  <a:noFill/>
                </a:ln>
                <a:solidFill>
                  <a:schemeClr val="tx1"/>
                </a:solidFill>
                <a:effectLst/>
                <a:latin typeface="Calibri" panose="020F0502020204030204" pitchFamily="34" charset="0"/>
              </a:rPr>
              <a:t>c</a:t>
            </a:r>
            <a:r>
              <a:rPr altLang="en-US" baseline="0" b="0" cap="none" dirty="0" sz="1600" i="0" kumimoji="0" lang="en-GB" normalizeH="0" strike="noStrike" u="none">
                <a:ln>
                  <a:noFill/>
                </a:ln>
                <a:solidFill>
                  <a:schemeClr val="tx1"/>
                </a:solidFill>
                <a:effectLst/>
                <a:latin typeface="Calibri" panose="020F0502020204030204" pitchFamily="34" charset="0"/>
              </a:rPr>
              <a:t>  =      [2x]</a:t>
            </a:r>
            <a:r>
              <a:rPr altLang="en-US" baseline="30000" b="0" cap="none" dirty="0" sz="1600" i="0" kumimoji="0" lang="en-GB" normalizeH="0" strike="noStrike" u="none">
                <a:ln>
                  <a:noFill/>
                </a:ln>
                <a:solidFill>
                  <a:schemeClr val="tx1"/>
                </a:solidFill>
                <a:effectLst/>
                <a:latin typeface="Calibri" panose="020F0502020204030204" pitchFamily="34" charset="0"/>
              </a:rPr>
              <a:t>2</a:t>
            </a:r>
            <a:endParaRPr altLang="en-US" baseline="0" b="0" cap="none" dirty="0" sz="160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sz="1600" i="0" kumimoji="0" lang="en-GB" normalizeH="0" strike="noStrike" u="none">
                <a:ln>
                  <a:noFill/>
                </a:ln>
                <a:solidFill>
                  <a:schemeClr val="tx1"/>
                </a:solidFill>
                <a:effectLst/>
                <a:latin typeface="Calibri" panose="020F0502020204030204" pitchFamily="34" charset="0"/>
              </a:rPr>
              <a:t>          [a-x][b-x]</a:t>
            </a:r>
            <a:endParaRPr altLang="en-US" baseline="30000" b="0" cap="none" dirty="0" sz="160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sz="1600" i="0" kumimoji="0" lang="en-GB" normalizeH="0" strike="noStrike" u="none">
                <a:ln>
                  <a:noFill/>
                </a:ln>
                <a:solidFill>
                  <a:schemeClr val="tx1"/>
                </a:solidFill>
                <a:effectLst/>
                <a:latin typeface="Calibri" panose="020F0502020204030204" pitchFamily="34" charset="0"/>
              </a:rPr>
              <a:t>    =       4x</a:t>
            </a:r>
            <a:r>
              <a:rPr altLang="en-US" baseline="30000" b="0" cap="none" dirty="0" sz="1600" i="0" kumimoji="0" lang="en-GB" normalizeH="0" strike="noStrike" u="none">
                <a:ln>
                  <a:noFill/>
                </a:ln>
                <a:solidFill>
                  <a:schemeClr val="tx1"/>
                </a:solidFill>
                <a:effectLst/>
                <a:latin typeface="Calibri" panose="020F0502020204030204" pitchFamily="34" charset="0"/>
              </a:rPr>
              <a:t>2</a:t>
            </a:r>
            <a:endParaRPr altLang="en-US" baseline="0" b="0" cap="none" dirty="0" sz="160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sz="1600" i="0" kumimoji="0" lang="en-GB" normalizeH="0" strike="noStrike" u="none">
                <a:ln>
                  <a:noFill/>
                </a:ln>
                <a:solidFill>
                  <a:schemeClr val="tx1"/>
                </a:solidFill>
                <a:effectLst/>
                <a:latin typeface="Calibri" panose="020F0502020204030204" pitchFamily="34" charset="0"/>
              </a:rPr>
              <a:t>         (a-x)(b-x)</a:t>
            </a:r>
            <a:endParaRPr altLang="en-US" baseline="0" b="0" cap="none" dirty="0" sz="1600" i="0" kumimoji="0" lang="en-US" normalizeH="0" strike="noStrike" u="none">
              <a:ln>
                <a:noFill/>
              </a:ln>
              <a:solidFill>
                <a:schemeClr val="tx1"/>
              </a:solidFill>
              <a:effectLst/>
              <a:latin typeface="Calibri" panose="020F0502020204030204" pitchFamily="34" charset="0"/>
            </a:endParaRPr>
          </a:p>
        </p:txBody>
      </p:sp>
      <p:sp>
        <p:nvSpPr>
          <p:cNvPr id="1048620" name="Rectangle 12"/>
          <p:cNvSpPr>
            <a:spLocks noChangeArrowheads="1"/>
          </p:cNvSpPr>
          <p:nvPr/>
        </p:nvSpPr>
        <p:spPr bwMode="auto">
          <a:xfrm>
            <a:off x="4544704" y="2574843"/>
            <a:ext cx="12192000" cy="0"/>
          </a:xfrm>
          <a:prstGeom prst="rect"/>
          <a:noFill/>
          <a:ln>
            <a:noFill/>
          </a:ln>
          <a:effectLst/>
        </p:spPr>
        <p:txBody>
          <a:bodyPr anchor="ctr" anchorCtr="0" bIns="45720" compatLnSpc="1" lIns="91440" numCol="1" rIns="91440" tIns="45720" vert="horz" wrap="none">
            <a:prstTxWarp prst="textNoShape"/>
            <a:spAutoFit/>
          </a:bodyPr>
          <a:p>
            <a:endParaRPr lang="en-GB"/>
          </a:p>
        </p:txBody>
      </p:sp>
      <p:graphicFrame>
        <p:nvGraphicFramePr>
          <p:cNvPr id="4194308" name="Object 13"/>
          <p:cNvGraphicFramePr>
            <a:graphicFrameLocks noChangeAspect="1"/>
          </p:cNvGraphicFramePr>
          <p:nvPr/>
        </p:nvGraphicFramePr>
        <p:xfrm>
          <a:off x="4106554" y="2613500"/>
          <a:ext cx="438150" cy="104775"/>
        </p:xfrm>
        <a:graphic>
          <a:graphicData uri="http://schemas.openxmlformats.org/presentationml/2006/ole">
            <mc:AlternateContent xmlns:mc="http://schemas.openxmlformats.org/markup-compatibility/2006">
              <mc:Choice xmlns:v="urn:schemas-microsoft-com:vml" Requires="v">
                <p:oleObj name="CS ChemDraw Drawing" r:id="rId3" spid="_x0000_s17470" imgH="165100" imgW="673100" progId="ChemDraw.Document.6.0">
                  <p:embed/>
                </p:oleObj>
              </mc:Choice>
              <mc:Fallback>
                <p:oleObj name="CS ChemDraw Drawing" r:id="rId3" imgH="165100" imgW="673100" progId="ChemDraw.Document.6.0">
                  <p:embed/>
                  <p:pic>
                    <p:nvPicPr>
                      <p:cNvPr id="2097159" name="Object 11"/>
                      <p:cNvPicPr>
                        <a:picLocks noChangeAspect="1" noChangeArrowheads="1"/>
                      </p:cNvPicPr>
                      <p:nvPr/>
                    </p:nvPicPr>
                    <p:blipFill>
                      <a:blip xmlns:r="http://schemas.openxmlformats.org/officeDocument/2006/relationships" r:embed="rId2"/>
                      <a:srcRect/>
                      <a:stretch>
                        <a:fillRect/>
                      </a:stretch>
                    </p:blipFill>
                    <p:spPr bwMode="auto">
                      <a:xfrm>
                        <a:off x="4106554" y="2613500"/>
                        <a:ext cx="438150" cy="104775"/>
                      </a:xfrm>
                      <a:prstGeom prst="rect"/>
                      <a:noFill/>
                    </p:spPr>
                  </p:pic>
                </p:oleObj>
              </mc:Fallback>
            </mc:AlternateContent>
          </a:graphicData>
        </a:graphic>
      </p:graphicFrame>
      <p:graphicFrame>
        <p:nvGraphicFramePr>
          <p:cNvPr id="4194309" name="Object 14"/>
          <p:cNvGraphicFramePr>
            <a:graphicFrameLocks noChangeAspect="1"/>
          </p:cNvGraphicFramePr>
          <p:nvPr/>
        </p:nvGraphicFramePr>
        <p:xfrm>
          <a:off x="2949371" y="3638378"/>
          <a:ext cx="438150" cy="104775"/>
        </p:xfrm>
        <a:graphic>
          <a:graphicData uri="http://schemas.openxmlformats.org/presentationml/2006/ole">
            <mc:AlternateContent xmlns:mc="http://schemas.openxmlformats.org/markup-compatibility/2006">
              <mc:Choice xmlns:v="urn:schemas-microsoft-com:vml" Requires="v">
                <p:oleObj name="CS ChemDraw Drawing" r:id="rId4" spid="_x0000_s17471" imgH="165100" imgW="673100" progId="ChemDraw.Document.6.0">
                  <p:embed/>
                </p:oleObj>
              </mc:Choice>
              <mc:Fallback>
                <p:oleObj name="CS ChemDraw Drawing" r:id="rId4" imgH="165100" imgW="673100" progId="ChemDraw.Document.6.0">
                  <p:embed/>
                  <p:pic>
                    <p:nvPicPr>
                      <p:cNvPr id="2097160" name="Object 13"/>
                      <p:cNvPicPr>
                        <a:picLocks noChangeAspect="1" noChangeArrowheads="1"/>
                      </p:cNvPicPr>
                      <p:nvPr/>
                    </p:nvPicPr>
                    <p:blipFill>
                      <a:blip xmlns:r="http://schemas.openxmlformats.org/officeDocument/2006/relationships" r:embed="rId2"/>
                      <a:srcRect/>
                      <a:stretch>
                        <a:fillRect/>
                      </a:stretch>
                    </p:blipFill>
                    <p:spPr bwMode="auto">
                      <a:xfrm>
                        <a:off x="2949371" y="3638378"/>
                        <a:ext cx="438150" cy="104775"/>
                      </a:xfrm>
                      <a:prstGeom prst="rect"/>
                      <a:noFill/>
                    </p:spPr>
                  </p:pic>
                </p:oleObj>
              </mc:Fallback>
            </mc:AlternateContent>
          </a:graphicData>
        </a:graphic>
      </p:graphicFrame>
      <p:cxnSp>
        <p:nvCxnSpPr>
          <p:cNvPr id="3145729" name="Straight Connector 16"/>
          <p:cNvCxnSpPr>
            <a:cxnSpLocks/>
          </p:cNvCxnSpPr>
          <p:nvPr/>
        </p:nvCxnSpPr>
        <p:spPr>
          <a:xfrm>
            <a:off x="748587" y="5009321"/>
            <a:ext cx="438150" cy="0"/>
          </a:xfrm>
          <a:prstGeom prst="line"/>
        </p:spPr>
        <p:style>
          <a:lnRef idx="1">
            <a:schemeClr val="dk1"/>
          </a:lnRef>
          <a:fillRef idx="0">
            <a:schemeClr val="dk1"/>
          </a:fillRef>
          <a:effectRef idx="0">
            <a:schemeClr val="dk1"/>
          </a:effectRef>
          <a:fontRef idx="minor">
            <a:schemeClr val="tx1"/>
          </a:fontRef>
        </p:style>
      </p:cxnSp>
      <p:cxnSp>
        <p:nvCxnSpPr>
          <p:cNvPr id="3145730" name="Straight Connector 18"/>
          <p:cNvCxnSpPr>
            <a:cxnSpLocks/>
          </p:cNvCxnSpPr>
          <p:nvPr/>
        </p:nvCxnSpPr>
        <p:spPr>
          <a:xfrm>
            <a:off x="594910" y="5738192"/>
            <a:ext cx="819955" cy="0"/>
          </a:xfrm>
          <a:prstGeom prst="line"/>
        </p:spPr>
        <p:style>
          <a:lnRef idx="1">
            <a:schemeClr val="dk1"/>
          </a:lnRef>
          <a:fillRef idx="0">
            <a:schemeClr val="dk1"/>
          </a:fillRef>
          <a:effectRef idx="0">
            <a:schemeClr val="dk1"/>
          </a:effectRef>
          <a:fontRef idx="minor">
            <a:schemeClr val="tx1"/>
          </a:fontRef>
        </p:style>
      </p:cxnSp>
      <p:cxnSp>
        <p:nvCxnSpPr>
          <p:cNvPr id="3145731" name="Straight Connector 20"/>
          <p:cNvCxnSpPr>
            <a:cxnSpLocks/>
          </p:cNvCxnSpPr>
          <p:nvPr/>
        </p:nvCxnSpPr>
        <p:spPr>
          <a:xfrm>
            <a:off x="468126" y="6499156"/>
            <a:ext cx="853400" cy="0"/>
          </a:xfrm>
          <a:prstGeom prst="line"/>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1" name="Slide Number Placeholder 1"/>
          <p:cNvSpPr>
            <a:spLocks noGrp="1"/>
          </p:cNvSpPr>
          <p:nvPr>
            <p:ph type="sldNum" sz="quarter" idx="12"/>
          </p:nvPr>
        </p:nvSpPr>
        <p:spPr/>
        <p:txBody>
          <a:bodyPr/>
          <a:p>
            <a:fld id="{6AE4CC81-9032-4BD1-B72C-9117D8D40CA4}" type="slidenum">
              <a:rPr lang="en-GB" smtClean="0"/>
              <a:t>8</a:t>
            </a:fld>
            <a:endParaRPr lang="en-GB"/>
          </a:p>
        </p:txBody>
      </p:sp>
      <p:sp>
        <p:nvSpPr>
          <p:cNvPr id="1048622" name="Text Box 2"/>
          <p:cNvSpPr txBox="1">
            <a:spLocks noChangeArrowheads="1"/>
          </p:cNvSpPr>
          <p:nvPr/>
        </p:nvSpPr>
        <p:spPr bwMode="auto">
          <a:xfrm>
            <a:off x="12699" y="15875"/>
            <a:ext cx="12086535" cy="6740307"/>
          </a:xfrm>
          <a:prstGeom prst="rect"/>
          <a:noFill/>
          <a:ln w="9525">
            <a:noFill/>
            <a:miter lim="800000"/>
            <a:headEnd/>
            <a:tailEnd/>
          </a:ln>
        </p:spPr>
        <p:txBody>
          <a:bodyPr anchor="t" anchorCtr="0" bIns="45720" compatLnSpc="1" lIns="91440" numCol="1" rIns="91440" tIns="45720" vert="horz" wrap="square">
            <a:prstTxWarp prst="textNoShape"/>
            <a:spAutoFit/>
          </a:bodyPr>
          <a:p>
            <a:pPr algn="just" defTabSz="914400" eaLnBrk="0" fontAlgn="base" hangingPunct="0" indent="0" latinLnBrk="0" lvl="0" marL="0" marR="0" rtl="0">
              <a:lnSpc>
                <a:spcPct val="150000"/>
              </a:lnSpc>
              <a:spcBef>
                <a:spcPct val="0"/>
              </a:spcBef>
              <a:spcAft>
                <a:spcPct val="0"/>
              </a:spcAft>
              <a:buClrTx/>
              <a:buSzTx/>
              <a:buFontTx/>
              <a:buNone/>
            </a:pPr>
            <a:r>
              <a:rPr altLang="en-US" baseline="0" b="1" cap="none" dirty="0" sz="1600" i="0" kumimoji="0" lang="en-GB" normalizeH="0" strike="noStrike" u="none">
                <a:ln>
                  <a:noFill/>
                </a:ln>
                <a:solidFill>
                  <a:srgbClr val="000000"/>
                </a:solidFill>
                <a:effectLst/>
                <a:latin typeface="Calibri" panose="020F0502020204030204" pitchFamily="34" charset="0"/>
              </a:rPr>
              <a:t>Equilibrium constant in terms of partial pressure</a:t>
            </a: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sz="1600" i="0" kumimoji="0" lang="en-GB" normalizeH="0" strike="noStrike" u="none">
                <a:ln>
                  <a:noFill/>
                </a:ln>
                <a:solidFill>
                  <a:srgbClr val="000000"/>
                </a:solidFill>
                <a:effectLst/>
                <a:latin typeface="Calibri" panose="020F0502020204030204" pitchFamily="34" charset="0"/>
              </a:rPr>
              <a:t>For a gaseous reaction at equilibrium	</a:t>
            </a:r>
            <a:r>
              <a:rPr altLang="en-US" baseline="0" b="0" cap="none" dirty="0" sz="1600" i="0" kumimoji="0" lang="en-GB" normalizeH="0" err="1" strike="noStrike" u="none">
                <a:ln>
                  <a:noFill/>
                </a:ln>
                <a:solidFill>
                  <a:srgbClr val="000000"/>
                </a:solidFill>
                <a:effectLst/>
                <a:latin typeface="Calibri" panose="020F0502020204030204" pitchFamily="34" charset="0"/>
              </a:rPr>
              <a:t>aA</a:t>
            </a:r>
            <a:r>
              <a:rPr altLang="en-US" baseline="-25000" b="0" cap="none" dirty="0" sz="1600" i="0" kumimoji="0" lang="en-GB" normalizeH="0" err="1" strike="noStrike" u="none">
                <a:ln>
                  <a:noFill/>
                </a:ln>
                <a:solidFill>
                  <a:srgbClr val="000000"/>
                </a:solidFill>
                <a:effectLst/>
                <a:latin typeface="Calibri" panose="020F0502020204030204" pitchFamily="34" charset="0"/>
              </a:rPr>
              <a:t>gas</a:t>
            </a:r>
            <a:r>
              <a:rPr altLang="en-US" baseline="0" b="0" cap="none" dirty="0" sz="1600" i="0" kumimoji="0" lang="en-GB" normalizeH="0" strike="noStrike" u="none">
                <a:ln>
                  <a:noFill/>
                </a:ln>
                <a:solidFill>
                  <a:srgbClr val="000000"/>
                </a:solidFill>
                <a:effectLst/>
                <a:latin typeface="Calibri" panose="020F0502020204030204" pitchFamily="34" charset="0"/>
              </a:rPr>
              <a:t> + </a:t>
            </a:r>
            <a:r>
              <a:rPr altLang="en-US" baseline="0" b="0" cap="none" dirty="0" sz="1600" i="0" kumimoji="0" lang="en-GB" normalizeH="0" err="1" strike="noStrike" u="none">
                <a:ln>
                  <a:noFill/>
                </a:ln>
                <a:solidFill>
                  <a:srgbClr val="000000"/>
                </a:solidFill>
                <a:effectLst/>
                <a:latin typeface="Calibri" panose="020F0502020204030204" pitchFamily="34" charset="0"/>
              </a:rPr>
              <a:t>bB</a:t>
            </a:r>
            <a:r>
              <a:rPr altLang="en-US" baseline="-25000" b="0" cap="none" dirty="0" sz="1600" i="0" kumimoji="0" lang="en-GB" normalizeH="0" err="1" strike="noStrike" u="none">
                <a:ln>
                  <a:noFill/>
                </a:ln>
                <a:solidFill>
                  <a:srgbClr val="000000"/>
                </a:solidFill>
                <a:effectLst/>
                <a:latin typeface="Calibri" panose="020F0502020204030204" pitchFamily="34" charset="0"/>
              </a:rPr>
              <a:t>gas</a:t>
            </a:r>
            <a:r>
              <a:rPr altLang="en-US" baseline="-25000" b="0" cap="none" dirty="0" sz="1600" i="0" kumimoji="0" lang="en-GB" normalizeH="0" strike="noStrike" u="none">
                <a:ln>
                  <a:noFill/>
                </a:ln>
                <a:solidFill>
                  <a:srgbClr val="000000"/>
                </a:solidFill>
                <a:effectLst/>
                <a:latin typeface="Calibri" panose="020F0502020204030204" pitchFamily="34" charset="0"/>
              </a:rPr>
              <a:t>	</a:t>
            </a:r>
            <a:r>
              <a:rPr altLang="en-US" baseline="0" b="0" cap="none" dirty="0" sz="1600" i="0" kumimoji="0" lang="en-GB" normalizeH="0" err="1" strike="noStrike" u="none">
                <a:ln>
                  <a:noFill/>
                </a:ln>
                <a:solidFill>
                  <a:schemeClr val="tx1"/>
                </a:solidFill>
                <a:effectLst/>
                <a:latin typeface="Calibri" panose="020F0502020204030204" pitchFamily="34" charset="0"/>
              </a:rPr>
              <a:t>cC</a:t>
            </a:r>
            <a:r>
              <a:rPr altLang="en-US" baseline="-25000" b="0" cap="none" dirty="0" sz="1600" i="0" kumimoji="0" lang="en-GB" normalizeH="0" err="1" strike="noStrike" u="none">
                <a:ln>
                  <a:noFill/>
                </a:ln>
                <a:solidFill>
                  <a:schemeClr val="tx1"/>
                </a:solidFill>
                <a:effectLst/>
                <a:latin typeface="Calibri" panose="020F0502020204030204" pitchFamily="34" charset="0"/>
              </a:rPr>
              <a:t>gas</a:t>
            </a:r>
            <a:r>
              <a:rPr altLang="en-US" baseline="0" b="0" cap="none" dirty="0" sz="1600" i="0" kumimoji="0" lang="en-GB" normalizeH="0" strike="noStrike" u="none">
                <a:ln>
                  <a:noFill/>
                </a:ln>
                <a:solidFill>
                  <a:schemeClr val="tx1"/>
                </a:solidFill>
                <a:effectLst/>
                <a:latin typeface="Calibri" panose="020F0502020204030204" pitchFamily="34" charset="0"/>
              </a:rPr>
              <a:t> + </a:t>
            </a:r>
            <a:r>
              <a:rPr altLang="en-US" baseline="0" b="0" cap="none" dirty="0" sz="1600" i="0" kumimoji="0" lang="en-GB" normalizeH="0" err="1" strike="noStrike" u="none">
                <a:ln>
                  <a:noFill/>
                </a:ln>
                <a:solidFill>
                  <a:schemeClr val="tx1"/>
                </a:solidFill>
                <a:effectLst/>
                <a:latin typeface="Calibri" panose="020F0502020204030204" pitchFamily="34" charset="0"/>
              </a:rPr>
              <a:t>dD</a:t>
            </a:r>
            <a:r>
              <a:rPr altLang="en-US" baseline="-25000" b="0" cap="none" dirty="0" sz="1600" i="0" kumimoji="0" lang="en-GB" normalizeH="0" err="1" strike="noStrike" u="none">
                <a:ln>
                  <a:noFill/>
                </a:ln>
                <a:solidFill>
                  <a:schemeClr val="tx1"/>
                </a:solidFill>
                <a:effectLst/>
                <a:latin typeface="Calibri" panose="020F0502020204030204" pitchFamily="34" charset="0"/>
              </a:rPr>
              <a:t>gas</a:t>
            </a:r>
            <a:endParaRPr altLang="en-US" baseline="0" b="0" cap="none" dirty="0" sz="160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sz="1600" i="0" kumimoji="0" lang="en-GB" normalizeH="0" strike="noStrike" u="none">
                <a:ln>
                  <a:noFill/>
                </a:ln>
                <a:solidFill>
                  <a:srgbClr val="000000"/>
                </a:solidFill>
                <a:effectLst/>
                <a:latin typeface="Calibri" panose="020F0502020204030204" pitchFamily="34" charset="0"/>
              </a:rPr>
              <a:t>The equilibrium constant can be expressed in terms of partial pressure.</a:t>
            </a: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sz="1600" i="0" kumimoji="0" lang="en-GB" normalizeH="0" err="1" strike="noStrike" u="none">
                <a:ln>
                  <a:noFill/>
                </a:ln>
                <a:solidFill>
                  <a:schemeClr val="tx1"/>
                </a:solidFill>
                <a:effectLst/>
                <a:latin typeface="Calibri" panose="020F0502020204030204" pitchFamily="34" charset="0"/>
              </a:rPr>
              <a:t>K</a:t>
            </a:r>
            <a:r>
              <a:rPr altLang="en-US" baseline="-25000" b="0" cap="none" dirty="0" sz="1600" i="0" kumimoji="0" lang="en-GB" normalizeH="0" err="1" strike="noStrike" u="none">
                <a:ln>
                  <a:noFill/>
                </a:ln>
                <a:solidFill>
                  <a:schemeClr val="tx1"/>
                </a:solidFill>
                <a:effectLst/>
                <a:latin typeface="Calibri" panose="020F0502020204030204" pitchFamily="34" charset="0"/>
              </a:rPr>
              <a:t>p</a:t>
            </a:r>
            <a:r>
              <a:rPr altLang="en-US" baseline="0" b="0" cap="none" dirty="0" sz="1600" i="0" kumimoji="0" lang="en-GB" normalizeH="0" strike="noStrike" u="none">
                <a:ln>
                  <a:noFill/>
                </a:ln>
                <a:solidFill>
                  <a:schemeClr val="tx1"/>
                </a:solidFill>
                <a:effectLst/>
                <a:latin typeface="Calibri" panose="020F0502020204030204" pitchFamily="34" charset="0"/>
              </a:rPr>
              <a:t>  =    </a:t>
            </a:r>
            <a:r>
              <a:rPr altLang="en-US" baseline="0" b="0" cap="none" dirty="0" sz="1600" i="0" kumimoji="0" lang="en-GB" normalizeH="0" err="1" strike="noStrike" u="none">
                <a:ln>
                  <a:noFill/>
                </a:ln>
                <a:solidFill>
                  <a:schemeClr val="tx1"/>
                </a:solidFill>
                <a:effectLst/>
                <a:latin typeface="Calibri" panose="020F0502020204030204" pitchFamily="34" charset="0"/>
              </a:rPr>
              <a:t>P</a:t>
            </a:r>
            <a:r>
              <a:rPr altLang="en-US" baseline="-25000" b="0" cap="none" dirty="0" sz="1600" i="0" kumimoji="0" lang="en-GB" normalizeH="0" err="1" strike="noStrike" u="none">
                <a:ln>
                  <a:noFill/>
                </a:ln>
                <a:solidFill>
                  <a:schemeClr val="tx1"/>
                </a:solidFill>
                <a:effectLst/>
                <a:latin typeface="Calibri" panose="020F0502020204030204" pitchFamily="34" charset="0"/>
              </a:rPr>
              <a:t>C</a:t>
            </a:r>
            <a:r>
              <a:rPr altLang="en-US" baseline="30000" b="0" cap="none" dirty="0" sz="1600" i="0" kumimoji="0" lang="en-GB" normalizeH="0" err="1" strike="noStrike" u="none">
                <a:ln>
                  <a:noFill/>
                </a:ln>
                <a:solidFill>
                  <a:schemeClr val="tx1"/>
                </a:solidFill>
                <a:effectLst/>
                <a:latin typeface="Calibri" panose="020F0502020204030204" pitchFamily="34" charset="0"/>
              </a:rPr>
              <a:t>c</a:t>
            </a:r>
            <a:r>
              <a:rPr altLang="en-US" baseline="0" b="0" cap="none" dirty="0" sz="1600" i="0" kumimoji="0" lang="en-GB" normalizeH="0" strike="noStrike" u="none">
                <a:ln>
                  <a:noFill/>
                </a:ln>
                <a:solidFill>
                  <a:schemeClr val="tx1"/>
                </a:solidFill>
                <a:effectLst/>
                <a:latin typeface="Calibri" panose="020F0502020204030204" pitchFamily="34" charset="0"/>
              </a:rPr>
              <a:t> </a:t>
            </a:r>
            <a:r>
              <a:rPr altLang="en-US" baseline="0" b="0" cap="none" dirty="0" sz="1600" i="0" kumimoji="0" lang="en-GB" normalizeH="0" err="1" strike="noStrike" u="none">
                <a:ln>
                  <a:noFill/>
                </a:ln>
                <a:solidFill>
                  <a:schemeClr val="tx1"/>
                </a:solidFill>
                <a:effectLst/>
                <a:latin typeface="Calibri" panose="020F0502020204030204" pitchFamily="34" charset="0"/>
              </a:rPr>
              <a:t>P</a:t>
            </a:r>
            <a:r>
              <a:rPr altLang="en-US" baseline="-25000" b="0" cap="none" dirty="0" sz="1600" i="0" kumimoji="0" lang="en-GB" normalizeH="0" err="1" strike="noStrike" u="none">
                <a:ln>
                  <a:noFill/>
                </a:ln>
                <a:solidFill>
                  <a:schemeClr val="tx1"/>
                </a:solidFill>
                <a:effectLst/>
                <a:latin typeface="Calibri" panose="020F0502020204030204" pitchFamily="34" charset="0"/>
              </a:rPr>
              <a:t>D</a:t>
            </a:r>
            <a:r>
              <a:rPr altLang="en-US" baseline="30000" b="0" cap="none" dirty="0" sz="1600" i="0" kumimoji="0" lang="en-GB" normalizeH="0" err="1" strike="noStrike" u="none">
                <a:ln>
                  <a:noFill/>
                </a:ln>
                <a:solidFill>
                  <a:schemeClr val="tx1"/>
                </a:solidFill>
                <a:effectLst/>
                <a:latin typeface="Calibri" panose="020F0502020204030204" pitchFamily="34" charset="0"/>
              </a:rPr>
              <a:t>d</a:t>
            </a:r>
            <a:endParaRPr altLang="en-US" baseline="0" b="0" cap="none" dirty="0" sz="160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sz="1600" i="0" kumimoji="0" lang="en-GB" normalizeH="0" strike="noStrike" u="none">
                <a:ln>
                  <a:noFill/>
                </a:ln>
                <a:solidFill>
                  <a:schemeClr val="tx1"/>
                </a:solidFill>
                <a:effectLst/>
                <a:latin typeface="Calibri" panose="020F0502020204030204" pitchFamily="34" charset="0"/>
              </a:rPr>
              <a:t>           </a:t>
            </a:r>
            <a:r>
              <a:rPr altLang="en-US" baseline="0" b="0" cap="none" dirty="0" sz="1600" i="0" kumimoji="0" lang="en-GB" normalizeH="0" err="1" strike="noStrike" u="none">
                <a:ln>
                  <a:noFill/>
                </a:ln>
                <a:solidFill>
                  <a:schemeClr val="tx1"/>
                </a:solidFill>
                <a:effectLst/>
                <a:latin typeface="Calibri" panose="020F0502020204030204" pitchFamily="34" charset="0"/>
              </a:rPr>
              <a:t>P</a:t>
            </a:r>
            <a:r>
              <a:rPr altLang="en-US" baseline="-25000" b="0" cap="none" dirty="0" sz="1600" i="0" kumimoji="0" lang="en-GB" normalizeH="0" err="1" strike="noStrike" u="none">
                <a:ln>
                  <a:noFill/>
                </a:ln>
                <a:solidFill>
                  <a:schemeClr val="tx1"/>
                </a:solidFill>
                <a:effectLst/>
                <a:latin typeface="Calibri" panose="020F0502020204030204" pitchFamily="34" charset="0"/>
              </a:rPr>
              <a:t>A</a:t>
            </a:r>
            <a:r>
              <a:rPr altLang="en-US" baseline="30000" b="0" cap="none" dirty="0" sz="1600" i="0" kumimoji="0" lang="en-GB" normalizeH="0" err="1" strike="noStrike" u="none">
                <a:ln>
                  <a:noFill/>
                </a:ln>
                <a:solidFill>
                  <a:schemeClr val="tx1"/>
                </a:solidFill>
                <a:effectLst/>
                <a:latin typeface="Calibri" panose="020F0502020204030204" pitchFamily="34" charset="0"/>
              </a:rPr>
              <a:t>a</a:t>
            </a:r>
            <a:r>
              <a:rPr altLang="en-US" baseline="0" b="0" cap="none" dirty="0" sz="1600" i="0" kumimoji="0" lang="en-GB" normalizeH="0" err="1" strike="noStrike" u="none">
                <a:ln>
                  <a:noFill/>
                </a:ln>
                <a:solidFill>
                  <a:schemeClr val="tx1"/>
                </a:solidFill>
                <a:effectLst/>
                <a:latin typeface="Calibri" panose="020F0502020204030204" pitchFamily="34" charset="0"/>
              </a:rPr>
              <a:t>P</a:t>
            </a:r>
            <a:r>
              <a:rPr altLang="en-US" baseline="-25000" b="0" cap="none" dirty="0" sz="1600" i="0" kumimoji="0" lang="en-GB" normalizeH="0" err="1" strike="noStrike" u="none">
                <a:ln>
                  <a:noFill/>
                </a:ln>
                <a:solidFill>
                  <a:schemeClr val="tx1"/>
                </a:solidFill>
                <a:effectLst/>
                <a:latin typeface="Calibri" panose="020F0502020204030204" pitchFamily="34" charset="0"/>
              </a:rPr>
              <a:t>B</a:t>
            </a:r>
            <a:r>
              <a:rPr altLang="en-US" baseline="30000" b="0" cap="none" dirty="0" sz="1600" i="0" kumimoji="0" lang="en-GB" normalizeH="0" err="1" strike="noStrike" u="none">
                <a:ln>
                  <a:noFill/>
                </a:ln>
                <a:solidFill>
                  <a:schemeClr val="tx1"/>
                </a:solidFill>
                <a:effectLst/>
                <a:latin typeface="Calibri" panose="020F0502020204030204" pitchFamily="34" charset="0"/>
              </a:rPr>
              <a:t>b</a:t>
            </a:r>
            <a:r>
              <a:rPr altLang="en-US" baseline="30000" dirty="0" sz="1600" lang="en-GB">
                <a:latin typeface="Calibri" panose="020F0502020204030204" pitchFamily="34" charset="0"/>
              </a:rPr>
              <a:t>	</a:t>
            </a:r>
            <a:r>
              <a:rPr altLang="en-US" baseline="0" b="0" cap="none" dirty="0" sz="1600" i="0" kumimoji="0" lang="en-GB" normalizeH="0" strike="noStrike" u="none">
                <a:ln>
                  <a:noFill/>
                </a:ln>
                <a:solidFill>
                  <a:srgbClr val="000000"/>
                </a:solidFill>
                <a:effectLst/>
                <a:latin typeface="Calibri" panose="020F0502020204030204" pitchFamily="34" charset="0"/>
              </a:rPr>
              <a:t>In which </a:t>
            </a:r>
            <a:r>
              <a:rPr altLang="en-US" baseline="0" b="0" cap="none" dirty="0" sz="1600" i="0" kumimoji="0" lang="en-GB" normalizeH="0" strike="noStrike" u="none">
                <a:ln>
                  <a:noFill/>
                </a:ln>
                <a:solidFill>
                  <a:schemeClr val="tx1"/>
                </a:solidFill>
                <a:effectLst/>
                <a:latin typeface="Calibri" panose="020F0502020204030204" pitchFamily="34" charset="0"/>
              </a:rPr>
              <a:t>P</a:t>
            </a:r>
            <a:r>
              <a:rPr altLang="en-US" baseline="-25000" b="0" cap="none" dirty="0" sz="1600" i="0" kumimoji="0" lang="en-GB" normalizeH="0" strike="noStrike" u="none">
                <a:ln>
                  <a:noFill/>
                </a:ln>
                <a:solidFill>
                  <a:schemeClr val="tx1"/>
                </a:solidFill>
                <a:effectLst/>
                <a:latin typeface="Calibri" panose="020F0502020204030204" pitchFamily="34" charset="0"/>
              </a:rPr>
              <a:t>A</a:t>
            </a:r>
            <a:r>
              <a:rPr altLang="en-US" baseline="0" b="0" cap="none" dirty="0" sz="1600" i="0" kumimoji="0" lang="en-GB" normalizeH="0" strike="noStrike" u="none">
                <a:ln>
                  <a:noFill/>
                </a:ln>
                <a:solidFill>
                  <a:schemeClr val="tx1"/>
                </a:solidFill>
                <a:effectLst/>
                <a:latin typeface="Calibri" panose="020F0502020204030204" pitchFamily="34" charset="0"/>
              </a:rPr>
              <a:t>,</a:t>
            </a:r>
            <a:r>
              <a:rPr altLang="en-US" baseline="30000" b="0" cap="none" dirty="0" sz="1600" i="0" kumimoji="0" lang="en-GB" normalizeH="0" strike="noStrike" u="none">
                <a:ln>
                  <a:noFill/>
                </a:ln>
                <a:solidFill>
                  <a:schemeClr val="tx1"/>
                </a:solidFill>
                <a:effectLst/>
                <a:latin typeface="Calibri" panose="020F0502020204030204" pitchFamily="34" charset="0"/>
              </a:rPr>
              <a:t> </a:t>
            </a:r>
            <a:r>
              <a:rPr altLang="en-US" baseline="0" b="0" cap="none" dirty="0" sz="1600" i="0" kumimoji="0" lang="en-GB" normalizeH="0" strike="noStrike" u="none">
                <a:ln>
                  <a:noFill/>
                </a:ln>
                <a:solidFill>
                  <a:schemeClr val="tx1"/>
                </a:solidFill>
                <a:effectLst/>
                <a:latin typeface="Calibri" panose="020F0502020204030204" pitchFamily="34" charset="0"/>
              </a:rPr>
              <a:t>P</a:t>
            </a:r>
            <a:r>
              <a:rPr altLang="en-US" baseline="-25000" b="0" cap="none" dirty="0" sz="1600" i="0" kumimoji="0" lang="en-GB" normalizeH="0" strike="noStrike" u="none">
                <a:ln>
                  <a:noFill/>
                </a:ln>
                <a:solidFill>
                  <a:schemeClr val="tx1"/>
                </a:solidFill>
                <a:effectLst/>
                <a:latin typeface="Calibri" panose="020F0502020204030204" pitchFamily="34" charset="0"/>
              </a:rPr>
              <a:t>B</a:t>
            </a:r>
            <a:r>
              <a:rPr altLang="en-US" baseline="0" b="0" cap="none" dirty="0" sz="1600" i="0" kumimoji="0" lang="en-GB" normalizeH="0" strike="noStrike" u="none">
                <a:ln>
                  <a:noFill/>
                </a:ln>
                <a:solidFill>
                  <a:schemeClr val="tx1"/>
                </a:solidFill>
                <a:effectLst/>
                <a:latin typeface="Calibri" panose="020F0502020204030204" pitchFamily="34" charset="0"/>
              </a:rPr>
              <a:t>, P</a:t>
            </a:r>
            <a:r>
              <a:rPr altLang="en-US" baseline="-25000" b="0" cap="none" dirty="0" sz="1600" i="0" kumimoji="0" lang="en-GB" normalizeH="0" strike="noStrike" u="none">
                <a:ln>
                  <a:noFill/>
                </a:ln>
                <a:solidFill>
                  <a:schemeClr val="tx1"/>
                </a:solidFill>
                <a:effectLst/>
                <a:latin typeface="Calibri" panose="020F0502020204030204" pitchFamily="34" charset="0"/>
              </a:rPr>
              <a:t>C</a:t>
            </a:r>
            <a:r>
              <a:rPr altLang="en-US" baseline="0" b="0" cap="none" dirty="0" sz="1600" i="0" kumimoji="0" lang="en-GB" normalizeH="0" strike="noStrike" u="none">
                <a:ln>
                  <a:noFill/>
                </a:ln>
                <a:solidFill>
                  <a:schemeClr val="tx1"/>
                </a:solidFill>
                <a:effectLst/>
                <a:latin typeface="Calibri" panose="020F0502020204030204" pitchFamily="34" charset="0"/>
              </a:rPr>
              <a:t>, P</a:t>
            </a:r>
            <a:r>
              <a:rPr altLang="en-US" baseline="-25000" b="0" cap="none" dirty="0" sz="1600" i="0" kumimoji="0" lang="en-GB" normalizeH="0" strike="noStrike" u="none">
                <a:ln>
                  <a:noFill/>
                </a:ln>
                <a:solidFill>
                  <a:schemeClr val="tx1"/>
                </a:solidFill>
                <a:effectLst/>
                <a:latin typeface="Calibri" panose="020F0502020204030204" pitchFamily="34" charset="0"/>
              </a:rPr>
              <a:t>D</a:t>
            </a:r>
            <a:r>
              <a:rPr altLang="en-US" baseline="0" b="0" cap="none" dirty="0" sz="1600" i="0" kumimoji="0" lang="en-GB" normalizeH="0" strike="noStrike" u="none">
                <a:ln>
                  <a:noFill/>
                </a:ln>
                <a:solidFill>
                  <a:schemeClr val="tx1"/>
                </a:solidFill>
                <a:effectLst/>
                <a:latin typeface="Calibri" panose="020F0502020204030204" pitchFamily="34" charset="0"/>
              </a:rPr>
              <a:t> are the equilibrium partial pressures of gases A, B, C, D respectively</a:t>
            </a:r>
          </a:p>
          <a:p>
            <a:pPr algn="just" defTabSz="914400" eaLnBrk="0" fontAlgn="base" hangingPunct="0" indent="0" latinLnBrk="0" lvl="0" marL="0" marR="0" rtl="0">
              <a:lnSpc>
                <a:spcPct val="150000"/>
              </a:lnSpc>
              <a:spcBef>
                <a:spcPct val="0"/>
              </a:spcBef>
              <a:spcAft>
                <a:spcPct val="0"/>
              </a:spcAft>
              <a:buClrTx/>
              <a:buSzTx/>
            </a:pPr>
            <a:r>
              <a:rPr altLang="en-US" baseline="0" b="0" cap="none" dirty="0" sz="1600" i="0" kumimoji="0" lang="en-US" normalizeH="0" strike="noStrike" u="none">
                <a:ln>
                  <a:noFill/>
                </a:ln>
                <a:solidFill>
                  <a:schemeClr val="tx1"/>
                </a:solidFill>
                <a:effectLst/>
                <a:latin typeface="Calibri" panose="020F0502020204030204" pitchFamily="34" charset="0"/>
              </a:rPr>
              <a:t>Example</a:t>
            </a: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sz="1600" i="0" kumimoji="0" lang="en-GB" normalizeH="0" strike="noStrike" u="none">
                <a:ln>
                  <a:noFill/>
                </a:ln>
                <a:solidFill>
                  <a:schemeClr val="tx1"/>
                </a:solidFill>
                <a:effectLst/>
                <a:latin typeface="Calibri" panose="020F0502020204030204" pitchFamily="34" charset="0"/>
              </a:rPr>
              <a:t>Calculate </a:t>
            </a:r>
            <a:r>
              <a:rPr altLang="en-US" baseline="0" b="0" cap="none" dirty="0" sz="1600" i="0" kumimoji="0" lang="en-GB" normalizeH="0" err="1" strike="noStrike" u="none">
                <a:ln>
                  <a:noFill/>
                </a:ln>
                <a:solidFill>
                  <a:schemeClr val="tx1"/>
                </a:solidFill>
                <a:effectLst/>
                <a:latin typeface="Calibri" panose="020F0502020204030204" pitchFamily="34" charset="0"/>
              </a:rPr>
              <a:t>K</a:t>
            </a:r>
            <a:r>
              <a:rPr altLang="en-US" baseline="-25000" b="0" cap="none" dirty="0" sz="1600" i="0" kumimoji="0" lang="en-GB" normalizeH="0" err="1" strike="noStrike" u="none">
                <a:ln>
                  <a:noFill/>
                </a:ln>
                <a:solidFill>
                  <a:schemeClr val="tx1"/>
                </a:solidFill>
                <a:effectLst/>
                <a:latin typeface="Calibri" panose="020F0502020204030204" pitchFamily="34" charset="0"/>
              </a:rPr>
              <a:t>p</a:t>
            </a:r>
            <a:r>
              <a:rPr altLang="en-US" baseline="0" b="0" cap="none" dirty="0" sz="1600" i="0" kumimoji="0" lang="en-GB" normalizeH="0" strike="noStrike" u="none">
                <a:ln>
                  <a:noFill/>
                </a:ln>
                <a:solidFill>
                  <a:schemeClr val="tx1"/>
                </a:solidFill>
                <a:effectLst/>
                <a:latin typeface="Calibri" panose="020F0502020204030204" pitchFamily="34" charset="0"/>
              </a:rPr>
              <a:t> for the reaction CH</a:t>
            </a:r>
            <a:r>
              <a:rPr altLang="en-US" baseline="-25000" b="0" cap="none" dirty="0" sz="1600" i="0" kumimoji="0" lang="en-GB" normalizeH="0" strike="noStrike" u="none">
                <a:ln>
                  <a:noFill/>
                </a:ln>
                <a:solidFill>
                  <a:schemeClr val="tx1"/>
                </a:solidFill>
                <a:effectLst/>
                <a:latin typeface="Calibri" panose="020F0502020204030204" pitchFamily="34" charset="0"/>
              </a:rPr>
              <a:t>3</a:t>
            </a:r>
            <a:r>
              <a:rPr altLang="en-US" baseline="0" b="0" cap="none" dirty="0" sz="1600" i="0" kumimoji="0" lang="en-GB" normalizeH="0" strike="noStrike" u="none">
                <a:ln>
                  <a:noFill/>
                </a:ln>
                <a:solidFill>
                  <a:schemeClr val="tx1"/>
                </a:solidFill>
                <a:effectLst/>
                <a:latin typeface="Calibri" panose="020F0502020204030204" pitchFamily="34" charset="0"/>
              </a:rPr>
              <a:t>OH     	CO + 2H</a:t>
            </a:r>
            <a:r>
              <a:rPr altLang="en-US" baseline="-25000" b="0" cap="none" dirty="0" sz="1600" i="0" kumimoji="0" lang="en-GB" normalizeH="0" strike="noStrike" u="none">
                <a:ln>
                  <a:noFill/>
                </a:ln>
                <a:solidFill>
                  <a:schemeClr val="tx1"/>
                </a:solidFill>
                <a:effectLst/>
                <a:latin typeface="Calibri" panose="020F0502020204030204" pitchFamily="34" charset="0"/>
              </a:rPr>
              <a:t>2</a:t>
            </a:r>
            <a:r>
              <a:rPr altLang="en-US" dirty="0" sz="1600" lang="en-GB">
                <a:latin typeface="Calibri" panose="020F0502020204030204" pitchFamily="34" charset="0"/>
              </a:rPr>
              <a:t>	</a:t>
            </a:r>
            <a:r>
              <a:rPr altLang="en-US" baseline="0" b="0" cap="none" dirty="0" sz="1600" i="0" kumimoji="0" lang="en-GB" normalizeH="0" strike="noStrike" u="none">
                <a:ln>
                  <a:noFill/>
                </a:ln>
                <a:solidFill>
                  <a:schemeClr val="tx1"/>
                </a:solidFill>
                <a:effectLst/>
                <a:latin typeface="Calibri" panose="020F0502020204030204" pitchFamily="34" charset="0"/>
              </a:rPr>
              <a:t>Given the equilibrium pressures as follows</a:t>
            </a: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sz="1600" i="0" kumimoji="0" lang="en-GB" normalizeH="0" strike="noStrike" u="none">
                <a:ln>
                  <a:noFill/>
                </a:ln>
                <a:solidFill>
                  <a:schemeClr val="tx1"/>
                </a:solidFill>
                <a:effectLst/>
                <a:latin typeface="Calibri" panose="020F0502020204030204" pitchFamily="34" charset="0"/>
              </a:rPr>
              <a:t>P</a:t>
            </a:r>
            <a:r>
              <a:rPr altLang="en-US" baseline="-25000" b="0" cap="none" dirty="0" sz="1600" i="0" kumimoji="0" lang="en-GB" normalizeH="0" strike="noStrike" u="none">
                <a:ln>
                  <a:noFill/>
                </a:ln>
                <a:solidFill>
                  <a:schemeClr val="tx1"/>
                </a:solidFill>
                <a:effectLst/>
                <a:latin typeface="Calibri" panose="020F0502020204030204" pitchFamily="34" charset="0"/>
              </a:rPr>
              <a:t>CH3OH</a:t>
            </a:r>
            <a:r>
              <a:rPr altLang="en-US" baseline="0" b="0" cap="none" dirty="0" sz="1600" i="0" kumimoji="0" lang="en-GB" normalizeH="0" strike="noStrike" u="none">
                <a:ln>
                  <a:noFill/>
                </a:ln>
                <a:solidFill>
                  <a:schemeClr val="tx1"/>
                </a:solidFill>
                <a:effectLst/>
                <a:latin typeface="Calibri" panose="020F0502020204030204" pitchFamily="34" charset="0"/>
              </a:rPr>
              <a:t> = 6.10 x 10</a:t>
            </a:r>
            <a:r>
              <a:rPr altLang="en-US" baseline="30000" b="0" cap="none" dirty="0" sz="1600" i="0" kumimoji="0" lang="en-GB" normalizeH="0" strike="noStrike" u="none">
                <a:ln>
                  <a:noFill/>
                </a:ln>
                <a:solidFill>
                  <a:schemeClr val="tx1"/>
                </a:solidFill>
                <a:effectLst/>
                <a:latin typeface="Calibri" panose="020F0502020204030204" pitchFamily="34" charset="0"/>
              </a:rPr>
              <a:t>-4</a:t>
            </a:r>
            <a:r>
              <a:rPr altLang="en-US" baseline="0" b="0" cap="none" dirty="0" sz="1600" i="0" kumimoji="0" lang="en-GB" normalizeH="0" strike="noStrike" u="none">
                <a:ln>
                  <a:noFill/>
                </a:ln>
                <a:solidFill>
                  <a:schemeClr val="tx1"/>
                </a:solidFill>
                <a:effectLst/>
                <a:latin typeface="Calibri" panose="020F0502020204030204" pitchFamily="34" charset="0"/>
              </a:rPr>
              <a:t>atm, P</a:t>
            </a:r>
            <a:r>
              <a:rPr altLang="en-US" baseline="-25000" b="0" cap="none" dirty="0" sz="1600" i="0" kumimoji="0" lang="en-GB" normalizeH="0" strike="noStrike" u="none">
                <a:ln>
                  <a:noFill/>
                </a:ln>
                <a:solidFill>
                  <a:schemeClr val="tx1"/>
                </a:solidFill>
                <a:effectLst/>
                <a:latin typeface="Calibri" panose="020F0502020204030204" pitchFamily="34" charset="0"/>
              </a:rPr>
              <a:t>CO</a:t>
            </a:r>
            <a:r>
              <a:rPr altLang="en-US" baseline="0" b="0" cap="none" dirty="0" sz="1600" i="0" kumimoji="0" lang="en-GB" normalizeH="0" strike="noStrike" u="none">
                <a:ln>
                  <a:noFill/>
                </a:ln>
                <a:solidFill>
                  <a:schemeClr val="tx1"/>
                </a:solidFill>
                <a:effectLst/>
                <a:latin typeface="Calibri" panose="020F0502020204030204" pitchFamily="34" charset="0"/>
              </a:rPr>
              <a:t> = 0.387atm P</a:t>
            </a:r>
            <a:r>
              <a:rPr altLang="en-US" baseline="-25000" b="0" cap="none" dirty="0" sz="1600" i="0" kumimoji="0" lang="en-GB" normalizeH="0" strike="noStrike" u="none">
                <a:ln>
                  <a:noFill/>
                </a:ln>
                <a:solidFill>
                  <a:schemeClr val="tx1"/>
                </a:solidFill>
                <a:effectLst/>
                <a:latin typeface="Calibri" panose="020F0502020204030204" pitchFamily="34" charset="0"/>
              </a:rPr>
              <a:t>H2 </a:t>
            </a:r>
            <a:r>
              <a:rPr altLang="en-US" baseline="0" b="0" cap="none" dirty="0" sz="1600" i="0" kumimoji="0" lang="en-GB" normalizeH="0" strike="noStrike" u="none">
                <a:ln>
                  <a:noFill/>
                </a:ln>
                <a:solidFill>
                  <a:schemeClr val="tx1"/>
                </a:solidFill>
                <a:effectLst/>
                <a:latin typeface="Calibri" panose="020F0502020204030204" pitchFamily="34" charset="0"/>
              </a:rPr>
              <a:t>= 1.34atm</a:t>
            </a: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sz="1600" i="0" kumimoji="0" lang="en-GB" normalizeH="0" err="1" strike="noStrike" u="none">
                <a:ln>
                  <a:noFill/>
                </a:ln>
                <a:solidFill>
                  <a:schemeClr val="tx1"/>
                </a:solidFill>
                <a:effectLst/>
                <a:latin typeface="Calibri" panose="020F0502020204030204" pitchFamily="34" charset="0"/>
              </a:rPr>
              <a:t>K</a:t>
            </a:r>
            <a:r>
              <a:rPr altLang="en-US" baseline="-25000" b="0" cap="none" dirty="0" sz="1600" i="0" kumimoji="0" lang="en-GB" normalizeH="0" err="1" strike="noStrike" u="none">
                <a:ln>
                  <a:noFill/>
                </a:ln>
                <a:solidFill>
                  <a:schemeClr val="tx1"/>
                </a:solidFill>
                <a:effectLst/>
                <a:latin typeface="Calibri" panose="020F0502020204030204" pitchFamily="34" charset="0"/>
              </a:rPr>
              <a:t>p</a:t>
            </a:r>
            <a:r>
              <a:rPr altLang="en-US" baseline="0" b="0" cap="none" dirty="0" sz="1600" i="0" kumimoji="0" lang="en-GB" normalizeH="0" strike="noStrike" u="none">
                <a:ln>
                  <a:noFill/>
                </a:ln>
                <a:solidFill>
                  <a:schemeClr val="tx1"/>
                </a:solidFill>
                <a:effectLst/>
                <a:latin typeface="Calibri" panose="020F0502020204030204" pitchFamily="34" charset="0"/>
              </a:rPr>
              <a:t>  =    P</a:t>
            </a:r>
            <a:r>
              <a:rPr altLang="en-US" baseline="-25000" b="0" cap="none" dirty="0" sz="1600" i="0" kumimoji="0" lang="en-GB" normalizeH="0" strike="noStrike" u="none">
                <a:ln>
                  <a:noFill/>
                </a:ln>
                <a:solidFill>
                  <a:schemeClr val="tx1"/>
                </a:solidFill>
                <a:effectLst/>
                <a:latin typeface="Calibri" panose="020F0502020204030204" pitchFamily="34" charset="0"/>
              </a:rPr>
              <a:t>CO</a:t>
            </a:r>
            <a:r>
              <a:rPr altLang="en-US" baseline="0" b="0" cap="none" dirty="0" sz="1600" i="0" kumimoji="0" lang="en-GB" normalizeH="0" strike="noStrike" u="none">
                <a:ln>
                  <a:noFill/>
                </a:ln>
                <a:solidFill>
                  <a:schemeClr val="tx1"/>
                </a:solidFill>
                <a:effectLst/>
                <a:latin typeface="Calibri" panose="020F0502020204030204" pitchFamily="34" charset="0"/>
              </a:rPr>
              <a:t> P</a:t>
            </a:r>
            <a:r>
              <a:rPr altLang="en-US" baseline="-25000" b="0" cap="none" dirty="0" sz="1600" i="0" kumimoji="0" lang="en-GB" normalizeH="0" strike="noStrike" u="none">
                <a:ln>
                  <a:noFill/>
                </a:ln>
                <a:solidFill>
                  <a:schemeClr val="tx1"/>
                </a:solidFill>
                <a:effectLst/>
                <a:latin typeface="Calibri" panose="020F0502020204030204" pitchFamily="34" charset="0"/>
              </a:rPr>
              <a:t>H2</a:t>
            </a:r>
            <a:r>
              <a:rPr altLang="en-US" baseline="30000" b="0" cap="none" dirty="0" sz="1600" i="0" kumimoji="0" lang="en-GB" normalizeH="0" strike="noStrike" u="none">
                <a:ln>
                  <a:noFill/>
                </a:ln>
                <a:solidFill>
                  <a:schemeClr val="tx1"/>
                </a:solidFill>
                <a:effectLst/>
                <a:latin typeface="Calibri" panose="020F0502020204030204" pitchFamily="34" charset="0"/>
              </a:rPr>
              <a:t>2</a:t>
            </a:r>
            <a:endParaRPr altLang="en-US" baseline="0" b="0" cap="none" dirty="0" sz="160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sz="1600" i="0" kumimoji="0" lang="en-GB" normalizeH="0" strike="noStrike" u="none">
                <a:ln>
                  <a:noFill/>
                </a:ln>
                <a:solidFill>
                  <a:schemeClr val="tx1"/>
                </a:solidFill>
                <a:effectLst/>
                <a:latin typeface="Calibri" panose="020F0502020204030204" pitchFamily="34" charset="0"/>
              </a:rPr>
              <a:t>           P</a:t>
            </a:r>
            <a:r>
              <a:rPr altLang="en-US" baseline="-25000" b="0" cap="none" dirty="0" sz="1600" i="0" kumimoji="0" lang="en-GB" normalizeH="0" strike="noStrike" u="none">
                <a:ln>
                  <a:noFill/>
                </a:ln>
                <a:solidFill>
                  <a:schemeClr val="tx1"/>
                </a:solidFill>
                <a:effectLst/>
                <a:latin typeface="Calibri" panose="020F0502020204030204" pitchFamily="34" charset="0"/>
              </a:rPr>
              <a:t>CH3OH</a:t>
            </a:r>
            <a:endParaRPr altLang="en-US" baseline="30000" b="0" cap="none" dirty="0" sz="160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sz="1600" i="0" kumimoji="0" lang="en-GB" normalizeH="0" strike="noStrike" u="none">
                <a:ln>
                  <a:noFill/>
                </a:ln>
                <a:solidFill>
                  <a:schemeClr val="tx1"/>
                </a:solidFill>
                <a:effectLst/>
                <a:latin typeface="Calibri" panose="020F0502020204030204" pitchFamily="34" charset="0"/>
              </a:rPr>
              <a:t>    = 0.387x(1.34)</a:t>
            </a:r>
            <a:r>
              <a:rPr altLang="en-US" baseline="30000" b="0" cap="none" dirty="0" sz="1600" i="0" kumimoji="0" lang="en-GB" normalizeH="0" strike="noStrike" u="none">
                <a:ln>
                  <a:noFill/>
                </a:ln>
                <a:solidFill>
                  <a:schemeClr val="tx1"/>
                </a:solidFill>
                <a:effectLst/>
                <a:latin typeface="Calibri" panose="020F0502020204030204" pitchFamily="34" charset="0"/>
              </a:rPr>
              <a:t>2</a:t>
            </a:r>
            <a:endParaRPr altLang="en-US" baseline="0" b="0" cap="none" dirty="0" sz="160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sz="1600" i="0" kumimoji="0" lang="en-GB" normalizeH="0" strike="noStrike" u="none">
                <a:ln>
                  <a:noFill/>
                </a:ln>
                <a:solidFill>
                  <a:schemeClr val="tx1"/>
                </a:solidFill>
                <a:effectLst/>
                <a:latin typeface="Calibri" panose="020F0502020204030204" pitchFamily="34" charset="0"/>
              </a:rPr>
              <a:t>          6.10 x 10</a:t>
            </a:r>
            <a:r>
              <a:rPr altLang="en-US" baseline="30000" b="0" cap="none" dirty="0" sz="1600" i="0" kumimoji="0" lang="en-GB" normalizeH="0" strike="noStrike" u="none">
                <a:ln>
                  <a:noFill/>
                </a:ln>
                <a:solidFill>
                  <a:schemeClr val="tx1"/>
                </a:solidFill>
                <a:effectLst/>
                <a:latin typeface="Calibri" panose="020F0502020204030204" pitchFamily="34" charset="0"/>
              </a:rPr>
              <a:t>-4</a:t>
            </a: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sz="1600" i="0" kumimoji="0" lang="en-GB" normalizeH="0" strike="noStrike" u="none">
                <a:ln>
                  <a:noFill/>
                </a:ln>
                <a:solidFill>
                  <a:schemeClr val="tx1"/>
                </a:solidFill>
                <a:effectLst/>
                <a:latin typeface="Calibri" panose="020F0502020204030204" pitchFamily="34" charset="0"/>
              </a:rPr>
              <a:t>    =   0.6948972</a:t>
            </a: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sz="1600" i="0" kumimoji="0" lang="en-GB" normalizeH="0" strike="noStrike" u="none">
                <a:ln>
                  <a:noFill/>
                </a:ln>
                <a:solidFill>
                  <a:schemeClr val="tx1"/>
                </a:solidFill>
                <a:effectLst/>
                <a:latin typeface="Calibri" panose="020F0502020204030204" pitchFamily="34" charset="0"/>
              </a:rPr>
              <a:t>          6.10 x 10</a:t>
            </a:r>
            <a:r>
              <a:rPr altLang="en-US" baseline="30000" b="0" cap="none" dirty="0" sz="1600" i="0" kumimoji="0" lang="en-GB" normalizeH="0" strike="noStrike" u="none">
                <a:ln>
                  <a:noFill/>
                </a:ln>
                <a:solidFill>
                  <a:schemeClr val="tx1"/>
                </a:solidFill>
                <a:effectLst/>
                <a:latin typeface="Calibri" panose="020F0502020204030204" pitchFamily="34" charset="0"/>
              </a:rPr>
              <a:t>-4</a:t>
            </a: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sz="1600" i="0" kumimoji="0" lang="en-GB" normalizeH="0" strike="noStrike" u="none">
                <a:ln>
                  <a:noFill/>
                </a:ln>
                <a:solidFill>
                  <a:schemeClr val="tx1"/>
                </a:solidFill>
                <a:effectLst/>
                <a:latin typeface="Calibri" panose="020F0502020204030204" pitchFamily="34" charset="0"/>
              </a:rPr>
              <a:t>         =  1139.18atm</a:t>
            </a: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sz="1600" i="0" kumimoji="0" lang="en-GB" normalizeH="0" strike="noStrike" u="none">
                <a:ln>
                  <a:noFill/>
                </a:ln>
                <a:solidFill>
                  <a:schemeClr val="tx1"/>
                </a:solidFill>
                <a:effectLst/>
                <a:latin typeface="Calibri" panose="020F0502020204030204" pitchFamily="34" charset="0"/>
              </a:rPr>
              <a:t>Recall PV = </a:t>
            </a:r>
            <a:r>
              <a:rPr altLang="en-US" baseline="0" b="0" cap="none" dirty="0" sz="1600" i="0" kumimoji="0" lang="en-GB" normalizeH="0" err="1" strike="noStrike" u="none">
                <a:ln>
                  <a:noFill/>
                </a:ln>
                <a:solidFill>
                  <a:schemeClr val="tx1"/>
                </a:solidFill>
                <a:effectLst/>
                <a:latin typeface="Calibri" panose="020F0502020204030204" pitchFamily="34" charset="0"/>
              </a:rPr>
              <a:t>nRT</a:t>
            </a:r>
            <a:endParaRPr altLang="en-US" baseline="0" b="0" cap="none" dirty="0" sz="160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sz="1600" i="0" kumimoji="0" lang="en-GB" normalizeH="0" strike="noStrike" u="none">
                <a:ln>
                  <a:noFill/>
                </a:ln>
                <a:solidFill>
                  <a:schemeClr val="tx1"/>
                </a:solidFill>
                <a:effectLst/>
                <a:latin typeface="Calibri" panose="020F0502020204030204" pitchFamily="34" charset="0"/>
              </a:rPr>
              <a:t>P = n/V RT</a:t>
            </a: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sz="1600" i="0" kumimoji="0" lang="en-GB" normalizeH="0" strike="noStrike" u="none">
                <a:ln>
                  <a:noFill/>
                </a:ln>
                <a:solidFill>
                  <a:schemeClr val="tx1"/>
                </a:solidFill>
                <a:effectLst/>
                <a:latin typeface="Calibri" panose="020F0502020204030204" pitchFamily="34" charset="0"/>
              </a:rPr>
              <a:t>n/V = Concentration	therefore, P = C(RT)</a:t>
            </a:r>
            <a:endParaRPr altLang="en-US" baseline="0" b="0" cap="none" dirty="0" sz="1600" i="0" kumimoji="0" lang="en-US" normalizeH="0" strike="noStrike" u="none">
              <a:ln>
                <a:noFill/>
              </a:ln>
              <a:solidFill>
                <a:schemeClr val="tx1"/>
              </a:solidFill>
              <a:effectLst/>
              <a:latin typeface="Calibri" panose="020F0502020204030204" pitchFamily="34" charset="0"/>
            </a:endParaRPr>
          </a:p>
        </p:txBody>
      </p:sp>
      <p:cxnSp>
        <p:nvCxnSpPr>
          <p:cNvPr id="3145732" name="Straight Connector 4"/>
          <p:cNvCxnSpPr>
            <a:cxnSpLocks/>
          </p:cNvCxnSpPr>
          <p:nvPr/>
        </p:nvCxnSpPr>
        <p:spPr>
          <a:xfrm>
            <a:off x="596348" y="1563757"/>
            <a:ext cx="622852" cy="0"/>
          </a:xfrm>
          <a:prstGeom prst="line"/>
        </p:spPr>
        <p:style>
          <a:lnRef idx="1">
            <a:schemeClr val="dk1"/>
          </a:lnRef>
          <a:fillRef idx="0">
            <a:schemeClr val="dk1"/>
          </a:fillRef>
          <a:effectRef idx="0">
            <a:schemeClr val="dk1"/>
          </a:effectRef>
          <a:fontRef idx="minor">
            <a:schemeClr val="tx1"/>
          </a:fontRef>
        </p:style>
      </p:cxnSp>
      <p:cxnSp>
        <p:nvCxnSpPr>
          <p:cNvPr id="3145733" name="Straight Connector 6"/>
          <p:cNvCxnSpPr>
            <a:cxnSpLocks/>
          </p:cNvCxnSpPr>
          <p:nvPr/>
        </p:nvCxnSpPr>
        <p:spPr>
          <a:xfrm>
            <a:off x="609600" y="3405809"/>
            <a:ext cx="609600" cy="0"/>
          </a:xfrm>
          <a:prstGeom prst="line"/>
        </p:spPr>
        <p:style>
          <a:lnRef idx="1">
            <a:schemeClr val="dk1"/>
          </a:lnRef>
          <a:fillRef idx="0">
            <a:schemeClr val="dk1"/>
          </a:fillRef>
          <a:effectRef idx="0">
            <a:schemeClr val="dk1"/>
          </a:effectRef>
          <a:fontRef idx="minor">
            <a:schemeClr val="tx1"/>
          </a:fontRef>
        </p:style>
      </p:cxnSp>
      <p:cxnSp>
        <p:nvCxnSpPr>
          <p:cNvPr id="3145734" name="Straight Connector 8"/>
          <p:cNvCxnSpPr>
            <a:cxnSpLocks/>
          </p:cNvCxnSpPr>
          <p:nvPr/>
        </p:nvCxnSpPr>
        <p:spPr>
          <a:xfrm>
            <a:off x="397565" y="4108174"/>
            <a:ext cx="1060173" cy="0"/>
          </a:xfrm>
          <a:prstGeom prst="line"/>
        </p:spPr>
        <p:style>
          <a:lnRef idx="1">
            <a:schemeClr val="dk1"/>
          </a:lnRef>
          <a:fillRef idx="0">
            <a:schemeClr val="dk1"/>
          </a:fillRef>
          <a:effectRef idx="0">
            <a:schemeClr val="dk1"/>
          </a:effectRef>
          <a:fontRef idx="minor">
            <a:schemeClr val="tx1"/>
          </a:fontRef>
        </p:style>
      </p:cxnSp>
      <p:cxnSp>
        <p:nvCxnSpPr>
          <p:cNvPr id="3145735" name="Straight Connector 10"/>
          <p:cNvCxnSpPr>
            <a:cxnSpLocks/>
          </p:cNvCxnSpPr>
          <p:nvPr/>
        </p:nvCxnSpPr>
        <p:spPr>
          <a:xfrm>
            <a:off x="424068" y="4863548"/>
            <a:ext cx="1033670" cy="0"/>
          </a:xfrm>
          <a:prstGeom prst="line"/>
        </p:spPr>
        <p:style>
          <a:lnRef idx="1">
            <a:schemeClr val="dk1"/>
          </a:lnRef>
          <a:fillRef idx="0">
            <a:schemeClr val="dk1"/>
          </a:fillRef>
          <a:effectRef idx="0">
            <a:schemeClr val="dk1"/>
          </a:effectRef>
          <a:fontRef idx="minor">
            <a:schemeClr val="tx1"/>
          </a:fontRef>
        </p:style>
      </p:cxnSp>
      <p:sp>
        <p:nvSpPr>
          <p:cNvPr id="1048623" name="Rectangle 4"/>
          <p:cNvSpPr>
            <a:spLocks noChangeArrowheads="1"/>
          </p:cNvSpPr>
          <p:nvPr/>
        </p:nvSpPr>
        <p:spPr bwMode="auto">
          <a:xfrm>
            <a:off x="0" y="0"/>
            <a:ext cx="12192000" cy="0"/>
          </a:xfrm>
          <a:prstGeom prst="rect"/>
          <a:noFill/>
          <a:ln>
            <a:noFill/>
          </a:ln>
          <a:effectLst/>
        </p:spPr>
        <p:txBody>
          <a:bodyPr anchor="ctr" anchorCtr="0" bIns="45720" compatLnSpc="1" lIns="91440" numCol="1" rIns="91440" tIns="45720" vert="horz" wrap="none">
            <a:prstTxWarp prst="textNoShape"/>
            <a:spAutoFit/>
          </a:bodyPr>
          <a:p>
            <a:endParaRPr lang="en-GB"/>
          </a:p>
        </p:txBody>
      </p:sp>
      <p:graphicFrame>
        <p:nvGraphicFramePr>
          <p:cNvPr id="4194310" name="Object 12"/>
          <p:cNvGraphicFramePr>
            <a:graphicFrameLocks noChangeAspect="1"/>
          </p:cNvGraphicFramePr>
          <p:nvPr/>
        </p:nvGraphicFramePr>
        <p:xfrm>
          <a:off x="3127513" y="2438400"/>
          <a:ext cx="543340" cy="104775"/>
        </p:xfrm>
        <a:graphic>
          <a:graphicData uri="http://schemas.openxmlformats.org/presentationml/2006/ole">
            <mc:AlternateContent xmlns:mc="http://schemas.openxmlformats.org/markup-compatibility/2006">
              <mc:Choice xmlns:v="urn:schemas-microsoft-com:vml" Requires="v">
                <p:oleObj name="CS ChemDraw Drawing" r:id="rId1" spid="_x0000_s18467" imgH="165100" imgW="673100" progId="ChemDraw.Document.6.0">
                  <p:embed/>
                </p:oleObj>
              </mc:Choice>
              <mc:Fallback>
                <p:oleObj name="CS ChemDraw Drawing" r:id="rId1" imgH="165100" imgW="673100" progId="ChemDraw.Document.6.0">
                  <p:embed/>
                  <p:pic>
                    <p:nvPicPr>
                      <p:cNvPr id="2097164" name="Object 3"/>
                      <p:cNvPicPr>
                        <a:picLocks noChangeAspect="1" noChangeArrowheads="1"/>
                      </p:cNvPicPr>
                      <p:nvPr/>
                    </p:nvPicPr>
                    <p:blipFill>
                      <a:blip xmlns:r="http://schemas.openxmlformats.org/officeDocument/2006/relationships" r:embed="rId2"/>
                      <a:srcRect/>
                      <a:stretch>
                        <a:fillRect/>
                      </a:stretch>
                    </p:blipFill>
                    <p:spPr bwMode="auto">
                      <a:xfrm>
                        <a:off x="3127513" y="2438400"/>
                        <a:ext cx="543340" cy="104775"/>
                      </a:xfrm>
                      <a:prstGeom prst="rect"/>
                      <a:noFill/>
                    </p:spPr>
                  </p:pic>
                </p:oleObj>
              </mc:Fallback>
            </mc:AlternateContent>
          </a:graphicData>
        </a:graphic>
      </p:graphicFrame>
      <p:graphicFrame>
        <p:nvGraphicFramePr>
          <p:cNvPr id="4194311" name="Object 13"/>
          <p:cNvGraphicFramePr>
            <a:graphicFrameLocks noChangeAspect="1"/>
          </p:cNvGraphicFramePr>
          <p:nvPr/>
        </p:nvGraphicFramePr>
        <p:xfrm>
          <a:off x="4916556" y="635025"/>
          <a:ext cx="543340" cy="104775"/>
        </p:xfrm>
        <a:graphic>
          <a:graphicData uri="http://schemas.openxmlformats.org/presentationml/2006/ole">
            <mc:AlternateContent xmlns:mc="http://schemas.openxmlformats.org/markup-compatibility/2006">
              <mc:Choice xmlns:v="urn:schemas-microsoft-com:vml" Requires="v">
                <p:oleObj name="CS ChemDraw Drawing" r:id="rId3" spid="_x0000_s18468" imgH="165100" imgW="673100" progId="ChemDraw.Document.6.0">
                  <p:embed/>
                </p:oleObj>
              </mc:Choice>
              <mc:Fallback>
                <p:oleObj name="CS ChemDraw Drawing" r:id="rId3" imgH="165100" imgW="673100" progId="ChemDraw.Document.6.0">
                  <p:embed/>
                  <p:pic>
                    <p:nvPicPr>
                      <p:cNvPr id="2097165" name="Object 12"/>
                      <p:cNvPicPr>
                        <a:picLocks noChangeAspect="1" noChangeArrowheads="1"/>
                      </p:cNvPicPr>
                      <p:nvPr/>
                    </p:nvPicPr>
                    <p:blipFill>
                      <a:blip xmlns:r="http://schemas.openxmlformats.org/officeDocument/2006/relationships" r:embed="rId2"/>
                      <a:srcRect/>
                      <a:stretch>
                        <a:fillRect/>
                      </a:stretch>
                    </p:blipFill>
                    <p:spPr bwMode="auto">
                      <a:xfrm>
                        <a:off x="4916556" y="635025"/>
                        <a:ext cx="543340" cy="104775"/>
                      </a:xfrm>
                      <a:prstGeom prst="rect"/>
                      <a:noFill/>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4" name="Slide Number Placeholder 1"/>
          <p:cNvSpPr>
            <a:spLocks noGrp="1"/>
          </p:cNvSpPr>
          <p:nvPr>
            <p:ph type="sldNum" sz="quarter" idx="12"/>
          </p:nvPr>
        </p:nvSpPr>
        <p:spPr/>
        <p:txBody>
          <a:bodyPr/>
          <a:p>
            <a:fld id="{6AE4CC81-9032-4BD1-B72C-9117D8D40CA4}" type="slidenum">
              <a:rPr lang="en-GB" smtClean="0"/>
              <a:t>9</a:t>
            </a:fld>
            <a:endParaRPr lang="en-GB"/>
          </a:p>
        </p:txBody>
      </p:sp>
      <p:sp>
        <p:nvSpPr>
          <p:cNvPr id="1048625" name="Text Box 2"/>
          <p:cNvSpPr txBox="1">
            <a:spLocks noChangeArrowheads="1"/>
          </p:cNvSpPr>
          <p:nvPr/>
        </p:nvSpPr>
        <p:spPr bwMode="auto">
          <a:xfrm>
            <a:off x="14288" y="14288"/>
            <a:ext cx="12177712" cy="6345327"/>
          </a:xfrm>
          <a:prstGeom prst="rect"/>
          <a:noFill/>
          <a:ln w="9525">
            <a:noFill/>
            <a:miter lim="800000"/>
            <a:headEnd/>
            <a:tailEnd/>
          </a:ln>
        </p:spPr>
        <p:txBody>
          <a:bodyPr anchor="t" anchorCtr="0" bIns="45720" compatLnSpc="1" lIns="91440" numCol="1" rIns="91440" tIns="45720" vert="horz" wrap="square">
            <a:prstTxWarp prst="textNoShape"/>
            <a:spAutoFit/>
          </a:bodyPr>
          <a:p>
            <a:pPr algn="just" defTabSz="914400" eaLnBrk="0" fontAlgn="base" hangingPunct="0" indent="0" latinLnBrk="0" lvl="0" marL="0" marR="0" rtl="0">
              <a:lnSpc>
                <a:spcPct val="100000"/>
              </a:lnSpc>
              <a:spcBef>
                <a:spcPct val="0"/>
              </a:spcBef>
              <a:spcAft>
                <a:spcPts val="1000"/>
              </a:spcAft>
              <a:buClr>
                <a:srgbClr val="000000"/>
              </a:buClr>
              <a:buSzTx/>
            </a:pPr>
            <a:r>
              <a:rPr altLang="en-US" baseline="0" b="0" cap="none" dirty="0" i="0" kumimoji="0" lang="en-US" normalizeH="0" strike="noStrike" u="none">
                <a:ln>
                  <a:noFill/>
                </a:ln>
                <a:solidFill>
                  <a:srgbClr val="000000"/>
                </a:solidFill>
                <a:effectLst/>
                <a:latin typeface="Calibri" panose="020F0502020204030204" pitchFamily="34" charset="0"/>
              </a:rPr>
              <a:t>Example </a:t>
            </a:r>
          </a:p>
          <a:p>
            <a:pPr algn="just" defTabSz="914400" eaLnBrk="0" fontAlgn="base" hangingPunct="0" indent="0" latinLnBrk="0" lvl="0" marL="0" marR="0" rtl="0">
              <a:lnSpc>
                <a:spcPct val="100000"/>
              </a:lnSpc>
              <a:spcBef>
                <a:spcPct val="0"/>
              </a:spcBef>
              <a:spcAft>
                <a:spcPts val="800"/>
              </a:spcAft>
              <a:buClrTx/>
              <a:buSzTx/>
              <a:buFontTx/>
              <a:buNone/>
            </a:pPr>
            <a:r>
              <a:rPr altLang="en-US" baseline="0" b="0" cap="none" dirty="0" i="0" kumimoji="0" lang="en-GB" normalizeH="0" strike="noStrike" u="none">
                <a:ln>
                  <a:noFill/>
                </a:ln>
                <a:solidFill>
                  <a:srgbClr val="000000"/>
                </a:solidFill>
                <a:effectLst/>
                <a:latin typeface="Calibri" panose="020F0502020204030204" pitchFamily="34" charset="0"/>
              </a:rPr>
              <a:t>A mixture of 5.000 x 10</a:t>
            </a:r>
            <a:r>
              <a:rPr altLang="en-US" baseline="30000" b="0" cap="none" dirty="0" i="0" kumimoji="0" lang="en-GB" normalizeH="0" strike="noStrike" u="none">
                <a:ln>
                  <a:noFill/>
                </a:ln>
                <a:solidFill>
                  <a:srgbClr val="000000"/>
                </a:solidFill>
                <a:effectLst/>
                <a:latin typeface="Calibri" panose="020F0502020204030204" pitchFamily="34" charset="0"/>
              </a:rPr>
              <a:t>-3</a:t>
            </a:r>
            <a:r>
              <a:rPr altLang="en-US" baseline="0" b="0" cap="none" dirty="0" i="0" kumimoji="0" lang="en-GB" normalizeH="0" strike="noStrike" u="none">
                <a:ln>
                  <a:noFill/>
                </a:ln>
                <a:solidFill>
                  <a:srgbClr val="000000"/>
                </a:solidFill>
                <a:effectLst/>
                <a:latin typeface="Calibri" panose="020F0502020204030204" pitchFamily="34" charset="0"/>
              </a:rPr>
              <a:t> </a:t>
            </a:r>
            <a:r>
              <a:rPr altLang="en-US" baseline="0" b="0" cap="none" dirty="0" i="0" kumimoji="0" lang="en-GB" normalizeH="0" err="1" strike="noStrike" u="none">
                <a:ln>
                  <a:noFill/>
                </a:ln>
                <a:solidFill>
                  <a:srgbClr val="000000"/>
                </a:solidFill>
                <a:effectLst/>
                <a:latin typeface="Calibri" panose="020F0502020204030204" pitchFamily="34" charset="0"/>
              </a:rPr>
              <a:t>mol</a:t>
            </a:r>
            <a:r>
              <a:rPr altLang="en-US" baseline="0" b="0" cap="none" dirty="0" i="0" kumimoji="0" lang="en-GB" normalizeH="0" strike="noStrike" u="none">
                <a:ln>
                  <a:noFill/>
                </a:ln>
                <a:solidFill>
                  <a:srgbClr val="000000"/>
                </a:solidFill>
                <a:effectLst/>
                <a:latin typeface="Calibri" panose="020F0502020204030204" pitchFamily="34" charset="0"/>
              </a:rPr>
              <a:t> H</a:t>
            </a:r>
            <a:r>
              <a:rPr altLang="en-US" baseline="-25000" b="0" cap="none" dirty="0" i="0" kumimoji="0" lang="en-GB" normalizeH="0" strike="noStrike" u="none">
                <a:ln>
                  <a:noFill/>
                </a:ln>
                <a:solidFill>
                  <a:srgbClr val="000000"/>
                </a:solidFill>
                <a:effectLst/>
                <a:latin typeface="Calibri" panose="020F0502020204030204" pitchFamily="34" charset="0"/>
              </a:rPr>
              <a:t>2</a:t>
            </a:r>
            <a:r>
              <a:rPr altLang="en-US" baseline="0" b="0" cap="none" dirty="0" i="0" kumimoji="0" lang="en-GB" normalizeH="0" strike="noStrike" u="none">
                <a:ln>
                  <a:noFill/>
                </a:ln>
                <a:solidFill>
                  <a:srgbClr val="000000"/>
                </a:solidFill>
                <a:effectLst/>
                <a:latin typeface="Calibri" panose="020F0502020204030204" pitchFamily="34" charset="0"/>
              </a:rPr>
              <a:t> and 1.000 x 10</a:t>
            </a:r>
            <a:r>
              <a:rPr altLang="en-US" baseline="30000" b="0" cap="none" dirty="0" i="0" kumimoji="0" lang="en-GB" normalizeH="0" strike="noStrike" u="none">
                <a:ln>
                  <a:noFill/>
                </a:ln>
                <a:solidFill>
                  <a:srgbClr val="000000"/>
                </a:solidFill>
                <a:effectLst/>
                <a:latin typeface="Calibri" panose="020F0502020204030204" pitchFamily="34" charset="0"/>
              </a:rPr>
              <a:t>-2</a:t>
            </a:r>
            <a:r>
              <a:rPr altLang="en-US" baseline="0" b="0" cap="none" dirty="0" i="0" kumimoji="0" lang="en-GB" normalizeH="0" strike="noStrike" u="none">
                <a:ln>
                  <a:noFill/>
                </a:ln>
                <a:solidFill>
                  <a:srgbClr val="000000"/>
                </a:solidFill>
                <a:effectLst/>
                <a:latin typeface="Calibri" panose="020F0502020204030204" pitchFamily="34" charset="0"/>
              </a:rPr>
              <a:t> </a:t>
            </a:r>
            <a:r>
              <a:rPr altLang="en-US" baseline="0" b="0" cap="none" dirty="0" i="0" kumimoji="0" lang="en-GB" normalizeH="0" err="1" strike="noStrike" u="none">
                <a:ln>
                  <a:noFill/>
                </a:ln>
                <a:solidFill>
                  <a:srgbClr val="000000"/>
                </a:solidFill>
                <a:effectLst/>
                <a:latin typeface="Calibri" panose="020F0502020204030204" pitchFamily="34" charset="0"/>
              </a:rPr>
              <a:t>mol</a:t>
            </a:r>
            <a:r>
              <a:rPr altLang="en-US" baseline="0" b="0" cap="none" dirty="0" i="0" kumimoji="0" lang="en-GB" normalizeH="0" strike="noStrike" u="none">
                <a:ln>
                  <a:noFill/>
                </a:ln>
                <a:solidFill>
                  <a:srgbClr val="000000"/>
                </a:solidFill>
                <a:effectLst/>
                <a:latin typeface="Calibri" panose="020F0502020204030204" pitchFamily="34" charset="0"/>
              </a:rPr>
              <a:t> I</a:t>
            </a:r>
            <a:r>
              <a:rPr altLang="en-US" baseline="-25000" b="0" cap="none" dirty="0" i="0" kumimoji="0" lang="en-GB" normalizeH="0" strike="noStrike" u="none">
                <a:ln>
                  <a:noFill/>
                </a:ln>
                <a:solidFill>
                  <a:srgbClr val="000000"/>
                </a:solidFill>
                <a:effectLst/>
                <a:latin typeface="Calibri" panose="020F0502020204030204" pitchFamily="34" charset="0"/>
              </a:rPr>
              <a:t>2</a:t>
            </a:r>
            <a:r>
              <a:rPr altLang="en-US" baseline="0" b="0" cap="none" dirty="0" i="0" kumimoji="0" lang="en-GB" normalizeH="0" strike="noStrike" u="none">
                <a:ln>
                  <a:noFill/>
                </a:ln>
                <a:solidFill>
                  <a:srgbClr val="000000"/>
                </a:solidFill>
                <a:effectLst/>
                <a:latin typeface="Calibri" panose="020F0502020204030204" pitchFamily="34" charset="0"/>
              </a:rPr>
              <a:t> is placed in a 5.000 L container @ 448 ºC. Calculate </a:t>
            </a:r>
            <a:r>
              <a:rPr altLang="en-US" baseline="0" b="0" cap="none" dirty="0" i="1" kumimoji="0" lang="en-GB" normalizeH="0" err="1" strike="noStrike" u="none">
                <a:ln>
                  <a:noFill/>
                </a:ln>
                <a:solidFill>
                  <a:srgbClr val="000000"/>
                </a:solidFill>
                <a:effectLst/>
                <a:latin typeface="Calibri" panose="020F0502020204030204" pitchFamily="34" charset="0"/>
              </a:rPr>
              <a:t>K</a:t>
            </a:r>
            <a:r>
              <a:rPr altLang="en-US" baseline="-25000" b="0" cap="none" dirty="0" i="0" kumimoji="0" lang="en-GB" normalizeH="0" err="1" strike="noStrike" u="none">
                <a:ln>
                  <a:noFill/>
                </a:ln>
                <a:solidFill>
                  <a:srgbClr val="000000"/>
                </a:solidFill>
                <a:effectLst/>
                <a:latin typeface="Calibri" panose="020F0502020204030204" pitchFamily="34" charset="0"/>
              </a:rPr>
              <a:t>p</a:t>
            </a:r>
            <a:r>
              <a:rPr altLang="en-US" baseline="0" b="0" cap="none" dirty="0" i="0" kumimoji="0" lang="en-GB" normalizeH="0" strike="noStrike" u="none">
                <a:ln>
                  <a:noFill/>
                </a:ln>
                <a:solidFill>
                  <a:srgbClr val="000000"/>
                </a:solidFill>
                <a:effectLst/>
                <a:latin typeface="Calibri" panose="020F0502020204030204" pitchFamily="34" charset="0"/>
              </a:rPr>
              <a:t> at 448 ºC if the pressure of HI is 0.1106 atm.</a:t>
            </a:r>
          </a:p>
          <a:p>
            <a:pPr algn="just" defTabSz="914400" eaLnBrk="0" fontAlgn="base" hangingPunct="0" indent="0" latinLnBrk="0" lvl="0" marL="0" marR="0" rtl="0">
              <a:lnSpc>
                <a:spcPct val="100000"/>
              </a:lnSpc>
              <a:spcBef>
                <a:spcPct val="0"/>
              </a:spcBef>
              <a:spcAft>
                <a:spcPts val="800"/>
              </a:spcAft>
              <a:buClrTx/>
              <a:buSzTx/>
              <a:buFontTx/>
              <a:buNone/>
            </a:pPr>
            <a:r>
              <a:rPr altLang="en-US" baseline="0" b="0" cap="none" dirty="0" i="0" kumimoji="0" lang="en-GB" normalizeH="0" strike="noStrike" u="none">
                <a:ln>
                  <a:noFill/>
                </a:ln>
                <a:solidFill>
                  <a:srgbClr val="000000"/>
                </a:solidFill>
                <a:effectLst/>
                <a:latin typeface="Calibri" panose="020F0502020204030204" pitchFamily="34" charset="0"/>
              </a:rPr>
              <a:t>               H</a:t>
            </a:r>
            <a:r>
              <a:rPr altLang="en-US" baseline="-25000" b="0" cap="none" dirty="0" i="0" kumimoji="0" lang="en-GB" normalizeH="0" strike="noStrike" u="none">
                <a:ln>
                  <a:noFill/>
                </a:ln>
                <a:solidFill>
                  <a:srgbClr val="000000"/>
                </a:solidFill>
                <a:effectLst/>
                <a:latin typeface="Calibri" panose="020F0502020204030204" pitchFamily="34" charset="0"/>
              </a:rPr>
              <a:t>2</a:t>
            </a:r>
            <a:r>
              <a:rPr altLang="en-US" baseline="0" b="0" cap="none" dirty="0" i="0" kumimoji="0" lang="en-GB" normalizeH="0" strike="noStrike" u="none">
                <a:ln>
                  <a:noFill/>
                </a:ln>
                <a:solidFill>
                  <a:srgbClr val="000000"/>
                </a:solidFill>
                <a:effectLst/>
                <a:latin typeface="Calibri" panose="020F0502020204030204" pitchFamily="34" charset="0"/>
              </a:rPr>
              <a:t> + I</a:t>
            </a:r>
            <a:r>
              <a:rPr altLang="en-US" baseline="-25000" b="0" cap="none" dirty="0" i="0" kumimoji="0" lang="en-GB" normalizeH="0" strike="noStrike" u="none">
                <a:ln>
                  <a:noFill/>
                </a:ln>
                <a:solidFill>
                  <a:srgbClr val="000000"/>
                </a:solidFill>
                <a:effectLst/>
                <a:latin typeface="Calibri" panose="020F0502020204030204" pitchFamily="34" charset="0"/>
              </a:rPr>
              <a:t>2</a:t>
            </a:r>
            <a:r>
              <a:rPr altLang="en-US" baseline="0" b="0" cap="none" dirty="0" i="0" kumimoji="0" lang="en-GB" normalizeH="0" strike="noStrike" u="none">
                <a:ln>
                  <a:noFill/>
                </a:ln>
                <a:solidFill>
                  <a:srgbClr val="000000"/>
                </a:solidFill>
                <a:effectLst/>
                <a:latin typeface="Calibri" panose="020F0502020204030204" pitchFamily="34" charset="0"/>
              </a:rPr>
              <a:t> 	</a:t>
            </a:r>
            <a:r>
              <a:rPr altLang="en-US" b="0" cap="none" dirty="0" i="0" kumimoji="0" lang="en-GB" normalizeH="0" strike="noStrike" u="none">
                <a:ln>
                  <a:noFill/>
                </a:ln>
                <a:solidFill>
                  <a:srgbClr val="000000"/>
                </a:solidFill>
                <a:effectLst/>
                <a:latin typeface="Calibri" panose="020F0502020204030204" pitchFamily="34" charset="0"/>
              </a:rPr>
              <a:t>          </a:t>
            </a:r>
            <a:r>
              <a:rPr altLang="en-US" baseline="0" b="0" cap="none" dirty="0" i="0" kumimoji="0" lang="en-GB" normalizeH="0" strike="noStrike" u="none">
                <a:ln>
                  <a:noFill/>
                </a:ln>
                <a:solidFill>
                  <a:schemeClr val="tx1"/>
                </a:solidFill>
                <a:effectLst/>
                <a:latin typeface="Calibri" panose="020F0502020204030204" pitchFamily="34" charset="0"/>
              </a:rPr>
              <a:t>2HI</a:t>
            </a: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GB" normalizeH="0" strike="noStrike" u="none">
                <a:ln>
                  <a:noFill/>
                </a:ln>
                <a:solidFill>
                  <a:schemeClr val="tx1"/>
                </a:solidFill>
                <a:effectLst/>
                <a:latin typeface="Calibri" panose="020F0502020204030204" pitchFamily="34" charset="0"/>
              </a:rPr>
              <a:t>Converting mole to concentration</a:t>
            </a: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GB" normalizeH="0" strike="noStrike" u="none">
                <a:ln>
                  <a:noFill/>
                </a:ln>
                <a:solidFill>
                  <a:schemeClr val="tx1"/>
                </a:solidFill>
                <a:effectLst/>
                <a:latin typeface="Calibri" panose="020F0502020204030204" pitchFamily="34" charset="0"/>
              </a:rPr>
              <a:t>For </a:t>
            </a:r>
            <a:r>
              <a:rPr altLang="en-US" baseline="0" b="0" cap="none" dirty="0" i="0" kumimoji="0" lang="en-GB" normalizeH="0" strike="noStrike" u="none">
                <a:ln>
                  <a:noFill/>
                </a:ln>
                <a:solidFill>
                  <a:srgbClr val="000000"/>
                </a:solidFill>
                <a:effectLst/>
                <a:latin typeface="Calibri" panose="020F0502020204030204" pitchFamily="34" charset="0"/>
              </a:rPr>
              <a:t>H</a:t>
            </a:r>
            <a:r>
              <a:rPr altLang="en-US" baseline="-25000" b="0" cap="none" dirty="0" i="0" kumimoji="0" lang="en-GB" normalizeH="0" strike="noStrike" u="none">
                <a:ln>
                  <a:noFill/>
                </a:ln>
                <a:solidFill>
                  <a:srgbClr val="000000"/>
                </a:solidFill>
                <a:effectLst/>
                <a:latin typeface="Calibri" panose="020F0502020204030204" pitchFamily="34" charset="0"/>
              </a:rPr>
              <a:t>2</a:t>
            </a:r>
            <a:r>
              <a:rPr altLang="en-US" baseline="0" b="0" cap="none" dirty="0" i="0" kumimoji="0" lang="en-GB" normalizeH="0" strike="noStrike" u="none">
                <a:ln>
                  <a:noFill/>
                </a:ln>
                <a:solidFill>
                  <a:srgbClr val="000000"/>
                </a:solidFill>
                <a:effectLst/>
                <a:latin typeface="Calibri" panose="020F0502020204030204" pitchFamily="34" charset="0"/>
              </a:rPr>
              <a:t> =    5 x 10</a:t>
            </a:r>
            <a:r>
              <a:rPr altLang="en-US" baseline="30000" b="0" cap="none" dirty="0" i="0" kumimoji="0" lang="en-GB" normalizeH="0" strike="noStrike" u="none">
                <a:ln>
                  <a:noFill/>
                </a:ln>
                <a:solidFill>
                  <a:srgbClr val="000000"/>
                </a:solidFill>
                <a:effectLst/>
                <a:latin typeface="Calibri" panose="020F0502020204030204" pitchFamily="34" charset="0"/>
              </a:rPr>
              <a:t>-3 </a:t>
            </a:r>
            <a:r>
              <a:rPr altLang="en-US" baseline="0" b="0" cap="none" dirty="0" i="0" kumimoji="0" lang="en-GB" normalizeH="0" err="1" strike="noStrike" u="none">
                <a:ln>
                  <a:noFill/>
                </a:ln>
                <a:solidFill>
                  <a:srgbClr val="000000"/>
                </a:solidFill>
                <a:effectLst/>
                <a:latin typeface="Calibri" panose="020F0502020204030204" pitchFamily="34" charset="0"/>
              </a:rPr>
              <a:t>mol</a:t>
            </a:r>
            <a:r>
              <a:rPr altLang="en-US" baseline="0" b="0" cap="none" dirty="0" i="0" kumimoji="0" lang="en-GB" normalizeH="0" strike="noStrike" u="none">
                <a:ln>
                  <a:noFill/>
                </a:ln>
                <a:solidFill>
                  <a:srgbClr val="000000"/>
                </a:solidFill>
                <a:effectLst/>
                <a:latin typeface="Calibri" panose="020F0502020204030204" pitchFamily="34" charset="0"/>
              </a:rPr>
              <a:t>     = 0.001mol/L</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GB" normalizeH="0" strike="noStrike" u="none">
                <a:ln>
                  <a:noFill/>
                </a:ln>
                <a:solidFill>
                  <a:schemeClr val="tx1"/>
                </a:solidFill>
                <a:effectLst/>
                <a:latin typeface="Calibri" panose="020F0502020204030204" pitchFamily="34" charset="0"/>
              </a:rPr>
              <a:t>                   5     L  </a:t>
            </a: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GB" normalizeH="0" strike="noStrike" u="none">
                <a:ln>
                  <a:noFill/>
                </a:ln>
                <a:solidFill>
                  <a:schemeClr val="tx1"/>
                </a:solidFill>
                <a:effectLst/>
                <a:latin typeface="Calibri" panose="020F0502020204030204" pitchFamily="34" charset="0"/>
              </a:rPr>
              <a:t>For </a:t>
            </a:r>
            <a:r>
              <a:rPr altLang="en-US" baseline="0" b="0" cap="none" dirty="0" i="0" kumimoji="0" lang="en-GB" normalizeH="0" strike="noStrike" u="none">
                <a:ln>
                  <a:noFill/>
                </a:ln>
                <a:solidFill>
                  <a:srgbClr val="000000"/>
                </a:solidFill>
                <a:effectLst/>
                <a:latin typeface="Calibri" panose="020F0502020204030204" pitchFamily="34" charset="0"/>
              </a:rPr>
              <a:t>I</a:t>
            </a:r>
            <a:r>
              <a:rPr altLang="en-US" baseline="-25000" b="0" cap="none" dirty="0" i="0" kumimoji="0" lang="en-GB" normalizeH="0" strike="noStrike" u="none">
                <a:ln>
                  <a:noFill/>
                </a:ln>
                <a:solidFill>
                  <a:srgbClr val="000000"/>
                </a:solidFill>
                <a:effectLst/>
                <a:latin typeface="Calibri" panose="020F0502020204030204" pitchFamily="34" charset="0"/>
              </a:rPr>
              <a:t>2</a:t>
            </a:r>
            <a:r>
              <a:rPr altLang="en-US" baseline="0" b="0" cap="none" dirty="0" i="0" kumimoji="0" lang="en-GB" normalizeH="0" strike="noStrike" u="none">
                <a:ln>
                  <a:noFill/>
                </a:ln>
                <a:solidFill>
                  <a:srgbClr val="000000"/>
                </a:solidFill>
                <a:effectLst/>
                <a:latin typeface="Calibri" panose="020F0502020204030204" pitchFamily="34" charset="0"/>
              </a:rPr>
              <a:t> =     1 x 10</a:t>
            </a:r>
            <a:r>
              <a:rPr altLang="en-US" baseline="30000" b="0" cap="none" dirty="0" i="0" kumimoji="0" lang="en-GB" normalizeH="0" strike="noStrike" u="none">
                <a:ln>
                  <a:noFill/>
                </a:ln>
                <a:solidFill>
                  <a:srgbClr val="000000"/>
                </a:solidFill>
                <a:effectLst/>
                <a:latin typeface="Calibri" panose="020F0502020204030204" pitchFamily="34" charset="0"/>
              </a:rPr>
              <a:t>-2 </a:t>
            </a:r>
            <a:r>
              <a:rPr altLang="en-US" baseline="0" b="0" cap="none" dirty="0" i="0" kumimoji="0" lang="en-GB" normalizeH="0" err="1" strike="noStrike" u="none">
                <a:ln>
                  <a:noFill/>
                </a:ln>
                <a:solidFill>
                  <a:srgbClr val="000000"/>
                </a:solidFill>
                <a:effectLst/>
                <a:latin typeface="Calibri" panose="020F0502020204030204" pitchFamily="34" charset="0"/>
              </a:rPr>
              <a:t>mol</a:t>
            </a:r>
            <a:r>
              <a:rPr altLang="en-US" baseline="0" b="0" cap="none" dirty="0" i="0" kumimoji="0" lang="en-GB" normalizeH="0" strike="noStrike" u="none">
                <a:ln>
                  <a:noFill/>
                </a:ln>
                <a:solidFill>
                  <a:srgbClr val="000000"/>
                </a:solidFill>
                <a:effectLst/>
                <a:latin typeface="Calibri" panose="020F0502020204030204" pitchFamily="34" charset="0"/>
              </a:rPr>
              <a:t>     = 0.002mol/L</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GB" normalizeH="0" strike="noStrike" u="none">
                <a:ln>
                  <a:noFill/>
                </a:ln>
                <a:solidFill>
                  <a:schemeClr val="tx1"/>
                </a:solidFill>
                <a:effectLst/>
                <a:latin typeface="Calibri" panose="020F0502020204030204" pitchFamily="34" charset="0"/>
              </a:rPr>
              <a:t>                   5     L  </a:t>
            </a: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GB" normalizeH="0" strike="noStrike" u="none">
                <a:ln>
                  <a:noFill/>
                </a:ln>
                <a:solidFill>
                  <a:schemeClr val="tx1"/>
                </a:solidFill>
                <a:effectLst/>
                <a:latin typeface="Calibri" panose="020F0502020204030204" pitchFamily="34" charset="0"/>
              </a:rPr>
              <a:t>Calculating pressure for concentration</a:t>
            </a: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GB" normalizeH="0" strike="noStrike" u="none">
                <a:ln>
                  <a:noFill/>
                </a:ln>
                <a:solidFill>
                  <a:schemeClr val="tx1"/>
                </a:solidFill>
                <a:effectLst/>
                <a:latin typeface="Calibri" panose="020F0502020204030204" pitchFamily="34" charset="0"/>
              </a:rPr>
              <a:t>P = CRT</a:t>
            </a:r>
          </a:p>
          <a:p>
            <a:pPr algn="just" defTabSz="914400" eaLnBrk="0" fontAlgn="base" hangingPunct="0" indent="0" latinLnBrk="0" lvl="0" marL="0" marR="0" rtl="0">
              <a:lnSpc>
                <a:spcPct val="150000"/>
              </a:lnSpc>
              <a:spcBef>
                <a:spcPct val="0"/>
              </a:spcBef>
              <a:spcAft>
                <a:spcPct val="0"/>
              </a:spcAft>
              <a:buClrTx/>
              <a:buSzTx/>
              <a:buFontTx/>
              <a:buNone/>
            </a:pPr>
            <a:r>
              <a:rPr altLang="en-US" baseline="0" b="0" cap="none" dirty="0" i="0" kumimoji="0" lang="en-GB" normalizeH="0" strike="noStrike" u="none">
                <a:ln>
                  <a:noFill/>
                </a:ln>
                <a:solidFill>
                  <a:srgbClr val="000000"/>
                </a:solidFill>
                <a:effectLst/>
                <a:latin typeface="Calibri" panose="020F0502020204030204" pitchFamily="34" charset="0"/>
              </a:rPr>
              <a:t>P</a:t>
            </a:r>
            <a:r>
              <a:rPr altLang="en-US" baseline="-25000" b="0" cap="none" dirty="0" i="0" kumimoji="0" lang="en-GB" normalizeH="0" strike="noStrike" u="none">
                <a:ln>
                  <a:noFill/>
                </a:ln>
                <a:solidFill>
                  <a:srgbClr val="000000"/>
                </a:solidFill>
                <a:effectLst/>
                <a:latin typeface="Calibri" panose="020F0502020204030204" pitchFamily="34" charset="0"/>
              </a:rPr>
              <a:t>H2</a:t>
            </a:r>
            <a:r>
              <a:rPr altLang="en-US" baseline="0" b="0" cap="none" dirty="0" i="0" kumimoji="0" lang="en-GB" normalizeH="0" strike="noStrike" u="none">
                <a:ln>
                  <a:noFill/>
                </a:ln>
                <a:solidFill>
                  <a:srgbClr val="000000"/>
                </a:solidFill>
                <a:effectLst/>
                <a:latin typeface="Calibri" panose="020F0502020204030204" pitchFamily="34" charset="0"/>
              </a:rPr>
              <a:t> = 0.001 x 0.08206 x 721 = 0.0592</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50000"/>
              </a:lnSpc>
              <a:spcBef>
                <a:spcPct val="0"/>
              </a:spcBef>
              <a:spcAft>
                <a:spcPts val="800"/>
              </a:spcAft>
              <a:buClrTx/>
              <a:buSzTx/>
              <a:buFontTx/>
              <a:buNone/>
            </a:pPr>
            <a:r>
              <a:rPr altLang="en-US" baseline="0" b="0" cap="none" dirty="0" i="0" kumimoji="0" lang="en-GB" normalizeH="0" strike="noStrike" u="none">
                <a:ln>
                  <a:noFill/>
                </a:ln>
                <a:solidFill>
                  <a:srgbClr val="000000"/>
                </a:solidFill>
                <a:effectLst/>
                <a:latin typeface="Calibri" panose="020F0502020204030204" pitchFamily="34" charset="0"/>
              </a:rPr>
              <a:t>P</a:t>
            </a:r>
            <a:r>
              <a:rPr altLang="en-US" baseline="-25000" b="0" cap="none" dirty="0" i="0" kumimoji="0" lang="en-GB" normalizeH="0" strike="noStrike" u="none">
                <a:ln>
                  <a:noFill/>
                </a:ln>
                <a:solidFill>
                  <a:srgbClr val="000000"/>
                </a:solidFill>
                <a:effectLst/>
                <a:latin typeface="Calibri" panose="020F0502020204030204" pitchFamily="34" charset="0"/>
              </a:rPr>
              <a:t>I2</a:t>
            </a:r>
            <a:r>
              <a:rPr altLang="en-US" baseline="0" b="0" cap="none" dirty="0" i="0" kumimoji="0" lang="en-GB" normalizeH="0" strike="noStrike" u="none">
                <a:ln>
                  <a:noFill/>
                </a:ln>
                <a:solidFill>
                  <a:srgbClr val="000000"/>
                </a:solidFill>
                <a:effectLst/>
                <a:latin typeface="Calibri" panose="020F0502020204030204" pitchFamily="34" charset="0"/>
              </a:rPr>
              <a:t> = 0.002 x 0.08206 x 721 = 0.1183</a:t>
            </a: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GB" normalizeH="0" err="1" strike="noStrike" u="none">
                <a:ln>
                  <a:noFill/>
                </a:ln>
                <a:solidFill>
                  <a:schemeClr val="tx1"/>
                </a:solidFill>
                <a:effectLst/>
                <a:latin typeface="Calibri" panose="020F0502020204030204" pitchFamily="34" charset="0"/>
              </a:rPr>
              <a:t>K</a:t>
            </a:r>
            <a:r>
              <a:rPr altLang="en-US" baseline="-25000" b="0" cap="none" dirty="0" i="0" kumimoji="0" lang="en-GB" normalizeH="0" err="1" strike="noStrike" u="none">
                <a:ln>
                  <a:noFill/>
                </a:ln>
                <a:solidFill>
                  <a:schemeClr val="tx1"/>
                </a:solidFill>
                <a:effectLst/>
                <a:latin typeface="Calibri" panose="020F0502020204030204" pitchFamily="34" charset="0"/>
              </a:rPr>
              <a:t>p</a:t>
            </a:r>
            <a:r>
              <a:rPr altLang="en-US" baseline="0" b="0" cap="none" dirty="0" i="0" kumimoji="0" lang="en-GB" normalizeH="0" strike="noStrike" u="none">
                <a:ln>
                  <a:noFill/>
                </a:ln>
                <a:solidFill>
                  <a:schemeClr val="tx1"/>
                </a:solidFill>
                <a:effectLst/>
                <a:latin typeface="Calibri" panose="020F0502020204030204" pitchFamily="34" charset="0"/>
              </a:rPr>
              <a:t>  =      P</a:t>
            </a:r>
            <a:r>
              <a:rPr altLang="en-US" baseline="-25000" b="0" cap="none" dirty="0" i="0" kumimoji="0" lang="en-GB" normalizeH="0" strike="noStrike" u="none">
                <a:ln>
                  <a:noFill/>
                </a:ln>
                <a:solidFill>
                  <a:schemeClr val="tx1"/>
                </a:solidFill>
                <a:effectLst/>
                <a:latin typeface="Calibri" panose="020F0502020204030204" pitchFamily="34" charset="0"/>
              </a:rPr>
              <a:t>HI</a:t>
            </a:r>
            <a:r>
              <a:rPr altLang="en-US" baseline="30000" b="0" cap="none" dirty="0" i="0" kumimoji="0" lang="en-GB" normalizeH="0" strike="noStrike" u="none">
                <a:ln>
                  <a:noFill/>
                </a:ln>
                <a:solidFill>
                  <a:schemeClr val="tx1"/>
                </a:solidFill>
                <a:effectLst/>
                <a:latin typeface="Calibri" panose="020F0502020204030204" pitchFamily="34" charset="0"/>
              </a:rPr>
              <a:t>2</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GB" normalizeH="0" strike="noStrike" u="none">
                <a:ln>
                  <a:noFill/>
                </a:ln>
                <a:solidFill>
                  <a:schemeClr val="tx1"/>
                </a:solidFill>
                <a:effectLst/>
                <a:latin typeface="Calibri" panose="020F0502020204030204" pitchFamily="34" charset="0"/>
              </a:rPr>
              <a:t>            P</a:t>
            </a:r>
            <a:r>
              <a:rPr altLang="en-US" baseline="-25000" b="0" cap="none" dirty="0" i="0" kumimoji="0" lang="en-GB" normalizeH="0" strike="noStrike" u="none">
                <a:ln>
                  <a:noFill/>
                </a:ln>
                <a:solidFill>
                  <a:schemeClr val="tx1"/>
                </a:solidFill>
                <a:effectLst/>
                <a:latin typeface="Calibri" panose="020F0502020204030204" pitchFamily="34" charset="0"/>
              </a:rPr>
              <a:t>I2</a:t>
            </a:r>
            <a:r>
              <a:rPr altLang="en-US" baseline="0" b="0" cap="none" dirty="0" i="0" kumimoji="0" lang="en-GB" normalizeH="0" strike="noStrike" u="none">
                <a:ln>
                  <a:noFill/>
                </a:ln>
                <a:solidFill>
                  <a:schemeClr val="tx1"/>
                </a:solidFill>
                <a:effectLst/>
                <a:latin typeface="Calibri" panose="020F0502020204030204" pitchFamily="34" charset="0"/>
              </a:rPr>
              <a:t> P</a:t>
            </a:r>
            <a:r>
              <a:rPr altLang="en-US" baseline="-25000" b="0" cap="none" dirty="0" i="0" kumimoji="0" lang="en-GB" normalizeH="0" strike="noStrike" u="none">
                <a:ln>
                  <a:noFill/>
                </a:ln>
                <a:solidFill>
                  <a:schemeClr val="tx1"/>
                </a:solidFill>
                <a:effectLst/>
                <a:latin typeface="Calibri" panose="020F0502020204030204" pitchFamily="34" charset="0"/>
              </a:rPr>
              <a:t>H2</a:t>
            </a:r>
            <a:endParaRPr altLang="en-US" baseline="3000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GB" normalizeH="0" strike="noStrike" u="none">
                <a:ln>
                  <a:noFill/>
                </a:ln>
                <a:solidFill>
                  <a:schemeClr val="tx1"/>
                </a:solidFill>
                <a:effectLst/>
                <a:latin typeface="Calibri" panose="020F0502020204030204" pitchFamily="34" charset="0"/>
              </a:rPr>
              <a:t>    =   (</a:t>
            </a:r>
            <a:r>
              <a:rPr altLang="en-US" baseline="0" b="0" cap="none" dirty="0" i="0" kumimoji="0" lang="en-GB" normalizeH="0" strike="noStrike" u="none">
                <a:ln>
                  <a:noFill/>
                </a:ln>
                <a:solidFill>
                  <a:srgbClr val="000000"/>
                </a:solidFill>
                <a:effectLst/>
                <a:latin typeface="Calibri" panose="020F0502020204030204" pitchFamily="34" charset="0"/>
              </a:rPr>
              <a:t>0.1106)</a:t>
            </a:r>
            <a:r>
              <a:rPr altLang="en-US" baseline="30000" b="0" cap="none" dirty="0" i="0" kumimoji="0" lang="en-GB" normalizeH="0" strike="noStrike" u="none">
                <a:ln>
                  <a:noFill/>
                </a:ln>
                <a:solidFill>
                  <a:schemeClr val="tx1"/>
                </a:solidFill>
                <a:effectLst/>
                <a:latin typeface="Calibri" panose="020F0502020204030204" pitchFamily="34" charset="0"/>
              </a:rPr>
              <a:t>2</a:t>
            </a:r>
            <a:endParaRPr altLang="en-US" baseline="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GB" normalizeH="0" strike="noStrike" u="none">
                <a:ln>
                  <a:noFill/>
                </a:ln>
                <a:solidFill>
                  <a:schemeClr val="tx1"/>
                </a:solidFill>
                <a:effectLst/>
                <a:latin typeface="Calibri" panose="020F0502020204030204" pitchFamily="34" charset="0"/>
              </a:rPr>
              <a:t>       </a:t>
            </a:r>
            <a:r>
              <a:rPr altLang="en-US" baseline="0" b="0" cap="none" dirty="0" i="0" kumimoji="0" lang="en-GB" normalizeH="0" strike="noStrike" u="none">
                <a:ln>
                  <a:noFill/>
                </a:ln>
                <a:solidFill>
                  <a:srgbClr val="000000"/>
                </a:solidFill>
                <a:effectLst/>
                <a:latin typeface="Calibri" panose="020F0502020204030204" pitchFamily="34" charset="0"/>
              </a:rPr>
              <a:t>0.1183x</a:t>
            </a:r>
            <a:r>
              <a:rPr altLang="en-US" baseline="0" b="0" cap="none" dirty="0" i="0" kumimoji="0" lang="en-GB" normalizeH="0" strike="noStrike" u="none">
                <a:ln>
                  <a:noFill/>
                </a:ln>
                <a:solidFill>
                  <a:schemeClr val="tx1"/>
                </a:solidFill>
                <a:effectLst/>
                <a:latin typeface="Calibri" panose="020F0502020204030204" pitchFamily="34" charset="0"/>
              </a:rPr>
              <a:t> </a:t>
            </a:r>
            <a:r>
              <a:rPr altLang="en-US" baseline="0" b="0" cap="none" dirty="0" i="0" kumimoji="0" lang="en-GB" normalizeH="0" strike="noStrike" u="none">
                <a:ln>
                  <a:noFill/>
                </a:ln>
                <a:solidFill>
                  <a:srgbClr val="000000"/>
                </a:solidFill>
                <a:effectLst/>
                <a:latin typeface="Calibri" panose="020F0502020204030204" pitchFamily="34" charset="0"/>
              </a:rPr>
              <a:t>0.0592</a:t>
            </a:r>
            <a:endParaRPr altLang="en-US" baseline="3000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GB" normalizeH="0" strike="noStrike" u="none">
                <a:ln>
                  <a:noFill/>
                </a:ln>
                <a:solidFill>
                  <a:schemeClr val="tx1"/>
                </a:solidFill>
                <a:effectLst/>
                <a:latin typeface="Calibri" panose="020F0502020204030204" pitchFamily="34" charset="0"/>
              </a:rPr>
              <a:t>    =   0.01223236</a:t>
            </a: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GB" normalizeH="0" strike="noStrike" u="none">
                <a:ln>
                  <a:noFill/>
                </a:ln>
                <a:solidFill>
                  <a:schemeClr val="tx1"/>
                </a:solidFill>
                <a:effectLst/>
                <a:latin typeface="Calibri" panose="020F0502020204030204" pitchFamily="34" charset="0"/>
              </a:rPr>
              <a:t>         </a:t>
            </a:r>
            <a:r>
              <a:rPr altLang="en-US" baseline="0" b="0" cap="none" dirty="0" i="0" kumimoji="0" lang="en-GB" normalizeH="0" strike="noStrike" u="none">
                <a:ln>
                  <a:noFill/>
                </a:ln>
                <a:solidFill>
                  <a:srgbClr val="000000"/>
                </a:solidFill>
                <a:effectLst/>
                <a:latin typeface="Calibri" panose="020F0502020204030204" pitchFamily="34" charset="0"/>
              </a:rPr>
              <a:t>0.00700336</a:t>
            </a:r>
            <a:endParaRPr altLang="en-US" baseline="30000" b="0" cap="none" dirty="0" i="0" kumimoji="0" lang="en-GB" normalizeH="0" strike="noStrike" u="none">
              <a:ln>
                <a:noFill/>
              </a:ln>
              <a:solidFill>
                <a:schemeClr val="tx1"/>
              </a:solidFill>
              <a:effectLst/>
              <a:latin typeface="Calibri" panose="020F050202020403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GB" normalizeH="0" strike="noStrike" u="none">
                <a:ln>
                  <a:noFill/>
                </a:ln>
                <a:solidFill>
                  <a:schemeClr val="tx1"/>
                </a:solidFill>
                <a:effectLst/>
                <a:latin typeface="Calibri" panose="020F0502020204030204" pitchFamily="34" charset="0"/>
              </a:rPr>
              <a:t>    =   1.747</a:t>
            </a:r>
            <a:endParaRPr altLang="en-US" baseline="0" b="0" cap="none" dirty="0" i="0" kumimoji="0" lang="en-US" normalizeH="0" strike="noStrike" u="none">
              <a:ln>
                <a:noFill/>
              </a:ln>
              <a:solidFill>
                <a:schemeClr val="tx1"/>
              </a:solidFill>
              <a:effectLst/>
              <a:latin typeface="Calibri" panose="020F0502020204030204" pitchFamily="34" charset="0"/>
            </a:endParaRPr>
          </a:p>
        </p:txBody>
      </p:sp>
      <p:graphicFrame>
        <p:nvGraphicFramePr>
          <p:cNvPr id="4194312" name="Object 3"/>
          <p:cNvGraphicFramePr>
            <a:graphicFrameLocks noChangeAspect="1"/>
          </p:cNvGraphicFramePr>
          <p:nvPr/>
        </p:nvGraphicFramePr>
        <p:xfrm>
          <a:off x="1689652" y="1199322"/>
          <a:ext cx="543340" cy="104775"/>
        </p:xfrm>
        <a:graphic>
          <a:graphicData uri="http://schemas.openxmlformats.org/presentationml/2006/ole">
            <mc:AlternateContent xmlns:mc="http://schemas.openxmlformats.org/markup-compatibility/2006">
              <mc:Choice xmlns:v="urn:schemas-microsoft-com:vml" Requires="v">
                <p:oleObj name="CS ChemDraw Drawing" r:id="rId1" spid="_x0000_s19476" imgH="165100" imgW="673100" progId="ChemDraw.Document.6.0">
                  <p:embed/>
                </p:oleObj>
              </mc:Choice>
              <mc:Fallback>
                <p:oleObj name="CS ChemDraw Drawing" r:id="rId1" imgH="165100" imgW="673100" progId="ChemDraw.Document.6.0">
                  <p:embed/>
                  <p:pic>
                    <p:nvPicPr>
                      <p:cNvPr id="2097168" name="Object 14"/>
                      <p:cNvPicPr>
                        <a:picLocks noChangeAspect="1" noChangeArrowheads="1"/>
                      </p:cNvPicPr>
                      <p:nvPr/>
                    </p:nvPicPr>
                    <p:blipFill>
                      <a:blip xmlns:r="http://schemas.openxmlformats.org/officeDocument/2006/relationships" r:embed="rId2"/>
                      <a:srcRect/>
                      <a:stretch>
                        <a:fillRect/>
                      </a:stretch>
                    </p:blipFill>
                    <p:spPr bwMode="auto">
                      <a:xfrm>
                        <a:off x="1689652" y="1199322"/>
                        <a:ext cx="543340" cy="104775"/>
                      </a:xfrm>
                      <a:prstGeom prst="rect"/>
                      <a:noFill/>
                    </p:spPr>
                  </p:pic>
                </p:oleObj>
              </mc:Fallback>
            </mc:AlternateContent>
          </a:graphicData>
        </a:graphic>
      </p:graphicFrame>
      <p:cxnSp>
        <p:nvCxnSpPr>
          <p:cNvPr id="3145736" name="Straight Connector 5"/>
          <p:cNvCxnSpPr>
            <a:cxnSpLocks/>
          </p:cNvCxnSpPr>
          <p:nvPr/>
        </p:nvCxnSpPr>
        <p:spPr>
          <a:xfrm>
            <a:off x="1007165" y="2054087"/>
            <a:ext cx="682487" cy="0"/>
          </a:xfrm>
          <a:prstGeom prst="line"/>
        </p:spPr>
        <p:style>
          <a:lnRef idx="1">
            <a:schemeClr val="dk1"/>
          </a:lnRef>
          <a:fillRef idx="0">
            <a:schemeClr val="dk1"/>
          </a:fillRef>
          <a:effectRef idx="0">
            <a:schemeClr val="dk1"/>
          </a:effectRef>
          <a:fontRef idx="minor">
            <a:schemeClr val="tx1"/>
          </a:fontRef>
        </p:style>
      </p:cxnSp>
      <p:cxnSp>
        <p:nvCxnSpPr>
          <p:cNvPr id="3145737" name="Straight Connector 7"/>
          <p:cNvCxnSpPr>
            <a:cxnSpLocks/>
          </p:cNvCxnSpPr>
          <p:nvPr/>
        </p:nvCxnSpPr>
        <p:spPr>
          <a:xfrm>
            <a:off x="993913" y="2597426"/>
            <a:ext cx="695739" cy="0"/>
          </a:xfrm>
          <a:prstGeom prst="line"/>
        </p:spPr>
        <p:style>
          <a:lnRef idx="1">
            <a:schemeClr val="dk1"/>
          </a:lnRef>
          <a:fillRef idx="0">
            <a:schemeClr val="dk1"/>
          </a:fillRef>
          <a:effectRef idx="0">
            <a:schemeClr val="dk1"/>
          </a:effectRef>
          <a:fontRef idx="minor">
            <a:schemeClr val="tx1"/>
          </a:fontRef>
        </p:style>
      </p:cxnSp>
      <p:cxnSp>
        <p:nvCxnSpPr>
          <p:cNvPr id="3145738" name="Straight Connector 9"/>
          <p:cNvCxnSpPr>
            <a:cxnSpLocks/>
          </p:cNvCxnSpPr>
          <p:nvPr/>
        </p:nvCxnSpPr>
        <p:spPr>
          <a:xfrm>
            <a:off x="617883" y="4638261"/>
            <a:ext cx="752060" cy="0"/>
          </a:xfrm>
          <a:prstGeom prst="line"/>
        </p:spPr>
        <p:style>
          <a:lnRef idx="1">
            <a:schemeClr val="dk1"/>
          </a:lnRef>
          <a:fillRef idx="0">
            <a:schemeClr val="dk1"/>
          </a:fillRef>
          <a:effectRef idx="0">
            <a:schemeClr val="dk1"/>
          </a:effectRef>
          <a:fontRef idx="minor">
            <a:schemeClr val="tx1"/>
          </a:fontRef>
        </p:style>
      </p:cxnSp>
      <p:cxnSp>
        <p:nvCxnSpPr>
          <p:cNvPr id="3145739" name="Straight Connector 11"/>
          <p:cNvCxnSpPr>
            <a:cxnSpLocks/>
          </p:cNvCxnSpPr>
          <p:nvPr/>
        </p:nvCxnSpPr>
        <p:spPr>
          <a:xfrm>
            <a:off x="617883" y="5194852"/>
            <a:ext cx="1046922" cy="0"/>
          </a:xfrm>
          <a:prstGeom prst="line"/>
        </p:spPr>
        <p:style>
          <a:lnRef idx="1">
            <a:schemeClr val="dk1"/>
          </a:lnRef>
          <a:fillRef idx="0">
            <a:schemeClr val="dk1"/>
          </a:fillRef>
          <a:effectRef idx="0">
            <a:schemeClr val="dk1"/>
          </a:effectRef>
          <a:fontRef idx="minor">
            <a:schemeClr val="tx1"/>
          </a:fontRef>
        </p:style>
      </p:cxnSp>
      <p:cxnSp>
        <p:nvCxnSpPr>
          <p:cNvPr id="3145740" name="Straight Connector 13"/>
          <p:cNvCxnSpPr>
            <a:cxnSpLocks/>
          </p:cNvCxnSpPr>
          <p:nvPr/>
        </p:nvCxnSpPr>
        <p:spPr>
          <a:xfrm>
            <a:off x="468796" y="5711686"/>
            <a:ext cx="1265582" cy="13252"/>
          </a:xfrm>
          <a:prstGeom prst="line"/>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CHM 102   INTRODUCTORY CHEMISTRY II</dc:title>
  <dc:creator>DR. AZEEZ</dc:creator>
  <cp:lastModifiedBy>DR. AZEEZ</cp:lastModifiedBy>
  <dcterms:created xsi:type="dcterms:W3CDTF">2018-06-03T11:41:24Z</dcterms:created>
  <dcterms:modified xsi:type="dcterms:W3CDTF">2020-06-04T19:01:31Z</dcterms:modified>
</cp:coreProperties>
</file>