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A58E-94E8-43FB-89C0-506B2FF81B6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05A92-D4E1-4470-9FDF-5BA65ED8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C185-6E9E-4934-9056-8F7FA25C841E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93EB-8220-4DE7-9247-FB2F03E21799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06C2-7C9A-4230-ADEC-12E49EA09765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8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804E-9267-4EFF-B580-28F2766B42E8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5276-481F-479E-84E1-C3BB1B6837D8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A075-60CD-434F-A7D2-9AE14C3301E3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3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8BE6-6A9D-4036-9669-96C3F0E5E0C9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D4A7-285B-4622-AD69-2AE1DB0A6D88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2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DB6D-19B9-4B3A-B5A4-7A0D0812CBF9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8C10-2E48-4AE9-9197-6B5E878F3C75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F9F7-7EAE-434A-BC5E-EB74573C1A0A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F0D9-FF50-4C43-BED8-00675176950F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24AE-C1D6-4E0F-9ECF-45F6D127F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0" y="3048000"/>
            <a:ext cx="9372600" cy="1371600"/>
          </a:xfrm>
        </p:spPr>
        <p:txBody>
          <a:bodyPr>
            <a:normAutofit fontScale="90000"/>
          </a:bodyPr>
          <a:lstStyle/>
          <a:p>
            <a:pPr marL="914400" algn="l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               </a:t>
            </a:r>
            <a:r>
              <a:rPr lang="en-US" b="1" u="sng" dirty="0" smtClean="0"/>
              <a:t>CIRCULAR  MOTION</a:t>
            </a:r>
            <a:br>
              <a:rPr lang="en-US" b="1" u="sng" dirty="0" smtClean="0"/>
            </a:br>
            <a:r>
              <a:rPr lang="en-US" b="1" u="sng" dirty="0"/>
              <a:t>Angular Speed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Consider an object moving in </a:t>
            </a:r>
            <a:r>
              <a:rPr lang="en-US" dirty="0" smtClean="0"/>
              <a:t>a circle </a:t>
            </a:r>
            <a:r>
              <a:rPr lang="en-US" dirty="0"/>
              <a:t>with a uniform speed round a fixed point O as center. If the object moves from A to B so through an angle θ, its angular speed ω, about O is defined as the change of the angle per second. So if t is the time taken by the object to move from A to </a:t>
            </a:r>
            <a:r>
              <a:rPr lang="en-US" dirty="0" smtClean="0"/>
              <a:t>B,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D77D-0DB7-4B59-83DF-FAC4ED405920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533400"/>
                <a:ext cx="8458200" cy="60960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 smtClean="0"/>
                  <a:t>   ………………….. (1)</a:t>
                </a:r>
              </a:p>
              <a:p>
                <a:pPr marL="0" indent="0">
                  <a:buNone/>
                </a:pPr>
                <a:r>
                  <a:rPr lang="en-US" dirty="0"/>
                  <a:t>The angle θ is measured in radians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𝑟𝑎𝑑</m:t>
                    </m:r>
                  </m:oMath>
                </a14:m>
                <a:r>
                  <a:rPr lang="en-US" dirty="0"/>
                  <a:t> = 360</a:t>
                </a:r>
                <a:r>
                  <a:rPr lang="en-US" baseline="30000" dirty="0"/>
                  <a:t>0</a:t>
                </a:r>
                <a:r>
                  <a:rPr lang="en-US" dirty="0"/>
                  <a:t>). So angular speed is usually expressed in radian per second (rad /s).</a:t>
                </a:r>
              </a:p>
              <a:p>
                <a:pPr marL="0" indent="0">
                  <a:buNone/>
                </a:pPr>
                <a:r>
                  <a:rPr lang="en-US" dirty="0"/>
                  <a:t>From expression (1</a:t>
                </a:r>
                <a:r>
                  <a:rPr lang="en-US" dirty="0" smtClean="0"/>
                  <a:t>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…………….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This is similar to the formula,</a:t>
                </a:r>
              </a:p>
              <a:p>
                <a:pPr marL="0" indent="0">
                  <a:buNone/>
                </a:pPr>
                <a:r>
                  <a:rPr lang="en-US" dirty="0"/>
                  <a:t>distance = uniform velocity x time</a:t>
                </a:r>
              </a:p>
              <a:p>
                <a:pPr marL="0" indent="0">
                  <a:buNone/>
                </a:pPr>
                <a:r>
                  <a:rPr lang="en-US" dirty="0"/>
                  <a:t>for motion in straight line.</a:t>
                </a:r>
              </a:p>
              <a:p>
                <a:pPr marL="0" indent="0">
                  <a:buNone/>
                </a:pPr>
                <a:r>
                  <a:rPr lang="en-US" dirty="0"/>
                  <a:t>The time T to describe the circle once, known as the period of the motion, is given by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dirty="0" smtClean="0"/>
                  <a:t>  .............. (3)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 radians is the angle in 1 revolution (360</a:t>
                </a:r>
                <a:r>
                  <a:rPr lang="en-US" baseline="30000" dirty="0"/>
                  <a:t>0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If S is the length of the arc AB, then,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533400"/>
                <a:ext cx="8458200" cy="6096000"/>
              </a:xfrm>
              <a:blipFill rotWithShape="1">
                <a:blip r:embed="rId2"/>
                <a:stretch>
                  <a:fillRect l="-1370" t="-600" r="-1514" b="-18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95AB-7EA3-4BE5-80CF-E8A4264E98BF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28600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, by definition of an angle in radian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 ………………………… (4)</a:t>
                </a:r>
              </a:p>
              <a:p>
                <a:pPr marL="0" indent="0">
                  <a:buNone/>
                </a:pPr>
                <a:r>
                  <a:rPr lang="en-US" dirty="0"/>
                  <a:t>Dividing by t, the time taken to move from A to B,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But,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= the speed, V, of the rotating object,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is the angular velocity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</m:oMath>
                </a14:m>
                <a:r>
                  <a:rPr lang="en-US" dirty="0"/>
                  <a:t>  ……………………… (5)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28600"/>
                <a:ext cx="8229600" cy="4525963"/>
              </a:xfrm>
              <a:blipFill rotWithShape="1">
                <a:blip r:embed="rId2"/>
                <a:stretch>
                  <a:fillRect l="-1778" r="-1111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CC09-B60F-4966-92E9-AA7C35682764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9600" u="sng" dirty="0"/>
              <a:t>Example </a:t>
            </a:r>
            <a:endParaRPr lang="en-US" sz="9600" dirty="0"/>
          </a:p>
          <a:p>
            <a:r>
              <a:rPr lang="en-US" sz="9600" dirty="0"/>
              <a:t>A model car moves round a circular orbit track of radius 0.3m in 2 revolution per second.</a:t>
            </a:r>
          </a:p>
          <a:p>
            <a:r>
              <a:rPr lang="en-US" sz="9600" dirty="0"/>
              <a:t>What is:</a:t>
            </a:r>
          </a:p>
          <a:p>
            <a:r>
              <a:rPr lang="en-US" sz="9600" dirty="0"/>
              <a:t>(a). the angular speed</a:t>
            </a:r>
          </a:p>
          <a:p>
            <a:r>
              <a:rPr lang="en-US" sz="9600" dirty="0"/>
              <a:t>(b). the period T</a:t>
            </a:r>
          </a:p>
          <a:p>
            <a:r>
              <a:rPr lang="en-US" sz="9600" dirty="0"/>
              <a:t>(c). the speed V of the car?</a:t>
            </a:r>
          </a:p>
          <a:p>
            <a:r>
              <a:rPr lang="en-US" sz="9600" dirty="0"/>
              <a:t>(d). Find also the angular speed of the car if it moves with a uniform speed of 2m/s in a circle of radius </a:t>
            </a:r>
            <a:r>
              <a:rPr lang="en-US" sz="9600" dirty="0" smtClean="0"/>
              <a:t>0.4m</a:t>
            </a:r>
            <a:endParaRPr lang="en-US" sz="9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E20-D6AE-433B-903B-91ADD79ADC0E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533400"/>
                <a:ext cx="8229600" cy="5562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US" sz="7000" u="sng" dirty="0"/>
                  <a:t>Solution</a:t>
                </a:r>
                <a:endParaRPr lang="en-US" sz="7000" dirty="0"/>
              </a:p>
              <a:p>
                <a:pPr marL="0" indent="0">
                  <a:buNone/>
                </a:pPr>
                <a:r>
                  <a:rPr lang="en-US" sz="7000" dirty="0"/>
                  <a:t>(a). For 1 revolution , angle turned </a:t>
                </a:r>
                <a14:m>
                  <m:oMath xmlns:m="http://schemas.openxmlformats.org/officeDocument/2006/math">
                    <m:r>
                      <a:rPr lang="en-US" sz="7000" i="1">
                        <a:latin typeface="Cambria Math"/>
                      </a:rPr>
                      <m:t>𝜃</m:t>
                    </m:r>
                    <m:r>
                      <a:rPr lang="en-US" sz="7000" i="1">
                        <a:latin typeface="Cambria Math"/>
                      </a:rPr>
                      <m:t>=2</m:t>
                    </m:r>
                    <m:r>
                      <a:rPr lang="en-US" sz="7000" i="1">
                        <a:latin typeface="Cambria Math"/>
                      </a:rPr>
                      <m:t>𝜋</m:t>
                    </m:r>
                    <m:r>
                      <a:rPr lang="en-US" sz="7000" i="1">
                        <a:latin typeface="Cambria Math"/>
                      </a:rPr>
                      <m:t> </m:t>
                    </m:r>
                    <m:r>
                      <a:rPr lang="en-US" sz="7000" i="1">
                        <a:latin typeface="Cambria Math"/>
                      </a:rPr>
                      <m:t>𝑟𝑎𝑑</m:t>
                    </m:r>
                  </m:oMath>
                </a14:m>
                <a:endParaRPr lang="en-US" sz="7000" dirty="0"/>
              </a:p>
              <a:p>
                <a:pPr marL="0" indent="0">
                  <a:buNone/>
                </a:pPr>
                <a:r>
                  <a:rPr lang="en-US" sz="7000" dirty="0"/>
                  <a:t>      So, </a:t>
                </a:r>
              </a:p>
              <a:p>
                <a:pPr marL="0" indent="0">
                  <a:buNone/>
                </a:pPr>
                <a:r>
                  <a:rPr lang="en-US" sz="7000" dirty="0"/>
                  <a:t>	</a:t>
                </a:r>
                <a14:m>
                  <m:oMath xmlns:m="http://schemas.openxmlformats.org/officeDocument/2006/math">
                    <m:r>
                      <a:rPr lang="en-US" sz="7000" i="1">
                        <a:latin typeface="Cambria Math"/>
                      </a:rPr>
                      <m:t>𝜔</m:t>
                    </m:r>
                    <m:r>
                      <a:rPr lang="en-US" sz="7000" i="1">
                        <a:latin typeface="Cambria Math"/>
                      </a:rPr>
                      <m:t>=2 ×2</m:t>
                    </m:r>
                    <m:r>
                      <a:rPr lang="en-US" sz="7000" i="1">
                        <a:latin typeface="Cambria Math"/>
                      </a:rPr>
                      <m:t>𝜋</m:t>
                    </m:r>
                    <m:r>
                      <a:rPr lang="en-US" sz="7000" i="1">
                        <a:latin typeface="Cambria Math"/>
                      </a:rPr>
                      <m:t>=4 </m:t>
                    </m:r>
                    <m:r>
                      <a:rPr lang="en-US" sz="7000" i="1">
                        <a:latin typeface="Cambria Math"/>
                      </a:rPr>
                      <m:t>𝜋</m:t>
                    </m:r>
                    <m:r>
                      <a:rPr lang="en-US" sz="7000" i="1">
                        <a:latin typeface="Cambria Math"/>
                      </a:rPr>
                      <m:t> </m:t>
                    </m:r>
                    <m:r>
                      <a:rPr lang="en-US" sz="7000" i="1">
                        <a:latin typeface="Cambria Math"/>
                      </a:rPr>
                      <m:t>𝑟𝑎𝑑</m:t>
                    </m:r>
                    <m:r>
                      <a:rPr lang="en-US" sz="7000" i="1">
                        <a:latin typeface="Cambria Math"/>
                      </a:rPr>
                      <m:t> /</m:t>
                    </m:r>
                    <m:r>
                      <a:rPr lang="en-US" sz="7000" i="1">
                        <a:latin typeface="Cambria Math"/>
                      </a:rPr>
                      <m:t>𝑠</m:t>
                    </m:r>
                  </m:oMath>
                </a14:m>
                <a:endParaRPr lang="en-US" sz="7000" dirty="0"/>
              </a:p>
              <a:p>
                <a:pPr marL="0" indent="0">
                  <a:buNone/>
                </a:pPr>
                <a:r>
                  <a:rPr lang="en-US" sz="7000" dirty="0"/>
                  <a:t>(b). Period T = time for 1 rev</a:t>
                </a:r>
              </a:p>
              <a:p>
                <a:pPr marL="0" indent="0">
                  <a:buNone/>
                </a:pPr>
                <a:r>
                  <a:rPr lang="en-US" sz="700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7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7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000" i="1">
                            <a:latin typeface="Cambria Math"/>
                          </a:rPr>
                          <m:t>2</m:t>
                        </m:r>
                        <m:r>
                          <a:rPr lang="en-US" sz="7000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sz="7000" i="1">
                            <a:latin typeface="Cambria Math"/>
                          </a:rPr>
                          <m:t>𝜔</m:t>
                        </m:r>
                      </m:den>
                    </m:f>
                    <m:r>
                      <a:rPr lang="en-US" sz="7000" i="1">
                        <a:latin typeface="Cambria Math"/>
                      </a:rPr>
                      <m:t> = </m:t>
                    </m:r>
                    <m:f>
                      <m:fPr>
                        <m:ctrlPr>
                          <a:rPr lang="en-US" sz="7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000" i="1">
                            <a:latin typeface="Cambria Math"/>
                          </a:rPr>
                          <m:t>2</m:t>
                        </m:r>
                        <m:r>
                          <a:rPr lang="en-US" sz="7000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sz="7000" i="1">
                            <a:latin typeface="Cambria Math"/>
                          </a:rPr>
                          <m:t>4</m:t>
                        </m:r>
                        <m:r>
                          <a:rPr lang="en-US" sz="70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en-US" sz="7000" i="1">
                        <a:latin typeface="Cambria Math"/>
                      </a:rPr>
                      <m:t>=0.5</m:t>
                    </m:r>
                    <m:r>
                      <a:rPr lang="en-US" sz="70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7000" dirty="0"/>
                  <a:t> </a:t>
                </a:r>
              </a:p>
              <a:p>
                <a:pPr marL="0" indent="0">
                  <a:buNone/>
                </a:pPr>
                <a:r>
                  <a:rPr lang="en-US" sz="7000" dirty="0"/>
                  <a:t>      (Or,</a:t>
                </a:r>
              </a:p>
              <a:p>
                <a:pPr marL="0" indent="0">
                  <a:buNone/>
                </a:pPr>
                <a:r>
                  <a:rPr lang="en-US" sz="7000" dirty="0"/>
                  <a:t>              </a:t>
                </a:r>
                <a14:m>
                  <m:oMath xmlns:m="http://schemas.openxmlformats.org/officeDocument/2006/math">
                    <m:r>
                      <a:rPr lang="en-US" sz="7000" i="1">
                        <a:latin typeface="Cambria Math"/>
                      </a:rPr>
                      <m:t>𝑇</m:t>
                    </m:r>
                    <m:r>
                      <a:rPr lang="en-US" sz="7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7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000" i="1">
                            <a:latin typeface="Cambria Math"/>
                          </a:rPr>
                          <m:t>1</m:t>
                        </m:r>
                        <m:r>
                          <a:rPr lang="en-US" sz="7000" i="1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sz="7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7000" i="1">
                        <a:latin typeface="Cambria Math"/>
                      </a:rPr>
                      <m:t>=0.5</m:t>
                    </m:r>
                    <m:r>
                      <a:rPr lang="en-US" sz="70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7000" dirty="0"/>
                  <a:t> )</a:t>
                </a:r>
              </a:p>
              <a:p>
                <a:pPr marL="0" indent="0">
                  <a:buNone/>
                </a:pPr>
                <a:r>
                  <a:rPr lang="en-US" sz="7000" dirty="0"/>
                  <a:t>(c). Speed  </a:t>
                </a:r>
                <a14:m>
                  <m:oMath xmlns:m="http://schemas.openxmlformats.org/officeDocument/2006/math">
                    <m:r>
                      <a:rPr lang="en-US" sz="7000" i="1">
                        <a:latin typeface="Cambria Math"/>
                      </a:rPr>
                      <m:t>      </m:t>
                    </m:r>
                    <m:r>
                      <a:rPr lang="en-US" sz="7000" i="1">
                        <a:latin typeface="Cambria Math"/>
                      </a:rPr>
                      <m:t>𝑉</m:t>
                    </m:r>
                    <m:r>
                      <a:rPr lang="en-US" sz="7000" i="1">
                        <a:latin typeface="Cambria Math"/>
                      </a:rPr>
                      <m:t>=</m:t>
                    </m:r>
                    <m:r>
                      <a:rPr lang="en-US" sz="7000" i="1">
                        <a:latin typeface="Cambria Math"/>
                      </a:rPr>
                      <m:t>𝑟</m:t>
                    </m:r>
                    <m:r>
                      <a:rPr lang="en-US" sz="7000" i="1">
                        <a:latin typeface="Cambria Math"/>
                      </a:rPr>
                      <m:t>𝜔</m:t>
                    </m:r>
                    <m:r>
                      <a:rPr lang="en-US" sz="7000" i="1">
                        <a:latin typeface="Cambria Math"/>
                      </a:rPr>
                      <m:t>=0.3 ×4</m:t>
                    </m:r>
                    <m:r>
                      <a:rPr lang="en-US" sz="7000" i="1">
                        <a:latin typeface="Cambria Math"/>
                      </a:rPr>
                      <m:t>𝜋</m:t>
                    </m:r>
                    <m:r>
                      <a:rPr lang="en-US" sz="7000" i="1">
                        <a:latin typeface="Cambria Math"/>
                      </a:rPr>
                      <m:t>=1.2</m:t>
                    </m:r>
                    <m:r>
                      <a:rPr lang="en-US" sz="7000" i="1">
                        <a:latin typeface="Cambria Math"/>
                      </a:rPr>
                      <m:t>𝜋</m:t>
                    </m:r>
                    <m:r>
                      <a:rPr lang="en-US" sz="7000" i="1">
                        <a:latin typeface="Cambria Math"/>
                      </a:rPr>
                      <m:t>=3.8 </m:t>
                    </m:r>
                    <m:r>
                      <a:rPr lang="en-US" sz="7000" i="1">
                        <a:latin typeface="Cambria Math"/>
                      </a:rPr>
                      <m:t>𝑚</m:t>
                    </m:r>
                    <m:r>
                      <a:rPr lang="en-US" sz="7000" i="1">
                        <a:latin typeface="Cambria Math"/>
                      </a:rPr>
                      <m:t> /</m:t>
                    </m:r>
                    <m:r>
                      <a:rPr lang="en-US" sz="7000" i="1">
                        <a:latin typeface="Cambria Math"/>
                      </a:rPr>
                      <m:t>𝑠</m:t>
                    </m:r>
                  </m:oMath>
                </a14:m>
                <a:endParaRPr lang="en-US" sz="7000" dirty="0"/>
              </a:p>
              <a:p>
                <a:pPr marL="0" indent="0">
                  <a:buNone/>
                </a:pPr>
                <a:r>
                  <a:rPr lang="en-US" sz="7000" dirty="0"/>
                  <a:t>(d). From </a:t>
                </a:r>
                <a14:m>
                  <m:oMath xmlns:m="http://schemas.openxmlformats.org/officeDocument/2006/math">
                    <m:r>
                      <a:rPr lang="en-US" sz="7000" i="1">
                        <a:latin typeface="Cambria Math"/>
                      </a:rPr>
                      <m:t>       </m:t>
                    </m:r>
                    <m:r>
                      <a:rPr lang="en-US" sz="7000" i="1">
                        <a:latin typeface="Cambria Math"/>
                      </a:rPr>
                      <m:t>𝑉</m:t>
                    </m:r>
                    <m:r>
                      <a:rPr lang="en-US" sz="7000" i="1">
                        <a:latin typeface="Cambria Math"/>
                      </a:rPr>
                      <m:t>=</m:t>
                    </m:r>
                    <m:r>
                      <a:rPr lang="en-US" sz="7000" i="1">
                        <a:latin typeface="Cambria Math"/>
                      </a:rPr>
                      <m:t>𝑟</m:t>
                    </m:r>
                    <m:r>
                      <a:rPr lang="en-US" sz="7000" i="1">
                        <a:latin typeface="Cambria Math"/>
                      </a:rPr>
                      <m:t>𝜔</m:t>
                    </m:r>
                  </m:oMath>
                </a14:m>
                <a:endParaRPr lang="en-US" sz="7000" dirty="0"/>
              </a:p>
              <a:p>
                <a:pPr marL="0" indent="0">
                  <a:buNone/>
                </a:pPr>
                <a:r>
                  <a:rPr lang="en-US" sz="700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7000" i="1">
                        <a:latin typeface="Cambria Math"/>
                      </a:rPr>
                      <m:t>𝜔</m:t>
                    </m:r>
                    <m:r>
                      <a:rPr lang="en-US" sz="7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7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000" i="1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7000" i="1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sz="7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7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0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70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7000" i="1">
                        <a:latin typeface="Cambria Math"/>
                      </a:rPr>
                      <m:t>=5 </m:t>
                    </m:r>
                    <m:r>
                      <a:rPr lang="en-US" sz="7000" i="1">
                        <a:latin typeface="Cambria Math"/>
                      </a:rPr>
                      <m:t>𝑟𝑎𝑑</m:t>
                    </m:r>
                    <m:r>
                      <a:rPr lang="en-US" sz="7000" i="1">
                        <a:latin typeface="Cambria Math"/>
                      </a:rPr>
                      <m:t> /</m:t>
                    </m:r>
                    <m:r>
                      <a:rPr lang="en-US" sz="70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7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533400"/>
                <a:ext cx="8229600" cy="5562600"/>
              </a:xfrm>
              <a:blipFill rotWithShape="1">
                <a:blip r:embed="rId2"/>
                <a:stretch>
                  <a:fillRect l="-1556" t="-2412" r="-741" b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2B28-6B77-4504-A64A-A246FAA15227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457200"/>
                <a:ext cx="8229600" cy="61722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Acceleration in a circle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a stone is attached to a string and whirled round at constant speed in a circle, one can feel the force (pull) in the string needed to keep the stone moving in its circular path. Although the stone is moving with a constant speed. The force on the stone acts towards the center of the circle. We call it a centripetal force.</a:t>
                </a:r>
              </a:p>
              <a:p>
                <a:pPr marL="0" indent="0">
                  <a:buNone/>
                </a:pPr>
                <a:r>
                  <a:rPr lang="en-US" dirty="0"/>
                  <a:t>acceleration towards the center,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………………… </a:t>
                </a:r>
                <a:r>
                  <a:rPr lang="en-US" dirty="0"/>
                  <a:t>(6)</a:t>
                </a:r>
              </a:p>
              <a:p>
                <a:pPr marL="0" indent="0">
                  <a:buNone/>
                </a:pPr>
                <a:r>
                  <a:rPr lang="en-US" dirty="0"/>
                  <a:t>since,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acceleration towards the center,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……………………. (7)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457200"/>
                <a:ext cx="8229600" cy="6172200"/>
              </a:xfrm>
              <a:blipFill rotWithShape="1">
                <a:blip r:embed="rId2"/>
                <a:stretch>
                  <a:fillRect l="-1407" t="-148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D691-27F7-4AF3-BDC4-3819FAFF22E6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 err="1"/>
                  <a:t>Centripental</a:t>
                </a:r>
                <a:r>
                  <a:rPr lang="en-US" b="1" u="sng" dirty="0"/>
                  <a:t> Forces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centripental</a:t>
                </a:r>
                <a:r>
                  <a:rPr lang="en-US" dirty="0"/>
                  <a:t> force F required to keep an object of mass m moving in a circle of radius r is,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𝑚𝑎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  …………………. (8)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 acts towards the center of the circle.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4525963"/>
              </a:xfrm>
              <a:blipFill rotWithShape="1">
                <a:blip r:embed="rId2"/>
                <a:stretch>
                  <a:fillRect l="-1852" t="-175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D1D7-BA03-477C-949F-7F4D813BFFC9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6172200"/>
          </a:xfrm>
        </p:spPr>
        <p:txBody>
          <a:bodyPr>
            <a:normAutofit fontScale="32500" lnSpcReduction="20000"/>
          </a:bodyPr>
          <a:lstStyle/>
          <a:p>
            <a:pPr marL="0" lvl="0" indent="0" algn="ctr">
              <a:buNone/>
            </a:pPr>
            <a:r>
              <a:rPr lang="en-US" sz="7400" b="1" u="sng" dirty="0" smtClean="0"/>
              <a:t>TUTORIALS</a:t>
            </a:r>
          </a:p>
          <a:p>
            <a:pPr marL="0" lvl="0" indent="0">
              <a:buNone/>
            </a:pPr>
            <a:r>
              <a:rPr lang="en-US" sz="6800" dirty="0" smtClean="0"/>
              <a:t>(</a:t>
            </a:r>
            <a:r>
              <a:rPr lang="en-US" sz="9600" dirty="0" smtClean="0"/>
              <a:t>1). A </a:t>
            </a:r>
            <a:r>
              <a:rPr lang="en-US" sz="9600" dirty="0"/>
              <a:t>stone of mass 0.6 Kg attached to a string of height 0.5 m, is whirled in a horizontal circle at a constant speed. If the maximum tension (force) in the string is 30 N before it breaks, calculate</a:t>
            </a:r>
          </a:p>
          <a:p>
            <a:pPr marL="0" indent="0">
              <a:buNone/>
            </a:pPr>
            <a:r>
              <a:rPr lang="en-US" sz="9600" dirty="0"/>
              <a:t>(a). the maximum speed of the stone</a:t>
            </a:r>
          </a:p>
          <a:p>
            <a:pPr marL="0" indent="0">
              <a:buNone/>
            </a:pPr>
            <a:r>
              <a:rPr lang="en-US" sz="9600" dirty="0"/>
              <a:t>(b). the maximum number of revolution it can make</a:t>
            </a:r>
          </a:p>
          <a:p>
            <a:pPr marL="0" indent="0">
              <a:buNone/>
            </a:pPr>
            <a:endParaRPr lang="en-US" sz="9600" dirty="0"/>
          </a:p>
          <a:p>
            <a:pPr marL="0" lvl="0" indent="0">
              <a:buNone/>
            </a:pPr>
            <a:r>
              <a:rPr lang="en-US" sz="9600" dirty="0" smtClean="0"/>
              <a:t>(2). An </a:t>
            </a:r>
            <a:r>
              <a:rPr lang="en-US" sz="9600" dirty="0"/>
              <a:t>object of mass 4 Kg moves round a circle of radius 6 m with a constant speed of </a:t>
            </a:r>
          </a:p>
          <a:p>
            <a:pPr marL="0" indent="0">
              <a:buNone/>
            </a:pPr>
            <a:r>
              <a:rPr lang="en-US" sz="9600" dirty="0"/>
              <a:t>12 m/s. Calculate,</a:t>
            </a:r>
          </a:p>
          <a:p>
            <a:pPr marL="0" indent="0">
              <a:buNone/>
            </a:pPr>
            <a:r>
              <a:rPr lang="en-US" sz="9600" dirty="0"/>
              <a:t>(a). the angular speed 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(</a:t>
            </a:r>
            <a:r>
              <a:rPr lang="en-US" sz="9600" dirty="0"/>
              <a:t>b). the force towards the center</a:t>
            </a:r>
          </a:p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DB72-65F2-47B0-B7F2-35198AE74C7D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4AE-C1D6-4E0F-9ECF-45F6D127FF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596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             CIRCULAR  MOTION Angular Speed Consider an object moving in a circle with a uniform speed round a fixed point O as center. If the object moves from A to B so through an angle θ, its angular speed ω, about O is defined as the change of the angle per second. So if t is the time taken by the object to move from A to B,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 MOTION Angular Speed Consider an object moving in a circle with a uniform speed round a fixed point O as center. If the object moves from A to B so through an angle θ, its angular speed ω, about O is defined as the change of the angle per second. So if t is the time taken by the object to move from A to B,</dc:title>
  <dc:creator>user</dc:creator>
  <cp:lastModifiedBy>user</cp:lastModifiedBy>
  <cp:revision>7</cp:revision>
  <dcterms:created xsi:type="dcterms:W3CDTF">2020-05-13T14:38:57Z</dcterms:created>
  <dcterms:modified xsi:type="dcterms:W3CDTF">2020-05-13T19:41:37Z</dcterms:modified>
</cp:coreProperties>
</file>