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9873D9-BEAF-4DA4-B84D-F670D61EA22B}" type="datetimeFigureOut">
              <a:rPr lang="en-US" smtClean="0"/>
              <a:t>5/13/2020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E1C98-3762-42E5-B5B2-2BC791E51392}" type="slidenum">
              <a:rPr lang="en-US" smtClean="0"/>
              <a:t>‹#›</a:t>
            </a:fld>
            <a:endParaRPr lang="en-US"/>
          </a:p>
        </p:txBody>
      </p:sp>
    </p:spTree>
    <p:extLst>
      <p:ext uri="{BB962C8B-B14F-4D97-AF65-F5344CB8AC3E}">
        <p14:creationId xmlns:p14="http://schemas.microsoft.com/office/powerpoint/2010/main" val="263691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2BB0B-D4BA-4785-AB3B-E2D8C73EC95D}" type="datetime2">
              <a:rPr lang="en-US" smtClean="0"/>
              <a:t>Wednesday, May 13,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53898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4F2A8-BD18-4B32-A702-AB95D1CE9D6D}" type="datetime2">
              <a:rPr lang="en-US" smtClean="0"/>
              <a:t>Wednesday, May 13,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286062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B8D04-7628-4A86-A882-3CDBE623E2C3}" type="datetime2">
              <a:rPr lang="en-US" smtClean="0"/>
              <a:t>Wednesday, May 13,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162017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FCAA9-D727-4F28-ACFF-2C851109161B}" type="datetime2">
              <a:rPr lang="en-US" smtClean="0"/>
              <a:t>Wednesday, May 13,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234706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0E4AA-1A64-4E4A-B04F-EBFA1F098858}" type="datetime2">
              <a:rPr lang="en-US" smtClean="0"/>
              <a:t>Wednesday, May 13,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27758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24230B-D2D5-4454-9A1E-DA081B73C9BD}" type="datetime2">
              <a:rPr lang="en-US" smtClean="0"/>
              <a:t>Wednesday, May 13,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153914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D9EDE1-6DA9-4971-85C7-BBB140471FF9}" type="datetime2">
              <a:rPr lang="en-US" smtClean="0"/>
              <a:t>Wednesday, May 13,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318182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6B2D2-017F-47E2-BE81-47C10C8975E7}" type="datetime2">
              <a:rPr lang="en-US" smtClean="0"/>
              <a:t>Wednesday, May 13,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412929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237B0-E33F-4F28-962F-A74271BCDF57}" type="datetime2">
              <a:rPr lang="en-US" smtClean="0"/>
              <a:t>Wednesday, May 13,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13094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5D7AC-10CA-4CB7-8AF8-E2AEC0E4C8AB}" type="datetime2">
              <a:rPr lang="en-US" smtClean="0"/>
              <a:t>Wednesday, May 13,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311298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EAD36-9A07-4688-9849-07C008B1D093}" type="datetime2">
              <a:rPr lang="en-US" smtClean="0"/>
              <a:t>Wednesday, May 13,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EEBD-8D9A-4B7B-9D37-49C403AF5465}" type="slidenum">
              <a:rPr lang="en-US" smtClean="0"/>
              <a:t>‹#›</a:t>
            </a:fld>
            <a:endParaRPr lang="en-US"/>
          </a:p>
        </p:txBody>
      </p:sp>
    </p:spTree>
    <p:extLst>
      <p:ext uri="{BB962C8B-B14F-4D97-AF65-F5344CB8AC3E}">
        <p14:creationId xmlns:p14="http://schemas.microsoft.com/office/powerpoint/2010/main" val="135479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AF2E6-D8A4-4BF0-9435-710051C137F6}" type="datetime2">
              <a:rPr lang="en-US" smtClean="0"/>
              <a:t>Wednesday, May 13,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5EEBD-8D9A-4B7B-9D37-49C403AF5465}" type="slidenum">
              <a:rPr lang="en-US" smtClean="0"/>
              <a:t>‹#›</a:t>
            </a:fld>
            <a:endParaRPr lang="en-US"/>
          </a:p>
        </p:txBody>
      </p:sp>
    </p:spTree>
    <p:extLst>
      <p:ext uri="{BB962C8B-B14F-4D97-AF65-F5344CB8AC3E}">
        <p14:creationId xmlns:p14="http://schemas.microsoft.com/office/powerpoint/2010/main" val="324582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67000"/>
            <a:ext cx="8305800" cy="2895600"/>
          </a:xfrm>
        </p:spPr>
        <p:txBody>
          <a:bodyPr>
            <a:normAutofit fontScale="90000"/>
          </a:bodyPr>
          <a:lstStyle/>
          <a:p>
            <a:pPr algn="l"/>
            <a:r>
              <a:rPr lang="en-US" b="1" dirty="0" smtClean="0"/>
              <a:t>              </a:t>
            </a:r>
            <a:r>
              <a:rPr lang="en-US" b="1" u="sng" dirty="0" smtClean="0"/>
              <a:t>PROJECTILE MOTION</a:t>
            </a:r>
            <a:br>
              <a:rPr lang="en-US" b="1" u="sng" dirty="0" smtClean="0"/>
            </a:br>
            <a:r>
              <a:rPr lang="en-US" dirty="0"/>
              <a:t>When an object is thrown vertically upward, it goes up with its velocity decreasing until the velocity becomes zero at the maximum height. It returns to the exact point of throw if wind effects do not affect it, and in exactly the same time taken to reach the maximum height. </a:t>
            </a:r>
            <a:r>
              <a:rPr lang="en-US" b="1" u="sng" dirty="0" smtClean="0"/>
              <a:t/>
            </a:r>
            <a:br>
              <a:rPr lang="en-US" b="1" u="sng" dirty="0" smtClean="0"/>
            </a:br>
            <a:r>
              <a:rPr lang="en-US" b="1" u="sng" dirty="0" smtClean="0"/>
              <a:t/>
            </a:r>
            <a:br>
              <a:rPr lang="en-US" b="1" u="sng" dirty="0" smtClean="0"/>
            </a:b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CBCF167C-CF25-4080-AA9E-8B7E2A0F358D}" type="datetime2">
              <a:rPr lang="en-US" smtClean="0"/>
              <a:t>Wednesday, May 13, 2020</a:t>
            </a:fld>
            <a:endParaRPr lang="en-US"/>
          </a:p>
        </p:txBody>
      </p:sp>
      <p:sp>
        <p:nvSpPr>
          <p:cNvPr id="4" name="Slide Number Placeholder 3"/>
          <p:cNvSpPr>
            <a:spLocks noGrp="1"/>
          </p:cNvSpPr>
          <p:nvPr>
            <p:ph type="sldNum" sz="quarter" idx="12"/>
          </p:nvPr>
        </p:nvSpPr>
        <p:spPr/>
        <p:txBody>
          <a:bodyPr/>
          <a:lstStyle/>
          <a:p>
            <a:fld id="{2825EEBD-8D9A-4B7B-9D37-49C403AF5465}" type="slidenum">
              <a:rPr lang="en-US" smtClean="0"/>
              <a:t>1</a:t>
            </a:fld>
            <a:endParaRPr lang="en-US"/>
          </a:p>
        </p:txBody>
      </p:sp>
    </p:spTree>
    <p:extLst>
      <p:ext uri="{BB962C8B-B14F-4D97-AF65-F5344CB8AC3E}">
        <p14:creationId xmlns:p14="http://schemas.microsoft.com/office/powerpoint/2010/main" val="2239944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0"/>
                <a:ext cx="8229600" cy="5638800"/>
              </a:xfrm>
            </p:spPr>
            <p:txBody>
              <a:bodyPr/>
              <a:lstStyle/>
              <a:p>
                <a:pPr marL="0" indent="0">
                  <a:buNone/>
                </a:pPr>
                <a:r>
                  <a:rPr lang="en-US" dirty="0"/>
                  <a:t>In other words, the entire journey takes place along a line.  A good example of this motion is called a projectile motion.</a:t>
                </a:r>
              </a:p>
              <a:p>
                <a:pPr marL="0" indent="0">
                  <a:buNone/>
                </a:pPr>
                <a:r>
                  <a:rPr lang="en-US" dirty="0"/>
                  <a:t>If the initial velocity of projection is U at angle θ to the horizontal, then the initial components are:</a:t>
                </a:r>
              </a:p>
              <a:p>
                <a:pPr marL="0" indent="0">
                  <a:buNone/>
                </a:pPr>
                <a14:m>
                  <m:oMath xmlns:m="http://schemas.openxmlformats.org/officeDocument/2006/math">
                    <m:sSub>
                      <m:sSubPr>
                        <m:ctrlPr>
                          <a:rPr lang="en-US" i="1">
                            <a:latin typeface="Cambria Math"/>
                          </a:rPr>
                        </m:ctrlPr>
                      </m:sSubPr>
                      <m:e>
                        <m:r>
                          <a:rPr lang="en-US" i="1">
                            <a:latin typeface="Cambria Math"/>
                          </a:rPr>
                          <m:t>𝑈</m:t>
                        </m:r>
                      </m:e>
                      <m:sub>
                        <m:r>
                          <a:rPr lang="en-US" i="1">
                            <a:latin typeface="Cambria Math"/>
                          </a:rPr>
                          <m:t>𝑥</m:t>
                        </m:r>
                      </m:sub>
                    </m:sSub>
                    <m:r>
                      <a:rPr lang="en-US" i="1">
                        <a:latin typeface="Cambria Math"/>
                      </a:rPr>
                      <m:t>=</m:t>
                    </m:r>
                    <m:r>
                      <a:rPr lang="en-US" i="1">
                        <a:latin typeface="Cambria Math"/>
                      </a:rPr>
                      <m:t>𝑈𝑐𝑜𝑠</m:t>
                    </m:r>
                    <m:r>
                      <a:rPr lang="en-US" i="1">
                        <a:latin typeface="Cambria Math"/>
                      </a:rPr>
                      <m:t>𝜃</m:t>
                    </m:r>
                  </m:oMath>
                </a14:m>
                <a:r>
                  <a:rPr lang="en-US" dirty="0"/>
                  <a:t> ………………………….. (1)</a:t>
                </a:r>
              </a:p>
              <a:p>
                <a:pPr marL="0" indent="0">
                  <a:buNone/>
                </a:pPr>
                <a14:m>
                  <m:oMath xmlns:m="http://schemas.openxmlformats.org/officeDocument/2006/math">
                    <m:sSub>
                      <m:sSubPr>
                        <m:ctrlPr>
                          <a:rPr lang="en-US" i="1">
                            <a:latin typeface="Cambria Math"/>
                          </a:rPr>
                        </m:ctrlPr>
                      </m:sSubPr>
                      <m:e>
                        <m:r>
                          <a:rPr lang="en-US" i="1">
                            <a:latin typeface="Cambria Math"/>
                          </a:rPr>
                          <m:t>𝑈</m:t>
                        </m:r>
                      </m:e>
                      <m:sub>
                        <m:r>
                          <a:rPr lang="en-US" i="1">
                            <a:latin typeface="Cambria Math"/>
                          </a:rPr>
                          <m:t>𝑦</m:t>
                        </m:r>
                      </m:sub>
                    </m:sSub>
                    <m:r>
                      <a:rPr lang="en-US" i="1">
                        <a:latin typeface="Cambria Math"/>
                      </a:rPr>
                      <m:t>=</m:t>
                    </m:r>
                    <m:r>
                      <a:rPr lang="en-US" i="1">
                        <a:latin typeface="Cambria Math"/>
                      </a:rPr>
                      <m:t>𝑈𝑠𝑖𝑛</m:t>
                    </m:r>
                    <m:r>
                      <a:rPr lang="en-US" i="1">
                        <a:latin typeface="Cambria Math"/>
                      </a:rPr>
                      <m:t>𝜃</m:t>
                    </m:r>
                  </m:oMath>
                </a14:m>
                <a:r>
                  <a:rPr lang="en-US" dirty="0"/>
                  <a:t> ………………………….. (2)</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0"/>
                <a:ext cx="8229600" cy="5638800"/>
              </a:xfrm>
              <a:blipFill rotWithShape="1">
                <a:blip r:embed="rId2"/>
                <a:stretch>
                  <a:fillRect l="-1926" t="-1405" r="-963"/>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843E9C1C-2DFD-49AE-AA9D-E2F38C8FE490}" type="datetime2">
              <a:rPr lang="en-US" smtClean="0"/>
              <a:t>Wednesday, May 13, 2020</a:t>
            </a:fld>
            <a:endParaRPr lang="en-US"/>
          </a:p>
        </p:txBody>
      </p:sp>
      <p:sp>
        <p:nvSpPr>
          <p:cNvPr id="4" name="Slide Number Placeholder 3"/>
          <p:cNvSpPr>
            <a:spLocks noGrp="1"/>
          </p:cNvSpPr>
          <p:nvPr>
            <p:ph type="sldNum" sz="quarter" idx="12"/>
          </p:nvPr>
        </p:nvSpPr>
        <p:spPr/>
        <p:txBody>
          <a:bodyPr/>
          <a:lstStyle/>
          <a:p>
            <a:fld id="{2825EEBD-8D9A-4B7B-9D37-49C403AF5465}" type="slidenum">
              <a:rPr lang="en-US" smtClean="0"/>
              <a:t>2</a:t>
            </a:fld>
            <a:endParaRPr lang="en-US"/>
          </a:p>
        </p:txBody>
      </p:sp>
    </p:spTree>
    <p:extLst>
      <p:ext uri="{BB962C8B-B14F-4D97-AF65-F5344CB8AC3E}">
        <p14:creationId xmlns:p14="http://schemas.microsoft.com/office/powerpoint/2010/main" val="797409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6019800"/>
              </a:xfrm>
            </p:spPr>
            <p:txBody>
              <a:bodyPr>
                <a:normAutofit lnSpcReduction="10000"/>
              </a:bodyPr>
              <a:lstStyle/>
              <a:p>
                <a:pPr marL="0" indent="0">
                  <a:buNone/>
                </a:pPr>
                <a:r>
                  <a:rPr lang="en-US" dirty="0"/>
                  <a:t>There is no acceleration in the x – direction because there is no force along this direction so that displacement in time t along this direction is,</a:t>
                </a:r>
              </a:p>
              <a:p>
                <a:pPr marL="0" indent="0">
                  <a:buNone/>
                </a:pPr>
                <a14:m>
                  <m:oMath xmlns:m="http://schemas.openxmlformats.org/officeDocument/2006/math">
                    <m:r>
                      <a:rPr lang="en-US" i="1">
                        <a:latin typeface="Cambria Math"/>
                      </a:rPr>
                      <m:t>𝑋</m:t>
                    </m:r>
                    <m:r>
                      <a:rPr lang="en-US" i="1">
                        <a:latin typeface="Cambria Math"/>
                      </a:rPr>
                      <m:t>=</m:t>
                    </m:r>
                    <m:r>
                      <a:rPr lang="en-US" i="1">
                        <a:latin typeface="Cambria Math"/>
                      </a:rPr>
                      <m:t>𝑈𝑡𝑐𝑜𝑠</m:t>
                    </m:r>
                    <m:r>
                      <a:rPr lang="en-US" i="1">
                        <a:latin typeface="Cambria Math"/>
                      </a:rPr>
                      <m:t>𝜃</m:t>
                    </m:r>
                  </m:oMath>
                </a14:m>
                <a:r>
                  <a:rPr lang="en-US" dirty="0"/>
                  <a:t> …………………………... (3)</a:t>
                </a:r>
              </a:p>
              <a:p>
                <a:pPr marL="0" indent="0">
                  <a:buNone/>
                </a:pPr>
                <a:r>
                  <a:rPr lang="en-US" dirty="0"/>
                  <a:t>From the equation,</a:t>
                </a:r>
              </a:p>
              <a:p>
                <a:pPr marL="0" indent="0">
                  <a:buNone/>
                </a:pPr>
                <a14:m>
                  <m:oMath xmlns:m="http://schemas.openxmlformats.org/officeDocument/2006/math">
                    <m:r>
                      <a:rPr lang="en-US" i="1">
                        <a:latin typeface="Cambria Math"/>
                      </a:rPr>
                      <m:t>𝑆</m:t>
                    </m:r>
                    <m:r>
                      <a:rPr lang="en-US" i="1">
                        <a:latin typeface="Cambria Math"/>
                      </a:rPr>
                      <m:t>=</m:t>
                    </m:r>
                    <m:r>
                      <a:rPr lang="en-US" i="1">
                        <a:latin typeface="Cambria Math"/>
                      </a:rPr>
                      <m:t>𝑈𝑡</m:t>
                    </m:r>
                    <m:r>
                      <a:rPr lang="en-US" i="1">
                        <a:latin typeface="Cambria Math"/>
                      </a:rPr>
                      <m:t>+ </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𝑎</m:t>
                    </m:r>
                    <m:sSup>
                      <m:sSupPr>
                        <m:ctrlPr>
                          <a:rPr lang="en-US" i="1">
                            <a:latin typeface="Cambria Math"/>
                          </a:rPr>
                        </m:ctrlPr>
                      </m:sSupPr>
                      <m:e>
                        <m:r>
                          <a:rPr lang="en-US" i="1">
                            <a:latin typeface="Cambria Math"/>
                          </a:rPr>
                          <m:t>𝑡</m:t>
                        </m:r>
                      </m:e>
                      <m:sup>
                        <m:r>
                          <a:rPr lang="en-US" i="1">
                            <a:latin typeface="Cambria Math"/>
                          </a:rPr>
                          <m:t>2</m:t>
                        </m:r>
                      </m:sup>
                    </m:sSup>
                  </m:oMath>
                </a14:m>
                <a:r>
                  <a:rPr lang="en-US" dirty="0"/>
                  <a:t> , the displacement y is given as,</a:t>
                </a:r>
              </a:p>
              <a:p>
                <a:pPr marL="0" indent="0">
                  <a:buNone/>
                </a:pPr>
                <a14:m>
                  <m:oMath xmlns:m="http://schemas.openxmlformats.org/officeDocument/2006/math">
                    <m:r>
                      <a:rPr lang="en-US" i="1">
                        <a:latin typeface="Cambria Math"/>
                      </a:rPr>
                      <m:t>𝑦</m:t>
                    </m:r>
                    <m:r>
                      <a:rPr lang="en-US" i="1">
                        <a:latin typeface="Cambria Math"/>
                      </a:rPr>
                      <m:t>=</m:t>
                    </m:r>
                    <m:r>
                      <a:rPr lang="en-US" i="1">
                        <a:latin typeface="Cambria Math"/>
                      </a:rPr>
                      <m:t>𝑈𝑡𝑠𝑖𝑛</m:t>
                    </m:r>
                    <m:r>
                      <a:rPr lang="en-US" i="1">
                        <a:latin typeface="Cambria Math"/>
                      </a:rPr>
                      <m:t>𝜃</m:t>
                    </m:r>
                    <m:r>
                      <a:rPr lang="en-US" i="1">
                        <a:latin typeface="Cambria Math"/>
                      </a:rPr>
                      <m:t>− </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𝑔</m:t>
                    </m:r>
                    <m:sSup>
                      <m:sSupPr>
                        <m:ctrlPr>
                          <a:rPr lang="en-US" i="1">
                            <a:latin typeface="Cambria Math"/>
                          </a:rPr>
                        </m:ctrlPr>
                      </m:sSupPr>
                      <m:e>
                        <m:r>
                          <a:rPr lang="en-US" i="1">
                            <a:latin typeface="Cambria Math"/>
                          </a:rPr>
                          <m:t>𝑡</m:t>
                        </m:r>
                      </m:e>
                      <m:sup>
                        <m:r>
                          <a:rPr lang="en-US" i="1">
                            <a:latin typeface="Cambria Math"/>
                          </a:rPr>
                          <m:t>2</m:t>
                        </m:r>
                      </m:sup>
                    </m:sSup>
                  </m:oMath>
                </a14:m>
                <a:r>
                  <a:rPr lang="en-US" dirty="0"/>
                  <a:t> ………………….. (4)</a:t>
                </a:r>
              </a:p>
              <a:p>
                <a:pPr marL="0" indent="0">
                  <a:buNone/>
                </a:pPr>
                <a:r>
                  <a:rPr lang="en-US" dirty="0"/>
                  <a:t>From equation (3) above</a:t>
                </a:r>
                <a:r>
                  <a:rPr lang="en-US" dirty="0" smtClean="0"/>
                  <a:t>,</a:t>
                </a:r>
              </a:p>
              <a:p>
                <a:pPr marL="0" indent="0">
                  <a:buNone/>
                </a:pPr>
                <a14:m>
                  <m:oMath xmlns:m="http://schemas.openxmlformats.org/officeDocument/2006/math">
                    <m:r>
                      <a:rPr lang="en-US" i="1">
                        <a:latin typeface="Cambria Math"/>
                      </a:rPr>
                      <m:t>𝑡</m:t>
                    </m:r>
                    <m:r>
                      <a:rPr lang="en-US" i="1">
                        <a:latin typeface="Cambria Math"/>
                      </a:rPr>
                      <m:t>= </m:t>
                    </m:r>
                    <m:f>
                      <m:fPr>
                        <m:ctrlPr>
                          <a:rPr lang="en-US" i="1">
                            <a:latin typeface="Cambria Math"/>
                          </a:rPr>
                        </m:ctrlPr>
                      </m:fPr>
                      <m:num>
                        <m:r>
                          <a:rPr lang="en-US" i="1">
                            <a:latin typeface="Cambria Math"/>
                          </a:rPr>
                          <m:t>𝑥</m:t>
                        </m:r>
                      </m:num>
                      <m:den>
                        <m:r>
                          <a:rPr lang="en-US" i="1">
                            <a:latin typeface="Cambria Math"/>
                          </a:rPr>
                          <m:t>𝑈𝑐𝑜𝑠</m:t>
                        </m:r>
                        <m:r>
                          <a:rPr lang="en-US" i="1">
                            <a:latin typeface="Cambria Math"/>
                          </a:rPr>
                          <m:t>𝜃</m:t>
                        </m:r>
                      </m:den>
                    </m:f>
                  </m:oMath>
                </a14:m>
                <a:r>
                  <a:rPr lang="en-US" dirty="0"/>
                  <a:t>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6019800"/>
              </a:xfrm>
              <a:blipFill rotWithShape="1">
                <a:blip r:embed="rId2"/>
                <a:stretch>
                  <a:fillRect l="-1852" t="-2126" r="-741" b="-15992"/>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BE48F9AF-3C40-462C-BABE-8681E859376B}" type="datetime2">
              <a:rPr lang="en-US" smtClean="0"/>
              <a:t>Wednesday, May 13, 2020</a:t>
            </a:fld>
            <a:endParaRPr lang="en-US"/>
          </a:p>
        </p:txBody>
      </p:sp>
      <p:sp>
        <p:nvSpPr>
          <p:cNvPr id="4" name="Slide Number Placeholder 3"/>
          <p:cNvSpPr>
            <a:spLocks noGrp="1"/>
          </p:cNvSpPr>
          <p:nvPr>
            <p:ph type="sldNum" sz="quarter" idx="12"/>
          </p:nvPr>
        </p:nvSpPr>
        <p:spPr/>
        <p:txBody>
          <a:bodyPr/>
          <a:lstStyle/>
          <a:p>
            <a:fld id="{2825EEBD-8D9A-4B7B-9D37-49C403AF5465}" type="slidenum">
              <a:rPr lang="en-US" smtClean="0"/>
              <a:t>3</a:t>
            </a:fld>
            <a:endParaRPr lang="en-US"/>
          </a:p>
        </p:txBody>
      </p:sp>
    </p:spTree>
    <p:extLst>
      <p:ext uri="{BB962C8B-B14F-4D97-AF65-F5344CB8AC3E}">
        <p14:creationId xmlns:p14="http://schemas.microsoft.com/office/powerpoint/2010/main" val="202327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457200"/>
                <a:ext cx="8229600" cy="6096000"/>
              </a:xfrm>
            </p:spPr>
            <p:txBody>
              <a:bodyPr>
                <a:normAutofit/>
              </a:bodyPr>
              <a:lstStyle/>
              <a:p>
                <a:pPr marL="0" indent="0">
                  <a:buNone/>
                </a:pPr>
                <a:r>
                  <a:rPr lang="en-US" dirty="0"/>
                  <a:t>So that equation (4) can be written as,</a:t>
                </a:r>
              </a:p>
              <a:p>
                <a:pPr marL="0" indent="0">
                  <a:buNone/>
                </a:pPr>
                <a14:m>
                  <m:oMath xmlns:m="http://schemas.openxmlformats.org/officeDocument/2006/math">
                    <m:r>
                      <a:rPr lang="en-US" i="1">
                        <a:latin typeface="Cambria Math"/>
                      </a:rPr>
                      <m:t>𝑦</m:t>
                    </m:r>
                    <m:r>
                      <a:rPr lang="en-US" i="1">
                        <a:latin typeface="Cambria Math"/>
                      </a:rPr>
                      <m:t>= </m:t>
                    </m:r>
                    <m:d>
                      <m:dPr>
                        <m:ctrlPr>
                          <a:rPr lang="en-US" i="1">
                            <a:latin typeface="Cambria Math"/>
                          </a:rPr>
                        </m:ctrlPr>
                      </m:dPr>
                      <m:e>
                        <m:r>
                          <a:rPr lang="en-US" i="1">
                            <a:latin typeface="Cambria Math"/>
                          </a:rPr>
                          <m:t>𝑡𝑎𝑛</m:t>
                        </m:r>
                        <m:r>
                          <a:rPr lang="en-US" i="1">
                            <a:latin typeface="Cambria Math"/>
                          </a:rPr>
                          <m:t>𝜃</m:t>
                        </m:r>
                      </m:e>
                    </m:d>
                    <m:r>
                      <a:rPr lang="en-US" i="1">
                        <a:latin typeface="Cambria Math"/>
                      </a:rPr>
                      <m:t>𝑥</m:t>
                    </m:r>
                    <m:r>
                      <a:rPr lang="en-US" i="1">
                        <a:latin typeface="Cambria Math"/>
                      </a:rPr>
                      <m:t>− </m:t>
                    </m:r>
                    <m:d>
                      <m:dPr>
                        <m:ctrlPr>
                          <a:rPr lang="en-US" i="1">
                            <a:latin typeface="Cambria Math"/>
                          </a:rPr>
                        </m:ctrlPr>
                      </m:dPr>
                      <m:e>
                        <m:f>
                          <m:fPr>
                            <m:ctrlPr>
                              <a:rPr lang="en-US" i="1">
                                <a:latin typeface="Cambria Math"/>
                              </a:rPr>
                            </m:ctrlPr>
                          </m:fPr>
                          <m:num>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𝑔</m:t>
                            </m:r>
                          </m:num>
                          <m:den>
                            <m:sSup>
                              <m:sSupPr>
                                <m:ctrlPr>
                                  <a:rPr lang="en-US" i="1">
                                    <a:latin typeface="Cambria Math"/>
                                  </a:rPr>
                                </m:ctrlPr>
                              </m:sSupPr>
                              <m:e>
                                <m:r>
                                  <a:rPr lang="en-US" i="1">
                                    <a:latin typeface="Cambria Math"/>
                                  </a:rPr>
                                  <m:t>𝑈</m:t>
                                </m:r>
                              </m:e>
                              <m:sup>
                                <m:r>
                                  <a:rPr lang="en-US" i="1">
                                    <a:latin typeface="Cambria Math"/>
                                  </a:rPr>
                                  <m:t>2</m:t>
                                </m:r>
                              </m:sup>
                            </m:sSup>
                            <m:sSup>
                              <m:sSupPr>
                                <m:ctrlPr>
                                  <a:rPr lang="en-US" i="1">
                                    <a:latin typeface="Cambria Math"/>
                                  </a:rPr>
                                </m:ctrlPr>
                              </m:sSupPr>
                              <m:e>
                                <m:r>
                                  <a:rPr lang="en-US" i="1">
                                    <a:latin typeface="Cambria Math"/>
                                  </a:rPr>
                                  <m:t>𝑐𝑜𝑠</m:t>
                                </m:r>
                              </m:e>
                              <m:sup>
                                <m:r>
                                  <a:rPr lang="en-US" i="1">
                                    <a:latin typeface="Cambria Math"/>
                                  </a:rPr>
                                  <m:t>2</m:t>
                                </m:r>
                              </m:sup>
                            </m:sSup>
                            <m:r>
                              <a:rPr lang="en-US" i="1">
                                <a:latin typeface="Cambria Math"/>
                              </a:rPr>
                              <m:t>𝜃</m:t>
                            </m:r>
                          </m:den>
                        </m:f>
                      </m:e>
                    </m:d>
                    <m:sSup>
                      <m:sSupPr>
                        <m:ctrlPr>
                          <a:rPr lang="en-US" i="1">
                            <a:latin typeface="Cambria Math"/>
                          </a:rPr>
                        </m:ctrlPr>
                      </m:sSupPr>
                      <m:e>
                        <m:r>
                          <a:rPr lang="en-US" i="1">
                            <a:latin typeface="Cambria Math"/>
                          </a:rPr>
                          <m:t>𝑥</m:t>
                        </m:r>
                      </m:e>
                      <m:sup>
                        <m:r>
                          <a:rPr lang="en-US" i="1">
                            <a:latin typeface="Cambria Math"/>
                          </a:rPr>
                          <m:t>2</m:t>
                        </m:r>
                      </m:sup>
                    </m:sSup>
                  </m:oMath>
                </a14:m>
                <a:r>
                  <a:rPr lang="en-US" dirty="0"/>
                  <a:t> …………. (5)</a:t>
                </a:r>
              </a:p>
              <a:p>
                <a:pPr marL="0" indent="0">
                  <a:buNone/>
                </a:pPr>
                <a:r>
                  <a:rPr lang="en-US" dirty="0"/>
                  <a:t>Since the terms in the brackets are constants, we can write,</a:t>
                </a:r>
              </a:p>
              <a:p>
                <a:pPr marL="0" indent="0">
                  <a:buNone/>
                </a:pPr>
                <a14:m>
                  <m:oMath xmlns:m="http://schemas.openxmlformats.org/officeDocument/2006/math">
                    <m:r>
                      <a:rPr lang="en-US" i="1">
                        <a:latin typeface="Cambria Math"/>
                      </a:rPr>
                      <m:t>𝑦</m:t>
                    </m:r>
                    <m:r>
                      <a:rPr lang="en-US" i="1">
                        <a:latin typeface="Cambria Math"/>
                      </a:rPr>
                      <m:t>=</m:t>
                    </m:r>
                    <m:r>
                      <a:rPr lang="en-US" i="1">
                        <a:latin typeface="Cambria Math"/>
                      </a:rPr>
                      <m:t>𝐴𝑥</m:t>
                    </m:r>
                    <m:r>
                      <a:rPr lang="en-US" i="1">
                        <a:latin typeface="Cambria Math"/>
                      </a:rPr>
                      <m:t>−</m:t>
                    </m:r>
                    <m:r>
                      <a:rPr lang="en-US" i="1">
                        <a:latin typeface="Cambria Math"/>
                      </a:rPr>
                      <m:t>𝑏</m:t>
                    </m:r>
                    <m:sSup>
                      <m:sSupPr>
                        <m:ctrlPr>
                          <a:rPr lang="en-US" i="1">
                            <a:latin typeface="Cambria Math"/>
                          </a:rPr>
                        </m:ctrlPr>
                      </m:sSupPr>
                      <m:e>
                        <m:r>
                          <a:rPr lang="en-US" i="1">
                            <a:latin typeface="Cambria Math"/>
                          </a:rPr>
                          <m:t>𝑥</m:t>
                        </m:r>
                      </m:e>
                      <m:sup>
                        <m:r>
                          <a:rPr lang="en-US" i="1">
                            <a:latin typeface="Cambria Math"/>
                          </a:rPr>
                          <m:t>2</m:t>
                        </m:r>
                      </m:sup>
                    </m:sSup>
                  </m:oMath>
                </a14:m>
                <a:r>
                  <a:rPr lang="en-US" dirty="0"/>
                  <a:t> …………………………… (6)</a:t>
                </a:r>
              </a:p>
              <a:p>
                <a:pPr marL="0" indent="0">
                  <a:buNone/>
                </a:pPr>
                <a:r>
                  <a:rPr lang="en-US" dirty="0"/>
                  <a:t>Equation (6) gives a parabola, which explains the parabolic nature of projectile motions</a:t>
                </a:r>
                <a:r>
                  <a:rPr lang="en-US" dirty="0" smtClean="0"/>
                  <a:t>.</a:t>
                </a:r>
              </a:p>
              <a:p>
                <a:pPr marL="0" indent="0">
                  <a:buNone/>
                </a:pPr>
                <a:r>
                  <a:rPr lang="en-US" dirty="0"/>
                  <a:t>The range R, is the horizontal distance covered before hitting the ground and it is given as,</a:t>
                </a:r>
              </a:p>
              <a:p>
                <a:pPr marL="0" indent="0">
                  <a:buNone/>
                </a:pPr>
                <a14:m>
                  <m:oMath xmlns:m="http://schemas.openxmlformats.org/officeDocument/2006/math">
                    <m:r>
                      <a:rPr lang="en-US" i="1">
                        <a:latin typeface="Cambria Math"/>
                      </a:rPr>
                      <m:t>𝑅</m:t>
                    </m:r>
                    <m:r>
                      <a:rPr lang="en-US" i="1">
                        <a:latin typeface="Cambria Math"/>
                      </a:rPr>
                      <m:t>=</m:t>
                    </m:r>
                    <m:r>
                      <a:rPr lang="en-US" i="1">
                        <a:latin typeface="Cambria Math"/>
                      </a:rPr>
                      <m:t>𝑈𝑇𝑐𝑜𝑠</m:t>
                    </m:r>
                    <m:r>
                      <a:rPr lang="en-US" i="1">
                        <a:latin typeface="Cambria Math"/>
                      </a:rPr>
                      <m:t>𝜃</m:t>
                    </m:r>
                  </m:oMath>
                </a14:m>
                <a:r>
                  <a:rPr lang="en-US" dirty="0"/>
                  <a:t> …………………………….. (7)</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457200"/>
                <a:ext cx="8229600" cy="6096000"/>
              </a:xfrm>
              <a:blipFill rotWithShape="1">
                <a:blip r:embed="rId2"/>
                <a:stretch>
                  <a:fillRect l="-1926" t="-1300" r="-2741" b="-224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C856AB6-842F-4692-9FD9-4B54D5763896}" type="datetime2">
              <a:rPr lang="en-US" smtClean="0"/>
              <a:t>Wednesday, May 13, 2020</a:t>
            </a:fld>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4</a:t>
            </a:fld>
            <a:endParaRPr lang="en-US"/>
          </a:p>
        </p:txBody>
      </p:sp>
    </p:spTree>
    <p:extLst>
      <p:ext uri="{BB962C8B-B14F-4D97-AF65-F5344CB8AC3E}">
        <p14:creationId xmlns:p14="http://schemas.microsoft.com/office/powerpoint/2010/main" val="2142145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304800"/>
                <a:ext cx="8458200" cy="5791200"/>
              </a:xfrm>
            </p:spPr>
            <p:txBody>
              <a:bodyPr>
                <a:normAutofit fontScale="92500" lnSpcReduction="20000"/>
              </a:bodyPr>
              <a:lstStyle/>
              <a:p>
                <a:pPr marL="0" indent="0" algn="just">
                  <a:buNone/>
                </a:pPr>
                <a:r>
                  <a:rPr lang="en-US" dirty="0"/>
                  <a:t>Where T is the total time of flight. The </a:t>
                </a:r>
                <a:r>
                  <a:rPr lang="en-US" dirty="0" smtClean="0"/>
                  <a:t>y component </a:t>
                </a:r>
                <a:r>
                  <a:rPr lang="en-US" dirty="0"/>
                  <a:t>of velocity continues to decrease with time. At any instance, it is given </a:t>
                </a:r>
                <a:r>
                  <a:rPr lang="en-US" dirty="0" smtClean="0"/>
                  <a:t>by,</a:t>
                </a:r>
              </a:p>
              <a:p>
                <a:pPr marL="0" indent="0">
                  <a:buNone/>
                </a:pPr>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𝑦</m:t>
                        </m:r>
                      </m:sub>
                    </m:sSub>
                    <m:r>
                      <a:rPr lang="en-US" i="1">
                        <a:latin typeface="Cambria Math"/>
                      </a:rPr>
                      <m:t>= </m:t>
                    </m:r>
                    <m:f>
                      <m:fPr>
                        <m:ctrlPr>
                          <a:rPr lang="en-US" i="1">
                            <a:latin typeface="Cambria Math"/>
                          </a:rPr>
                        </m:ctrlPr>
                      </m:fPr>
                      <m:num>
                        <m:r>
                          <a:rPr lang="en-US" i="1">
                            <a:latin typeface="Cambria Math"/>
                          </a:rPr>
                          <m:t>𝑑𝑦</m:t>
                        </m:r>
                      </m:num>
                      <m:den>
                        <m:r>
                          <a:rPr lang="en-US" i="1">
                            <a:latin typeface="Cambria Math"/>
                          </a:rPr>
                          <m:t>𝑑𝑥</m:t>
                        </m:r>
                      </m:den>
                    </m:f>
                  </m:oMath>
                </a14:m>
                <a:r>
                  <a:rPr lang="en-US" dirty="0"/>
                  <a:t> </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𝑦</m:t>
                          </m:r>
                        </m:sub>
                      </m:sSub>
                      <m:r>
                        <a:rPr lang="en-US" i="1">
                          <a:latin typeface="Cambria Math"/>
                        </a:rPr>
                        <m:t>=</m:t>
                      </m:r>
                      <m:r>
                        <a:rPr lang="en-US" i="1">
                          <a:latin typeface="Cambria Math"/>
                        </a:rPr>
                        <m:t>𝑈𝑠𝑖𝑛</m:t>
                      </m:r>
                      <m:r>
                        <a:rPr lang="en-US" i="1">
                          <a:latin typeface="Cambria Math"/>
                        </a:rPr>
                        <m:t>𝜃</m:t>
                      </m:r>
                      <m:r>
                        <a:rPr lang="en-US" i="1">
                          <a:latin typeface="Cambria Math"/>
                        </a:rPr>
                        <m:t>−</m:t>
                      </m:r>
                      <m:r>
                        <a:rPr lang="en-US" i="1">
                          <a:latin typeface="Cambria Math"/>
                        </a:rPr>
                        <m:t>𝑔𝑡</m:t>
                      </m:r>
                    </m:oMath>
                  </m:oMathPara>
                </a14:m>
                <a:endParaRPr lang="en-US" dirty="0"/>
              </a:p>
              <a:p>
                <a:pPr marL="0" indent="0">
                  <a:buNone/>
                </a:pPr>
                <a:r>
                  <a:rPr lang="en-US" dirty="0"/>
                  <a:t>At the maximum height H, </a:t>
                </a:r>
                <a14:m>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𝑦</m:t>
                        </m:r>
                      </m:sub>
                    </m:sSub>
                    <m:r>
                      <a:rPr lang="en-US" i="1">
                        <a:latin typeface="Cambria Math"/>
                      </a:rPr>
                      <m:t>=0</m:t>
                    </m:r>
                  </m:oMath>
                </a14:m>
                <a:endParaRPr lang="en-US" dirty="0"/>
              </a:p>
              <a:p>
                <a:pPr marL="0" indent="0">
                  <a:buNone/>
                </a:pPr>
                <a:r>
                  <a:rPr lang="en-US" dirty="0" err="1"/>
                  <a:t>i.e</a:t>
                </a:r>
                <a:r>
                  <a:rPr lang="en-US" dirty="0"/>
                  <a:t>,  </a:t>
                </a:r>
                <a14:m>
                  <m:oMath xmlns:m="http://schemas.openxmlformats.org/officeDocument/2006/math">
                    <m:r>
                      <a:rPr lang="en-US" i="1">
                        <a:latin typeface="Cambria Math"/>
                      </a:rPr>
                      <m:t>𝑈𝑠𝑖𝑛</m:t>
                    </m:r>
                    <m:r>
                      <a:rPr lang="en-US" i="1">
                        <a:latin typeface="Cambria Math"/>
                      </a:rPr>
                      <m:t>𝜃</m:t>
                    </m:r>
                    <m:r>
                      <a:rPr lang="en-US" i="1">
                        <a:latin typeface="Cambria Math"/>
                      </a:rPr>
                      <m:t>=</m:t>
                    </m:r>
                    <m:r>
                      <a:rPr lang="en-US" i="1">
                        <a:latin typeface="Cambria Math"/>
                      </a:rPr>
                      <m:t>𝑔𝑡</m:t>
                    </m:r>
                  </m:oMath>
                </a14:m>
                <a:r>
                  <a:rPr lang="en-US" dirty="0"/>
                  <a:t>  or  </a:t>
                </a:r>
                <a14:m>
                  <m:oMath xmlns:m="http://schemas.openxmlformats.org/officeDocument/2006/math">
                    <m:r>
                      <a:rPr lang="en-US" i="1">
                        <a:latin typeface="Cambria Math"/>
                      </a:rPr>
                      <m:t>𝑡</m:t>
                    </m:r>
                    <m:r>
                      <a:rPr lang="en-US" i="1">
                        <a:latin typeface="Cambria Math"/>
                      </a:rPr>
                      <m:t>= </m:t>
                    </m:r>
                    <m:f>
                      <m:fPr>
                        <m:ctrlPr>
                          <a:rPr lang="en-US" i="1">
                            <a:latin typeface="Cambria Math"/>
                          </a:rPr>
                        </m:ctrlPr>
                      </m:fPr>
                      <m:num>
                        <m:r>
                          <a:rPr lang="en-US" i="1">
                            <a:latin typeface="Cambria Math"/>
                          </a:rPr>
                          <m:t>𝑈𝑠𝑖𝑛</m:t>
                        </m:r>
                        <m:r>
                          <a:rPr lang="en-US" i="1">
                            <a:latin typeface="Cambria Math"/>
                          </a:rPr>
                          <m:t>𝜃</m:t>
                        </m:r>
                      </m:num>
                      <m:den>
                        <m:r>
                          <a:rPr lang="en-US" i="1">
                            <a:latin typeface="Cambria Math"/>
                          </a:rPr>
                          <m:t>𝑔</m:t>
                        </m:r>
                      </m:den>
                    </m:f>
                  </m:oMath>
                </a14:m>
                <a:endParaRPr lang="en-US" dirty="0" smtClean="0"/>
              </a:p>
              <a:p>
                <a:pPr marL="0" indent="0">
                  <a:buNone/>
                </a:pPr>
                <a:r>
                  <a:rPr lang="en-US" dirty="0"/>
                  <a:t>The total time, </a:t>
                </a:r>
                <a14:m>
                  <m:oMath xmlns:m="http://schemas.openxmlformats.org/officeDocument/2006/math">
                    <m:r>
                      <a:rPr lang="en-US" i="1">
                        <a:latin typeface="Cambria Math"/>
                      </a:rPr>
                      <m:t>=2</m:t>
                    </m:r>
                    <m:r>
                      <a:rPr lang="en-US" i="1">
                        <a:latin typeface="Cambria Math"/>
                      </a:rPr>
                      <m:t>𝑡</m:t>
                    </m:r>
                    <m:r>
                      <a:rPr lang="en-US" i="1">
                        <a:latin typeface="Cambria Math"/>
                      </a:rPr>
                      <m:t>= </m:t>
                    </m:r>
                    <m:f>
                      <m:fPr>
                        <m:ctrlPr>
                          <a:rPr lang="en-US" i="1">
                            <a:latin typeface="Cambria Math"/>
                          </a:rPr>
                        </m:ctrlPr>
                      </m:fPr>
                      <m:num>
                        <m:r>
                          <a:rPr lang="en-US" i="1">
                            <a:latin typeface="Cambria Math"/>
                          </a:rPr>
                          <m:t>2</m:t>
                        </m:r>
                        <m:r>
                          <a:rPr lang="en-US" i="1">
                            <a:latin typeface="Cambria Math"/>
                          </a:rPr>
                          <m:t>𝑈𝑠𝑖𝑛</m:t>
                        </m:r>
                        <m:r>
                          <a:rPr lang="en-US" i="1">
                            <a:latin typeface="Cambria Math"/>
                          </a:rPr>
                          <m:t>𝜃</m:t>
                        </m:r>
                      </m:num>
                      <m:den>
                        <m:r>
                          <a:rPr lang="en-US" i="1">
                            <a:latin typeface="Cambria Math"/>
                          </a:rPr>
                          <m:t>𝑔</m:t>
                        </m:r>
                      </m:den>
                    </m:f>
                  </m:oMath>
                </a14:m>
                <a:endParaRPr lang="en-US" dirty="0"/>
              </a:p>
              <a:p>
                <a:pPr marL="0" indent="0">
                  <a:buNone/>
                </a:pPr>
                <a:r>
                  <a:rPr lang="en-US" dirty="0"/>
                  <a:t>From equation (7), the range,</a:t>
                </a:r>
              </a:p>
              <a:p>
                <a:pPr marL="0" indent="0">
                  <a:buNone/>
                </a:pPr>
                <a14:m>
                  <m:oMath xmlns:m="http://schemas.openxmlformats.org/officeDocument/2006/math">
                    <m:r>
                      <a:rPr lang="en-US" i="1">
                        <a:latin typeface="Cambria Math"/>
                      </a:rPr>
                      <m:t>𝑅</m:t>
                    </m:r>
                    <m:r>
                      <a:rPr lang="en-US" i="1">
                        <a:latin typeface="Cambria Math"/>
                      </a:rPr>
                      <m:t>= </m:t>
                    </m:r>
                    <m:f>
                      <m:fPr>
                        <m:ctrlPr>
                          <a:rPr lang="en-US" i="1">
                            <a:latin typeface="Cambria Math"/>
                          </a:rPr>
                        </m:ctrlPr>
                      </m:fPr>
                      <m:num>
                        <m:r>
                          <a:rPr lang="en-US" i="1">
                            <a:latin typeface="Cambria Math"/>
                          </a:rPr>
                          <m:t>2</m:t>
                        </m:r>
                        <m:sSup>
                          <m:sSupPr>
                            <m:ctrlPr>
                              <a:rPr lang="en-US" i="1">
                                <a:latin typeface="Cambria Math"/>
                              </a:rPr>
                            </m:ctrlPr>
                          </m:sSupPr>
                          <m:e>
                            <m:r>
                              <a:rPr lang="en-US" i="1">
                                <a:latin typeface="Cambria Math"/>
                              </a:rPr>
                              <m:t>𝑈</m:t>
                            </m:r>
                          </m:e>
                          <m:sup>
                            <m:eqArr>
                              <m:eqArrPr>
                                <m:ctrlPr>
                                  <a:rPr lang="en-US" i="1">
                                    <a:latin typeface="Cambria Math"/>
                                  </a:rPr>
                                </m:ctrlPr>
                              </m:eqArrPr>
                              <m:e>
                                <m:r>
                                  <a:rPr lang="en-US" i="1">
                                    <a:latin typeface="Cambria Math"/>
                                  </a:rPr>
                                  <m:t>2</m:t>
                                </m:r>
                              </m:e>
                              <m:e>
                                <m:r>
                                  <a:rPr lang="en-US" i="1">
                                    <a:latin typeface="Cambria Math"/>
                                  </a:rPr>
                                  <m:t> </m:t>
                                </m:r>
                              </m:e>
                            </m:eqArr>
                          </m:sup>
                        </m:sSup>
                        <m:r>
                          <a:rPr lang="en-US" i="1">
                            <a:latin typeface="Cambria Math"/>
                          </a:rPr>
                          <m:t>𝑠𝑖𝑛</m:t>
                        </m:r>
                        <m:r>
                          <a:rPr lang="en-US" i="1">
                            <a:latin typeface="Cambria Math"/>
                          </a:rPr>
                          <m:t>𝜃</m:t>
                        </m:r>
                        <m:r>
                          <a:rPr lang="en-US" i="1">
                            <a:latin typeface="Cambria Math"/>
                          </a:rPr>
                          <m:t>𝑐𝑜𝑠</m:t>
                        </m:r>
                        <m:r>
                          <a:rPr lang="en-US" i="1">
                            <a:latin typeface="Cambria Math"/>
                          </a:rPr>
                          <m:t>𝜃</m:t>
                        </m:r>
                        <m:r>
                          <a:rPr lang="en-US" i="1">
                            <a:latin typeface="Cambria Math"/>
                          </a:rPr>
                          <m:t> </m:t>
                        </m:r>
                      </m:num>
                      <m:den>
                        <m:r>
                          <a:rPr lang="en-US" i="1">
                            <a:latin typeface="Cambria Math"/>
                          </a:rPr>
                          <m:t>𝑔</m:t>
                        </m:r>
                      </m:den>
                    </m:f>
                    <m:r>
                      <a:rPr lang="en-US" i="1">
                        <a:latin typeface="Cambria Math"/>
                      </a:rPr>
                      <m:t>= </m:t>
                    </m:r>
                    <m:f>
                      <m:fPr>
                        <m:ctrlPr>
                          <a:rPr lang="en-US" i="1">
                            <a:latin typeface="Cambria Math"/>
                          </a:rPr>
                        </m:ctrlPr>
                      </m:fPr>
                      <m:num>
                        <m:sSup>
                          <m:sSupPr>
                            <m:ctrlPr>
                              <a:rPr lang="en-US" i="1">
                                <a:latin typeface="Cambria Math"/>
                              </a:rPr>
                            </m:ctrlPr>
                          </m:sSupPr>
                          <m:e>
                            <m:r>
                              <a:rPr lang="en-US" i="1">
                                <a:latin typeface="Cambria Math"/>
                              </a:rPr>
                              <m:t>𝑈</m:t>
                            </m:r>
                          </m:e>
                          <m:sup>
                            <m:r>
                              <a:rPr lang="en-US" i="1">
                                <a:latin typeface="Cambria Math"/>
                              </a:rPr>
                              <m:t>2</m:t>
                            </m:r>
                          </m:sup>
                        </m:sSup>
                        <m:r>
                          <a:rPr lang="en-US" i="1">
                            <a:latin typeface="Cambria Math"/>
                          </a:rPr>
                          <m:t>𝑠𝑖𝑛</m:t>
                        </m:r>
                        <m:r>
                          <a:rPr lang="en-US" i="1">
                            <a:latin typeface="Cambria Math"/>
                          </a:rPr>
                          <m:t>2</m:t>
                        </m:r>
                        <m:r>
                          <a:rPr lang="en-US" i="1">
                            <a:latin typeface="Cambria Math"/>
                          </a:rPr>
                          <m:t>𝜃</m:t>
                        </m:r>
                      </m:num>
                      <m:den>
                        <m:r>
                          <a:rPr lang="en-US" i="1">
                            <a:latin typeface="Cambria Math"/>
                          </a:rPr>
                          <m:t>𝑔</m:t>
                        </m:r>
                      </m:den>
                    </m:f>
                  </m:oMath>
                </a14:m>
                <a:r>
                  <a:rPr lang="en-US" dirty="0"/>
                  <a:t>  ………………….. (8)</a:t>
                </a:r>
              </a:p>
              <a:p>
                <a:pPr marL="0" indent="0">
                  <a:buNone/>
                </a:pPr>
                <a:endParaRPr lang="en-US" dirty="0"/>
              </a:p>
              <a:p>
                <a:pPr marL="0" indent="0" algn="just">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304800"/>
                <a:ext cx="8458200" cy="5791200"/>
              </a:xfrm>
              <a:blipFill rotWithShape="1">
                <a:blip r:embed="rId2"/>
                <a:stretch>
                  <a:fillRect l="-1657" t="-2737" r="-2594" b="-236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0F84F34-204E-484D-A029-1754E2B2218E}" type="datetime2">
              <a:rPr lang="en-US" smtClean="0"/>
              <a:t>Wednesday, May 13, 2020</a:t>
            </a:fld>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5</a:t>
            </a:fld>
            <a:endParaRPr lang="en-US"/>
          </a:p>
        </p:txBody>
      </p:sp>
    </p:spTree>
    <p:extLst>
      <p:ext uri="{BB962C8B-B14F-4D97-AF65-F5344CB8AC3E}">
        <p14:creationId xmlns:p14="http://schemas.microsoft.com/office/powerpoint/2010/main" val="3453472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229600" cy="6019800"/>
              </a:xfrm>
            </p:spPr>
            <p:txBody>
              <a:bodyPr>
                <a:normAutofit/>
              </a:bodyPr>
              <a:lstStyle/>
              <a:p>
                <a:pPr marL="0" indent="0">
                  <a:buNone/>
                </a:pPr>
                <a:r>
                  <a:rPr lang="en-US" u="sng" dirty="0"/>
                  <a:t>Note</a:t>
                </a:r>
                <a:r>
                  <a:rPr lang="en-US" dirty="0"/>
                  <a:t>: that the maximum range is achieved when θ = 45</a:t>
                </a:r>
                <a:r>
                  <a:rPr lang="en-US" baseline="30000" dirty="0"/>
                  <a:t>0</a:t>
                </a:r>
                <a:endParaRPr lang="en-US" dirty="0"/>
              </a:p>
              <a:p>
                <a:pPr marL="0" indent="0">
                  <a:buNone/>
                </a:pPr>
                <a:r>
                  <a:rPr lang="en-US" dirty="0"/>
                  <a:t>The maximum height is at time, </a:t>
                </a:r>
                <a14:m>
                  <m:oMath xmlns:m="http://schemas.openxmlformats.org/officeDocument/2006/math">
                    <m:r>
                      <a:rPr lang="en-US" i="1">
                        <a:latin typeface="Cambria Math"/>
                      </a:rPr>
                      <m:t>= </m:t>
                    </m:r>
                    <m:f>
                      <m:fPr>
                        <m:ctrlPr>
                          <a:rPr lang="en-US" i="1">
                            <a:latin typeface="Cambria Math"/>
                          </a:rPr>
                        </m:ctrlPr>
                      </m:fPr>
                      <m:num>
                        <m:r>
                          <a:rPr lang="en-US" i="1">
                            <a:latin typeface="Cambria Math"/>
                          </a:rPr>
                          <m:t>𝑈𝑠𝑖𝑛</m:t>
                        </m:r>
                        <m:r>
                          <a:rPr lang="en-US" i="1">
                            <a:latin typeface="Cambria Math"/>
                          </a:rPr>
                          <m:t>𝜃</m:t>
                        </m:r>
                      </m:num>
                      <m:den>
                        <m:r>
                          <a:rPr lang="en-US" i="1">
                            <a:latin typeface="Cambria Math"/>
                          </a:rPr>
                          <m:t>𝑔</m:t>
                        </m:r>
                      </m:den>
                    </m:f>
                  </m:oMath>
                </a14:m>
                <a:r>
                  <a:rPr lang="en-US" dirty="0"/>
                  <a:t> , hence from equation (4),</a:t>
                </a:r>
              </a:p>
              <a:p>
                <a:pPr marL="0" indent="0">
                  <a:buNone/>
                </a:pPr>
                <a14:m>
                  <m:oMathPara xmlns:m="http://schemas.openxmlformats.org/officeDocument/2006/math">
                    <m:oMathParaPr>
                      <m:jc m:val="left"/>
                    </m:oMathParaPr>
                    <m:oMath xmlns:m="http://schemas.openxmlformats.org/officeDocument/2006/math">
                      <m:r>
                        <a:rPr lang="en-US" i="1">
                          <a:latin typeface="Cambria Math"/>
                        </a:rPr>
                        <m:t>𝐻</m:t>
                      </m:r>
                      <m:r>
                        <a:rPr lang="en-US" i="1">
                          <a:latin typeface="Cambria Math"/>
                        </a:rPr>
                        <m:t>= </m:t>
                      </m:r>
                      <m:f>
                        <m:fPr>
                          <m:ctrlPr>
                            <a:rPr lang="en-US" i="1">
                              <a:latin typeface="Cambria Math"/>
                            </a:rPr>
                          </m:ctrlPr>
                        </m:fPr>
                        <m:num>
                          <m:sSup>
                            <m:sSupPr>
                              <m:ctrlPr>
                                <a:rPr lang="en-US" i="1">
                                  <a:latin typeface="Cambria Math"/>
                                </a:rPr>
                              </m:ctrlPr>
                            </m:sSupPr>
                            <m:e>
                              <m:r>
                                <a:rPr lang="en-US" i="1">
                                  <a:latin typeface="Cambria Math"/>
                                </a:rPr>
                                <m:t>𝑈</m:t>
                              </m:r>
                            </m:e>
                            <m:sup>
                              <m:r>
                                <a:rPr lang="en-US" i="1">
                                  <a:latin typeface="Cambria Math"/>
                                </a:rPr>
                                <m:t>2</m:t>
                              </m:r>
                            </m:sup>
                          </m:sSup>
                          <m:sSup>
                            <m:sSupPr>
                              <m:ctrlPr>
                                <a:rPr lang="en-US" i="1">
                                  <a:latin typeface="Cambria Math"/>
                                </a:rPr>
                              </m:ctrlPr>
                            </m:sSupPr>
                            <m:e>
                              <m:r>
                                <a:rPr lang="en-US" i="1">
                                  <a:latin typeface="Cambria Math"/>
                                </a:rPr>
                                <m:t>𝑠𝑖𝑛</m:t>
                              </m:r>
                            </m:e>
                            <m:sup>
                              <m:r>
                                <a:rPr lang="en-US" i="1">
                                  <a:latin typeface="Cambria Math"/>
                                </a:rPr>
                                <m:t>2</m:t>
                              </m:r>
                            </m:sup>
                          </m:sSup>
                          <m:r>
                            <a:rPr lang="en-US" i="1">
                              <a:latin typeface="Cambria Math"/>
                            </a:rPr>
                            <m:t>𝜃</m:t>
                          </m:r>
                        </m:num>
                        <m:den>
                          <m:r>
                            <a:rPr lang="en-US" i="1">
                              <a:latin typeface="Cambria Math"/>
                            </a:rPr>
                            <m:t>𝑔</m:t>
                          </m:r>
                        </m:den>
                      </m:f>
                      <m:r>
                        <a:rPr lang="en-US" i="1">
                          <a:latin typeface="Cambria Math"/>
                        </a:rPr>
                        <m:t>− </m:t>
                      </m:r>
                      <m:f>
                        <m:fPr>
                          <m:ctrlPr>
                            <a:rPr lang="en-US" i="1">
                              <a:latin typeface="Cambria Math"/>
                            </a:rPr>
                          </m:ctrlPr>
                        </m:fPr>
                        <m:num>
                          <m:sSup>
                            <m:sSupPr>
                              <m:ctrlPr>
                                <a:rPr lang="en-US" i="1">
                                  <a:latin typeface="Cambria Math"/>
                                </a:rPr>
                              </m:ctrlPr>
                            </m:sSupPr>
                            <m:e>
                              <m:r>
                                <a:rPr lang="en-US" i="1">
                                  <a:latin typeface="Cambria Math"/>
                                </a:rPr>
                                <m:t>𝑈</m:t>
                              </m:r>
                            </m:e>
                            <m:sup>
                              <m:r>
                                <a:rPr lang="en-US" i="1">
                                  <a:latin typeface="Cambria Math"/>
                                </a:rPr>
                                <m:t>2</m:t>
                              </m:r>
                            </m:sup>
                          </m:sSup>
                          <m:sSup>
                            <m:sSupPr>
                              <m:ctrlPr>
                                <a:rPr lang="en-US" i="1">
                                  <a:latin typeface="Cambria Math"/>
                                </a:rPr>
                              </m:ctrlPr>
                            </m:sSupPr>
                            <m:e>
                              <m:r>
                                <a:rPr lang="en-US" i="1">
                                  <a:latin typeface="Cambria Math"/>
                                </a:rPr>
                                <m:t>𝑠𝑖𝑛</m:t>
                              </m:r>
                            </m:e>
                            <m:sup>
                              <m:r>
                                <a:rPr lang="en-US" i="1">
                                  <a:latin typeface="Cambria Math"/>
                                </a:rPr>
                                <m:t>2</m:t>
                              </m:r>
                            </m:sup>
                          </m:sSup>
                          <m:r>
                            <a:rPr lang="en-US" i="1">
                              <a:latin typeface="Cambria Math"/>
                            </a:rPr>
                            <m:t>𝜃</m:t>
                          </m:r>
                        </m:num>
                        <m:den>
                          <m:r>
                            <a:rPr lang="en-US" i="1">
                              <a:latin typeface="Cambria Math"/>
                            </a:rPr>
                            <m:t>2</m:t>
                          </m:r>
                          <m:r>
                            <a:rPr lang="en-US" i="1">
                              <a:latin typeface="Cambria Math"/>
                            </a:rPr>
                            <m:t>𝑔</m:t>
                          </m:r>
                        </m:den>
                      </m:f>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a:rPr>
                        <m:t>𝐻</m:t>
                      </m:r>
                      <m:r>
                        <a:rPr lang="en-US" i="1">
                          <a:latin typeface="Cambria Math"/>
                        </a:rPr>
                        <m:t>= </m:t>
                      </m:r>
                      <m:f>
                        <m:fPr>
                          <m:ctrlPr>
                            <a:rPr lang="en-US" i="1">
                              <a:latin typeface="Cambria Math"/>
                            </a:rPr>
                          </m:ctrlPr>
                        </m:fPr>
                        <m:num>
                          <m:sSup>
                            <m:sSupPr>
                              <m:ctrlPr>
                                <a:rPr lang="en-US" i="1">
                                  <a:latin typeface="Cambria Math"/>
                                </a:rPr>
                              </m:ctrlPr>
                            </m:sSupPr>
                            <m:e>
                              <m:r>
                                <a:rPr lang="en-US" i="1">
                                  <a:latin typeface="Cambria Math"/>
                                </a:rPr>
                                <m:t>𝑈</m:t>
                              </m:r>
                            </m:e>
                            <m:sup>
                              <m:r>
                                <a:rPr lang="en-US" i="1">
                                  <a:latin typeface="Cambria Math"/>
                                </a:rPr>
                                <m:t>2</m:t>
                              </m:r>
                            </m:sup>
                          </m:sSup>
                          <m:sSup>
                            <m:sSupPr>
                              <m:ctrlPr>
                                <a:rPr lang="en-US" i="1">
                                  <a:latin typeface="Cambria Math"/>
                                </a:rPr>
                              </m:ctrlPr>
                            </m:sSupPr>
                            <m:e>
                              <m:r>
                                <a:rPr lang="en-US" i="1">
                                  <a:latin typeface="Cambria Math"/>
                                </a:rPr>
                                <m:t>𝑠𝑖𝑛</m:t>
                              </m:r>
                            </m:e>
                            <m:sup>
                              <m:r>
                                <a:rPr lang="en-US" i="1">
                                  <a:latin typeface="Cambria Math"/>
                                </a:rPr>
                                <m:t>2</m:t>
                              </m:r>
                            </m:sup>
                          </m:sSup>
                          <m:r>
                            <a:rPr lang="en-US" i="1">
                              <a:latin typeface="Cambria Math"/>
                            </a:rPr>
                            <m:t>𝜃</m:t>
                          </m:r>
                        </m:num>
                        <m:den>
                          <m:r>
                            <a:rPr lang="en-US" i="1">
                              <a:latin typeface="Cambria Math"/>
                            </a:rPr>
                            <m:t>2</m:t>
                          </m:r>
                          <m:r>
                            <a:rPr lang="en-US" i="1">
                              <a:latin typeface="Cambria Math"/>
                            </a:rPr>
                            <m:t>𝑔</m:t>
                          </m:r>
                        </m:den>
                      </m:f>
                    </m:oMath>
                  </m:oMathPara>
                </a14:m>
                <a:endParaRPr lang="en-US" dirty="0"/>
              </a:p>
              <a:p>
                <a:pPr marL="0" indent="0">
                  <a:buNone/>
                </a:pPr>
                <a:r>
                  <a:rPr lang="en-US" u="sng" dirty="0"/>
                  <a:t>Note</a:t>
                </a:r>
                <a:r>
                  <a:rPr lang="en-US" dirty="0"/>
                  <a:t>: that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𝑚𝑎𝑥</m:t>
                        </m:r>
                      </m:sub>
                    </m:sSub>
                  </m:oMath>
                </a14:m>
                <a:r>
                  <a:rPr lang="en-US" dirty="0"/>
                  <a:t> is achieved when θ = 90</a:t>
                </a:r>
                <a:r>
                  <a:rPr lang="en-US" baseline="30000" dirty="0"/>
                  <a:t>0</a:t>
                </a:r>
                <a:r>
                  <a:rPr lang="en-US" dirty="0"/>
                  <a:t> (</a:t>
                </a:r>
                <a:r>
                  <a:rPr lang="en-US" dirty="0" err="1"/>
                  <a:t>i.e</a:t>
                </a:r>
                <a:r>
                  <a:rPr lang="en-US" dirty="0"/>
                  <a:t> vertical throw)</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6019800"/>
              </a:xfrm>
              <a:blipFill rotWithShape="1">
                <a:blip r:embed="rId2"/>
                <a:stretch>
                  <a:fillRect l="-1852" t="-1316" r="-2667" b="-880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FE8F1A-C497-4C22-A732-A44BCCA30642}" type="datetime2">
              <a:rPr lang="en-US" smtClean="0"/>
              <a:t>Wednesday, May 13, 2020</a:t>
            </a:fld>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6</a:t>
            </a:fld>
            <a:endParaRPr lang="en-US"/>
          </a:p>
        </p:txBody>
      </p:sp>
    </p:spTree>
    <p:extLst>
      <p:ext uri="{BB962C8B-B14F-4D97-AF65-F5344CB8AC3E}">
        <p14:creationId xmlns:p14="http://schemas.microsoft.com/office/powerpoint/2010/main" val="1967741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304800"/>
                <a:ext cx="8229600" cy="6096000"/>
              </a:xfrm>
            </p:spPr>
            <p:txBody>
              <a:bodyPr>
                <a:normAutofit fontScale="55000" lnSpcReduction="20000"/>
              </a:bodyPr>
              <a:lstStyle/>
              <a:p>
                <a:pPr marL="0" indent="0">
                  <a:buNone/>
                </a:pPr>
                <a:r>
                  <a:rPr lang="en-US" sz="4000" u="sng" dirty="0"/>
                  <a:t>Example</a:t>
                </a:r>
                <a:endParaRPr lang="en-US" sz="4000" dirty="0"/>
              </a:p>
              <a:p>
                <a:pPr marL="0" indent="0">
                  <a:buNone/>
                </a:pPr>
                <a:r>
                  <a:rPr lang="en-US" sz="4000" dirty="0"/>
                  <a:t>Find the minimum velocity with which a missile can be projected from a military base to hit a target 500 Km away, assuming only a gravitational force.</a:t>
                </a:r>
              </a:p>
              <a:p>
                <a:pPr marL="0" indent="0">
                  <a:buNone/>
                </a:pPr>
                <a:r>
                  <a:rPr lang="en-US" sz="4000" u="sng" dirty="0"/>
                  <a:t>Solution</a:t>
                </a:r>
                <a:endParaRPr lang="en-US" sz="4000" dirty="0"/>
              </a:p>
              <a:p>
                <a:pPr marL="0" indent="0">
                  <a:buNone/>
                </a:pPr>
                <a:r>
                  <a:rPr lang="en-US" sz="4000" dirty="0"/>
                  <a:t>The (maximum) range R, is,</a:t>
                </a:r>
              </a:p>
              <a:p>
                <a:pPr marL="0" indent="0">
                  <a:buNone/>
                </a:pPr>
                <a14:m>
                  <m:oMathPara xmlns:m="http://schemas.openxmlformats.org/officeDocument/2006/math">
                    <m:oMathParaPr>
                      <m:jc m:val="left"/>
                    </m:oMathParaPr>
                    <m:oMath xmlns:m="http://schemas.openxmlformats.org/officeDocument/2006/math">
                      <m:r>
                        <a:rPr lang="en-US" sz="4000" i="1">
                          <a:latin typeface="Cambria Math"/>
                        </a:rPr>
                        <m:t>𝑅</m:t>
                      </m:r>
                      <m:r>
                        <a:rPr lang="en-US" sz="4000" i="1">
                          <a:latin typeface="Cambria Math"/>
                        </a:rPr>
                        <m:t>= </m:t>
                      </m:r>
                      <m:f>
                        <m:fPr>
                          <m:ctrlPr>
                            <a:rPr lang="en-US" sz="4000" i="1">
                              <a:latin typeface="Cambria Math"/>
                            </a:rPr>
                          </m:ctrlPr>
                        </m:fPr>
                        <m:num>
                          <m:sSup>
                            <m:sSupPr>
                              <m:ctrlPr>
                                <a:rPr lang="en-US" sz="4000" i="1">
                                  <a:latin typeface="Cambria Math"/>
                                </a:rPr>
                              </m:ctrlPr>
                            </m:sSupPr>
                            <m:e>
                              <m:r>
                                <a:rPr lang="en-US" sz="4000" i="1">
                                  <a:latin typeface="Cambria Math"/>
                                </a:rPr>
                                <m:t>𝑈</m:t>
                              </m:r>
                            </m:e>
                            <m:sup>
                              <m:r>
                                <a:rPr lang="en-US" sz="4000" i="1">
                                  <a:latin typeface="Cambria Math"/>
                                </a:rPr>
                                <m:t>2</m:t>
                              </m:r>
                            </m:sup>
                          </m:sSup>
                          <m:r>
                            <a:rPr lang="en-US" sz="4000" i="1">
                              <a:latin typeface="Cambria Math"/>
                            </a:rPr>
                            <m:t>𝑠𝑖𝑛</m:t>
                          </m:r>
                          <m:r>
                            <a:rPr lang="en-US" sz="4000" i="1">
                              <a:latin typeface="Cambria Math"/>
                            </a:rPr>
                            <m:t>2</m:t>
                          </m:r>
                          <m:r>
                            <a:rPr lang="en-US" sz="4000" i="1">
                              <a:latin typeface="Cambria Math"/>
                            </a:rPr>
                            <m:t>𝜃</m:t>
                          </m:r>
                        </m:num>
                        <m:den>
                          <m:r>
                            <a:rPr lang="en-US" sz="4000" i="1">
                              <a:latin typeface="Cambria Math"/>
                            </a:rPr>
                            <m:t>𝑔</m:t>
                          </m:r>
                        </m:den>
                      </m:f>
                      <m:r>
                        <a:rPr lang="en-US" sz="4000" i="1">
                          <a:latin typeface="Cambria Math"/>
                        </a:rPr>
                        <m:t>=500, 000 </m:t>
                      </m:r>
                      <m:r>
                        <a:rPr lang="en-US" sz="4000" i="1">
                          <a:latin typeface="Cambria Math"/>
                        </a:rPr>
                        <m:t>𝑚</m:t>
                      </m:r>
                    </m:oMath>
                  </m:oMathPara>
                </a14:m>
                <a:endParaRPr lang="en-US" sz="4000" dirty="0"/>
              </a:p>
              <a:p>
                <a:pPr marL="0" indent="0">
                  <a:buNone/>
                </a:pPr>
                <a:r>
                  <a:rPr lang="en-US" sz="4000" dirty="0"/>
                  <a:t>Now, the minimum velocity U, is,</a:t>
                </a:r>
              </a:p>
              <a:p>
                <a:pPr marL="0" indent="0">
                  <a:buNone/>
                </a:pPr>
                <a14:m>
                  <m:oMathPara xmlns:m="http://schemas.openxmlformats.org/officeDocument/2006/math">
                    <m:oMathParaPr>
                      <m:jc m:val="left"/>
                    </m:oMathParaPr>
                    <m:oMath xmlns:m="http://schemas.openxmlformats.org/officeDocument/2006/math">
                      <m:sSup>
                        <m:sSupPr>
                          <m:ctrlPr>
                            <a:rPr lang="en-US" sz="4000" i="1">
                              <a:latin typeface="Cambria Math"/>
                            </a:rPr>
                          </m:ctrlPr>
                        </m:sSupPr>
                        <m:e>
                          <m:r>
                            <a:rPr lang="en-US" sz="4000" i="1">
                              <a:latin typeface="Cambria Math"/>
                            </a:rPr>
                            <m:t>𝑈</m:t>
                          </m:r>
                        </m:e>
                        <m:sup>
                          <m:r>
                            <a:rPr lang="en-US" sz="4000" i="1">
                              <a:latin typeface="Cambria Math"/>
                            </a:rPr>
                            <m:t>2</m:t>
                          </m:r>
                        </m:sup>
                      </m:sSup>
                      <m:r>
                        <a:rPr lang="en-US" sz="4000" i="1">
                          <a:latin typeface="Cambria Math"/>
                        </a:rPr>
                        <m:t>= </m:t>
                      </m:r>
                      <m:f>
                        <m:fPr>
                          <m:ctrlPr>
                            <a:rPr lang="en-US" sz="4000" i="1">
                              <a:latin typeface="Cambria Math"/>
                            </a:rPr>
                          </m:ctrlPr>
                        </m:fPr>
                        <m:num>
                          <m:r>
                            <a:rPr lang="en-US" sz="4000" i="1">
                              <a:latin typeface="Cambria Math"/>
                            </a:rPr>
                            <m:t>𝑅𝑔</m:t>
                          </m:r>
                        </m:num>
                        <m:den>
                          <m:r>
                            <a:rPr lang="en-US" sz="4000" i="1">
                              <a:latin typeface="Cambria Math"/>
                            </a:rPr>
                            <m:t>𝑠𝑖𝑛</m:t>
                          </m:r>
                          <m:r>
                            <a:rPr lang="en-US" sz="4000" i="1">
                              <a:latin typeface="Cambria Math"/>
                            </a:rPr>
                            <m:t>2</m:t>
                          </m:r>
                          <m:r>
                            <a:rPr lang="en-US" sz="4000" i="1">
                              <a:latin typeface="Cambria Math"/>
                            </a:rPr>
                            <m:t>𝜃</m:t>
                          </m:r>
                        </m:den>
                      </m:f>
                    </m:oMath>
                  </m:oMathPara>
                </a14:m>
                <a:endParaRPr lang="en-US" sz="4000" dirty="0"/>
              </a:p>
              <a:p>
                <a:pPr marL="0" indent="0">
                  <a:buNone/>
                </a:pPr>
                <a:r>
                  <a:rPr lang="en-US" sz="4000" dirty="0"/>
                  <a:t>and U is maximum when </a:t>
                </a:r>
                <a14:m>
                  <m:oMath xmlns:m="http://schemas.openxmlformats.org/officeDocument/2006/math">
                    <m:r>
                      <a:rPr lang="en-US" sz="4000" i="1">
                        <a:latin typeface="Cambria Math"/>
                      </a:rPr>
                      <m:t>𝑠𝑖𝑛</m:t>
                    </m:r>
                    <m:r>
                      <a:rPr lang="en-US" sz="4000" i="1">
                        <a:latin typeface="Cambria Math"/>
                      </a:rPr>
                      <m:t>2</m:t>
                    </m:r>
                    <m:r>
                      <a:rPr lang="en-US" sz="4000" i="1">
                        <a:latin typeface="Cambria Math"/>
                      </a:rPr>
                      <m:t>𝜃</m:t>
                    </m:r>
                    <m:r>
                      <a:rPr lang="en-US" sz="4000" i="1">
                        <a:latin typeface="Cambria Math"/>
                      </a:rPr>
                      <m:t>=1</m:t>
                    </m:r>
                  </m:oMath>
                </a14:m>
                <a:r>
                  <a:rPr lang="en-US" sz="4000" dirty="0"/>
                  <a:t> , </a:t>
                </a:r>
                <a:r>
                  <a:rPr lang="en-US" sz="4000" dirty="0" err="1"/>
                  <a:t>i.e</a:t>
                </a:r>
                <a:r>
                  <a:rPr lang="en-US" sz="4000" dirty="0"/>
                  <a:t>,</a:t>
                </a:r>
              </a:p>
              <a:p>
                <a:pPr marL="0" indent="0">
                  <a:buNone/>
                </a:pPr>
                <a14:m>
                  <m:oMathPara xmlns:m="http://schemas.openxmlformats.org/officeDocument/2006/math">
                    <m:oMathParaPr>
                      <m:jc m:val="left"/>
                    </m:oMathParaPr>
                    <m:oMath xmlns:m="http://schemas.openxmlformats.org/officeDocument/2006/math">
                      <m:sSup>
                        <m:sSupPr>
                          <m:ctrlPr>
                            <a:rPr lang="en-US" sz="4000" i="1">
                              <a:latin typeface="Cambria Math"/>
                            </a:rPr>
                          </m:ctrlPr>
                        </m:sSupPr>
                        <m:e>
                          <m:r>
                            <a:rPr lang="en-US" sz="4000" i="1">
                              <a:latin typeface="Cambria Math"/>
                            </a:rPr>
                            <m:t>𝑈</m:t>
                          </m:r>
                        </m:e>
                        <m:sup>
                          <m:r>
                            <a:rPr lang="en-US" sz="4000" i="1">
                              <a:latin typeface="Cambria Math"/>
                            </a:rPr>
                            <m:t>2</m:t>
                          </m:r>
                        </m:sup>
                      </m:sSup>
                      <m:r>
                        <a:rPr lang="en-US" sz="4000" i="1">
                          <a:latin typeface="Cambria Math"/>
                        </a:rPr>
                        <m:t>=</m:t>
                      </m:r>
                      <m:r>
                        <a:rPr lang="en-US" sz="4000" i="1">
                          <a:latin typeface="Cambria Math"/>
                        </a:rPr>
                        <m:t>𝑅𝑔</m:t>
                      </m:r>
                    </m:oMath>
                  </m:oMathPara>
                </a14:m>
                <a:endParaRPr lang="en-US" sz="4000" dirty="0"/>
              </a:p>
              <a:p>
                <a:pPr marL="0" indent="0">
                  <a:buNone/>
                </a:pPr>
                <a14:m>
                  <m:oMathPara xmlns:m="http://schemas.openxmlformats.org/officeDocument/2006/math">
                    <m:oMathParaPr>
                      <m:jc m:val="left"/>
                    </m:oMathParaPr>
                    <m:oMath xmlns:m="http://schemas.openxmlformats.org/officeDocument/2006/math">
                      <m:sSub>
                        <m:sSubPr>
                          <m:ctrlPr>
                            <a:rPr lang="en-US" sz="4000" i="1">
                              <a:latin typeface="Cambria Math"/>
                            </a:rPr>
                          </m:ctrlPr>
                        </m:sSubPr>
                        <m:e>
                          <m:r>
                            <a:rPr lang="en-US" sz="4000" i="1">
                              <a:latin typeface="Cambria Math"/>
                            </a:rPr>
                            <m:t>𝑈</m:t>
                          </m:r>
                        </m:e>
                        <m:sub>
                          <m:r>
                            <a:rPr lang="en-US" sz="4000" i="1">
                              <a:latin typeface="Cambria Math"/>
                            </a:rPr>
                            <m:t>𝑚𝑖𝑛</m:t>
                          </m:r>
                        </m:sub>
                      </m:sSub>
                      <m:r>
                        <a:rPr lang="en-US" sz="4000" i="1">
                          <a:latin typeface="Cambria Math"/>
                        </a:rPr>
                        <m:t>= </m:t>
                      </m:r>
                      <m:rad>
                        <m:radPr>
                          <m:degHide m:val="on"/>
                          <m:ctrlPr>
                            <a:rPr lang="en-US" sz="4000" i="1">
                              <a:latin typeface="Cambria Math"/>
                            </a:rPr>
                          </m:ctrlPr>
                        </m:radPr>
                        <m:deg/>
                        <m:e>
                          <m:r>
                            <a:rPr lang="en-US" sz="4000" i="1">
                              <a:latin typeface="Cambria Math"/>
                            </a:rPr>
                            <m:t>500,000 ×9.8</m:t>
                          </m:r>
                        </m:e>
                      </m:rad>
                    </m:oMath>
                  </m:oMathPara>
                </a14:m>
                <a:endParaRPr lang="en-US" sz="4000" dirty="0"/>
              </a:p>
              <a:p>
                <a:pPr marL="0" indent="0">
                  <a:buNone/>
                </a:pPr>
                <a:r>
                  <a:rPr lang="en-US" sz="4000" dirty="0"/>
                  <a:t>	</a:t>
                </a:r>
                <a14:m>
                  <m:oMath xmlns:m="http://schemas.openxmlformats.org/officeDocument/2006/math">
                    <m:r>
                      <a:rPr lang="en-US" sz="4000" i="1">
                        <a:latin typeface="Cambria Math"/>
                      </a:rPr>
                      <m:t>=2213.6 </m:t>
                    </m:r>
                    <m:r>
                      <a:rPr lang="en-US" sz="4000" i="1">
                        <a:latin typeface="Cambria Math"/>
                      </a:rPr>
                      <m:t>𝑚</m:t>
                    </m:r>
                    <m:r>
                      <a:rPr lang="en-US" sz="4000" i="1">
                        <a:latin typeface="Cambria Math"/>
                      </a:rPr>
                      <m:t>/</m:t>
                    </m:r>
                    <m:r>
                      <a:rPr lang="en-US" sz="4000" i="1">
                        <a:latin typeface="Cambria Math"/>
                      </a:rPr>
                      <m:t>𝑠</m:t>
                    </m:r>
                  </m:oMath>
                </a14:m>
                <a:r>
                  <a:rPr lang="en-US" sz="4000" dirty="0"/>
                  <a:t>   at 45</a:t>
                </a:r>
                <a:r>
                  <a:rPr lang="en-US" sz="4000" baseline="30000" dirty="0"/>
                  <a:t>0</a:t>
                </a:r>
                <a:r>
                  <a:rPr lang="en-US" sz="4000" dirty="0"/>
                  <a:t> to the horizontal.</a:t>
                </a:r>
              </a:p>
              <a:p>
                <a:pPr marL="0" indent="0">
                  <a:buNone/>
                </a:pPr>
                <a:r>
                  <a:rPr lang="en-US" sz="4000" u="sng" dirty="0"/>
                  <a:t>Note</a:t>
                </a:r>
                <a:r>
                  <a:rPr lang="en-US" sz="4000" dirty="0"/>
                  <a:t>:  that at any other angle, U will be more than this to achieve the same range.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304800"/>
                <a:ext cx="8229600" cy="6096000"/>
              </a:xfrm>
              <a:blipFill rotWithShape="1">
                <a:blip r:embed="rId2"/>
                <a:stretch>
                  <a:fillRect l="-963" t="-1600" r="-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BF36B88-916F-4526-AF19-A273681743A4}" type="datetime2">
              <a:rPr lang="en-US" smtClean="0"/>
              <a:t>Wednesday, May 13, 2020</a:t>
            </a:fld>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7</a:t>
            </a:fld>
            <a:endParaRPr lang="en-US"/>
          </a:p>
        </p:txBody>
      </p:sp>
    </p:spTree>
    <p:extLst>
      <p:ext uri="{BB962C8B-B14F-4D97-AF65-F5344CB8AC3E}">
        <p14:creationId xmlns:p14="http://schemas.microsoft.com/office/powerpoint/2010/main" val="678570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92500" lnSpcReduction="20000"/>
          </a:bodyPr>
          <a:lstStyle/>
          <a:p>
            <a:pPr marL="0" lvl="0" indent="0" algn="ctr">
              <a:buNone/>
            </a:pPr>
            <a:r>
              <a:rPr lang="en-US" sz="3100" b="1" u="sng" dirty="0" smtClean="0"/>
              <a:t>TUTORIAL</a:t>
            </a:r>
          </a:p>
          <a:p>
            <a:pPr marL="0" lvl="0" indent="0">
              <a:buNone/>
            </a:pPr>
            <a:r>
              <a:rPr lang="en-US" dirty="0" smtClean="0"/>
              <a:t>(1). A </a:t>
            </a:r>
            <a:r>
              <a:rPr lang="en-US" dirty="0"/>
              <a:t>bullet is fired vertically upward with an initial velocity of 98 m/s from the top of a building 100 m high. Find,</a:t>
            </a:r>
          </a:p>
          <a:p>
            <a:pPr marL="0" indent="0">
              <a:buNone/>
            </a:pPr>
            <a:r>
              <a:rPr lang="en-US" dirty="0"/>
              <a:t>(a). the maximum height reached above the ground</a:t>
            </a:r>
          </a:p>
          <a:p>
            <a:pPr marL="0" indent="0">
              <a:buNone/>
            </a:pPr>
            <a:r>
              <a:rPr lang="en-US" dirty="0"/>
              <a:t>(b). the total time before reaching the ground</a:t>
            </a:r>
          </a:p>
          <a:p>
            <a:pPr marL="0" indent="0">
              <a:buNone/>
            </a:pPr>
            <a:r>
              <a:rPr lang="en-US" dirty="0"/>
              <a:t>(c). the velocity on landing</a:t>
            </a:r>
          </a:p>
          <a:p>
            <a:pPr marL="0" indent="0">
              <a:buNone/>
            </a:pPr>
            <a:endParaRPr lang="en-US" dirty="0"/>
          </a:p>
          <a:p>
            <a:pPr marL="0" lvl="0" indent="0">
              <a:buNone/>
            </a:pPr>
            <a:r>
              <a:rPr lang="en-US" dirty="0" smtClean="0"/>
              <a:t>(2). A </a:t>
            </a:r>
            <a:r>
              <a:rPr lang="en-US" dirty="0"/>
              <a:t>table tennis ball is dropped onto the floor from a height 4 m and it rebounds to a height of 3 m. If the time of contact with the floor is 0.01s, what is the magnitude and direction of the acceleration during the contact?</a:t>
            </a:r>
          </a:p>
          <a:p>
            <a:pPr marL="0" indent="0">
              <a:buNone/>
            </a:pPr>
            <a:endParaRPr lang="en-US" dirty="0"/>
          </a:p>
        </p:txBody>
      </p:sp>
      <p:sp>
        <p:nvSpPr>
          <p:cNvPr id="4" name="Date Placeholder 3"/>
          <p:cNvSpPr>
            <a:spLocks noGrp="1"/>
          </p:cNvSpPr>
          <p:nvPr>
            <p:ph type="dt" sz="half" idx="10"/>
          </p:nvPr>
        </p:nvSpPr>
        <p:spPr/>
        <p:txBody>
          <a:bodyPr/>
          <a:lstStyle/>
          <a:p>
            <a:fld id="{B581AC72-833B-4DB0-B029-E03B374A74D6}" type="datetime2">
              <a:rPr lang="en-US" smtClean="0"/>
              <a:t>Wednesday, May 13, 2020</a:t>
            </a:fld>
            <a:endParaRPr lang="en-US"/>
          </a:p>
        </p:txBody>
      </p:sp>
      <p:sp>
        <p:nvSpPr>
          <p:cNvPr id="5" name="Slide Number Placeholder 4"/>
          <p:cNvSpPr>
            <a:spLocks noGrp="1"/>
          </p:cNvSpPr>
          <p:nvPr>
            <p:ph type="sldNum" sz="quarter" idx="12"/>
          </p:nvPr>
        </p:nvSpPr>
        <p:spPr/>
        <p:txBody>
          <a:bodyPr/>
          <a:lstStyle/>
          <a:p>
            <a:fld id="{2825EEBD-8D9A-4B7B-9D37-49C403AF5465}" type="slidenum">
              <a:rPr lang="en-US" smtClean="0"/>
              <a:t>8</a:t>
            </a:fld>
            <a:endParaRPr lang="en-US"/>
          </a:p>
        </p:txBody>
      </p:sp>
    </p:spTree>
    <p:extLst>
      <p:ext uri="{BB962C8B-B14F-4D97-AF65-F5344CB8AC3E}">
        <p14:creationId xmlns:p14="http://schemas.microsoft.com/office/powerpoint/2010/main" val="1251556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728</Words>
  <Application>Microsoft Office PowerPoint</Application>
  <PresentationFormat>On-screen Show (4:3)</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PROJECTILE MOTION When an object is thrown vertically upward, it goes up with its velocity decreasing until the velocity becomes zero at the maximum height. It returns to the exact point of throw if wind effects do not affect it, and in exactly the same time taken to reach the maximum height.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PROJECTILE MOTION When an object is thrown vertically upward, it goes up with its velocity decreasing until the velocity becomes zero at the maximum height. It returns to the exact point of throw if wind effects do not affect it, and in exactly the same time taken to reach the maximum height.    </dc:title>
  <dc:creator>user</dc:creator>
  <cp:lastModifiedBy>user</cp:lastModifiedBy>
  <cp:revision>8</cp:revision>
  <dcterms:created xsi:type="dcterms:W3CDTF">2020-05-13T16:26:56Z</dcterms:created>
  <dcterms:modified xsi:type="dcterms:W3CDTF">2020-05-13T20:39:50Z</dcterms:modified>
</cp:coreProperties>
</file>