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1461" y="531292"/>
            <a:ext cx="7514897" cy="410882"/>
          </a:xfrm>
          <a:prstGeom prst="rect">
            <a:avLst/>
          </a:prstGeom>
        </p:spPr>
        <p:txBody>
          <a:bodyPr wrap="square">
            <a:spAutoFit/>
          </a:bodyPr>
          <a:lstStyle/>
          <a:p>
            <a:pPr algn="ctr">
              <a:lnSpc>
                <a:spcPct val="115000"/>
              </a:lnSpc>
              <a:spcAft>
                <a:spcPts val="1000"/>
              </a:spcAft>
            </a:pPr>
            <a:r>
              <a:rPr lang="en-US" b="1" dirty="0">
                <a:latin typeface="Book Antiqua" panose="02040602050305030304" pitchFamily="18" charset="0"/>
                <a:ea typeface="Calibri" panose="020F0502020204030204" pitchFamily="34" charset="0"/>
                <a:cs typeface="Arial" panose="020B0604020202020204" pitchFamily="34" charset="0"/>
              </a:rPr>
              <a:t>QUALITATIVE ANALYSIS OF ORGANIC COMPOUND</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1534510" y="1267811"/>
            <a:ext cx="9270124" cy="4525278"/>
          </a:xfrm>
          <a:prstGeom prst="rect">
            <a:avLst/>
          </a:prstGeom>
        </p:spPr>
        <p:txBody>
          <a:bodyPr wrap="square">
            <a:spAutoFit/>
          </a:bodyPr>
          <a:lstStyle/>
          <a:p>
            <a:pPr algn="just">
              <a:lnSpc>
                <a:spcPct val="115000"/>
              </a:lnSpc>
              <a:spcAft>
                <a:spcPts val="1000"/>
              </a:spcAft>
            </a:pPr>
            <a:r>
              <a:rPr lang="en-US" sz="2800" dirty="0">
                <a:latin typeface="Book Antiqua" panose="02040602050305030304" pitchFamily="18" charset="0"/>
                <a:ea typeface="Calibri" panose="020F0502020204030204" pitchFamily="34" charset="0"/>
                <a:cs typeface="Arial" panose="020B0604020202020204" pitchFamily="34" charset="0"/>
              </a:rPr>
              <a:t>This involves method of identifying elements and functional groups present in unknown organic compound. Organic compounds are assumed to contain carbon, hydrogen with other elements such as oxygen, Nitrogen, Sulphur, Halogens and phosphorous. These elements except carbon and Hydrogen which are assumed to be present in organic compounds can be detected by SODIUM FUSSION TEST (LASSAIGNE’S TEST).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5941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768471"/>
            <a:ext cx="9385738" cy="4573240"/>
          </a:xfrm>
          <a:prstGeom prst="rect">
            <a:avLst/>
          </a:prstGeom>
        </p:spPr>
        <p:txBody>
          <a:bodyPr wrap="square">
            <a:spAutoFit/>
          </a:bodyPr>
          <a:lstStyle/>
          <a:p>
            <a:pPr marL="228600" marR="0" algn="just">
              <a:lnSpc>
                <a:spcPct val="115000"/>
              </a:lnSpc>
              <a:spcBef>
                <a:spcPts val="0"/>
              </a:spcBef>
              <a:spcAft>
                <a:spcPts val="1000"/>
              </a:spcAft>
            </a:pPr>
            <a:r>
              <a:rPr lang="en-US" sz="2400" dirty="0">
                <a:latin typeface="Book Antiqua" panose="02040602050305030304" pitchFamily="18" charset="0"/>
                <a:ea typeface="Calibri" panose="020F0502020204030204" pitchFamily="34" charset="0"/>
                <a:cs typeface="Arial" panose="020B0604020202020204" pitchFamily="34" charset="0"/>
              </a:rPr>
              <a:t>Principle of chromatography is based on the differences in the rate at which the component of a mixture moves there through a porous medium called stationary phase under the influence of some solvent or gas called mobile phase. This technique consists of two phases;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2400" dirty="0">
                <a:latin typeface="Book Antiqua" panose="02040602050305030304" pitchFamily="18" charset="0"/>
                <a:ea typeface="Calibri" panose="020F0502020204030204" pitchFamily="34" charset="0"/>
                <a:cs typeface="Arial" panose="020B0604020202020204" pitchFamily="34" charset="0"/>
              </a:rPr>
              <a:t>Stationary phase of large surface area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mj-lt"/>
              <a:buAutoNum type="arabicPeriod"/>
            </a:pPr>
            <a:r>
              <a:rPr lang="en-US" sz="2400" dirty="0">
                <a:latin typeface="Book Antiqua" panose="02040602050305030304" pitchFamily="18" charset="0"/>
                <a:ea typeface="Calibri" panose="020F0502020204030204" pitchFamily="34" charset="0"/>
                <a:cs typeface="Arial" panose="020B0604020202020204" pitchFamily="34" charset="0"/>
              </a:rPr>
              <a:t>Mobile phase which is allowed to move slowly over the stationary phase. </a:t>
            </a:r>
            <a:endParaRPr lang="en-US" sz="2400" dirty="0">
              <a:latin typeface="Calibri" panose="020F0502020204030204" pitchFamily="34" charset="0"/>
              <a:ea typeface="Calibri" panose="020F0502020204030204" pitchFamily="34" charset="0"/>
              <a:cs typeface="Arial" panose="020B0604020202020204" pitchFamily="34" charset="0"/>
            </a:endParaRPr>
          </a:p>
          <a:p>
            <a:pPr indent="457200" algn="just">
              <a:lnSpc>
                <a:spcPct val="115000"/>
              </a:lnSpc>
              <a:spcAft>
                <a:spcPts val="1000"/>
              </a:spcAft>
            </a:pPr>
            <a:r>
              <a:rPr lang="en-US" sz="2400" dirty="0">
                <a:latin typeface="Book Antiqua" panose="02040602050305030304" pitchFamily="18" charset="0"/>
                <a:ea typeface="Calibri" panose="020F0502020204030204" pitchFamily="34" charset="0"/>
                <a:cs typeface="Arial" panose="020B0604020202020204" pitchFamily="34" charset="0"/>
              </a:rPr>
              <a:t>The stationary phase is either a solid or a liquid while the mobile phase may be a liquid or a gas.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1350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7679" y="249131"/>
            <a:ext cx="3852337" cy="410882"/>
          </a:xfrm>
          <a:prstGeom prst="rect">
            <a:avLst/>
          </a:prstGeom>
        </p:spPr>
        <p:txBody>
          <a:bodyPr wrap="none">
            <a:spAutoFit/>
          </a:bodyPr>
          <a:lstStyle/>
          <a:p>
            <a:pPr algn="ctr">
              <a:lnSpc>
                <a:spcPct val="115000"/>
              </a:lnSpc>
              <a:spcAft>
                <a:spcPts val="1000"/>
              </a:spcAft>
            </a:pPr>
            <a:r>
              <a:rPr lang="en-US" b="1" u="sng" dirty="0">
                <a:latin typeface="Book Antiqua" panose="02040602050305030304" pitchFamily="18" charset="0"/>
                <a:ea typeface="Calibri" panose="020F0502020204030204" pitchFamily="34" charset="0"/>
                <a:cs typeface="Arial" panose="020B0604020202020204" pitchFamily="34" charset="0"/>
              </a:rPr>
              <a:t>TYPES OF CHROMATOGRAPHY</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667555828"/>
                  </p:ext>
                </p:extLst>
              </p:nvPr>
            </p:nvGraphicFramePr>
            <p:xfrm>
              <a:off x="1397876" y="893380"/>
              <a:ext cx="8513381" cy="5988809"/>
            </p:xfrm>
            <a:graphic>
              <a:graphicData uri="http://schemas.openxmlformats.org/drawingml/2006/table">
                <a:tbl>
                  <a:tblPr firstRow="1" firstCol="1" bandRow="1">
                    <a:tableStyleId>{5C22544A-7EE6-4342-B048-85BDC9FD1C3A}</a:tableStyleId>
                  </a:tblPr>
                  <a:tblGrid>
                    <a:gridCol w="2655261">
                      <a:extLst>
                        <a:ext uri="{9D8B030D-6E8A-4147-A177-3AD203B41FA5}">
                          <a16:colId xmlns:a16="http://schemas.microsoft.com/office/drawing/2014/main" val="2780025395"/>
                        </a:ext>
                      </a:extLst>
                    </a:gridCol>
                    <a:gridCol w="2929060">
                      <a:extLst>
                        <a:ext uri="{9D8B030D-6E8A-4147-A177-3AD203B41FA5}">
                          <a16:colId xmlns:a16="http://schemas.microsoft.com/office/drawing/2014/main" val="4267833953"/>
                        </a:ext>
                      </a:extLst>
                    </a:gridCol>
                    <a:gridCol w="2929060">
                      <a:extLst>
                        <a:ext uri="{9D8B030D-6E8A-4147-A177-3AD203B41FA5}">
                          <a16:colId xmlns:a16="http://schemas.microsoft.com/office/drawing/2014/main" val="1082168951"/>
                        </a:ext>
                      </a:extLst>
                    </a:gridCol>
                  </a:tblGrid>
                  <a:tr h="543367">
                    <a:tc>
                      <a:txBody>
                        <a:bodyPr/>
                        <a:lstStyle/>
                        <a:p>
                          <a:pPr marL="0" marR="0" algn="ctr">
                            <a:lnSpc>
                              <a:spcPct val="115000"/>
                            </a:lnSpc>
                            <a:spcBef>
                              <a:spcPts val="0"/>
                            </a:spcBef>
                            <a:spcAft>
                              <a:spcPts val="0"/>
                            </a:spcAft>
                          </a:pPr>
                          <a:r>
                            <a:rPr lang="en-US" sz="1800" dirty="0">
                              <a:effectLst/>
                            </a:rPr>
                            <a:t>TYPES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gn="ctr">
                            <a:lnSpc>
                              <a:spcPct val="115000"/>
                            </a:lnSpc>
                            <a:spcBef>
                              <a:spcPts val="0"/>
                            </a:spcBef>
                            <a:spcAft>
                              <a:spcPts val="0"/>
                            </a:spcAft>
                          </a:pPr>
                          <a:r>
                            <a:rPr lang="en-US" sz="1800" dirty="0">
                              <a:effectLst/>
                            </a:rPr>
                            <a:t>MOBILE /STATIONARY PHASE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gn="ctr">
                            <a:lnSpc>
                              <a:spcPct val="115000"/>
                            </a:lnSpc>
                            <a:spcBef>
                              <a:spcPts val="0"/>
                            </a:spcBef>
                            <a:spcAft>
                              <a:spcPts val="0"/>
                            </a:spcAft>
                          </a:pPr>
                          <a:r>
                            <a:rPr lang="en-US" sz="1800">
                              <a:effectLst/>
                            </a:rPr>
                            <a:t>USES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3277564603"/>
                      </a:ext>
                    </a:extLst>
                  </a:tr>
                  <a:tr h="823421">
                    <a:tc>
                      <a:txBody>
                        <a:bodyPr/>
                        <a:lstStyle/>
                        <a:p>
                          <a:pPr marL="342900" marR="0" lvl="0" indent="-342900">
                            <a:lnSpc>
                              <a:spcPct val="115000"/>
                            </a:lnSpc>
                            <a:spcBef>
                              <a:spcPts val="0"/>
                            </a:spcBef>
                            <a:spcAft>
                              <a:spcPts val="0"/>
                            </a:spcAft>
                            <a:buFont typeface="+mj-lt"/>
                            <a:buAutoNum type="arabicPeriod"/>
                          </a:pPr>
                          <a:r>
                            <a:rPr lang="en-US" sz="1800" dirty="0">
                              <a:effectLst/>
                            </a:rPr>
                            <a:t>Absorption Or Column Chromatography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Large scale separation</a:t>
                          </a:r>
                        </a:p>
                        <a:p>
                          <a:pPr marL="0" marR="0">
                            <a:lnSpc>
                              <a:spcPct val="115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1691064280"/>
                      </a:ext>
                    </a:extLst>
                  </a:tr>
                  <a:tr h="1103475">
                    <a:tc>
                      <a:txBody>
                        <a:bodyPr/>
                        <a:lstStyle/>
                        <a:p>
                          <a:pPr marL="0" marR="0" lvl="0" indent="0">
                            <a:lnSpc>
                              <a:spcPct val="115000"/>
                            </a:lnSpc>
                            <a:spcBef>
                              <a:spcPts val="0"/>
                            </a:spcBef>
                            <a:spcAft>
                              <a:spcPts val="0"/>
                            </a:spcAft>
                            <a:buFont typeface="+mj-lt"/>
                            <a:buNone/>
                          </a:pPr>
                          <a:r>
                            <a:rPr lang="en-US" sz="1800" dirty="0" smtClean="0">
                              <a:effectLst/>
                            </a:rPr>
                            <a:t>2. Thin </a:t>
                          </a:r>
                          <a:r>
                            <a:rPr lang="en-US" sz="1800" dirty="0">
                              <a:effectLst/>
                            </a:rPr>
                            <a:t>layer chromatography (TLC)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Analysis (Identification and characterization of organic compound)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3291586117"/>
                      </a:ext>
                    </a:extLst>
                  </a:tr>
                  <a:tr h="1103475">
                    <a:tc>
                      <a:txBody>
                        <a:bodyPr/>
                        <a:lstStyle/>
                        <a:p>
                          <a:pPr marL="0" marR="0" lvl="0" indent="0">
                            <a:lnSpc>
                              <a:spcPct val="115000"/>
                            </a:lnSpc>
                            <a:spcBef>
                              <a:spcPts val="0"/>
                            </a:spcBef>
                            <a:spcAft>
                              <a:spcPts val="0"/>
                            </a:spcAft>
                            <a:buFont typeface="+mj-lt"/>
                            <a:buNone/>
                          </a:pPr>
                          <a:r>
                            <a:rPr lang="en-US" sz="1800" dirty="0" smtClean="0">
                              <a:effectLst/>
                            </a:rPr>
                            <a:t>3. The </a:t>
                          </a:r>
                          <a:r>
                            <a:rPr lang="en-US" sz="1800" dirty="0">
                              <a:effectLst/>
                            </a:rPr>
                            <a:t>performance liquid chromatography (HPLC)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and Quantitative Analysis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598293841"/>
                      </a:ext>
                    </a:extLst>
                  </a:tr>
                  <a:tr h="823421">
                    <a:tc>
                      <a:txBody>
                        <a:bodyPr/>
                        <a:lstStyle/>
                        <a:p>
                          <a:pPr marL="0" marR="0" lvl="0" indent="0">
                            <a:lnSpc>
                              <a:spcPct val="115000"/>
                            </a:lnSpc>
                            <a:spcBef>
                              <a:spcPts val="0"/>
                            </a:spcBef>
                            <a:spcAft>
                              <a:spcPts val="0"/>
                            </a:spcAft>
                            <a:buFont typeface="+mj-lt"/>
                            <a:buNone/>
                          </a:pPr>
                          <a:r>
                            <a:rPr lang="en-US" sz="1800" dirty="0" smtClean="0">
                              <a:effectLst/>
                            </a:rPr>
                            <a:t>4. Gas </a:t>
                          </a:r>
                          <a:r>
                            <a:rPr lang="en-US" sz="1800" dirty="0">
                              <a:effectLst/>
                            </a:rPr>
                            <a:t>liquid chromatography (GLC)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Gas/Liquid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and Quantitative Analysis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2548572598"/>
                      </a:ext>
                    </a:extLst>
                  </a:tr>
                  <a:tr h="1383530">
                    <a:tc>
                      <a:txBody>
                        <a:bodyPr/>
                        <a:lstStyle/>
                        <a:p>
                          <a:pPr marL="0" marR="0" lvl="0" indent="0">
                            <a:lnSpc>
                              <a:spcPct val="115000"/>
                            </a:lnSpc>
                            <a:spcBef>
                              <a:spcPts val="0"/>
                            </a:spcBef>
                            <a:spcAft>
                              <a:spcPts val="0"/>
                            </a:spcAft>
                            <a:buFont typeface="+mj-lt"/>
                            <a:buNone/>
                          </a:pPr>
                          <a:r>
                            <a:rPr lang="en-US" sz="1800" dirty="0" smtClean="0">
                              <a:effectLst/>
                            </a:rPr>
                            <a:t>5. Partition </a:t>
                          </a:r>
                          <a:r>
                            <a:rPr lang="en-US" sz="1800" dirty="0">
                              <a:effectLst/>
                            </a:rPr>
                            <a:t>Chromatography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Liquid/Liquid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Qualitative and Quantitative Analysis of polar Organic </a:t>
                          </a:r>
                          <a:r>
                            <a:rPr lang="en-US" sz="1800" dirty="0" err="1">
                              <a:effectLst/>
                            </a:rPr>
                            <a:t>Cpd</a:t>
                          </a:r>
                          <a:r>
                            <a:rPr lang="en-US" sz="1800" dirty="0">
                              <a:effectLst/>
                            </a:rPr>
                            <a:t> (sugar,</a:t>
                          </a:r>
                          <a14:m>
                            <m:oMath xmlns:m="http://schemas.openxmlformats.org/officeDocument/2006/math">
                              <m:r>
                                <a:rPr lang="en-US" sz="1800">
                                  <a:effectLst/>
                                </a:rPr>
                                <m:t>𝛼</m:t>
                              </m:r>
                            </m:oMath>
                          </a14:m>
                          <a:r>
                            <a:rPr lang="en-US" sz="1800" dirty="0">
                              <a:effectLst/>
                            </a:rPr>
                            <a:t>-amino acids and inorganic </a:t>
                          </a:r>
                          <a:r>
                            <a:rPr lang="en-US" sz="1800" dirty="0" err="1">
                              <a:effectLst/>
                            </a:rPr>
                            <a:t>Cpds</a:t>
                          </a:r>
                          <a:r>
                            <a:rPr lang="en-US" sz="1800" dirty="0">
                              <a:effectLst/>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185040822"/>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667555828"/>
                  </p:ext>
                </p:extLst>
              </p:nvPr>
            </p:nvGraphicFramePr>
            <p:xfrm>
              <a:off x="1397876" y="893380"/>
              <a:ext cx="8513381" cy="5988809"/>
            </p:xfrm>
            <a:graphic>
              <a:graphicData uri="http://schemas.openxmlformats.org/drawingml/2006/table">
                <a:tbl>
                  <a:tblPr firstRow="1" firstCol="1" bandRow="1">
                    <a:tableStyleId>{5C22544A-7EE6-4342-B048-85BDC9FD1C3A}</a:tableStyleId>
                  </a:tblPr>
                  <a:tblGrid>
                    <a:gridCol w="2655261">
                      <a:extLst>
                        <a:ext uri="{9D8B030D-6E8A-4147-A177-3AD203B41FA5}">
                          <a16:colId xmlns:a16="http://schemas.microsoft.com/office/drawing/2014/main" val="2780025395"/>
                        </a:ext>
                      </a:extLst>
                    </a:gridCol>
                    <a:gridCol w="2929060">
                      <a:extLst>
                        <a:ext uri="{9D8B030D-6E8A-4147-A177-3AD203B41FA5}">
                          <a16:colId xmlns:a16="http://schemas.microsoft.com/office/drawing/2014/main" val="4267833953"/>
                        </a:ext>
                      </a:extLst>
                    </a:gridCol>
                    <a:gridCol w="2929060">
                      <a:extLst>
                        <a:ext uri="{9D8B030D-6E8A-4147-A177-3AD203B41FA5}">
                          <a16:colId xmlns:a16="http://schemas.microsoft.com/office/drawing/2014/main" val="1082168951"/>
                        </a:ext>
                      </a:extLst>
                    </a:gridCol>
                  </a:tblGrid>
                  <a:tr h="612013">
                    <a:tc>
                      <a:txBody>
                        <a:bodyPr/>
                        <a:lstStyle/>
                        <a:p>
                          <a:pPr marL="0" marR="0" algn="ctr">
                            <a:lnSpc>
                              <a:spcPct val="115000"/>
                            </a:lnSpc>
                            <a:spcBef>
                              <a:spcPts val="0"/>
                            </a:spcBef>
                            <a:spcAft>
                              <a:spcPts val="0"/>
                            </a:spcAft>
                          </a:pPr>
                          <a:r>
                            <a:rPr lang="en-US" sz="1800" dirty="0">
                              <a:effectLst/>
                            </a:rPr>
                            <a:t>TYPES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gn="ctr">
                            <a:lnSpc>
                              <a:spcPct val="115000"/>
                            </a:lnSpc>
                            <a:spcBef>
                              <a:spcPts val="0"/>
                            </a:spcBef>
                            <a:spcAft>
                              <a:spcPts val="0"/>
                            </a:spcAft>
                          </a:pPr>
                          <a:r>
                            <a:rPr lang="en-US" sz="1800" dirty="0">
                              <a:effectLst/>
                            </a:rPr>
                            <a:t>MOBILE /STATIONARY PHASE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gn="ctr">
                            <a:lnSpc>
                              <a:spcPct val="115000"/>
                            </a:lnSpc>
                            <a:spcBef>
                              <a:spcPts val="0"/>
                            </a:spcBef>
                            <a:spcAft>
                              <a:spcPts val="0"/>
                            </a:spcAft>
                          </a:pPr>
                          <a:r>
                            <a:rPr lang="en-US" sz="1800">
                              <a:effectLst/>
                            </a:rPr>
                            <a:t>USES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3277564603"/>
                      </a:ext>
                    </a:extLst>
                  </a:tr>
                  <a:tr h="823421">
                    <a:tc>
                      <a:txBody>
                        <a:bodyPr/>
                        <a:lstStyle/>
                        <a:p>
                          <a:pPr marL="342900" marR="0" lvl="0" indent="-342900">
                            <a:lnSpc>
                              <a:spcPct val="115000"/>
                            </a:lnSpc>
                            <a:spcBef>
                              <a:spcPts val="0"/>
                            </a:spcBef>
                            <a:spcAft>
                              <a:spcPts val="0"/>
                            </a:spcAft>
                            <a:buFont typeface="+mj-lt"/>
                            <a:buAutoNum type="arabicPeriod"/>
                          </a:pPr>
                          <a:r>
                            <a:rPr lang="en-US" sz="1800" dirty="0">
                              <a:effectLst/>
                            </a:rPr>
                            <a:t>Absorption Or Column Chromatography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Large scale separation</a:t>
                          </a:r>
                        </a:p>
                        <a:p>
                          <a:pPr marL="0" marR="0">
                            <a:lnSpc>
                              <a:spcPct val="115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1691064280"/>
                      </a:ext>
                    </a:extLst>
                  </a:tr>
                  <a:tr h="1242949">
                    <a:tc>
                      <a:txBody>
                        <a:bodyPr/>
                        <a:lstStyle/>
                        <a:p>
                          <a:pPr marL="0" marR="0" lvl="0" indent="0">
                            <a:lnSpc>
                              <a:spcPct val="115000"/>
                            </a:lnSpc>
                            <a:spcBef>
                              <a:spcPts val="0"/>
                            </a:spcBef>
                            <a:spcAft>
                              <a:spcPts val="0"/>
                            </a:spcAft>
                            <a:buFont typeface="+mj-lt"/>
                            <a:buNone/>
                          </a:pPr>
                          <a:r>
                            <a:rPr lang="en-US" sz="1800" dirty="0" smtClean="0">
                              <a:effectLst/>
                            </a:rPr>
                            <a:t>2. Thin </a:t>
                          </a:r>
                          <a:r>
                            <a:rPr lang="en-US" sz="1800" dirty="0">
                              <a:effectLst/>
                            </a:rPr>
                            <a:t>layer chromatography (TLC)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Analysis (Identification and characterization of organic compound)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3291586117"/>
                      </a:ext>
                    </a:extLst>
                  </a:tr>
                  <a:tr h="1103475">
                    <a:tc>
                      <a:txBody>
                        <a:bodyPr/>
                        <a:lstStyle/>
                        <a:p>
                          <a:pPr marL="0" marR="0" lvl="0" indent="0">
                            <a:lnSpc>
                              <a:spcPct val="115000"/>
                            </a:lnSpc>
                            <a:spcBef>
                              <a:spcPts val="0"/>
                            </a:spcBef>
                            <a:spcAft>
                              <a:spcPts val="0"/>
                            </a:spcAft>
                            <a:buFont typeface="+mj-lt"/>
                            <a:buNone/>
                          </a:pPr>
                          <a:r>
                            <a:rPr lang="en-US" sz="1800" dirty="0" smtClean="0">
                              <a:effectLst/>
                            </a:rPr>
                            <a:t>3. The </a:t>
                          </a:r>
                          <a:r>
                            <a:rPr lang="en-US" sz="1800" dirty="0">
                              <a:effectLst/>
                            </a:rPr>
                            <a:t>performance liquid chromatography (HPLC)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Liquid/Solid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and Quantitative Analysis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598293841"/>
                      </a:ext>
                    </a:extLst>
                  </a:tr>
                  <a:tr h="823421">
                    <a:tc>
                      <a:txBody>
                        <a:bodyPr/>
                        <a:lstStyle/>
                        <a:p>
                          <a:pPr marL="0" marR="0" lvl="0" indent="0">
                            <a:lnSpc>
                              <a:spcPct val="115000"/>
                            </a:lnSpc>
                            <a:spcBef>
                              <a:spcPts val="0"/>
                            </a:spcBef>
                            <a:spcAft>
                              <a:spcPts val="0"/>
                            </a:spcAft>
                            <a:buFont typeface="+mj-lt"/>
                            <a:buNone/>
                          </a:pPr>
                          <a:r>
                            <a:rPr lang="en-US" sz="1800" dirty="0" smtClean="0">
                              <a:effectLst/>
                            </a:rPr>
                            <a:t>4. Gas </a:t>
                          </a:r>
                          <a:r>
                            <a:rPr lang="en-US" sz="1800" dirty="0">
                              <a:effectLst/>
                            </a:rPr>
                            <a:t>liquid chromatography (GLC)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Gas/Liquid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a:effectLst/>
                            </a:rPr>
                            <a:t>Qualitative and Quantitative Analysis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extLst>
                      <a:ext uri="{0D108BD9-81ED-4DB2-BD59-A6C34878D82A}">
                        <a16:rowId xmlns:a16="http://schemas.microsoft.com/office/drawing/2014/main" val="2548572598"/>
                      </a:ext>
                    </a:extLst>
                  </a:tr>
                  <a:tr h="1383530">
                    <a:tc>
                      <a:txBody>
                        <a:bodyPr/>
                        <a:lstStyle/>
                        <a:p>
                          <a:pPr marL="0" marR="0" lvl="0" indent="0">
                            <a:lnSpc>
                              <a:spcPct val="115000"/>
                            </a:lnSpc>
                            <a:spcBef>
                              <a:spcPts val="0"/>
                            </a:spcBef>
                            <a:spcAft>
                              <a:spcPts val="0"/>
                            </a:spcAft>
                            <a:buFont typeface="+mj-lt"/>
                            <a:buNone/>
                          </a:pPr>
                          <a:r>
                            <a:rPr lang="en-US" sz="1800" dirty="0" smtClean="0">
                              <a:effectLst/>
                            </a:rPr>
                            <a:t>5. Partition </a:t>
                          </a:r>
                          <a:r>
                            <a:rPr lang="en-US" sz="1800" dirty="0">
                              <a:effectLst/>
                            </a:rPr>
                            <a:t>Chromatography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pPr marL="0" marR="0">
                            <a:lnSpc>
                              <a:spcPct val="115000"/>
                            </a:lnSpc>
                            <a:spcBef>
                              <a:spcPts val="0"/>
                            </a:spcBef>
                            <a:spcAft>
                              <a:spcPts val="0"/>
                            </a:spcAft>
                          </a:pPr>
                          <a:r>
                            <a:rPr lang="en-US" sz="1800" dirty="0">
                              <a:effectLst/>
                            </a:rPr>
                            <a:t>Liquid/Liquid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54996" marR="54996" marT="0" marB="0"/>
                    </a:tc>
                    <a:tc>
                      <a:txBody>
                        <a:bodyPr/>
                        <a:lstStyle/>
                        <a:p>
                          <a:endParaRPr lang="en-US"/>
                        </a:p>
                      </a:txBody>
                      <a:tcPr marL="54996" marR="54996" marT="0" marB="0">
                        <a:blipFill>
                          <a:blip r:embed="rId2"/>
                          <a:stretch>
                            <a:fillRect l="-190644" t="-336564" r="-1040" b="-1322"/>
                          </a:stretch>
                        </a:blipFill>
                      </a:tcPr>
                    </a:tc>
                    <a:extLst>
                      <a:ext uri="{0D108BD9-81ED-4DB2-BD59-A6C34878D82A}">
                        <a16:rowId xmlns:a16="http://schemas.microsoft.com/office/drawing/2014/main" val="185040822"/>
                      </a:ext>
                    </a:extLst>
                  </a:tr>
                </a:tbl>
              </a:graphicData>
            </a:graphic>
          </p:graphicFrame>
        </mc:Fallback>
      </mc:AlternateContent>
    </p:spTree>
    <p:extLst>
      <p:ext uri="{BB962C8B-B14F-4D97-AF65-F5344CB8AC3E}">
        <p14:creationId xmlns:p14="http://schemas.microsoft.com/office/powerpoint/2010/main" val="414569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138" y="540744"/>
            <a:ext cx="6096000" cy="857671"/>
          </a:xfrm>
          <a:prstGeom prst="rect">
            <a:avLst/>
          </a:prstGeom>
        </p:spPr>
        <p:txBody>
          <a:bodyPr>
            <a:spAutoFit/>
          </a:bodyPr>
          <a:lstStyle/>
          <a:p>
            <a:pPr algn="ctr">
              <a:lnSpc>
                <a:spcPct val="115000"/>
              </a:lnSpc>
              <a:spcAft>
                <a:spcPts val="1000"/>
              </a:spcAft>
            </a:pPr>
            <a:r>
              <a:rPr lang="en-US" b="1" u="sng" dirty="0">
                <a:latin typeface="Book Antiqua" panose="02040602050305030304" pitchFamily="18" charset="0"/>
                <a:ea typeface="Calibri" panose="020F0502020204030204" pitchFamily="34" charset="0"/>
                <a:cs typeface="Arial" panose="020B0604020202020204" pitchFamily="34" charset="0"/>
              </a:rPr>
              <a:t>SODIUM FUSSION TEST (LASSAIGNE’S TEST)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u="sng" dirty="0">
                <a:latin typeface="Book Antiqua" panose="02040602050305030304" pitchFamily="18" charset="0"/>
                <a:ea typeface="Calibri" panose="020F0502020204030204" pitchFamily="34" charset="0"/>
                <a:cs typeface="Arial" panose="020B0604020202020204" pitchFamily="34" charset="0"/>
              </a:rPr>
              <a:t>Experimental procedure: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1513490" y="1846458"/>
            <a:ext cx="9846585" cy="2954655"/>
          </a:xfrm>
          <a:prstGeom prst="rect">
            <a:avLst/>
          </a:prstGeom>
        </p:spPr>
        <p:txBody>
          <a:bodyPr wrap="square">
            <a:spAutoFit/>
          </a:bodyPr>
          <a:lstStyle/>
          <a:p>
            <a:r>
              <a:rPr lang="en-US" sz="2400" dirty="0">
                <a:latin typeface="Book Antiqua" panose="02040602050305030304" pitchFamily="18" charset="0"/>
                <a:ea typeface="Calibri" panose="020F0502020204030204" pitchFamily="34" charset="0"/>
                <a:cs typeface="Arial" panose="020B0604020202020204" pitchFamily="34" charset="0"/>
              </a:rPr>
              <a:t>50 mg of solid or 2 drop of liquid </a:t>
            </a:r>
            <a:r>
              <a:rPr lang="en-US" sz="2400" dirty="0" smtClean="0">
                <a:latin typeface="Book Antiqua" panose="02040602050305030304" pitchFamily="18" charset="0"/>
                <a:ea typeface="Calibri" panose="020F0502020204030204" pitchFamily="34" charset="0"/>
                <a:cs typeface="Arial" panose="020B0604020202020204" pitchFamily="34" charset="0"/>
              </a:rPr>
              <a:t>is added to </a:t>
            </a:r>
            <a:r>
              <a:rPr lang="en-US" sz="2400" dirty="0"/>
              <a:t>sodium in an ignition tube and heat gently at first and then more strongly to red heat. The filtrate (known as sodium fusion filtrate</a:t>
            </a:r>
            <a:r>
              <a:rPr lang="en-US" sz="2400" dirty="0" smtClean="0"/>
              <a:t>)</a:t>
            </a:r>
          </a:p>
          <a:p>
            <a:r>
              <a:rPr lang="en-US" sz="2400" dirty="0"/>
              <a:t>This test converts any Nitrogen, Sulphur, </a:t>
            </a:r>
            <a:r>
              <a:rPr lang="en-US" sz="2400" dirty="0" err="1"/>
              <a:t>Phosporous</a:t>
            </a:r>
            <a:r>
              <a:rPr lang="en-US" sz="2400" dirty="0"/>
              <a:t>, Halogen present in an organic compound into sodium cyanide, sodium </a:t>
            </a:r>
            <a:r>
              <a:rPr lang="en-US" sz="2400" dirty="0" err="1"/>
              <a:t>sulphide</a:t>
            </a:r>
            <a:r>
              <a:rPr lang="en-US" sz="2400" dirty="0"/>
              <a:t>, sodium phosphide and sodium halide respectively according to the following equation. </a:t>
            </a:r>
          </a:p>
          <a:p>
            <a:endParaRPr lang="en-US" sz="2400" dirty="0" smtClean="0"/>
          </a:p>
          <a:p>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Straight Arrow Connector 1"/>
          <p:cNvSpPr>
            <a:spLocks noChangeShapeType="1"/>
          </p:cNvSpPr>
          <p:nvPr/>
        </p:nvSpPr>
        <p:spPr bwMode="auto">
          <a:xfrm>
            <a:off x="4302235" y="5124669"/>
            <a:ext cx="869950"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2112579" y="4854322"/>
            <a:ext cx="79353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C, H, N, S, P, X) + Na</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(s)</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Na CN + Na</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2</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S + Na</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2</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P + </a:t>
            </a:r>
            <a:r>
              <a:rPr kumimoji="0" lang="en-US" altLang="en-US" b="0" i="0" u="none" strike="noStrike" cap="none" normalizeH="0" baseline="0" dirty="0" err="1"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NaX</a:t>
            </a:r>
            <a:endParaRPr kumimoji="0" lang="en-US" alt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Excess 			(x = f, Cl Br, I)</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32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4814" y="532648"/>
            <a:ext cx="9165020" cy="2308837"/>
          </a:xfrm>
          <a:prstGeom prst="rect">
            <a:avLst/>
          </a:prstGeom>
        </p:spPr>
        <p:txBody>
          <a:bodyPr wrap="square">
            <a:spAutoFit/>
          </a:bodyPr>
          <a:lstStyle/>
          <a:p>
            <a:pPr algn="ctr">
              <a:lnSpc>
                <a:spcPct val="115000"/>
              </a:lnSpc>
              <a:spcAft>
                <a:spcPts val="1000"/>
              </a:spcAft>
            </a:pPr>
            <a:r>
              <a:rPr lang="en-US" b="1" u="sng" dirty="0">
                <a:latin typeface="Book Antiqua" panose="02040602050305030304" pitchFamily="18" charset="0"/>
                <a:ea typeface="Calibri" panose="020F0502020204030204" pitchFamily="34" charset="0"/>
                <a:cs typeface="Arial" panose="020B0604020202020204" pitchFamily="34" charset="0"/>
              </a:rPr>
              <a:t>TEST FOR NITROGEN</a:t>
            </a:r>
            <a:endParaRPr lang="en-US" sz="16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000" dirty="0">
                <a:latin typeface="Book Antiqua" panose="02040602050305030304" pitchFamily="18" charset="0"/>
                <a:ea typeface="Calibri" panose="020F0502020204030204" pitchFamily="34" charset="0"/>
                <a:cs typeface="Arial" panose="020B0604020202020204" pitchFamily="34" charset="0"/>
              </a:rPr>
              <a:t>To 4 cm</a:t>
            </a:r>
            <a:r>
              <a:rPr lang="en-US" sz="2000" baseline="30000" dirty="0">
                <a:latin typeface="Book Antiqua" panose="02040602050305030304" pitchFamily="18" charset="0"/>
                <a:ea typeface="Calibri" panose="020F0502020204030204" pitchFamily="34" charset="0"/>
                <a:cs typeface="Arial" panose="020B0604020202020204" pitchFamily="34" charset="0"/>
              </a:rPr>
              <a:t>3</a:t>
            </a:r>
            <a:r>
              <a:rPr lang="en-US" sz="2000" dirty="0">
                <a:latin typeface="Book Antiqua" panose="02040602050305030304" pitchFamily="18" charset="0"/>
                <a:ea typeface="Calibri" panose="020F0502020204030204" pitchFamily="34" charset="0"/>
                <a:cs typeface="Arial" panose="020B0604020202020204" pitchFamily="34" charset="0"/>
              </a:rPr>
              <a:t> of the sodium filtrate, 0.5 cm</a:t>
            </a:r>
            <a:r>
              <a:rPr lang="en-US" sz="2000" baseline="30000" dirty="0">
                <a:latin typeface="Book Antiqua" panose="02040602050305030304" pitchFamily="18" charset="0"/>
                <a:ea typeface="Calibri" panose="020F0502020204030204" pitchFamily="34" charset="0"/>
                <a:cs typeface="Arial" panose="020B0604020202020204" pitchFamily="34" charset="0"/>
              </a:rPr>
              <a:t>3</a:t>
            </a:r>
            <a:r>
              <a:rPr lang="en-US" sz="2000" dirty="0">
                <a:latin typeface="Book Antiqua" panose="02040602050305030304" pitchFamily="18" charset="0"/>
                <a:ea typeface="Calibri" panose="020F0502020204030204" pitchFamily="34" charset="0"/>
                <a:cs typeface="Arial" panose="020B0604020202020204" pitchFamily="34" charset="0"/>
              </a:rPr>
              <a:t> of cold saturated solution of FeS0</a:t>
            </a:r>
            <a:r>
              <a:rPr lang="en-US" sz="2000" baseline="-25000" dirty="0">
                <a:latin typeface="Book Antiqua" panose="02040602050305030304" pitchFamily="18" charset="0"/>
                <a:ea typeface="Calibri" panose="020F0502020204030204" pitchFamily="34" charset="0"/>
                <a:cs typeface="Arial" panose="020B0604020202020204" pitchFamily="34" charset="0"/>
              </a:rPr>
              <a:t>4</a:t>
            </a:r>
            <a:r>
              <a:rPr lang="en-US" sz="2000" dirty="0">
                <a:latin typeface="Book Antiqua" panose="02040602050305030304" pitchFamily="18" charset="0"/>
                <a:ea typeface="Calibri" panose="020F0502020204030204" pitchFamily="34" charset="0"/>
                <a:cs typeface="Arial" panose="020B0604020202020204" pitchFamily="34" charset="0"/>
              </a:rPr>
              <a:t> (Iron </a:t>
            </a:r>
            <a:r>
              <a:rPr lang="en-US" sz="2000" dirty="0" err="1">
                <a:latin typeface="Book Antiqua" panose="02040602050305030304" pitchFamily="18" charset="0"/>
                <a:ea typeface="Calibri" panose="020F0502020204030204" pitchFamily="34" charset="0"/>
                <a:cs typeface="Arial" panose="020B0604020202020204" pitchFamily="34" charset="0"/>
              </a:rPr>
              <a:t>Sulphate</a:t>
            </a:r>
            <a:r>
              <a:rPr lang="en-US" sz="2000" dirty="0">
                <a:latin typeface="Book Antiqua" panose="02040602050305030304" pitchFamily="18" charset="0"/>
                <a:ea typeface="Calibri" panose="020F0502020204030204" pitchFamily="34" charset="0"/>
                <a:cs typeface="Arial" panose="020B0604020202020204" pitchFamily="34" charset="0"/>
              </a:rPr>
              <a:t>) was added. The mixture was then boiled for 30 min. FeCl</a:t>
            </a:r>
            <a:r>
              <a:rPr lang="en-US" sz="2000" baseline="-25000" dirty="0">
                <a:latin typeface="Book Antiqua" panose="02040602050305030304" pitchFamily="18" charset="0"/>
                <a:ea typeface="Calibri" panose="020F0502020204030204" pitchFamily="34" charset="0"/>
                <a:cs typeface="Arial" panose="020B0604020202020204" pitchFamily="34" charset="0"/>
              </a:rPr>
              <a:t>3</a:t>
            </a:r>
            <a:r>
              <a:rPr lang="en-US" sz="2000" dirty="0">
                <a:latin typeface="Book Antiqua" panose="02040602050305030304" pitchFamily="18" charset="0"/>
                <a:ea typeface="Calibri" panose="020F0502020204030204" pitchFamily="34" charset="0"/>
                <a:cs typeface="Arial" panose="020B0604020202020204" pitchFamily="34" charset="0"/>
              </a:rPr>
              <a:t> was added and then acidified by adding concentrated </a:t>
            </a:r>
            <a:r>
              <a:rPr lang="en-US" sz="2000" dirty="0" err="1">
                <a:latin typeface="Book Antiqua" panose="02040602050305030304" pitchFamily="18" charset="0"/>
                <a:ea typeface="Calibri" panose="020F0502020204030204" pitchFamily="34" charset="0"/>
                <a:cs typeface="Arial" panose="020B0604020202020204" pitchFamily="34" charset="0"/>
              </a:rPr>
              <a:t>HCl</a:t>
            </a:r>
            <a:r>
              <a:rPr lang="en-US" sz="2000" dirty="0">
                <a:latin typeface="Book Antiqua" panose="02040602050305030304" pitchFamily="18" charset="0"/>
                <a:ea typeface="Calibri" panose="020F0502020204030204" pitchFamily="34" charset="0"/>
                <a:cs typeface="Arial" panose="020B0604020202020204" pitchFamily="34" charset="0"/>
              </a:rPr>
              <a:t> or 3 M H</a:t>
            </a:r>
            <a:r>
              <a:rPr lang="en-US" sz="2000" baseline="-25000" dirty="0">
                <a:latin typeface="Book Antiqua" panose="02040602050305030304" pitchFamily="18" charset="0"/>
                <a:ea typeface="Calibri" panose="020F0502020204030204" pitchFamily="34" charset="0"/>
                <a:cs typeface="Arial" panose="020B0604020202020204" pitchFamily="34" charset="0"/>
              </a:rPr>
              <a:t>2</a:t>
            </a:r>
            <a:r>
              <a:rPr lang="en-US" sz="2000" dirty="0">
                <a:latin typeface="Book Antiqua" panose="02040602050305030304" pitchFamily="18" charset="0"/>
                <a:ea typeface="Calibri" panose="020F0502020204030204" pitchFamily="34" charset="0"/>
                <a:cs typeface="Arial" panose="020B0604020202020204" pitchFamily="34" charset="0"/>
              </a:rPr>
              <a:t>S0</a:t>
            </a:r>
            <a:r>
              <a:rPr lang="en-US" sz="2000" baseline="-25000" dirty="0">
                <a:latin typeface="Book Antiqua" panose="02040602050305030304" pitchFamily="18" charset="0"/>
                <a:ea typeface="Calibri" panose="020F0502020204030204" pitchFamily="34" charset="0"/>
                <a:cs typeface="Arial" panose="020B0604020202020204" pitchFamily="34" charset="0"/>
              </a:rPr>
              <a:t>4</a:t>
            </a:r>
            <a:r>
              <a:rPr lang="en-US" sz="2000" dirty="0">
                <a:latin typeface="Book Antiqua" panose="02040602050305030304" pitchFamily="18" charset="0"/>
                <a:ea typeface="Calibri" panose="020F0502020204030204" pitchFamily="34" charset="0"/>
                <a:cs typeface="Arial" panose="020B0604020202020204" pitchFamily="34" charset="0"/>
              </a:rPr>
              <a:t> drop wise. The formation of PRUSSIAN BLUE (bluish-green) </a:t>
            </a:r>
            <a:r>
              <a:rPr lang="en-US" sz="2000" dirty="0" err="1">
                <a:latin typeface="Book Antiqua" panose="02040602050305030304" pitchFamily="18" charset="0"/>
                <a:ea typeface="Calibri" panose="020F0502020204030204" pitchFamily="34" charset="0"/>
                <a:cs typeface="Arial" panose="020B0604020202020204" pitchFamily="34" charset="0"/>
              </a:rPr>
              <a:t>precipitate.I</a:t>
            </a:r>
            <a:r>
              <a:rPr lang="en-US" sz="2000" dirty="0">
                <a:latin typeface="Book Antiqua" panose="02040602050305030304" pitchFamily="18" charset="0"/>
                <a:ea typeface="Calibri" panose="020F0502020204030204" pitchFamily="34" charset="0"/>
                <a:cs typeface="Arial" panose="020B0604020202020204" pitchFamily="34" charset="0"/>
              </a:rPr>
              <a:t> </a:t>
            </a:r>
            <a:r>
              <a:rPr lang="en-US" sz="2000" dirty="0" err="1">
                <a:latin typeface="Book Antiqua" panose="02040602050305030304" pitchFamily="18" charset="0"/>
                <a:ea typeface="Calibri" panose="020F0502020204030204" pitchFamily="34" charset="0"/>
                <a:cs typeface="Arial" panose="020B0604020202020204" pitchFamily="34" charset="0"/>
              </a:rPr>
              <a:t>ndicates</a:t>
            </a:r>
            <a:r>
              <a:rPr lang="en-US" sz="2000" dirty="0">
                <a:latin typeface="Book Antiqua" panose="02040602050305030304" pitchFamily="18" charset="0"/>
                <a:ea typeface="Calibri" panose="020F0502020204030204" pitchFamily="34" charset="0"/>
                <a:cs typeface="Arial" panose="020B0604020202020204" pitchFamily="34" charset="0"/>
              </a:rPr>
              <a:t> the presence of Nitrogen.</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Rectangle 2"/>
              <p:cNvSpPr/>
              <p:nvPr/>
            </p:nvSpPr>
            <p:spPr>
              <a:xfrm>
                <a:off x="773605" y="2926739"/>
                <a:ext cx="11456276" cy="410882"/>
              </a:xfrm>
              <a:prstGeom prst="rect">
                <a:avLst/>
              </a:prstGeom>
            </p:spPr>
            <p:txBody>
              <a:bodyPr wrap="square">
                <a:spAutoFit/>
              </a:bodyPr>
              <a:lstStyle/>
              <a:p>
                <a:pPr algn="just">
                  <a:lnSpc>
                    <a:spcPct val="115000"/>
                  </a:lnSpc>
                  <a:spcAft>
                    <a:spcPts val="1000"/>
                  </a:spcAft>
                </a:pPr>
                <a:r>
                  <a:rPr lang="en-US" dirty="0" smtClean="0">
                    <a:latin typeface="Book Antiqua" panose="02040602050305030304" pitchFamily="18" charset="0"/>
                    <a:ea typeface="Calibri" panose="020F0502020204030204" pitchFamily="34" charset="0"/>
                    <a:cs typeface="Arial" panose="020B0604020202020204" pitchFamily="34" charset="0"/>
                  </a:rPr>
                  <a:t>6 </a:t>
                </a:r>
                <a:r>
                  <a:rPr lang="en-US" dirty="0" err="1">
                    <a:latin typeface="Book Antiqua" panose="02040602050305030304" pitchFamily="18" charset="0"/>
                    <a:ea typeface="Calibri" panose="020F0502020204030204" pitchFamily="34" charset="0"/>
                    <a:cs typeface="Arial" panose="020B0604020202020204" pitchFamily="34" charset="0"/>
                  </a:rPr>
                  <a:t>NaCN</a:t>
                </a:r>
                <a:r>
                  <a:rPr lang="en-US" dirty="0">
                    <a:latin typeface="Book Antiqua" panose="02040602050305030304" pitchFamily="18" charset="0"/>
                    <a:ea typeface="Calibri" panose="020F0502020204030204" pitchFamily="34" charset="0"/>
                    <a:cs typeface="Arial" panose="020B0604020202020204" pitchFamily="34" charset="0"/>
                  </a:rPr>
                  <a:t> + Fe S0</a:t>
                </a:r>
                <a:r>
                  <a:rPr lang="en-US" baseline="-25000" dirty="0">
                    <a:latin typeface="Book Antiqua" panose="02040602050305030304" pitchFamily="18" charset="0"/>
                    <a:ea typeface="Calibri" panose="020F0502020204030204" pitchFamily="34" charset="0"/>
                    <a:cs typeface="Arial" panose="020B0604020202020204" pitchFamily="34" charset="0"/>
                  </a:rPr>
                  <a:t>4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latin typeface="Book Antiqua" panose="02040602050305030304" pitchFamily="18" charset="0"/>
                    <a:ea typeface="Times New Roman" panose="02020603050405020304" pitchFamily="18" charset="0"/>
                    <a:cs typeface="Arial" panose="020B0604020202020204" pitchFamily="34" charset="0"/>
                  </a:rPr>
                  <a:t> </a:t>
                </a:r>
                <a:r>
                  <a:rPr lang="en-US" dirty="0">
                    <a:latin typeface="Book Antiqua" panose="02040602050305030304" pitchFamily="18" charset="0"/>
                    <a:ea typeface="Calibri" panose="020F0502020204030204" pitchFamily="34" charset="0"/>
                    <a:cs typeface="Arial" panose="020B0604020202020204" pitchFamily="34" charset="0"/>
                  </a:rPr>
                  <a:t>Na</a:t>
                </a:r>
                <a:r>
                  <a:rPr lang="en-US" baseline="-25000" dirty="0">
                    <a:latin typeface="Book Antiqua" panose="02040602050305030304" pitchFamily="18" charset="0"/>
                    <a:ea typeface="Calibri" panose="020F0502020204030204" pitchFamily="34" charset="0"/>
                    <a:cs typeface="Arial" panose="020B0604020202020204" pitchFamily="34" charset="0"/>
                  </a:rPr>
                  <a:t>2</a:t>
                </a:r>
                <a:r>
                  <a:rPr lang="en-US" dirty="0">
                    <a:latin typeface="Book Antiqua" panose="02040602050305030304" pitchFamily="18" charset="0"/>
                    <a:ea typeface="Calibri" panose="020F0502020204030204" pitchFamily="34" charset="0"/>
                    <a:cs typeface="Arial" panose="020B0604020202020204" pitchFamily="34" charset="0"/>
                  </a:rPr>
                  <a:t>S0</a:t>
                </a:r>
                <a:r>
                  <a:rPr lang="en-US" baseline="-25000" dirty="0">
                    <a:latin typeface="Book Antiqua" panose="02040602050305030304" pitchFamily="18" charset="0"/>
                    <a:ea typeface="Calibri" panose="020F0502020204030204" pitchFamily="34" charset="0"/>
                    <a:cs typeface="Arial" panose="020B0604020202020204" pitchFamily="34" charset="0"/>
                  </a:rPr>
                  <a:t>4</a:t>
                </a:r>
                <a:r>
                  <a:rPr lang="en-US" dirty="0">
                    <a:latin typeface="Book Antiqua" panose="02040602050305030304" pitchFamily="18" charset="0"/>
                    <a:ea typeface="Calibri" panose="020F0502020204030204" pitchFamily="34" charset="0"/>
                    <a:cs typeface="Arial" panose="020B0604020202020204" pitchFamily="34" charset="0"/>
                  </a:rPr>
                  <a:t> + Na</a:t>
                </a:r>
                <a:r>
                  <a:rPr lang="en-US" baseline="-25000" dirty="0">
                    <a:latin typeface="Book Antiqua" panose="02040602050305030304" pitchFamily="18" charset="0"/>
                    <a:ea typeface="Calibri" panose="020F0502020204030204" pitchFamily="34" charset="0"/>
                    <a:cs typeface="Arial" panose="020B0604020202020204" pitchFamily="34" charset="0"/>
                  </a:rPr>
                  <a:t>4</a:t>
                </a:r>
                <a:r>
                  <a:rPr lang="en-US" dirty="0">
                    <a:latin typeface="Book Antiqua" panose="02040602050305030304" pitchFamily="18" charset="0"/>
                    <a:ea typeface="Calibri" panose="020F0502020204030204" pitchFamily="34" charset="0"/>
                    <a:cs typeface="Arial" panose="020B0604020202020204" pitchFamily="34" charset="0"/>
                  </a:rPr>
                  <a:t>Fe (</a:t>
                </a:r>
                <a:r>
                  <a:rPr lang="en-US" dirty="0" smtClean="0">
                    <a:latin typeface="Book Antiqua" panose="02040602050305030304" pitchFamily="18" charset="0"/>
                    <a:ea typeface="Calibri" panose="020F0502020204030204" pitchFamily="34" charset="0"/>
                    <a:cs typeface="Arial" panose="020B0604020202020204" pitchFamily="34" charset="0"/>
                  </a:rPr>
                  <a:t>CN)</a:t>
                </a:r>
                <a:r>
                  <a:rPr lang="en-US" baseline="-25000" dirty="0" smtClean="0">
                    <a:latin typeface="Book Antiqua" panose="02040602050305030304" pitchFamily="18" charset="0"/>
                    <a:ea typeface="Calibri" panose="020F0502020204030204" pitchFamily="34" charset="0"/>
                    <a:cs typeface="Arial" panose="020B0604020202020204" pitchFamily="34" charset="0"/>
                  </a:rPr>
                  <a:t>6</a:t>
                </a:r>
                <a:r>
                  <a:rPr lang="en-US" sz="1600" dirty="0" smtClean="0">
                    <a:latin typeface="Calibri" panose="020F0502020204030204" pitchFamily="34" charset="0"/>
                    <a:ea typeface="Calibri" panose="020F0502020204030204" pitchFamily="34" charset="0"/>
                    <a:cs typeface="Arial" panose="020B0604020202020204" pitchFamily="34" charset="0"/>
                  </a:rPr>
                  <a:t>                                        </a:t>
                </a:r>
                <a:r>
                  <a:rPr lang="en-US" dirty="0" smtClean="0">
                    <a:latin typeface="Book Antiqua" panose="02040602050305030304" pitchFamily="18" charset="0"/>
                    <a:ea typeface="Calibri" panose="020F0502020204030204" pitchFamily="34" charset="0"/>
                    <a:cs typeface="Arial" panose="020B0604020202020204" pitchFamily="34" charset="0"/>
                  </a:rPr>
                  <a:t>4FeCl</a:t>
                </a:r>
                <a:r>
                  <a:rPr lang="en-US" baseline="-25000" dirty="0" smtClean="0">
                    <a:latin typeface="Book Antiqua" panose="02040602050305030304" pitchFamily="18" charset="0"/>
                    <a:ea typeface="Calibri" panose="020F0502020204030204" pitchFamily="34" charset="0"/>
                    <a:cs typeface="Arial" panose="020B0604020202020204" pitchFamily="34" charset="0"/>
                  </a:rPr>
                  <a:t>3</a:t>
                </a:r>
                <a:r>
                  <a:rPr lang="en-US" dirty="0" smtClean="0">
                    <a:latin typeface="Book Antiqua" panose="02040602050305030304" pitchFamily="18" charset="0"/>
                    <a:ea typeface="Calibri" panose="020F0502020204030204" pitchFamily="34" charset="0"/>
                    <a:cs typeface="Arial" panose="020B0604020202020204" pitchFamily="34" charset="0"/>
                  </a:rPr>
                  <a:t> </a:t>
                </a:r>
                <a:r>
                  <a:rPr lang="en-US" dirty="0">
                    <a:latin typeface="Book Antiqua" panose="02040602050305030304" pitchFamily="18" charset="0"/>
                    <a:ea typeface="Calibri" panose="020F0502020204030204" pitchFamily="34" charset="0"/>
                    <a:cs typeface="Arial" panose="020B0604020202020204" pitchFamily="34" charset="0"/>
                  </a:rPr>
                  <a:t>+ 3Na</a:t>
                </a:r>
                <a:r>
                  <a:rPr lang="en-US" baseline="-25000" dirty="0">
                    <a:latin typeface="Book Antiqua" panose="02040602050305030304" pitchFamily="18" charset="0"/>
                    <a:ea typeface="Calibri" panose="020F0502020204030204" pitchFamily="34" charset="0"/>
                    <a:cs typeface="Arial" panose="020B0604020202020204" pitchFamily="34" charset="0"/>
                  </a:rPr>
                  <a:t>4</a:t>
                </a:r>
                <a:r>
                  <a:rPr lang="en-US" dirty="0">
                    <a:latin typeface="Book Antiqua" panose="02040602050305030304" pitchFamily="18" charset="0"/>
                    <a:ea typeface="Calibri" panose="020F0502020204030204" pitchFamily="34" charset="0"/>
                    <a:cs typeface="Arial" panose="020B0604020202020204" pitchFamily="34" charset="0"/>
                  </a:rPr>
                  <a:t>Fe(CN)</a:t>
                </a:r>
                <a:r>
                  <a:rPr lang="en-US" baseline="-25000" dirty="0">
                    <a:latin typeface="Book Antiqua" panose="02040602050305030304" pitchFamily="18" charset="0"/>
                    <a:ea typeface="Calibri" panose="020F0502020204030204" pitchFamily="34" charset="0"/>
                    <a:cs typeface="Arial" panose="020B0604020202020204" pitchFamily="34" charset="0"/>
                  </a:rPr>
                  <a:t>6 </a:t>
                </a:r>
                <a14:m>
                  <m:oMath xmlns:m="http://schemas.openxmlformats.org/officeDocument/2006/math">
                    <m:r>
                      <a:rPr lang="en-US" i="1">
                        <a:latin typeface="Cambria Math" panose="02040503050406030204" pitchFamily="18" charset="0"/>
                        <a:ea typeface="Calibri" panose="020F0502020204030204" pitchFamily="34" charset="0"/>
                        <a:cs typeface="Arial" panose="020B0604020202020204" pitchFamily="34" charset="0"/>
                      </a:rPr>
                      <m:t>→</m:t>
                    </m:r>
                  </m:oMath>
                </a14:m>
                <a:r>
                  <a:rPr lang="en-US" dirty="0">
                    <a:latin typeface="Book Antiqua" panose="02040602050305030304" pitchFamily="18" charset="0"/>
                    <a:ea typeface="Times New Roman" panose="02020603050405020304" pitchFamily="18" charset="0"/>
                    <a:cs typeface="Arial" panose="020B0604020202020204" pitchFamily="34" charset="0"/>
                  </a:rPr>
                  <a:t> </a:t>
                </a:r>
                <a:r>
                  <a:rPr lang="en-US" dirty="0">
                    <a:latin typeface="Book Antiqua" panose="02040602050305030304" pitchFamily="18" charset="0"/>
                    <a:ea typeface="Calibri" panose="020F0502020204030204" pitchFamily="34" charset="0"/>
                    <a:cs typeface="Arial" panose="020B0604020202020204" pitchFamily="34" charset="0"/>
                  </a:rPr>
                  <a:t>12NaCl + Fe</a:t>
                </a:r>
                <a:r>
                  <a:rPr lang="en-US" baseline="-25000" dirty="0">
                    <a:latin typeface="Book Antiqua" panose="02040602050305030304" pitchFamily="18" charset="0"/>
                    <a:ea typeface="Calibri" panose="020F0502020204030204" pitchFamily="34" charset="0"/>
                    <a:cs typeface="Arial" panose="020B0604020202020204" pitchFamily="34" charset="0"/>
                  </a:rPr>
                  <a:t>4</a:t>
                </a:r>
                <a:r>
                  <a:rPr lang="en-US" dirty="0">
                    <a:latin typeface="Book Antiqua" panose="02040602050305030304" pitchFamily="18" charset="0"/>
                    <a:ea typeface="Calibri" panose="020F0502020204030204" pitchFamily="34" charset="0"/>
                    <a:cs typeface="Arial" panose="020B0604020202020204" pitchFamily="34" charset="0"/>
                  </a:rPr>
                  <a:t> [Fe (CN)</a:t>
                </a:r>
                <a:r>
                  <a:rPr lang="en-US" baseline="-25000" dirty="0">
                    <a:latin typeface="Book Antiqua" panose="02040602050305030304" pitchFamily="18" charset="0"/>
                    <a:ea typeface="Calibri" panose="020F0502020204030204" pitchFamily="34" charset="0"/>
                    <a:cs typeface="Arial" panose="020B0604020202020204" pitchFamily="34" charset="0"/>
                  </a:rPr>
                  <a:t>6</a:t>
                </a:r>
                <a:r>
                  <a:rPr lang="en-US" dirty="0">
                    <a:latin typeface="Book Antiqua" panose="02040602050305030304" pitchFamily="18" charset="0"/>
                    <a:ea typeface="Calibri" panose="020F0502020204030204" pitchFamily="34" charset="0"/>
                    <a:cs typeface="Arial" panose="020B0604020202020204" pitchFamily="34" charset="0"/>
                  </a:rPr>
                  <a:t>]</a:t>
                </a:r>
                <a:r>
                  <a:rPr lang="en-US" baseline="-25000" dirty="0">
                    <a:latin typeface="Book Antiqua" panose="02040602050305030304" pitchFamily="18" charset="0"/>
                    <a:ea typeface="Calibri" panose="020F0502020204030204" pitchFamily="34" charset="0"/>
                    <a:cs typeface="Arial" panose="020B0604020202020204" pitchFamily="34" charset="0"/>
                  </a:rPr>
                  <a:t>3</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773605" y="2926739"/>
                <a:ext cx="11456276" cy="410882"/>
              </a:xfrm>
              <a:prstGeom prst="rect">
                <a:avLst/>
              </a:prstGeom>
              <a:blipFill>
                <a:blip r:embed="rId2"/>
                <a:stretch>
                  <a:fillRect l="-479" b="-19118"/>
                </a:stretch>
              </a:blipFill>
            </p:spPr>
            <p:txBody>
              <a:bodyPr/>
              <a:lstStyle/>
              <a:p>
                <a:r>
                  <a:rPr lang="en-US">
                    <a:noFill/>
                  </a:rPr>
                  <a:t> </a:t>
                </a:r>
              </a:p>
            </p:txBody>
          </p:sp>
        </mc:Fallback>
      </mc:AlternateContent>
      <p:cxnSp>
        <p:nvCxnSpPr>
          <p:cNvPr id="3074" name="Straight Arrow Connector 1"/>
          <p:cNvCxnSpPr>
            <a:cxnSpLocks noChangeShapeType="1"/>
          </p:cNvCxnSpPr>
          <p:nvPr/>
        </p:nvCxnSpPr>
        <p:spPr bwMode="auto">
          <a:xfrm>
            <a:off x="5482349" y="3132180"/>
            <a:ext cx="869950"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sp>
        <p:nvSpPr>
          <p:cNvPr id="4" name="Rectangle 3"/>
          <p:cNvSpPr/>
          <p:nvPr/>
        </p:nvSpPr>
        <p:spPr>
          <a:xfrm>
            <a:off x="1334814" y="3656475"/>
            <a:ext cx="9711557" cy="1497846"/>
          </a:xfrm>
          <a:prstGeom prst="rect">
            <a:avLst/>
          </a:prstGeom>
        </p:spPr>
        <p:txBody>
          <a:bodyPr wrap="square">
            <a:spAutoFit/>
          </a:bodyPr>
          <a:lstStyle/>
          <a:p>
            <a:pPr algn="ctr">
              <a:lnSpc>
                <a:spcPct val="115000"/>
              </a:lnSpc>
              <a:spcAft>
                <a:spcPts val="1000"/>
              </a:spcAft>
            </a:pPr>
            <a:r>
              <a:rPr lang="en-US" sz="2000" b="1" u="sng" dirty="0">
                <a:latin typeface="Book Antiqua" panose="02040602050305030304" pitchFamily="18" charset="0"/>
                <a:ea typeface="Calibri" panose="020F0502020204030204" pitchFamily="34" charset="0"/>
                <a:cs typeface="Arial" panose="020B0604020202020204" pitchFamily="34" charset="0"/>
              </a:rPr>
              <a:t>TEST FOR SULPHUR</a:t>
            </a:r>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Book Antiqua" panose="02040602050305030304" pitchFamily="18" charset="0"/>
                <a:ea typeface="Calibri" panose="020F0502020204030204" pitchFamily="34" charset="0"/>
                <a:cs typeface="Arial" panose="020B0604020202020204" pitchFamily="34" charset="0"/>
              </a:rPr>
              <a:t>Take 2.5 cm</a:t>
            </a:r>
            <a:r>
              <a:rPr lang="en-US" sz="2000" baseline="30000" dirty="0">
                <a:latin typeface="Book Antiqua" panose="02040602050305030304" pitchFamily="18" charset="0"/>
                <a:ea typeface="Calibri" panose="020F0502020204030204" pitchFamily="34" charset="0"/>
                <a:cs typeface="Arial" panose="020B0604020202020204" pitchFamily="34" charset="0"/>
              </a:rPr>
              <a:t>3</a:t>
            </a:r>
            <a:r>
              <a:rPr lang="en-US" sz="2000" dirty="0">
                <a:latin typeface="Book Antiqua" panose="02040602050305030304" pitchFamily="18" charset="0"/>
                <a:ea typeface="Calibri" panose="020F0502020204030204" pitchFamily="34" charset="0"/>
                <a:cs typeface="Arial" panose="020B0604020202020204" pitchFamily="34" charset="0"/>
              </a:rPr>
              <a:t> of the sodium fusion filtrate add a few drop of lead ethanoate solution and acidified with dilute ethanoic acid. The formation of a black precipitate of lead (II) </a:t>
            </a:r>
            <a:r>
              <a:rPr lang="en-US" sz="2000" dirty="0" err="1">
                <a:latin typeface="Book Antiqua" panose="02040602050305030304" pitchFamily="18" charset="0"/>
                <a:ea typeface="Calibri" panose="020F0502020204030204" pitchFamily="34" charset="0"/>
                <a:cs typeface="Arial" panose="020B0604020202020204" pitchFamily="34" charset="0"/>
              </a:rPr>
              <a:t>sulphide</a:t>
            </a:r>
            <a:r>
              <a:rPr lang="en-US" sz="2000" dirty="0">
                <a:latin typeface="Book Antiqua" panose="02040602050305030304" pitchFamily="18" charset="0"/>
                <a:ea typeface="Calibri" panose="020F0502020204030204" pitchFamily="34" charset="0"/>
                <a:cs typeface="Arial" panose="020B0604020202020204" pitchFamily="34" charset="0"/>
              </a:rPr>
              <a:t> indicates the presence of </a:t>
            </a:r>
            <a:r>
              <a:rPr lang="en-US" sz="2000" dirty="0" err="1">
                <a:latin typeface="Book Antiqua" panose="02040602050305030304" pitchFamily="18" charset="0"/>
                <a:ea typeface="Calibri" panose="020F0502020204030204" pitchFamily="34" charset="0"/>
                <a:cs typeface="Arial" panose="020B0604020202020204" pitchFamily="34" charset="0"/>
              </a:rPr>
              <a:t>sulphur</a:t>
            </a:r>
            <a:endParaRPr lang="en-US" sz="2000" dirty="0"/>
          </a:p>
        </p:txBody>
      </p:sp>
      <p:sp>
        <p:nvSpPr>
          <p:cNvPr id="9" name="Text Box 7"/>
          <p:cNvSpPr txBox="1">
            <a:spLocks noChangeArrowheads="1"/>
          </p:cNvSpPr>
          <p:nvPr/>
        </p:nvSpPr>
        <p:spPr bwMode="auto">
          <a:xfrm>
            <a:off x="4745968" y="5809241"/>
            <a:ext cx="9953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smtClean="0">
                <a:ln>
                  <a:noFill/>
                </a:ln>
                <a:solidFill>
                  <a:schemeClr val="tx1"/>
                </a:solidFill>
                <a:effectLst/>
                <a:latin typeface="Book Antiqua" panose="02040602050305030304" pitchFamily="18" charset="0"/>
              </a:rPr>
              <a:t>CH</a:t>
            </a:r>
            <a:r>
              <a:rPr kumimoji="0" lang="en-US" altLang="en-US" sz="1200" b="0" i="0" u="none" strike="noStrike" cap="none" normalizeH="0" baseline="-25000" smtClean="0">
                <a:ln>
                  <a:noFill/>
                </a:ln>
                <a:solidFill>
                  <a:schemeClr val="tx1"/>
                </a:solidFill>
                <a:effectLst/>
                <a:latin typeface="Book Antiqua" panose="02040602050305030304" pitchFamily="18" charset="0"/>
              </a:rPr>
              <a:t>3</a:t>
            </a:r>
            <a:r>
              <a:rPr kumimoji="0" lang="en-US" altLang="en-US" sz="1200" b="0" i="0" u="none" strike="noStrike" cap="none" normalizeH="0" baseline="0" smtClean="0">
                <a:ln>
                  <a:noFill/>
                </a:ln>
                <a:solidFill>
                  <a:schemeClr val="tx1"/>
                </a:solidFill>
                <a:effectLst/>
                <a:latin typeface="Book Antiqua" panose="02040602050305030304" pitchFamily="18" charset="0"/>
              </a:rPr>
              <a:t>COOH</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11" name="Straight Arrow Connector 6"/>
          <p:cNvSpPr>
            <a:spLocks noChangeShapeType="1"/>
          </p:cNvSpPr>
          <p:nvPr/>
        </p:nvSpPr>
        <p:spPr bwMode="auto">
          <a:xfrm>
            <a:off x="4745968" y="6100882"/>
            <a:ext cx="736381" cy="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2358368" y="5775000"/>
            <a:ext cx="7987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Na</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2</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S + </a:t>
            </a:r>
            <a:r>
              <a:rPr kumimoji="0" lang="en-US" altLang="en-US" b="0" i="0" u="none" strike="noStrike" cap="none" normalizeH="0" baseline="0" dirty="0" err="1"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Pb</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(C00CH</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3</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2</a:t>
            </a:r>
            <a:r>
              <a:rPr kumimoji="0" lang="en-US" altLang="en-US" sz="1200"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a:t>
            </a:r>
            <a:r>
              <a:rPr kumimoji="0" lang="en-US" altLang="en-US" b="0" i="0" u="none" strike="noStrike" cap="none" normalizeH="0" baseline="0" dirty="0" err="1"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PbS</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+ 2CH</a:t>
            </a:r>
            <a:r>
              <a:rPr kumimoji="0" lang="en-US" altLang="en-US"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3</a:t>
            </a: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COONa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Black precipitate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99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097" y="940024"/>
            <a:ext cx="9637985" cy="2031325"/>
          </a:xfrm>
          <a:prstGeom prst="rect">
            <a:avLst/>
          </a:prstGeom>
        </p:spPr>
        <p:txBody>
          <a:bodyPr wrap="square">
            <a:spAutoFit/>
          </a:bodyPr>
          <a:lstStyle/>
          <a:p>
            <a:r>
              <a:rPr lang="en-US" b="1" u="sng" dirty="0"/>
              <a:t>TEST FOR HALOGENS</a:t>
            </a:r>
            <a:endParaRPr lang="en-US" dirty="0"/>
          </a:p>
          <a:p>
            <a:endParaRPr lang="en-US" dirty="0" smtClean="0">
              <a:latin typeface="Book Antiqua" panose="02040602050305030304" pitchFamily="18" charset="0"/>
              <a:ea typeface="Calibri" panose="020F0502020204030204" pitchFamily="34" charset="0"/>
              <a:cs typeface="Arial" panose="020B0604020202020204" pitchFamily="34" charset="0"/>
            </a:endParaRPr>
          </a:p>
          <a:p>
            <a:r>
              <a:rPr lang="en-US" dirty="0" smtClean="0">
                <a:latin typeface="Book Antiqua" panose="02040602050305030304" pitchFamily="18" charset="0"/>
                <a:ea typeface="Calibri" panose="020F0502020204030204" pitchFamily="34" charset="0"/>
                <a:cs typeface="Arial" panose="020B0604020202020204" pitchFamily="34" charset="0"/>
              </a:rPr>
              <a:t>The </a:t>
            </a:r>
            <a:r>
              <a:rPr lang="en-US" dirty="0">
                <a:latin typeface="Book Antiqua" panose="02040602050305030304" pitchFamily="18" charset="0"/>
                <a:ea typeface="Calibri" panose="020F0502020204030204" pitchFamily="34" charset="0"/>
                <a:cs typeface="Arial" panose="020B0604020202020204" pitchFamily="34" charset="0"/>
              </a:rPr>
              <a:t>test for nitrogen and </a:t>
            </a:r>
            <a:r>
              <a:rPr lang="en-US" dirty="0" err="1">
                <a:latin typeface="Book Antiqua" panose="02040602050305030304" pitchFamily="18" charset="0"/>
                <a:ea typeface="Calibri" panose="020F0502020204030204" pitchFamily="34" charset="0"/>
                <a:cs typeface="Arial" panose="020B0604020202020204" pitchFamily="34" charset="0"/>
              </a:rPr>
              <a:t>sulphur</a:t>
            </a:r>
            <a:r>
              <a:rPr lang="en-US" dirty="0">
                <a:latin typeface="Book Antiqua" panose="02040602050305030304" pitchFamily="18" charset="0"/>
                <a:ea typeface="Calibri" panose="020F0502020204030204" pitchFamily="34" charset="0"/>
                <a:cs typeface="Arial" panose="020B0604020202020204" pitchFamily="34" charset="0"/>
              </a:rPr>
              <a:t> are positive, boil the sodium </a:t>
            </a:r>
            <a:r>
              <a:rPr lang="en-US" dirty="0" err="1">
                <a:latin typeface="Book Antiqua" panose="02040602050305030304" pitchFamily="18" charset="0"/>
                <a:ea typeface="Calibri" panose="020F0502020204030204" pitchFamily="34" charset="0"/>
                <a:cs typeface="Arial" panose="020B0604020202020204" pitchFamily="34" charset="0"/>
              </a:rPr>
              <a:t>fussion</a:t>
            </a:r>
            <a:r>
              <a:rPr lang="en-US" dirty="0">
                <a:latin typeface="Book Antiqua" panose="02040602050305030304" pitchFamily="18" charset="0"/>
                <a:ea typeface="Calibri" panose="020F0502020204030204" pitchFamily="34" charset="0"/>
                <a:cs typeface="Arial" panose="020B0604020202020204" pitchFamily="34" charset="0"/>
              </a:rPr>
              <a:t> filtrate for some minute to expel hydrogen cyanide and hydrogen </a:t>
            </a:r>
            <a:r>
              <a:rPr lang="en-US" dirty="0" err="1">
                <a:latin typeface="Book Antiqua" panose="02040602050305030304" pitchFamily="18" charset="0"/>
                <a:ea typeface="Calibri" panose="020F0502020204030204" pitchFamily="34" charset="0"/>
                <a:cs typeface="Arial" panose="020B0604020202020204" pitchFamily="34" charset="0"/>
              </a:rPr>
              <a:t>sulphide</a:t>
            </a:r>
            <a:r>
              <a:rPr lang="en-US" dirty="0">
                <a:latin typeface="Book Antiqua" panose="02040602050305030304" pitchFamily="18" charset="0"/>
                <a:ea typeface="Calibri" panose="020F0502020204030204" pitchFamily="34" charset="0"/>
                <a:cs typeface="Arial" panose="020B0604020202020204" pitchFamily="34" charset="0"/>
              </a:rPr>
              <a:t> which might interfere with the test for halogen. The presence of halogen is tested by acidifying a portion of the sodium fusion filtrate with dilute HNO</a:t>
            </a:r>
            <a:r>
              <a:rPr lang="en-US" baseline="-25000" dirty="0">
                <a:latin typeface="Book Antiqua" panose="02040602050305030304" pitchFamily="18" charset="0"/>
                <a:ea typeface="Calibri" panose="020F0502020204030204" pitchFamily="34" charset="0"/>
                <a:cs typeface="Arial" panose="020B0604020202020204" pitchFamily="34" charset="0"/>
              </a:rPr>
              <a:t>3</a:t>
            </a:r>
            <a:r>
              <a:rPr lang="en-US" dirty="0">
                <a:latin typeface="Book Antiqua" panose="02040602050305030304" pitchFamily="18" charset="0"/>
                <a:ea typeface="Calibri" panose="020F0502020204030204" pitchFamily="34" charset="0"/>
                <a:cs typeface="Arial" panose="020B0604020202020204" pitchFamily="34" charset="0"/>
              </a:rPr>
              <a:t> and adding silver nitrate (Ag NO</a:t>
            </a:r>
            <a:r>
              <a:rPr lang="en-US" baseline="-25000" dirty="0">
                <a:latin typeface="Book Antiqua" panose="02040602050305030304" pitchFamily="18" charset="0"/>
                <a:ea typeface="Calibri" panose="020F0502020204030204" pitchFamily="34" charset="0"/>
                <a:cs typeface="Arial" panose="020B0604020202020204" pitchFamily="34" charset="0"/>
              </a:rPr>
              <a:t>3</a:t>
            </a:r>
            <a:r>
              <a:rPr lang="en-US" dirty="0">
                <a:latin typeface="Book Antiqua" panose="02040602050305030304" pitchFamily="18" charset="0"/>
                <a:ea typeface="Calibri" panose="020F0502020204030204" pitchFamily="34" charset="0"/>
                <a:cs typeface="Arial" panose="020B0604020202020204" pitchFamily="34" charset="0"/>
              </a:rPr>
              <a:t>). The formation of a precipitate indicates the presence of halogen</a:t>
            </a:r>
            <a:endParaRPr lang="en-US" dirty="0"/>
          </a:p>
        </p:txBody>
      </p:sp>
      <p:sp>
        <p:nvSpPr>
          <p:cNvPr id="4" name="Straight Arrow Connector 8"/>
          <p:cNvSpPr>
            <a:spLocks noChangeShapeType="1"/>
          </p:cNvSpPr>
          <p:nvPr/>
        </p:nvSpPr>
        <p:spPr bwMode="auto">
          <a:xfrm>
            <a:off x="3629572" y="3615935"/>
            <a:ext cx="437198" cy="6350"/>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3"/>
          <p:cNvSpPr>
            <a:spLocks noChangeArrowheads="1"/>
          </p:cNvSpPr>
          <p:nvPr/>
        </p:nvSpPr>
        <p:spPr bwMode="auto">
          <a:xfrm>
            <a:off x="1534509" y="3419055"/>
            <a:ext cx="6726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Na X +Ag NO</a:t>
            </a:r>
            <a:r>
              <a:rPr kumimoji="0" lang="en-US" altLang="en-US" sz="2000"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3</a:t>
            </a:r>
            <a:r>
              <a:rPr kumimoji="0" lang="en-US" altLang="en-US" sz="2000" b="0" i="0" u="none" strike="noStrike" cap="none" normalizeH="0" baseline="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		Ag X + Na NO</a:t>
            </a:r>
            <a:r>
              <a:rPr kumimoji="0" lang="en-US" altLang="en-US" sz="2000" b="0" i="0" u="none" strike="noStrike" cap="none" normalizeH="0" baseline="-30000" dirty="0" smtClean="0">
                <a:ln>
                  <a:noFill/>
                </a:ln>
                <a:solidFill>
                  <a:schemeClr val="tx1"/>
                </a:solidFill>
                <a:effectLst/>
                <a:latin typeface="Book Antiqua" panose="02040602050305030304" pitchFamily="18" charset="0"/>
                <a:ea typeface="Calibri" panose="020F0502020204030204" pitchFamily="34" charset="0"/>
                <a:cs typeface="Arial" panose="020B0604020202020204" pitchFamily="34" charset="0"/>
              </a:rPr>
              <a:t>3</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018769" y="4016045"/>
            <a:ext cx="9439023" cy="729430"/>
          </a:xfrm>
          <a:prstGeom prst="rect">
            <a:avLst/>
          </a:prstGeom>
        </p:spPr>
        <p:txBody>
          <a:bodyPr wrap="square">
            <a:spAutoFit/>
          </a:bodyPr>
          <a:lstStyle/>
          <a:p>
            <a:pPr algn="just">
              <a:lnSpc>
                <a:spcPct val="115000"/>
              </a:lnSpc>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The solubility of the precipitate is then tested in aqueous ammonia to identify the specific halogen present.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1114097" y="4736914"/>
            <a:ext cx="9343695" cy="410882"/>
          </a:xfrm>
          <a:prstGeom prst="rect">
            <a:avLst/>
          </a:prstGeom>
        </p:spPr>
        <p:txBody>
          <a:bodyPr wrap="square">
            <a:spAutoFit/>
          </a:bodyPr>
          <a:lstStyle/>
          <a:p>
            <a:pPr algn="just">
              <a:lnSpc>
                <a:spcPct val="115000"/>
              </a:lnSpc>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precipitate would be </a:t>
            </a:r>
            <a:r>
              <a:rPr lang="en-US" b="1" dirty="0">
                <a:latin typeface="Book Antiqua" panose="02040602050305030304" pitchFamily="18" charset="0"/>
                <a:ea typeface="Calibri" panose="020F0502020204030204" pitchFamily="34" charset="0"/>
                <a:cs typeface="Arial" panose="020B0604020202020204" pitchFamily="34" charset="0"/>
              </a:rPr>
              <a:t>WHITE</a:t>
            </a:r>
            <a:r>
              <a:rPr lang="en-US" dirty="0">
                <a:latin typeface="Book Antiqua" panose="02040602050305030304" pitchFamily="18" charset="0"/>
                <a:ea typeface="Calibri" panose="020F0502020204030204" pitchFamily="34" charset="0"/>
                <a:cs typeface="Arial" panose="020B0604020202020204" pitchFamily="34" charset="0"/>
              </a:rPr>
              <a:t> and readily soluble in aqueous </a:t>
            </a:r>
            <a:r>
              <a:rPr lang="en-US" dirty="0" smtClean="0">
                <a:latin typeface="Book Antiqua" panose="02040602050305030304" pitchFamily="18" charset="0"/>
                <a:ea typeface="Calibri" panose="020F0502020204030204" pitchFamily="34" charset="0"/>
                <a:cs typeface="Arial" panose="020B0604020202020204" pitchFamily="34" charset="0"/>
              </a:rPr>
              <a:t>ammonia</a:t>
            </a:r>
            <a:r>
              <a:rPr lang="en-US" dirty="0">
                <a:latin typeface="Book Antiqua" panose="02040602050305030304" pitchFamily="18" charset="0"/>
                <a:ea typeface="Calibri" panose="020F0502020204030204" pitchFamily="34" charset="0"/>
                <a:cs typeface="Arial" panose="020B0604020202020204" pitchFamily="34" charset="0"/>
              </a:rPr>
              <a:t> </a:t>
            </a:r>
            <a:r>
              <a:rPr lang="en-US" dirty="0" smtClean="0">
                <a:latin typeface="Book Antiqua" panose="02040602050305030304" pitchFamily="18" charset="0"/>
                <a:ea typeface="Calibri" panose="020F0502020204030204" pitchFamily="34" charset="0"/>
                <a:cs typeface="Arial" panose="020B0604020202020204" pitchFamily="34" charset="0"/>
              </a:rPr>
              <a:t>if chlorine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114096" y="5149027"/>
            <a:ext cx="9439023" cy="646331"/>
          </a:xfrm>
          <a:prstGeom prst="rect">
            <a:avLst/>
          </a:prstGeom>
        </p:spPr>
        <p:txBody>
          <a:bodyPr wrap="square">
            <a:spAutoFit/>
          </a:bodyPr>
          <a:lstStyle/>
          <a:p>
            <a:r>
              <a:rPr lang="en-US" dirty="0">
                <a:latin typeface="Book Antiqua" panose="02040602050305030304" pitchFamily="18" charset="0"/>
                <a:ea typeface="Calibri" panose="020F0502020204030204" pitchFamily="34" charset="0"/>
                <a:cs typeface="Arial" panose="020B0604020202020204" pitchFamily="34" charset="0"/>
              </a:rPr>
              <a:t>the precipitate would be </a:t>
            </a:r>
            <a:r>
              <a:rPr lang="en-US" b="1" dirty="0">
                <a:latin typeface="Book Antiqua" panose="02040602050305030304" pitchFamily="18" charset="0"/>
                <a:ea typeface="Calibri" panose="020F0502020204030204" pitchFamily="34" charset="0"/>
                <a:cs typeface="Arial" panose="020B0604020202020204" pitchFamily="34" charset="0"/>
              </a:rPr>
              <a:t>FADE YELLOW</a:t>
            </a:r>
            <a:r>
              <a:rPr lang="en-US" dirty="0">
                <a:latin typeface="Book Antiqua" panose="02040602050305030304" pitchFamily="18" charset="0"/>
                <a:ea typeface="Calibri" panose="020F0502020204030204" pitchFamily="34" charset="0"/>
                <a:cs typeface="Arial" panose="020B0604020202020204" pitchFamily="34" charset="0"/>
              </a:rPr>
              <a:t> and slightly less soluble in aqueous </a:t>
            </a:r>
            <a:r>
              <a:rPr lang="en-US" dirty="0" smtClean="0">
                <a:latin typeface="Book Antiqua" panose="02040602050305030304" pitchFamily="18" charset="0"/>
                <a:ea typeface="Calibri" panose="020F0502020204030204" pitchFamily="34" charset="0"/>
                <a:cs typeface="Arial" panose="020B0604020202020204" pitchFamily="34" charset="0"/>
              </a:rPr>
              <a:t>ammonia if bromine</a:t>
            </a:r>
            <a:endParaRPr lang="en-US" dirty="0"/>
          </a:p>
        </p:txBody>
      </p:sp>
      <p:sp>
        <p:nvSpPr>
          <p:cNvPr id="9" name="Rectangle 8"/>
          <p:cNvSpPr/>
          <p:nvPr/>
        </p:nvSpPr>
        <p:spPr>
          <a:xfrm>
            <a:off x="1114095" y="5834195"/>
            <a:ext cx="9101959" cy="393698"/>
          </a:xfrm>
          <a:prstGeom prst="rect">
            <a:avLst/>
          </a:prstGeom>
        </p:spPr>
        <p:txBody>
          <a:bodyPr wrap="square">
            <a:spAutoFit/>
          </a:bodyPr>
          <a:lstStyle/>
          <a:p>
            <a:pPr algn="just">
              <a:lnSpc>
                <a:spcPct val="115000"/>
              </a:lnSpc>
              <a:spcAft>
                <a:spcPts val="1000"/>
              </a:spcAft>
            </a:pPr>
            <a:r>
              <a:rPr lang="en-US" dirty="0">
                <a:latin typeface="Book Antiqua" panose="02040602050305030304" pitchFamily="18" charset="0"/>
                <a:ea typeface="Calibri" panose="020F0502020204030204" pitchFamily="34" charset="0"/>
                <a:cs typeface="Arial" panose="020B0604020202020204" pitchFamily="34" charset="0"/>
              </a:rPr>
              <a:t>the precipitate would be </a:t>
            </a:r>
            <a:r>
              <a:rPr lang="en-US" b="1" dirty="0">
                <a:latin typeface="Book Antiqua" panose="02040602050305030304" pitchFamily="18" charset="0"/>
                <a:ea typeface="Calibri" panose="020F0502020204030204" pitchFamily="34" charset="0"/>
                <a:cs typeface="Arial" panose="020B0604020202020204" pitchFamily="34" charset="0"/>
              </a:rPr>
              <a:t>YELLOW</a:t>
            </a:r>
            <a:r>
              <a:rPr lang="en-US" dirty="0">
                <a:latin typeface="Book Antiqua" panose="02040602050305030304" pitchFamily="18" charset="0"/>
                <a:ea typeface="Calibri" panose="020F0502020204030204" pitchFamily="34" charset="0"/>
                <a:cs typeface="Arial" panose="020B0604020202020204" pitchFamily="34" charset="0"/>
              </a:rPr>
              <a:t> and insoluble in aqueous </a:t>
            </a:r>
            <a:r>
              <a:rPr lang="en-US" dirty="0" smtClean="0">
                <a:latin typeface="Book Antiqua" panose="02040602050305030304" pitchFamily="18" charset="0"/>
                <a:ea typeface="Calibri" panose="020F0502020204030204" pitchFamily="34" charset="0"/>
                <a:cs typeface="Arial" panose="020B0604020202020204" pitchFamily="34" charset="0"/>
              </a:rPr>
              <a:t>ammonia if iodine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9401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641" y="574690"/>
            <a:ext cx="9858704" cy="4720523"/>
          </a:xfrm>
          <a:prstGeom prst="rect">
            <a:avLst/>
          </a:prstGeom>
        </p:spPr>
        <p:txBody>
          <a:bodyPr wrap="square">
            <a:spAutoFit/>
          </a:bodyPr>
          <a:lstStyle/>
          <a:p>
            <a:pPr algn="ctr">
              <a:lnSpc>
                <a:spcPct val="115000"/>
              </a:lnSpc>
              <a:spcAft>
                <a:spcPts val="1000"/>
              </a:spcAft>
            </a:pPr>
            <a:r>
              <a:rPr lang="en-US" sz="3200" b="1" u="sng" dirty="0">
                <a:latin typeface="Book Antiqua" panose="02040602050305030304" pitchFamily="18" charset="0"/>
                <a:ea typeface="Calibri" panose="020F0502020204030204" pitchFamily="34" charset="0"/>
                <a:cs typeface="Arial" panose="020B0604020202020204" pitchFamily="34" charset="0"/>
              </a:rPr>
              <a:t>TEST FOR PHOSPOROUS</a:t>
            </a:r>
            <a:endParaRPr lang="en-US" sz="32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3200" dirty="0">
                <a:latin typeface="Book Antiqua" panose="02040602050305030304" pitchFamily="18" charset="0"/>
                <a:ea typeface="Calibri" panose="020F0502020204030204" pitchFamily="34" charset="0"/>
                <a:cs typeface="Arial" panose="020B0604020202020204" pitchFamily="34" charset="0"/>
              </a:rPr>
              <a:t>To 1 cm</a:t>
            </a:r>
            <a:r>
              <a:rPr lang="en-US" sz="3200" baseline="-25000" dirty="0">
                <a:latin typeface="Book Antiqua" panose="02040602050305030304" pitchFamily="18" charset="0"/>
                <a:ea typeface="Calibri" panose="020F0502020204030204" pitchFamily="34" charset="0"/>
                <a:cs typeface="Arial" panose="020B0604020202020204" pitchFamily="34" charset="0"/>
              </a:rPr>
              <a:t>3</a:t>
            </a:r>
            <a:r>
              <a:rPr lang="en-US" sz="3200" dirty="0">
                <a:latin typeface="Book Antiqua" panose="02040602050305030304" pitchFamily="18" charset="0"/>
                <a:ea typeface="Calibri" panose="020F0502020204030204" pitchFamily="34" charset="0"/>
                <a:cs typeface="Arial" panose="020B0604020202020204" pitchFamily="34" charset="0"/>
              </a:rPr>
              <a:t> of the sodium </a:t>
            </a:r>
            <a:r>
              <a:rPr lang="en-US" sz="3200" dirty="0" err="1">
                <a:latin typeface="Book Antiqua" panose="02040602050305030304" pitchFamily="18" charset="0"/>
                <a:ea typeface="Calibri" panose="020F0502020204030204" pitchFamily="34" charset="0"/>
                <a:cs typeface="Arial" panose="020B0604020202020204" pitchFamily="34" charset="0"/>
              </a:rPr>
              <a:t>fussion</a:t>
            </a:r>
            <a:r>
              <a:rPr lang="en-US" sz="3200" dirty="0">
                <a:latin typeface="Book Antiqua" panose="02040602050305030304" pitchFamily="18" charset="0"/>
                <a:ea typeface="Calibri" panose="020F0502020204030204" pitchFamily="34" charset="0"/>
                <a:cs typeface="Arial" panose="020B0604020202020204" pitchFamily="34" charset="0"/>
              </a:rPr>
              <a:t> filtrate, add about 2 cm</a:t>
            </a:r>
            <a:r>
              <a:rPr lang="en-US" sz="3200" baseline="30000" dirty="0">
                <a:latin typeface="Book Antiqua" panose="02040602050305030304" pitchFamily="18" charset="0"/>
                <a:ea typeface="Calibri" panose="020F0502020204030204" pitchFamily="34" charset="0"/>
                <a:cs typeface="Arial" panose="020B0604020202020204" pitchFamily="34" charset="0"/>
              </a:rPr>
              <a:t>3</a:t>
            </a:r>
            <a:r>
              <a:rPr lang="en-US" sz="3200" dirty="0">
                <a:latin typeface="Book Antiqua" panose="02040602050305030304" pitchFamily="18" charset="0"/>
                <a:ea typeface="Calibri" panose="020F0502020204030204" pitchFamily="34" charset="0"/>
                <a:cs typeface="Arial" panose="020B0604020202020204" pitchFamily="34" charset="0"/>
              </a:rPr>
              <a:t> of concentrated HNO</a:t>
            </a:r>
            <a:r>
              <a:rPr lang="en-US" sz="3200" baseline="-25000" dirty="0">
                <a:latin typeface="Book Antiqua" panose="02040602050305030304" pitchFamily="18" charset="0"/>
                <a:ea typeface="Calibri" panose="020F0502020204030204" pitchFamily="34" charset="0"/>
                <a:cs typeface="Arial" panose="020B0604020202020204" pitchFamily="34" charset="0"/>
              </a:rPr>
              <a:t>3</a:t>
            </a:r>
            <a:r>
              <a:rPr lang="en-US" sz="3200" dirty="0">
                <a:latin typeface="Book Antiqua" panose="02040602050305030304" pitchFamily="18" charset="0"/>
                <a:ea typeface="Calibri" panose="020F0502020204030204" pitchFamily="34" charset="0"/>
                <a:cs typeface="Arial" panose="020B0604020202020204" pitchFamily="34" charset="0"/>
              </a:rPr>
              <a:t> and boil in order to convert any phosphorous present into phosphate (v) ion, cool the solution and add ammonia </a:t>
            </a:r>
            <a:r>
              <a:rPr lang="en-US" sz="3200" dirty="0" err="1">
                <a:latin typeface="Book Antiqua" panose="02040602050305030304" pitchFamily="18" charset="0"/>
                <a:ea typeface="Calibri" panose="020F0502020204030204" pitchFamily="34" charset="0"/>
                <a:cs typeface="Arial" panose="020B0604020202020204" pitchFamily="34" charset="0"/>
              </a:rPr>
              <a:t>molybdate</a:t>
            </a:r>
            <a:r>
              <a:rPr lang="en-US" sz="3200" dirty="0">
                <a:latin typeface="Book Antiqua" panose="02040602050305030304" pitchFamily="18" charset="0"/>
                <a:ea typeface="Calibri" panose="020F0502020204030204" pitchFamily="34" charset="0"/>
                <a:cs typeface="Arial" panose="020B0604020202020204" pitchFamily="34" charset="0"/>
              </a:rPr>
              <a:t> (vi). The formation of a </a:t>
            </a:r>
            <a:r>
              <a:rPr lang="en-US" sz="3200" b="1" dirty="0">
                <a:latin typeface="Book Antiqua" panose="02040602050305030304" pitchFamily="18" charset="0"/>
                <a:ea typeface="Calibri" panose="020F0502020204030204" pitchFamily="34" charset="0"/>
                <a:cs typeface="Arial" panose="020B0604020202020204" pitchFamily="34" charset="0"/>
              </a:rPr>
              <a:t>YELLO</a:t>
            </a:r>
            <a:r>
              <a:rPr lang="en-US" sz="3200" dirty="0">
                <a:latin typeface="Book Antiqua" panose="02040602050305030304" pitchFamily="18" charset="0"/>
                <a:ea typeface="Calibri" panose="020F0502020204030204" pitchFamily="34" charset="0"/>
                <a:cs typeface="Arial" panose="020B0604020202020204" pitchFamily="34" charset="0"/>
              </a:rPr>
              <a:t>W precipitate gently warning to a temperature of 50 </a:t>
            </a:r>
            <a:r>
              <a:rPr lang="en-US" sz="3200" baseline="30000" dirty="0">
                <a:latin typeface="Book Antiqua" panose="02040602050305030304" pitchFamily="18" charset="0"/>
                <a:ea typeface="Calibri" panose="020F0502020204030204" pitchFamily="34" charset="0"/>
                <a:cs typeface="Arial" panose="020B0604020202020204" pitchFamily="34" charset="0"/>
              </a:rPr>
              <a:t>0</a:t>
            </a:r>
            <a:r>
              <a:rPr lang="en-US" sz="3200" dirty="0">
                <a:latin typeface="Book Antiqua" panose="02040602050305030304" pitchFamily="18" charset="0"/>
                <a:ea typeface="Calibri" panose="020F0502020204030204" pitchFamily="34" charset="0"/>
                <a:cs typeface="Arial" panose="020B0604020202020204" pitchFamily="34" charset="0"/>
              </a:rPr>
              <a:t>C indicates the presence of phosphorous.</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4722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359" y="513843"/>
            <a:ext cx="10415751" cy="5830314"/>
          </a:xfrm>
          <a:prstGeom prst="rect">
            <a:avLst/>
          </a:prstGeom>
        </p:spPr>
        <p:txBody>
          <a:bodyPr wrap="square">
            <a:spAutoFit/>
          </a:bodyPr>
          <a:lstStyle/>
          <a:p>
            <a:pPr algn="ctr">
              <a:lnSpc>
                <a:spcPct val="115000"/>
              </a:lnSpc>
              <a:spcAft>
                <a:spcPts val="1000"/>
              </a:spcAft>
            </a:pPr>
            <a:r>
              <a:rPr lang="en-US" sz="2400" b="1" u="sng" dirty="0">
                <a:latin typeface="Book Antiqua" panose="02040602050305030304" pitchFamily="18" charset="0"/>
                <a:ea typeface="Calibri" panose="020F0502020204030204" pitchFamily="34" charset="0"/>
                <a:cs typeface="Arial" panose="020B0604020202020204" pitchFamily="34" charset="0"/>
              </a:rPr>
              <a:t>ISOLATION AND PURIFICATION OF ORGANIC COMPOUND</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400" dirty="0">
                <a:latin typeface="Book Antiqua" panose="02040602050305030304" pitchFamily="18" charset="0"/>
                <a:ea typeface="Calibri" panose="020F0502020204030204" pitchFamily="34" charset="0"/>
                <a:cs typeface="Arial" panose="020B0604020202020204" pitchFamily="34" charset="0"/>
              </a:rPr>
              <a:t>The techniques for isolation and purification of organic compounds use </a:t>
            </a:r>
            <a:r>
              <a:rPr lang="en-US" sz="2400" u="sng" dirty="0">
                <a:latin typeface="Book Antiqua" panose="02040602050305030304" pitchFamily="18" charset="0"/>
                <a:ea typeface="Calibri" panose="020F0502020204030204" pitchFamily="34" charset="0"/>
                <a:cs typeface="Arial" panose="020B0604020202020204" pitchFamily="34" charset="0"/>
              </a:rPr>
              <a:t>phase </a:t>
            </a:r>
            <a:r>
              <a:rPr lang="en-US" sz="2400" u="sng" dirty="0" err="1">
                <a:latin typeface="Book Antiqua" panose="02040602050305030304" pitchFamily="18" charset="0"/>
                <a:ea typeface="Calibri" panose="020F0502020204030204" pitchFamily="34" charset="0"/>
                <a:cs typeface="Arial" panose="020B0604020202020204" pitchFamily="34" charset="0"/>
              </a:rPr>
              <a:t>equilibra</a:t>
            </a:r>
            <a:r>
              <a:rPr lang="en-US" sz="2400" u="sng" dirty="0">
                <a:latin typeface="Book Antiqua" panose="02040602050305030304" pitchFamily="18" charset="0"/>
                <a:ea typeface="Calibri" panose="020F0502020204030204" pitchFamily="34" charset="0"/>
                <a:cs typeface="Arial" panose="020B0604020202020204" pitchFamily="34"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400" b="1" u="sng" dirty="0">
                <a:latin typeface="Book Antiqua" panose="02040602050305030304" pitchFamily="18" charset="0"/>
                <a:ea typeface="Calibri" panose="020F0502020204030204" pitchFamily="34" charset="0"/>
                <a:cs typeface="Arial" panose="020B0604020202020204" pitchFamily="34" charset="0"/>
              </a:rPr>
              <a:t>ISOLATION BY EXTRACTION</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400" b="1" dirty="0">
                <a:latin typeface="Book Antiqua" panose="02040602050305030304" pitchFamily="18" charset="0"/>
                <a:ea typeface="Calibri" panose="020F0502020204030204" pitchFamily="34" charset="0"/>
                <a:cs typeface="Arial" panose="020B0604020202020204" pitchFamily="34" charset="0"/>
              </a:rPr>
              <a:t>Solid – Liquid extraction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400" dirty="0">
                <a:latin typeface="Book Antiqua" panose="02040602050305030304" pitchFamily="18" charset="0"/>
                <a:ea typeface="Calibri" panose="020F0502020204030204" pitchFamily="34" charset="0"/>
                <a:cs typeface="Arial" panose="020B0604020202020204" pitchFamily="34" charset="0"/>
              </a:rPr>
              <a:t>When the material to be extracted into a liquid is very soluble, simple stirring or shaking of a suspension of a solid in the liquid followed by gravity filtration to move insoluble impunities (cold extraction).</a:t>
            </a:r>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400" dirty="0">
                <a:latin typeface="Book Antiqua" panose="02040602050305030304" pitchFamily="18" charset="0"/>
                <a:ea typeface="Calibri" panose="020F0502020204030204" pitchFamily="34" charset="0"/>
                <a:cs typeface="Arial" panose="020B0604020202020204" pitchFamily="34" charset="0"/>
              </a:rPr>
              <a:t>When the material to be extracted is less soluble or is appeal in an insoluble matrix, a continuous extraction device such as </a:t>
            </a:r>
            <a:r>
              <a:rPr lang="en-US" sz="2400" b="1" dirty="0" err="1">
                <a:latin typeface="Book Antiqua" panose="02040602050305030304" pitchFamily="18" charset="0"/>
                <a:ea typeface="Calibri" panose="020F0502020204030204" pitchFamily="34" charset="0"/>
                <a:cs typeface="Arial" panose="020B0604020202020204" pitchFamily="34" charset="0"/>
              </a:rPr>
              <a:t>soxhlet</a:t>
            </a:r>
            <a:r>
              <a:rPr lang="en-US" sz="2400" b="1" dirty="0">
                <a:latin typeface="Book Antiqua" panose="02040602050305030304" pitchFamily="18" charset="0"/>
                <a:ea typeface="Calibri" panose="020F0502020204030204" pitchFamily="34" charset="0"/>
                <a:cs typeface="Arial" panose="020B0604020202020204" pitchFamily="34" charset="0"/>
              </a:rPr>
              <a:t> extractor</a:t>
            </a:r>
            <a:r>
              <a:rPr lang="en-US" sz="2400" dirty="0">
                <a:latin typeface="Book Antiqua" panose="02040602050305030304" pitchFamily="18" charset="0"/>
                <a:ea typeface="Calibri" panose="020F0502020204030204" pitchFamily="34" charset="0"/>
                <a:cs typeface="Arial" panose="020B0604020202020204" pitchFamily="34" charset="0"/>
              </a:rPr>
              <a:t> used. This device boils the extracted liquid, condense it so that it can come in contact with solid. The liquid is then siphons  back into the boiling flask.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668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3585" y="642083"/>
            <a:ext cx="10268607" cy="5149102"/>
          </a:xfrm>
          <a:prstGeom prst="rect">
            <a:avLst/>
          </a:prstGeom>
        </p:spPr>
        <p:txBody>
          <a:bodyPr wrap="square">
            <a:spAutoFit/>
          </a:bodyPr>
          <a:lstStyle/>
          <a:p>
            <a:pPr algn="just">
              <a:lnSpc>
                <a:spcPct val="115000"/>
              </a:lnSpc>
              <a:spcAft>
                <a:spcPts val="1000"/>
              </a:spcAft>
            </a:pPr>
            <a:r>
              <a:rPr lang="en-US" sz="2200" b="1" dirty="0">
                <a:latin typeface="Book Antiqua" panose="02040602050305030304" pitchFamily="18" charset="0"/>
                <a:ea typeface="Calibri" panose="020F0502020204030204" pitchFamily="34" charset="0"/>
                <a:cs typeface="Arial" panose="020B0604020202020204" pitchFamily="34" charset="0"/>
              </a:rPr>
              <a:t>Liquid – liquid Extraction.</a:t>
            </a:r>
            <a:endParaRPr lang="en-US" sz="2200" dirty="0">
              <a:latin typeface="Calibri" panose="020F0502020204030204" pitchFamily="34" charset="0"/>
              <a:ea typeface="Calibri" panose="020F0502020204030204" pitchFamily="34" charset="0"/>
              <a:cs typeface="Arial" panose="020B0604020202020204" pitchFamily="34" charset="0"/>
            </a:endParaRPr>
          </a:p>
          <a:p>
            <a:pPr algn="just">
              <a:lnSpc>
                <a:spcPct val="115000"/>
              </a:lnSpc>
              <a:spcAft>
                <a:spcPts val="1000"/>
              </a:spcAft>
            </a:pPr>
            <a:r>
              <a:rPr lang="en-US" sz="2200" dirty="0">
                <a:latin typeface="Book Antiqua" panose="02040602050305030304" pitchFamily="18" charset="0"/>
                <a:ea typeface="Calibri" panose="020F0502020204030204" pitchFamily="34" charset="0"/>
                <a:cs typeface="Arial" panose="020B0604020202020204" pitchFamily="34" charset="0"/>
              </a:rPr>
              <a:t>This method is used to separate a component from one liquid phase into another. In most cases, one phase as in aqueous soluble and the other is an immiscible organic liquid. Two phases are shaken together gently in a </a:t>
            </a:r>
            <a:r>
              <a:rPr lang="en-US" sz="2200" dirty="0" err="1">
                <a:latin typeface="Book Antiqua" panose="02040602050305030304" pitchFamily="18" charset="0"/>
                <a:ea typeface="Calibri" panose="020F0502020204030204" pitchFamily="34" charset="0"/>
                <a:cs typeface="Arial" panose="020B0604020202020204" pitchFamily="34" charset="0"/>
              </a:rPr>
              <a:t>separatory</a:t>
            </a:r>
            <a:r>
              <a:rPr lang="en-US" sz="2200" dirty="0">
                <a:latin typeface="Book Antiqua" panose="02040602050305030304" pitchFamily="18" charset="0"/>
                <a:ea typeface="Calibri" panose="020F0502020204030204" pitchFamily="34" charset="0"/>
                <a:cs typeface="Arial" panose="020B0604020202020204" pitchFamily="34" charset="0"/>
              </a:rPr>
              <a:t> funnel. It is then separated by allowing the lower dense phase to drain out. Multiple extraction can be done. </a:t>
            </a:r>
            <a:endParaRPr lang="en-US" sz="2200" dirty="0">
              <a:latin typeface="Calibri" panose="020F0502020204030204" pitchFamily="34" charset="0"/>
              <a:ea typeface="Calibri" panose="020F0502020204030204" pitchFamily="34" charset="0"/>
              <a:cs typeface="Arial" panose="020B0604020202020204" pitchFamily="34" charset="0"/>
            </a:endParaRPr>
          </a:p>
          <a:p>
            <a:pPr algn="ctr">
              <a:lnSpc>
                <a:spcPct val="115000"/>
              </a:lnSpc>
            </a:pPr>
            <a:r>
              <a:rPr lang="en-US" sz="2200" b="1" dirty="0">
                <a:latin typeface="Book Antiqua" panose="02040602050305030304" pitchFamily="18" charset="0"/>
                <a:ea typeface="Calibri" panose="020F0502020204030204" pitchFamily="34" charset="0"/>
                <a:cs typeface="Arial" panose="020B0604020202020204" pitchFamily="34" charset="0"/>
              </a:rPr>
              <a:t>PURIFICATION</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2200" dirty="0">
                <a:latin typeface="Book Antiqua" panose="02040602050305030304" pitchFamily="18" charset="0"/>
                <a:ea typeface="Calibri" panose="020F0502020204030204" pitchFamily="34" charset="0"/>
                <a:cs typeface="Arial" panose="020B0604020202020204" pitchFamily="34" charset="0"/>
              </a:rPr>
              <a:t>The purification of organic compounds is a necessary step after its extraction from a natural source or its synthesis in the laboratory. The methods depend on the nature of the compound and the impurity present. </a:t>
            </a:r>
            <a:endParaRPr lang="en-US" sz="2200"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2200" dirty="0">
                <a:latin typeface="Book Antiqua" panose="02040602050305030304" pitchFamily="18" charset="0"/>
                <a:ea typeface="Calibri" panose="020F0502020204030204" pitchFamily="34" charset="0"/>
                <a:cs typeface="Arial" panose="020B0604020202020204" pitchFamily="34" charset="0"/>
              </a:rPr>
              <a:t>The factors that could be considered when selecting method of purification are Boiling point, melting point, solubility and </a:t>
            </a:r>
            <a:r>
              <a:rPr lang="en-US" sz="2200" dirty="0" err="1">
                <a:latin typeface="Book Antiqua" panose="02040602050305030304" pitchFamily="18" charset="0"/>
                <a:ea typeface="Calibri" panose="020F0502020204030204" pitchFamily="34" charset="0"/>
                <a:cs typeface="Arial" panose="020B0604020202020204" pitchFamily="34" charset="0"/>
              </a:rPr>
              <a:t>cyristallization</a:t>
            </a:r>
            <a:r>
              <a:rPr lang="en-US" sz="2200" dirty="0">
                <a:latin typeface="Book Antiqua" panose="02040602050305030304" pitchFamily="18" charset="0"/>
                <a:ea typeface="Calibri" panose="020F0502020204030204" pitchFamily="34" charset="0"/>
                <a:cs typeface="Arial" panose="020B0604020202020204" pitchFamily="34" charset="0"/>
              </a:rPr>
              <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797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4910" y="448799"/>
            <a:ext cx="9911255" cy="4764381"/>
          </a:xfrm>
          <a:prstGeom prst="rect">
            <a:avLst/>
          </a:prstGeom>
        </p:spPr>
        <p:txBody>
          <a:bodyPr wrap="square">
            <a:spAutoFit/>
          </a:bodyPr>
          <a:lstStyle/>
          <a:p>
            <a:pPr algn="ctr">
              <a:lnSpc>
                <a:spcPct val="115000"/>
              </a:lnSpc>
            </a:pPr>
            <a:r>
              <a:rPr lang="en-US" sz="2400" b="1" dirty="0">
                <a:latin typeface="Book Antiqua" panose="02040602050305030304" pitchFamily="18" charset="0"/>
                <a:ea typeface="Calibri" panose="020F0502020204030204" pitchFamily="34" charset="0"/>
                <a:cs typeface="Arial" panose="020B0604020202020204" pitchFamily="34" charset="0"/>
              </a:rPr>
              <a:t>METHOD OF PURIFICATION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2400" b="1" dirty="0">
                <a:latin typeface="Book Antiqua" panose="02040602050305030304" pitchFamily="18" charset="0"/>
                <a:ea typeface="Calibri" panose="020F0502020204030204" pitchFamily="34" charset="0"/>
                <a:cs typeface="Arial" panose="020B0604020202020204" pitchFamily="34" charset="0"/>
              </a:rPr>
              <a:t>Sublimation:</a:t>
            </a:r>
            <a:r>
              <a:rPr lang="en-US" sz="2400" u="sng" dirty="0">
                <a:latin typeface="Book Antiqua" panose="02040602050305030304" pitchFamily="18" charset="0"/>
                <a:ea typeface="Calibri" panose="020F0502020204030204" pitchFamily="34" charset="0"/>
                <a:cs typeface="Arial" panose="020B0604020202020204" pitchFamily="34" charset="0"/>
              </a:rPr>
              <a:t> </a:t>
            </a:r>
            <a:r>
              <a:rPr lang="en-US" sz="2400" dirty="0">
                <a:latin typeface="Book Antiqua" panose="02040602050305030304" pitchFamily="18" charset="0"/>
                <a:ea typeface="Calibri" panose="020F0502020204030204" pitchFamily="34" charset="0"/>
                <a:cs typeface="Arial" panose="020B0604020202020204" pitchFamily="34" charset="0"/>
              </a:rPr>
              <a:t>It can be applied to only compounds that change their state directly from solid to </a:t>
            </a:r>
            <a:r>
              <a:rPr lang="en-US" sz="2400" dirty="0" err="1">
                <a:latin typeface="Book Antiqua" panose="02040602050305030304" pitchFamily="18" charset="0"/>
                <a:ea typeface="Calibri" panose="020F0502020204030204" pitchFamily="34" charset="0"/>
                <a:cs typeface="Arial" panose="020B0604020202020204" pitchFamily="34" charset="0"/>
              </a:rPr>
              <a:t>vapour</a:t>
            </a:r>
            <a:r>
              <a:rPr lang="en-US" sz="2400" dirty="0">
                <a:latin typeface="Book Antiqua" panose="02040602050305030304" pitchFamily="18" charset="0"/>
                <a:ea typeface="Calibri" panose="020F0502020204030204" pitchFamily="34" charset="0"/>
                <a:cs typeface="Arial" panose="020B0604020202020204" pitchFamily="34" charset="0"/>
              </a:rPr>
              <a:t> on heating. Hence, it can be used to separate </a:t>
            </a:r>
            <a:r>
              <a:rPr lang="en-US" sz="2400" dirty="0" err="1">
                <a:latin typeface="Book Antiqua" panose="02040602050305030304" pitchFamily="18" charset="0"/>
                <a:ea typeface="Calibri" panose="020F0502020204030204" pitchFamily="34" charset="0"/>
                <a:cs typeface="Arial" panose="020B0604020202020204" pitchFamily="34" charset="0"/>
              </a:rPr>
              <a:t>sublimable</a:t>
            </a:r>
            <a:r>
              <a:rPr lang="en-US" sz="2400" dirty="0">
                <a:latin typeface="Book Antiqua" panose="02040602050305030304" pitchFamily="18" charset="0"/>
                <a:ea typeface="Calibri" panose="020F0502020204030204" pitchFamily="34" charset="0"/>
                <a:cs typeface="Arial" panose="020B0604020202020204" pitchFamily="34" charset="0"/>
              </a:rPr>
              <a:t> compound from non-</a:t>
            </a:r>
            <a:r>
              <a:rPr lang="en-US" sz="2400" dirty="0" err="1">
                <a:latin typeface="Book Antiqua" panose="02040602050305030304" pitchFamily="18" charset="0"/>
                <a:ea typeface="Calibri" panose="020F0502020204030204" pitchFamily="34" charset="0"/>
                <a:cs typeface="Arial" panose="020B0604020202020204" pitchFamily="34" charset="0"/>
              </a:rPr>
              <a:t>sublimable</a:t>
            </a:r>
            <a:r>
              <a:rPr lang="en-US" sz="2400" dirty="0">
                <a:latin typeface="Book Antiqua" panose="02040602050305030304" pitchFamily="18" charset="0"/>
                <a:ea typeface="Calibri" panose="020F0502020204030204" pitchFamily="34" charset="0"/>
                <a:cs typeface="Arial" panose="020B0604020202020204" pitchFamily="34" charset="0"/>
              </a:rPr>
              <a:t> impurities.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0"/>
              </a:spcAft>
              <a:buFont typeface="+mj-lt"/>
              <a:buAutoNum type="arabicPeriod"/>
            </a:pPr>
            <a:r>
              <a:rPr lang="en-US" sz="2400" b="1" dirty="0">
                <a:latin typeface="Book Antiqua" panose="02040602050305030304" pitchFamily="18" charset="0"/>
                <a:ea typeface="Calibri" panose="020F0502020204030204" pitchFamily="34" charset="0"/>
                <a:cs typeface="Arial" panose="020B0604020202020204" pitchFamily="34" charset="0"/>
              </a:rPr>
              <a:t>Crystallization:</a:t>
            </a:r>
            <a:r>
              <a:rPr lang="en-US" sz="2400" dirty="0">
                <a:latin typeface="Book Antiqua" panose="02040602050305030304" pitchFamily="18" charset="0"/>
                <a:ea typeface="Calibri" panose="020F0502020204030204" pitchFamily="34" charset="0"/>
                <a:cs typeface="Arial" panose="020B0604020202020204" pitchFamily="34" charset="0"/>
              </a:rPr>
              <a:t> This method uses the differences in solubility. When a concentrated solution is prepared by dissolving a compound in a suitable solvent the pure compound crystallizes out on cooling. The dissolved impurities are removed through filtrations. Example is the mixture of sugar and sodium chloride </a:t>
            </a:r>
            <a:r>
              <a:rPr lang="en-US" sz="2400" dirty="0" err="1">
                <a:latin typeface="Book Antiqua" panose="02040602050305030304" pitchFamily="18" charset="0"/>
                <a:ea typeface="Calibri" panose="020F0502020204030204" pitchFamily="34" charset="0"/>
                <a:cs typeface="Arial" panose="020B0604020202020204" pitchFamily="34" charset="0"/>
              </a:rPr>
              <a:t>NaCl</a:t>
            </a:r>
            <a:r>
              <a:rPr lang="en-US" sz="2400" dirty="0">
                <a:latin typeface="Book Antiqua" panose="02040602050305030304" pitchFamily="18" charset="0"/>
                <a:ea typeface="Calibri" panose="020F0502020204030204" pitchFamily="34" charset="0"/>
                <a:cs typeface="Arial" panose="020B0604020202020204" pitchFamily="34" charset="0"/>
              </a:rPr>
              <a:t> in hot ethanol (C</a:t>
            </a:r>
            <a:r>
              <a:rPr lang="en-US" sz="2400" baseline="-25000" dirty="0">
                <a:latin typeface="Book Antiqua" panose="02040602050305030304" pitchFamily="18" charset="0"/>
                <a:ea typeface="Calibri" panose="020F0502020204030204" pitchFamily="34" charset="0"/>
                <a:cs typeface="Arial" panose="020B0604020202020204" pitchFamily="34" charset="0"/>
              </a:rPr>
              <a:t>5</a:t>
            </a:r>
            <a:r>
              <a:rPr lang="en-US" sz="2400" dirty="0">
                <a:latin typeface="Book Antiqua" panose="02040602050305030304" pitchFamily="18" charset="0"/>
                <a:ea typeface="Calibri" panose="020F0502020204030204" pitchFamily="34" charset="0"/>
                <a:cs typeface="Arial" panose="020B0604020202020204" pitchFamily="34" charset="0"/>
              </a:rPr>
              <a:t>H</a:t>
            </a:r>
            <a:r>
              <a:rPr lang="en-US" sz="2400" baseline="-25000" dirty="0">
                <a:latin typeface="Book Antiqua" panose="02040602050305030304" pitchFamily="18" charset="0"/>
                <a:ea typeface="Calibri" panose="020F0502020204030204" pitchFamily="34" charset="0"/>
                <a:cs typeface="Arial" panose="020B0604020202020204" pitchFamily="34" charset="0"/>
              </a:rPr>
              <a:t>5</a:t>
            </a:r>
            <a:r>
              <a:rPr lang="en-US" sz="2400" dirty="0">
                <a:latin typeface="Book Antiqua" panose="02040602050305030304" pitchFamily="18" charset="0"/>
                <a:ea typeface="Calibri" panose="020F0502020204030204" pitchFamily="34" charset="0"/>
                <a:cs typeface="Arial" panose="020B0604020202020204" pitchFamily="34" charset="0"/>
              </a:rPr>
              <a:t>OH).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mj-lt"/>
              <a:buAutoNum type="arabicPeriod"/>
            </a:pPr>
            <a:r>
              <a:rPr lang="en-US" sz="2400" b="1" dirty="0">
                <a:latin typeface="Book Antiqua" panose="02040602050305030304" pitchFamily="18" charset="0"/>
                <a:ea typeface="Calibri" panose="020F0502020204030204" pitchFamily="34" charset="0"/>
                <a:cs typeface="Arial" panose="020B0604020202020204" pitchFamily="34" charset="0"/>
              </a:rPr>
              <a:t>Distillation:</a:t>
            </a:r>
            <a:r>
              <a:rPr lang="en-US" sz="2400" dirty="0">
                <a:latin typeface="Book Antiqua" panose="02040602050305030304" pitchFamily="18" charset="0"/>
                <a:ea typeface="Calibri" panose="020F0502020204030204" pitchFamily="34" charset="0"/>
                <a:cs typeface="Arial" panose="020B0604020202020204" pitchFamily="34" charset="0"/>
              </a:rPr>
              <a:t> It is used in the separation of liquid with sufficient differences in their boiling point.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896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4607" y="415649"/>
            <a:ext cx="9827172" cy="5590954"/>
          </a:xfrm>
          <a:prstGeom prst="rect">
            <a:avLst/>
          </a:prstGeom>
        </p:spPr>
        <p:txBody>
          <a:bodyPr wrap="square">
            <a:spAutoFit/>
          </a:bodyPr>
          <a:lstStyle/>
          <a:p>
            <a:pPr marR="0" lvl="0" algn="just">
              <a:lnSpc>
                <a:spcPct val="115000"/>
              </a:lnSpc>
              <a:spcBef>
                <a:spcPts val="0"/>
              </a:spcBef>
              <a:spcAft>
                <a:spcPts val="0"/>
              </a:spcAft>
            </a:pPr>
            <a:r>
              <a:rPr lang="en-US" sz="2400" b="1" dirty="0">
                <a:latin typeface="Book Antiqua" panose="02040602050305030304" pitchFamily="18" charset="0"/>
                <a:ea typeface="Calibri" panose="020F0502020204030204" pitchFamily="34" charset="0"/>
                <a:cs typeface="Arial" panose="020B0604020202020204" pitchFamily="34" charset="0"/>
              </a:rPr>
              <a:t>4</a:t>
            </a:r>
            <a:r>
              <a:rPr lang="en-US" sz="2400" b="1" dirty="0" smtClean="0">
                <a:latin typeface="Book Antiqua" panose="02040602050305030304" pitchFamily="18" charset="0"/>
                <a:ea typeface="Calibri" panose="020F0502020204030204" pitchFamily="34" charset="0"/>
                <a:cs typeface="Arial" panose="020B0604020202020204" pitchFamily="34" charset="0"/>
              </a:rPr>
              <a:t>. Fractional </a:t>
            </a:r>
            <a:r>
              <a:rPr lang="en-US" sz="2400" b="1" dirty="0">
                <a:latin typeface="Book Antiqua" panose="02040602050305030304" pitchFamily="18" charset="0"/>
                <a:ea typeface="Calibri" panose="020F0502020204030204" pitchFamily="34" charset="0"/>
                <a:cs typeface="Arial" panose="020B0604020202020204" pitchFamily="34" charset="0"/>
              </a:rPr>
              <a:t>Distillation:</a:t>
            </a:r>
            <a:r>
              <a:rPr lang="en-US" sz="2400" dirty="0">
                <a:latin typeface="Book Antiqua" panose="02040602050305030304" pitchFamily="18" charset="0"/>
                <a:ea typeface="Calibri" panose="020F0502020204030204" pitchFamily="34" charset="0"/>
                <a:cs typeface="Arial" panose="020B0604020202020204" pitchFamily="34" charset="0"/>
              </a:rPr>
              <a:t> It is the separation of mixture used on the boiling point when the mixture is heated. The fractions or component with the lower boiling point </a:t>
            </a:r>
            <a:r>
              <a:rPr lang="en-US" sz="2400" dirty="0" err="1">
                <a:latin typeface="Book Antiqua" panose="02040602050305030304" pitchFamily="18" charset="0"/>
                <a:ea typeface="Calibri" panose="020F0502020204030204" pitchFamily="34" charset="0"/>
                <a:cs typeface="Arial" panose="020B0604020202020204" pitchFamily="34" charset="0"/>
              </a:rPr>
              <a:t>vapourizes</a:t>
            </a:r>
            <a:r>
              <a:rPr lang="en-US" sz="2400" dirty="0">
                <a:latin typeface="Book Antiqua" panose="02040602050305030304" pitchFamily="18" charset="0"/>
                <a:ea typeface="Calibri" panose="020F0502020204030204" pitchFamily="34" charset="0"/>
                <a:cs typeface="Arial" panose="020B0604020202020204" pitchFamily="34" charset="0"/>
              </a:rPr>
              <a:t> followed by the components with the higher boiling </a:t>
            </a:r>
            <a:r>
              <a:rPr lang="en-US" sz="2400" dirty="0" smtClean="0">
                <a:latin typeface="Book Antiqua" panose="02040602050305030304" pitchFamily="18" charset="0"/>
                <a:ea typeface="Calibri" panose="020F0502020204030204" pitchFamily="34" charset="0"/>
                <a:cs typeface="Arial" panose="020B0604020202020204" pitchFamily="34" charset="0"/>
              </a:rPr>
              <a:t>point.</a:t>
            </a:r>
            <a:endParaRPr lang="en-US" sz="2400" dirty="0" smtClean="0">
              <a:latin typeface="Calibri" panose="020F0502020204030204" pitchFamily="34" charset="0"/>
              <a:ea typeface="Calibri" panose="020F0502020204030204" pitchFamily="34" charset="0"/>
              <a:cs typeface="Arial" panose="020B0604020202020204" pitchFamily="34" charset="0"/>
            </a:endParaRPr>
          </a:p>
          <a:p>
            <a:pPr marR="0" lvl="0" algn="just">
              <a:lnSpc>
                <a:spcPct val="115000"/>
              </a:lnSpc>
              <a:spcBef>
                <a:spcPts val="0"/>
              </a:spcBef>
              <a:spcAft>
                <a:spcPts val="0"/>
              </a:spcAft>
            </a:pPr>
            <a:r>
              <a:rPr lang="en-US" sz="2400" b="1" dirty="0" smtClean="0">
                <a:latin typeface="Book Antiqua" panose="02040602050305030304" pitchFamily="18" charset="0"/>
                <a:ea typeface="Calibri" panose="020F0502020204030204" pitchFamily="34" charset="0"/>
                <a:cs typeface="Arial" panose="020B0604020202020204" pitchFamily="34" charset="0"/>
              </a:rPr>
              <a:t>5. Steam distillation:</a:t>
            </a:r>
            <a:r>
              <a:rPr lang="en-US" sz="2400" dirty="0" smtClean="0">
                <a:latin typeface="Book Antiqua" panose="02040602050305030304" pitchFamily="18" charset="0"/>
                <a:ea typeface="Calibri" panose="020F0502020204030204" pitchFamily="34" charset="0"/>
                <a:cs typeface="Arial" panose="020B0604020202020204" pitchFamily="34" charset="0"/>
              </a:rPr>
              <a:t> In this method substances which are steam volatile and immiscible with water can be separated basically lowering the distillation of the organic compound which is immiscible with water.</a:t>
            </a:r>
            <a:endParaRPr lang="en-US" sz="2400" dirty="0">
              <a:latin typeface="Calibri" panose="020F0502020204030204" pitchFamily="34" charset="0"/>
              <a:ea typeface="Calibri" panose="020F0502020204030204" pitchFamily="34" charset="0"/>
              <a:cs typeface="Arial" panose="020B0604020202020204" pitchFamily="34" charset="0"/>
            </a:endParaRPr>
          </a:p>
          <a:p>
            <a:pPr marR="0" lvl="0" algn="just">
              <a:lnSpc>
                <a:spcPct val="115000"/>
              </a:lnSpc>
              <a:spcBef>
                <a:spcPts val="0"/>
              </a:spcBef>
              <a:spcAft>
                <a:spcPts val="0"/>
              </a:spcAft>
            </a:pPr>
            <a:r>
              <a:rPr lang="en-US" sz="2400" b="1" dirty="0" smtClean="0">
                <a:latin typeface="Calibri" panose="020F0502020204030204" pitchFamily="34" charset="0"/>
                <a:ea typeface="Calibri" panose="020F0502020204030204" pitchFamily="34" charset="0"/>
                <a:cs typeface="Arial" panose="020B0604020202020204" pitchFamily="34" charset="0"/>
              </a:rPr>
              <a:t>6. </a:t>
            </a:r>
            <a:r>
              <a:rPr lang="en-US" sz="2400" b="1" dirty="0" smtClean="0">
                <a:latin typeface="Book Antiqua" panose="02040602050305030304" pitchFamily="18" charset="0"/>
                <a:ea typeface="Calibri" panose="020F0502020204030204" pitchFamily="34" charset="0"/>
                <a:cs typeface="Arial" panose="020B0604020202020204" pitchFamily="34" charset="0"/>
              </a:rPr>
              <a:t>Differential </a:t>
            </a:r>
            <a:r>
              <a:rPr lang="en-US" sz="2400" b="1" dirty="0">
                <a:latin typeface="Book Antiqua" panose="02040602050305030304" pitchFamily="18" charset="0"/>
                <a:ea typeface="Calibri" panose="020F0502020204030204" pitchFamily="34" charset="0"/>
                <a:cs typeface="Arial" panose="020B0604020202020204" pitchFamily="34" charset="0"/>
              </a:rPr>
              <a:t>extraction:</a:t>
            </a:r>
            <a:r>
              <a:rPr lang="en-US" sz="2400" dirty="0">
                <a:latin typeface="Book Antiqua" panose="02040602050305030304" pitchFamily="18" charset="0"/>
                <a:ea typeface="Calibri" panose="020F0502020204030204" pitchFamily="34" charset="0"/>
                <a:cs typeface="Arial" panose="020B0604020202020204" pitchFamily="34" charset="0"/>
              </a:rPr>
              <a:t> This is similar to the solid-liquid extraction as well as the liquid-liquid extraction discussed earlier. </a:t>
            </a:r>
            <a:endParaRPr lang="en-US" sz="2400" dirty="0" smtClean="0">
              <a:latin typeface="Calibri" panose="020F0502020204030204" pitchFamily="34" charset="0"/>
              <a:ea typeface="Calibri" panose="020F0502020204030204" pitchFamily="34" charset="0"/>
              <a:cs typeface="Arial" panose="020B0604020202020204" pitchFamily="34" charset="0"/>
            </a:endParaRPr>
          </a:p>
          <a:p>
            <a:pPr marR="0" lvl="0" algn="just">
              <a:lnSpc>
                <a:spcPct val="115000"/>
              </a:lnSpc>
              <a:spcBef>
                <a:spcPts val="0"/>
              </a:spcBef>
              <a:spcAft>
                <a:spcPts val="0"/>
              </a:spcAft>
            </a:pPr>
            <a:r>
              <a:rPr lang="en-US" sz="2400" b="1" dirty="0" smtClean="0">
                <a:latin typeface="Calibri" panose="020F0502020204030204" pitchFamily="34" charset="0"/>
                <a:ea typeface="Calibri" panose="020F0502020204030204" pitchFamily="34" charset="0"/>
                <a:cs typeface="Arial" panose="020B0604020202020204" pitchFamily="34" charset="0"/>
              </a:rPr>
              <a:t>7. </a:t>
            </a:r>
            <a:r>
              <a:rPr lang="en-US" sz="2400" b="1" dirty="0" smtClean="0">
                <a:latin typeface="Book Antiqua" panose="02040602050305030304" pitchFamily="18" charset="0"/>
                <a:ea typeface="Calibri" panose="020F0502020204030204" pitchFamily="34" charset="0"/>
                <a:cs typeface="Arial" panose="020B0604020202020204" pitchFamily="34" charset="0"/>
              </a:rPr>
              <a:t>Chromatography</a:t>
            </a:r>
            <a:r>
              <a:rPr lang="en-US" sz="2400" b="1" dirty="0">
                <a:latin typeface="Book Antiqua" panose="02040602050305030304" pitchFamily="18" charset="0"/>
                <a:ea typeface="Calibri" panose="020F0502020204030204" pitchFamily="34" charset="0"/>
                <a:cs typeface="Arial" panose="020B0604020202020204" pitchFamily="34" charset="0"/>
              </a:rPr>
              <a:t>:</a:t>
            </a:r>
            <a:r>
              <a:rPr lang="en-US" sz="2400" dirty="0">
                <a:latin typeface="Book Antiqua" panose="02040602050305030304" pitchFamily="18" charset="0"/>
                <a:ea typeface="Calibri" panose="020F0502020204030204" pitchFamily="34" charset="0"/>
                <a:cs typeface="Arial" panose="020B0604020202020204" pitchFamily="34" charset="0"/>
              </a:rPr>
              <a:t> It is an important techniques used to separate constituent particles of a mixture of a substance. It can also be used to purify.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8065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TotalTime>
  <Words>1168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 Antiqua</vt:lpstr>
      <vt:lpstr>Calibri</vt:lpstr>
      <vt:lpstr>Cambria Math</vt:lpstr>
      <vt:lpstr>Times New Roman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2024-05-05T16:51:18Z</dcterms:created>
  <dcterms:modified xsi:type="dcterms:W3CDTF">2024-05-05T17:27:11Z</dcterms:modified>
</cp:coreProperties>
</file>