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19.xml" ContentType="application/vnd.openxmlformats-officedocument.presentationml.slide+xml"/>
  <Override PartName="/ppt/notesSlides/notesSlide5.xml" ContentType="application/vnd.openxmlformats-officedocument.presentationml.notesSlide+xml"/>
  <Override PartName="/ppt/slides/slide20.xml" ContentType="application/vnd.openxmlformats-officedocument.presentationml.slide+xml"/>
  <Override PartName="/ppt/notesSlides/notesSlide6.xml" ContentType="application/vnd.openxmlformats-officedocument.presentationml.notesSlide+xml"/>
  <Override PartName="/ppt/slides/slide21.xml" ContentType="application/vnd.openxmlformats-officedocument.presentationml.slide+xml"/>
  <Override PartName="/ppt/notesSlides/notesSlide7.xml" ContentType="application/vnd.openxmlformats-officedocument.presentationml.notesSlide+xml"/>
  <Override PartName="/ppt/slides/slide22.xml" ContentType="application/vnd.openxmlformats-officedocument.presentationml.slide+xml"/>
  <Override PartName="/ppt/notesSlides/notesSlide8.xml" ContentType="application/vnd.openxmlformats-officedocument.presentationml.notesSlide+xml"/>
  <Override PartName="/ppt/slides/slide23.xml" ContentType="application/vnd.openxmlformats-officedocument.presentationml.slide+xml"/>
  <Override PartName="/ppt/notesSlides/notesSlide9.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notesSlides/notesSlide10.xml" ContentType="application/vnd.openxmlformats-officedocument.presentationml.notesSlide+xml"/>
  <Override PartName="/ppt/slides/slide26.xml" ContentType="application/vnd.openxmlformats-officedocument.presentationml.slide+xml"/>
  <Override PartName="/ppt/notesSlides/notesSlide11.xml" ContentType="application/vnd.openxmlformats-officedocument.presentationml.notesSlide+xml"/>
  <Override PartName="/ppt/slides/slide27.xml" ContentType="application/vnd.openxmlformats-officedocument.presentationml.slide+xml"/>
  <Override PartName="/ppt/notesSlides/notesSlide12.xml" ContentType="application/vnd.openxmlformats-officedocument.presentationml.notesSlide+xml"/>
  <Override PartName="/ppt/slides/slide28.xml" ContentType="application/vnd.openxmlformats-officedocument.presentationml.slide+xml"/>
  <Override PartName="/ppt/notesSlides/notesSlide13.xml" ContentType="application/vnd.openxmlformats-officedocument.presentationml.notesSlide+xml"/>
  <Override PartName="/ppt/slides/slide29.xml" ContentType="application/vnd.openxmlformats-officedocument.presentationml.slide+xml"/>
  <Override PartName="/ppt/notesSlides/notesSlide14.xml" ContentType="application/vnd.openxmlformats-officedocument.presentationml.notesSlide+xml"/>
  <Override PartName="/ppt/slides/slide30.xml" ContentType="application/vnd.openxmlformats-officedocument.presentationml.slide+xml"/>
  <Override PartName="/ppt/notesSlides/notesSlide15.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57" d="100"/>
          <a:sy n="57" d="100"/>
        </p:scale>
        <p:origin x="38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1" name=""/>
        <p:cNvGrpSpPr/>
        <p:nvPr/>
      </p:nvGrpSpPr>
      <p:grpSpPr>
        <a:xfrm>
          <a:off x="0" y="0"/>
          <a:ext cx="0" cy="0"/>
          <a:chOff x="0" y="0"/>
          <a:chExt cx="0" cy="0"/>
        </a:xfrm>
      </p:grpSpPr>
      <p:sp>
        <p:nvSpPr>
          <p:cNvPr id="104875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5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E5FA90DD-7136-440F-87BB-5EACD64D7A32}" type="datetimeFigureOut">
              <a:rPr lang="en-US" smtClean="0"/>
            </a:fld>
            <a:endParaRPr lang="en-US"/>
          </a:p>
        </p:txBody>
      </p:sp>
      <p:sp>
        <p:nvSpPr>
          <p:cNvPr id="104875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5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6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A43F613-F4F3-4E26-8AFC-E4916D5DC2F8}"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8" name="Rectangle 1031"/>
          <p:cNvSpPr>
            <a:spLocks noGrp="1" noChangeArrowheads="1"/>
          </p:cNvSpPr>
          <p:nvPr>
            <p:ph type="sldNum" sz="quarter" idx="5"/>
          </p:nvPr>
        </p:nvSpPr>
        <p:spPr/>
        <p:txBody>
          <a:bodyPr/>
          <a:p>
            <a:fld id="{A7A52774-D559-4975-9F1A-9A72D25AE3BB}" type="slidenum">
              <a:rPr altLang="en-US" lang="en-US"/>
            </a:fld>
            <a:endParaRPr altLang="en-US" lang="en-US"/>
          </a:p>
        </p:txBody>
      </p:sp>
      <p:sp>
        <p:nvSpPr>
          <p:cNvPr id="1048629" name="Rectangle 2"/>
          <p:cNvSpPr>
            <a:spLocks noChangeAspect="1" noRot="1" noGrp="1" noChangeArrowheads="1" noTextEdit="1"/>
          </p:cNvSpPr>
          <p:nvPr>
            <p:ph type="sldImg"/>
          </p:nvPr>
        </p:nvSpPr>
        <p:spPr/>
      </p:sp>
      <p:sp>
        <p:nvSpPr>
          <p:cNvPr id="1048630"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82" name="Rectangle 1031"/>
          <p:cNvSpPr>
            <a:spLocks noGrp="1" noChangeArrowheads="1"/>
          </p:cNvSpPr>
          <p:nvPr>
            <p:ph type="sldNum" sz="quarter" idx="5"/>
          </p:nvPr>
        </p:nvSpPr>
        <p:spPr/>
        <p:txBody>
          <a:bodyPr/>
          <a:p>
            <a:fld id="{29AE67EF-B543-4379-B233-05B0EF0F385D}" type="slidenum">
              <a:rPr altLang="en-US" lang="en-US"/>
            </a:fld>
            <a:endParaRPr altLang="en-US" lang="en-US"/>
          </a:p>
        </p:txBody>
      </p:sp>
      <p:sp>
        <p:nvSpPr>
          <p:cNvPr id="1048683" name="Rectangle 2"/>
          <p:cNvSpPr>
            <a:spLocks noChangeAspect="1" noRot="1" noGrp="1" noChangeArrowheads="1" noTextEdit="1"/>
          </p:cNvSpPr>
          <p:nvPr>
            <p:ph type="sldImg"/>
          </p:nvPr>
        </p:nvSpPr>
        <p:spPr/>
      </p:sp>
      <p:sp>
        <p:nvSpPr>
          <p:cNvPr id="1048684"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87" name="Rectangle 1031"/>
          <p:cNvSpPr>
            <a:spLocks noGrp="1" noChangeArrowheads="1"/>
          </p:cNvSpPr>
          <p:nvPr>
            <p:ph type="sldNum" sz="quarter" idx="5"/>
          </p:nvPr>
        </p:nvSpPr>
        <p:spPr/>
        <p:txBody>
          <a:bodyPr/>
          <a:p>
            <a:fld id="{F398BE96-E182-46F4-8013-25E063779F98}" type="slidenum">
              <a:rPr altLang="en-US" lang="en-US"/>
            </a:fld>
            <a:endParaRPr altLang="en-US" lang="en-US"/>
          </a:p>
        </p:txBody>
      </p:sp>
      <p:sp>
        <p:nvSpPr>
          <p:cNvPr id="1048688" name="Rectangle 2"/>
          <p:cNvSpPr>
            <a:spLocks noChangeAspect="1" noRot="1" noGrp="1" noChangeArrowheads="1" noTextEdit="1"/>
          </p:cNvSpPr>
          <p:nvPr>
            <p:ph type="sldImg"/>
          </p:nvPr>
        </p:nvSpPr>
        <p:spPr/>
      </p:sp>
      <p:sp>
        <p:nvSpPr>
          <p:cNvPr id="1048689"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92" name="Rectangle 1031"/>
          <p:cNvSpPr>
            <a:spLocks noGrp="1" noChangeArrowheads="1"/>
          </p:cNvSpPr>
          <p:nvPr>
            <p:ph type="sldNum" sz="quarter" idx="5"/>
          </p:nvPr>
        </p:nvSpPr>
        <p:spPr/>
        <p:txBody>
          <a:bodyPr/>
          <a:p>
            <a:fld id="{D098FDB0-0BD0-4B1D-850C-CBD424A32CE9}" type="slidenum">
              <a:rPr altLang="en-US" lang="en-US"/>
            </a:fld>
            <a:endParaRPr altLang="en-US" lang="en-US"/>
          </a:p>
        </p:txBody>
      </p:sp>
      <p:sp>
        <p:nvSpPr>
          <p:cNvPr id="1048693" name="Rectangle 2"/>
          <p:cNvSpPr>
            <a:spLocks noChangeAspect="1" noRot="1" noGrp="1" noChangeArrowheads="1" noTextEdit="1"/>
          </p:cNvSpPr>
          <p:nvPr>
            <p:ph type="sldImg"/>
          </p:nvPr>
        </p:nvSpPr>
        <p:spPr/>
      </p:sp>
      <p:sp>
        <p:nvSpPr>
          <p:cNvPr id="1048694"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97" name="Rectangle 1031"/>
          <p:cNvSpPr>
            <a:spLocks noGrp="1" noChangeArrowheads="1"/>
          </p:cNvSpPr>
          <p:nvPr>
            <p:ph type="sldNum" sz="quarter" idx="5"/>
          </p:nvPr>
        </p:nvSpPr>
        <p:spPr/>
        <p:txBody>
          <a:bodyPr/>
          <a:p>
            <a:fld id="{720E523A-FD47-4DF0-9935-931C9C699713}" type="slidenum">
              <a:rPr altLang="en-US" lang="en-US"/>
            </a:fld>
            <a:endParaRPr altLang="en-US" lang="en-US"/>
          </a:p>
        </p:txBody>
      </p:sp>
      <p:sp>
        <p:nvSpPr>
          <p:cNvPr id="1048698" name="Rectangle 2"/>
          <p:cNvSpPr>
            <a:spLocks noChangeAspect="1" noRot="1" noGrp="1" noChangeArrowheads="1" noTextEdit="1"/>
          </p:cNvSpPr>
          <p:nvPr>
            <p:ph type="sldImg"/>
          </p:nvPr>
        </p:nvSpPr>
        <p:spPr/>
      </p:sp>
      <p:sp>
        <p:nvSpPr>
          <p:cNvPr id="1048699"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02" name="Rectangle 1031"/>
          <p:cNvSpPr>
            <a:spLocks noGrp="1" noChangeArrowheads="1"/>
          </p:cNvSpPr>
          <p:nvPr>
            <p:ph type="sldNum" sz="quarter" idx="5"/>
          </p:nvPr>
        </p:nvSpPr>
        <p:spPr/>
        <p:txBody>
          <a:bodyPr/>
          <a:p>
            <a:fld id="{1C01D55B-5914-42B7-94BB-6EBDDE1595D9}" type="slidenum">
              <a:rPr altLang="en-US" lang="en-US"/>
            </a:fld>
            <a:endParaRPr altLang="en-US" lang="en-US"/>
          </a:p>
        </p:txBody>
      </p:sp>
      <p:sp>
        <p:nvSpPr>
          <p:cNvPr id="1048703" name="Rectangle 2"/>
          <p:cNvSpPr>
            <a:spLocks noChangeAspect="1" noRot="1" noGrp="1" noChangeArrowheads="1" noTextEdit="1"/>
          </p:cNvSpPr>
          <p:nvPr>
            <p:ph type="sldImg"/>
          </p:nvPr>
        </p:nvSpPr>
        <p:spPr/>
      </p:sp>
      <p:sp>
        <p:nvSpPr>
          <p:cNvPr id="1048704"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07" name="Rectangle 1031"/>
          <p:cNvSpPr>
            <a:spLocks noGrp="1" noChangeArrowheads="1"/>
          </p:cNvSpPr>
          <p:nvPr>
            <p:ph type="sldNum" sz="quarter" idx="5"/>
          </p:nvPr>
        </p:nvSpPr>
        <p:spPr/>
        <p:txBody>
          <a:bodyPr/>
          <a:p>
            <a:fld id="{3998AAC2-31D8-4542-897A-DC6923290417}" type="slidenum">
              <a:rPr altLang="en-US" lang="en-US"/>
            </a:fld>
            <a:endParaRPr altLang="en-US" lang="en-US"/>
          </a:p>
        </p:txBody>
      </p:sp>
      <p:sp>
        <p:nvSpPr>
          <p:cNvPr id="1048708" name="Rectangle 2"/>
          <p:cNvSpPr>
            <a:spLocks noChangeAspect="1" noRot="1" noGrp="1" noChangeArrowheads="1" noTextEdit="1"/>
          </p:cNvSpPr>
          <p:nvPr>
            <p:ph type="sldImg"/>
          </p:nvPr>
        </p:nvSpPr>
        <p:spPr/>
      </p:sp>
      <p:sp>
        <p:nvSpPr>
          <p:cNvPr id="1048709"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3" name="Rectangle 1031"/>
          <p:cNvSpPr>
            <a:spLocks noGrp="1" noChangeArrowheads="1"/>
          </p:cNvSpPr>
          <p:nvPr>
            <p:ph type="sldNum" sz="quarter" idx="5"/>
          </p:nvPr>
        </p:nvSpPr>
        <p:spPr/>
        <p:txBody>
          <a:bodyPr/>
          <a:p>
            <a:fld id="{220FA5B4-51B0-47BB-A6DA-DE97B42FEB76}" type="slidenum">
              <a:rPr altLang="en-US" lang="en-US"/>
            </a:fld>
            <a:endParaRPr altLang="en-US" lang="en-US"/>
          </a:p>
        </p:txBody>
      </p:sp>
      <p:sp>
        <p:nvSpPr>
          <p:cNvPr id="1048634" name="Rectangle 2"/>
          <p:cNvSpPr>
            <a:spLocks noChangeAspect="1" noRot="1" noGrp="1" noChangeArrowheads="1" noTextEdit="1"/>
          </p:cNvSpPr>
          <p:nvPr>
            <p:ph type="sldImg"/>
          </p:nvPr>
        </p:nvSpPr>
        <p:spPr/>
      </p:sp>
      <p:sp>
        <p:nvSpPr>
          <p:cNvPr id="1048635"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8" name="Rectangle 1031"/>
          <p:cNvSpPr>
            <a:spLocks noGrp="1" noChangeArrowheads="1"/>
          </p:cNvSpPr>
          <p:nvPr>
            <p:ph type="sldNum" sz="quarter" idx="5"/>
          </p:nvPr>
        </p:nvSpPr>
        <p:spPr/>
        <p:txBody>
          <a:bodyPr/>
          <a:p>
            <a:fld id="{B7D1D219-F8F7-4D84-AD79-055A81421903}" type="slidenum">
              <a:rPr altLang="en-US" lang="en-US"/>
            </a:fld>
            <a:endParaRPr altLang="en-US" lang="en-US"/>
          </a:p>
        </p:txBody>
      </p:sp>
      <p:sp>
        <p:nvSpPr>
          <p:cNvPr id="1048639" name="Rectangle 2"/>
          <p:cNvSpPr>
            <a:spLocks noChangeAspect="1" noRot="1" noGrp="1" noChangeArrowheads="1" noTextEdit="1"/>
          </p:cNvSpPr>
          <p:nvPr>
            <p:ph type="sldImg"/>
          </p:nvPr>
        </p:nvSpPr>
        <p:spPr/>
      </p:sp>
      <p:sp>
        <p:nvSpPr>
          <p:cNvPr id="1048640"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3" name="Rectangle 1031"/>
          <p:cNvSpPr>
            <a:spLocks noGrp="1" noChangeArrowheads="1"/>
          </p:cNvSpPr>
          <p:nvPr>
            <p:ph type="sldNum" sz="quarter" idx="5"/>
          </p:nvPr>
        </p:nvSpPr>
        <p:spPr/>
        <p:txBody>
          <a:bodyPr/>
          <a:p>
            <a:fld id="{BC6068C2-FA78-4534-829A-3CA6E854DF6A}" type="slidenum">
              <a:rPr altLang="en-US" lang="en-US"/>
            </a:fld>
            <a:endParaRPr altLang="en-US" lang="en-US"/>
          </a:p>
        </p:txBody>
      </p:sp>
      <p:sp>
        <p:nvSpPr>
          <p:cNvPr id="1048644" name="Rectangle 2"/>
          <p:cNvSpPr>
            <a:spLocks noChangeAspect="1" noRot="1" noGrp="1" noChangeArrowheads="1" noTextEdit="1"/>
          </p:cNvSpPr>
          <p:nvPr>
            <p:ph type="sldImg"/>
          </p:nvPr>
        </p:nvSpPr>
        <p:spPr/>
      </p:sp>
      <p:sp>
        <p:nvSpPr>
          <p:cNvPr id="1048645"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54" name="Rectangle 1031"/>
          <p:cNvSpPr>
            <a:spLocks noGrp="1" noChangeArrowheads="1"/>
          </p:cNvSpPr>
          <p:nvPr>
            <p:ph type="sldNum" sz="quarter" idx="5"/>
          </p:nvPr>
        </p:nvSpPr>
        <p:spPr/>
        <p:txBody>
          <a:bodyPr/>
          <a:p>
            <a:fld id="{15B12E38-D518-4ACD-A3E4-D85E7E2012A5}" type="slidenum">
              <a:rPr altLang="en-US" lang="en-US"/>
            </a:fld>
            <a:endParaRPr altLang="en-US" lang="en-US"/>
          </a:p>
        </p:txBody>
      </p:sp>
      <p:sp>
        <p:nvSpPr>
          <p:cNvPr id="1048655" name="Rectangle 2"/>
          <p:cNvSpPr>
            <a:spLocks noChangeAspect="1" noRot="1" noGrp="1" noChangeArrowheads="1" noTextEdit="1"/>
          </p:cNvSpPr>
          <p:nvPr>
            <p:ph type="sldImg"/>
          </p:nvPr>
        </p:nvSpPr>
        <p:spPr/>
      </p:sp>
      <p:sp>
        <p:nvSpPr>
          <p:cNvPr id="1048656"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59" name="Rectangle 1031"/>
          <p:cNvSpPr>
            <a:spLocks noGrp="1" noChangeArrowheads="1"/>
          </p:cNvSpPr>
          <p:nvPr>
            <p:ph type="sldNum" sz="quarter" idx="5"/>
          </p:nvPr>
        </p:nvSpPr>
        <p:spPr/>
        <p:txBody>
          <a:bodyPr/>
          <a:p>
            <a:fld id="{2C5FCD5C-C0E8-4FB2-A8E5-B81E7877453A}" type="slidenum">
              <a:rPr altLang="en-US" lang="en-US"/>
            </a:fld>
            <a:endParaRPr altLang="en-US" lang="en-US"/>
          </a:p>
        </p:txBody>
      </p:sp>
      <p:sp>
        <p:nvSpPr>
          <p:cNvPr id="1048660" name="Rectangle 2"/>
          <p:cNvSpPr>
            <a:spLocks noChangeAspect="1" noRot="1" noGrp="1" noChangeArrowheads="1" noTextEdit="1"/>
          </p:cNvSpPr>
          <p:nvPr>
            <p:ph type="sldImg"/>
          </p:nvPr>
        </p:nvSpPr>
        <p:spPr/>
      </p:sp>
      <p:sp>
        <p:nvSpPr>
          <p:cNvPr id="1048661"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64" name="Rectangle 1031"/>
          <p:cNvSpPr>
            <a:spLocks noGrp="1" noChangeArrowheads="1"/>
          </p:cNvSpPr>
          <p:nvPr>
            <p:ph type="sldNum" sz="quarter" idx="5"/>
          </p:nvPr>
        </p:nvSpPr>
        <p:spPr/>
        <p:txBody>
          <a:bodyPr/>
          <a:p>
            <a:fld id="{119DE1B0-EB6D-4E49-85E7-BA9EAE7D50AD}" type="slidenum">
              <a:rPr altLang="en-US" lang="en-US"/>
            </a:fld>
            <a:endParaRPr altLang="en-US" lang="en-US"/>
          </a:p>
        </p:txBody>
      </p:sp>
      <p:sp>
        <p:nvSpPr>
          <p:cNvPr id="1048665" name="Rectangle 2"/>
          <p:cNvSpPr>
            <a:spLocks noChangeAspect="1" noRot="1" noGrp="1" noChangeArrowheads="1" noTextEdit="1"/>
          </p:cNvSpPr>
          <p:nvPr>
            <p:ph type="sldImg"/>
          </p:nvPr>
        </p:nvSpPr>
        <p:spPr/>
      </p:sp>
      <p:sp>
        <p:nvSpPr>
          <p:cNvPr id="1048666"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70" name="Rectangle 1031"/>
          <p:cNvSpPr>
            <a:spLocks noGrp="1" noChangeArrowheads="1"/>
          </p:cNvSpPr>
          <p:nvPr>
            <p:ph type="sldNum" sz="quarter" idx="5"/>
          </p:nvPr>
        </p:nvSpPr>
        <p:spPr/>
        <p:txBody>
          <a:bodyPr/>
          <a:p>
            <a:fld id="{859DF0A3-BBBC-468D-BA31-3827636A3B67}" type="slidenum">
              <a:rPr altLang="en-US" lang="en-US"/>
            </a:fld>
            <a:endParaRPr altLang="en-US" lang="en-US"/>
          </a:p>
        </p:txBody>
      </p:sp>
      <p:sp>
        <p:nvSpPr>
          <p:cNvPr id="1048671" name="Rectangle 2"/>
          <p:cNvSpPr>
            <a:spLocks noChangeAspect="1" noRot="1" noGrp="1" noChangeArrowheads="1" noTextEdit="1"/>
          </p:cNvSpPr>
          <p:nvPr>
            <p:ph type="sldImg"/>
          </p:nvPr>
        </p:nvSpPr>
        <p:spPr/>
      </p:sp>
      <p:sp>
        <p:nvSpPr>
          <p:cNvPr id="1048672" name="Rectangle 3"/>
          <p:cNvSpPr>
            <a:spLocks noGrp="1" noChangeArrowheads="1"/>
          </p:cNvSpPr>
          <p:nvPr>
            <p:ph type="body" idx="1"/>
          </p:nvPr>
        </p:nvSpPr>
        <p:spPr/>
        <p:txBody>
          <a:bodyPr/>
          <a:p>
            <a:endParaRPr altLang="en-US"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75" name="Rectangle 1031"/>
          <p:cNvSpPr>
            <a:spLocks noGrp="1" noChangeArrowheads="1"/>
          </p:cNvSpPr>
          <p:nvPr>
            <p:ph type="sldNum" sz="quarter" idx="5"/>
          </p:nvPr>
        </p:nvSpPr>
        <p:spPr/>
        <p:txBody>
          <a:bodyPr/>
          <a:p>
            <a:fld id="{92E7102B-C425-4EF3-A00C-F896E0AC9BAD}" type="slidenum">
              <a:rPr altLang="en-US" lang="en-US"/>
            </a:fld>
            <a:endParaRPr altLang="en-US" lang="en-US"/>
          </a:p>
        </p:txBody>
      </p:sp>
      <p:sp>
        <p:nvSpPr>
          <p:cNvPr id="1048676" name="Rectangle 2"/>
          <p:cNvSpPr>
            <a:spLocks noChangeAspect="1" noRot="1" noGrp="1" noChangeArrowheads="1" noTextEdit="1"/>
          </p:cNvSpPr>
          <p:nvPr>
            <p:ph type="sldImg"/>
          </p:nvPr>
        </p:nvSpPr>
        <p:spPr/>
      </p:sp>
      <p:sp>
        <p:nvSpPr>
          <p:cNvPr id="1048677" name="Rectangle 3"/>
          <p:cNvSpPr>
            <a:spLocks noGrp="1" noChangeArrowheads="1"/>
          </p:cNvSpPr>
          <p:nvPr>
            <p:ph type="body" idx="1"/>
          </p:nvPr>
        </p:nvSpPr>
        <p:spPr/>
        <p:txBody>
          <a:bodyPr/>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14AF1832-D8B2-4F98-87D1-83CF5662C16F}"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9" name=""/>
        <p:cNvGrpSpPr/>
        <p:nvPr/>
      </p:nvGrpSpPr>
      <p:grpSpPr>
        <a:xfrm>
          <a:off x="0" y="0"/>
          <a:ext cx="0" cy="0"/>
          <a:chOff x="0" y="0"/>
          <a:chExt cx="0" cy="0"/>
        </a:xfrm>
      </p:grpSpPr>
      <p:sp>
        <p:nvSpPr>
          <p:cNvPr id="1048745" name="Title 1"/>
          <p:cNvSpPr>
            <a:spLocks noGrp="1"/>
          </p:cNvSpPr>
          <p:nvPr>
            <p:ph type="title"/>
          </p:nvPr>
        </p:nvSpPr>
        <p:spPr/>
        <p:txBody>
          <a:bodyPr/>
          <a:p>
            <a:r>
              <a:rPr lang="en-US"/>
              <a:t>Click to edit Master title style</a:t>
            </a:r>
          </a:p>
        </p:txBody>
      </p:sp>
      <p:sp>
        <p:nvSpPr>
          <p:cNvPr id="10487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Date Placeholder 3"/>
          <p:cNvSpPr>
            <a:spLocks noGrp="1"/>
          </p:cNvSpPr>
          <p:nvPr>
            <p:ph type="dt" sz="half" idx="10"/>
          </p:nvPr>
        </p:nvSpPr>
        <p:spPr/>
        <p:txBody>
          <a:bodyPr/>
          <a:p>
            <a:fld id="{14AF1832-D8B2-4F98-87D1-83CF5662C16F}" type="datetimeFigureOut">
              <a:rPr lang="en-US" smtClean="0"/>
            </a:fld>
            <a:endParaRPr lang="en-US"/>
          </a:p>
        </p:txBody>
      </p:sp>
      <p:sp>
        <p:nvSpPr>
          <p:cNvPr id="1048748" name="Footer Placeholder 4"/>
          <p:cNvSpPr>
            <a:spLocks noGrp="1"/>
          </p:cNvSpPr>
          <p:nvPr>
            <p:ph type="ftr" sz="quarter" idx="11"/>
          </p:nvPr>
        </p:nvSpPr>
        <p:spPr/>
        <p:txBody>
          <a:bodyPr/>
          <a:p>
            <a:endParaRPr lang="en-US"/>
          </a:p>
        </p:txBody>
      </p:sp>
      <p:sp>
        <p:nvSpPr>
          <p:cNvPr id="1048749" name="Slide Number Placeholder 5"/>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5" name=""/>
        <p:cNvGrpSpPr/>
        <p:nvPr/>
      </p:nvGrpSpPr>
      <p:grpSpPr>
        <a:xfrm>
          <a:off x="0" y="0"/>
          <a:ext cx="0" cy="0"/>
          <a:chOff x="0" y="0"/>
          <a:chExt cx="0" cy="0"/>
        </a:xfrm>
      </p:grpSpPr>
      <p:sp>
        <p:nvSpPr>
          <p:cNvPr id="1048726"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2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Date Placeholder 3"/>
          <p:cNvSpPr>
            <a:spLocks noGrp="1"/>
          </p:cNvSpPr>
          <p:nvPr>
            <p:ph type="dt" sz="half" idx="10"/>
          </p:nvPr>
        </p:nvSpPr>
        <p:spPr/>
        <p:txBody>
          <a:bodyPr/>
          <a:p>
            <a:fld id="{14AF1832-D8B2-4F98-87D1-83CF5662C16F}" type="datetimeFigureOut">
              <a:rPr lang="en-US" smtClean="0"/>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76" name=""/>
        <p:cNvGrpSpPr/>
        <p:nvPr/>
      </p:nvGrpSpPr>
      <p:grpSpPr>
        <a:xfrm>
          <a:off x="0" y="0"/>
          <a:ext cx="0" cy="0"/>
          <a:chOff x="0" y="0"/>
          <a:chExt cx="0" cy="0"/>
        </a:xfrm>
      </p:grpSpPr>
      <p:sp>
        <p:nvSpPr>
          <p:cNvPr id="1048646" name="Title 1"/>
          <p:cNvSpPr>
            <a:spLocks noGrp="1"/>
          </p:cNvSpPr>
          <p:nvPr>
            <p:ph type="title"/>
          </p:nvPr>
        </p:nvSpPr>
        <p:spPr>
          <a:xfrm>
            <a:off x="609600" y="274638"/>
            <a:ext cx="10972800" cy="1143000"/>
          </a:xfrm>
        </p:spPr>
        <p:txBody>
          <a:bodyPr/>
          <a:p>
            <a:r>
              <a:rPr lang="en-US"/>
              <a:t>Click to edit Master title style</a:t>
            </a:r>
          </a:p>
        </p:txBody>
      </p:sp>
      <p:sp>
        <p:nvSpPr>
          <p:cNvPr id="1048647" name="Text Placeholder 2"/>
          <p:cNvSpPr>
            <a:spLocks noGrp="1"/>
          </p:cNvSpPr>
          <p:nvPr>
            <p:ph type="body" sz="half" idx="1"/>
          </p:nvPr>
        </p:nvSpPr>
        <p:spPr>
          <a:xfrm>
            <a:off x="609600" y="1600201"/>
            <a:ext cx="5384800" cy="45259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197600" y="1600201"/>
            <a:ext cx="5384800" cy="45259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a:xfrm>
            <a:off x="609600" y="6245225"/>
            <a:ext cx="2844800" cy="476250"/>
          </a:xfrm>
        </p:spPr>
        <p:txBody>
          <a:bodyPr/>
          <a:p>
            <a:endParaRPr altLang="en-US" lang="en-US"/>
          </a:p>
        </p:txBody>
      </p:sp>
      <p:sp>
        <p:nvSpPr>
          <p:cNvPr id="1048650" name="Footer Placeholder 5"/>
          <p:cNvSpPr>
            <a:spLocks noGrp="1"/>
          </p:cNvSpPr>
          <p:nvPr>
            <p:ph type="ftr" sz="quarter" idx="11"/>
          </p:nvPr>
        </p:nvSpPr>
        <p:spPr>
          <a:xfrm>
            <a:off x="4165600" y="6245225"/>
            <a:ext cx="3860800" cy="476250"/>
          </a:xfrm>
        </p:spPr>
        <p:txBody>
          <a:bodyPr/>
          <a:p>
            <a:endParaRPr altLang="en-US" lang="en-US"/>
          </a:p>
        </p:txBody>
      </p:sp>
      <p:sp>
        <p:nvSpPr>
          <p:cNvPr id="1048651" name="Slide Number Placeholder 6"/>
          <p:cNvSpPr>
            <a:spLocks noGrp="1"/>
          </p:cNvSpPr>
          <p:nvPr>
            <p:ph type="sldNum" sz="quarter" idx="12"/>
          </p:nvPr>
        </p:nvSpPr>
        <p:spPr>
          <a:xfrm>
            <a:off x="8737600" y="6245225"/>
            <a:ext cx="2844800" cy="476250"/>
          </a:xfrm>
        </p:spPr>
        <p:txBody>
          <a:bodyPr/>
          <a:p>
            <a:fld id="{1A05EDD1-D894-46BE-BDED-388FDBE1E8E2}" type="slidenum">
              <a:rPr altLang="en-US" lang="en-US"/>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14AF1832-D8B2-4F98-87D1-83CF5662C16F}" type="datetimeFigureOut">
              <a:rPr lang="en-US" smtClean="0"/>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8" name=""/>
        <p:cNvGrpSpPr/>
        <p:nvPr/>
      </p:nvGrpSpPr>
      <p:grpSpPr>
        <a:xfrm>
          <a:off x="0" y="0"/>
          <a:ext cx="0" cy="0"/>
          <a:chOff x="0" y="0"/>
          <a:chExt cx="0" cy="0"/>
        </a:xfrm>
      </p:grpSpPr>
      <p:sp>
        <p:nvSpPr>
          <p:cNvPr id="104874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4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42" name="Date Placeholder 3"/>
          <p:cNvSpPr>
            <a:spLocks noGrp="1"/>
          </p:cNvSpPr>
          <p:nvPr>
            <p:ph type="dt" sz="half" idx="10"/>
          </p:nvPr>
        </p:nvSpPr>
        <p:spPr/>
        <p:txBody>
          <a:bodyPr/>
          <a:p>
            <a:fld id="{14AF1832-D8B2-4F98-87D1-83CF5662C16F}" type="datetimeFigureOut">
              <a:rPr lang="en-US" smtClean="0"/>
            </a:fld>
            <a:endParaRPr lang="en-US"/>
          </a:p>
        </p:txBody>
      </p:sp>
      <p:sp>
        <p:nvSpPr>
          <p:cNvPr id="1048743" name="Footer Placeholder 4"/>
          <p:cNvSpPr>
            <a:spLocks noGrp="1"/>
          </p:cNvSpPr>
          <p:nvPr>
            <p:ph type="ftr" sz="quarter" idx="11"/>
          </p:nvPr>
        </p:nvSpPr>
        <p:spPr/>
        <p:txBody>
          <a:bodyPr/>
          <a:p>
            <a:endParaRPr lang="en-US"/>
          </a:p>
        </p:txBody>
      </p:sp>
      <p:sp>
        <p:nvSpPr>
          <p:cNvPr id="1048744" name="Slide Number Placeholder 5"/>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p>
        </p:txBody>
      </p:sp>
      <p:sp>
        <p:nvSpPr>
          <p:cNvPr id="104860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8" name="Date Placeholder 4"/>
          <p:cNvSpPr>
            <a:spLocks noGrp="1"/>
          </p:cNvSpPr>
          <p:nvPr>
            <p:ph type="dt" sz="half" idx="10"/>
          </p:nvPr>
        </p:nvSpPr>
        <p:spPr/>
        <p:txBody>
          <a:bodyPr/>
          <a:p>
            <a:fld id="{14AF1832-D8B2-4F98-87D1-83CF5662C16F}" type="datetimeFigureOut">
              <a:rPr lang="en-US" smtClean="0"/>
            </a:fld>
            <a:endParaRPr lang="en-US"/>
          </a:p>
        </p:txBody>
      </p:sp>
      <p:sp>
        <p:nvSpPr>
          <p:cNvPr id="1048609" name="Footer Placeholder 5"/>
          <p:cNvSpPr>
            <a:spLocks noGrp="1"/>
          </p:cNvSpPr>
          <p:nvPr>
            <p:ph type="ftr" sz="quarter" idx="11"/>
          </p:nvPr>
        </p:nvSpPr>
        <p:spPr/>
        <p:txBody>
          <a:bodyPr/>
          <a:p>
            <a:endParaRPr lang="en-US"/>
          </a:p>
        </p:txBody>
      </p:sp>
      <p:sp>
        <p:nvSpPr>
          <p:cNvPr id="1048610" name="Slide Number Placeholder 6"/>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3" name=""/>
        <p:cNvGrpSpPr/>
        <p:nvPr/>
      </p:nvGrpSpPr>
      <p:grpSpPr>
        <a:xfrm>
          <a:off x="0" y="0"/>
          <a:ext cx="0" cy="0"/>
          <a:chOff x="0" y="0"/>
          <a:chExt cx="0" cy="0"/>
        </a:xfrm>
      </p:grpSpPr>
      <p:sp>
        <p:nvSpPr>
          <p:cNvPr id="1048714" name="Title 1"/>
          <p:cNvSpPr>
            <a:spLocks noGrp="1"/>
          </p:cNvSpPr>
          <p:nvPr>
            <p:ph type="title"/>
          </p:nvPr>
        </p:nvSpPr>
        <p:spPr>
          <a:xfrm>
            <a:off x="839788" y="365125"/>
            <a:ext cx="10515600" cy="1325563"/>
          </a:xfrm>
        </p:spPr>
        <p:txBody>
          <a:bodyPr/>
          <a:p>
            <a:r>
              <a:rPr lang="en-US"/>
              <a:t>Click to edit Master title style</a:t>
            </a:r>
          </a:p>
        </p:txBody>
      </p:sp>
      <p:sp>
        <p:nvSpPr>
          <p:cNvPr id="104871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Date Placeholder 6"/>
          <p:cNvSpPr>
            <a:spLocks noGrp="1"/>
          </p:cNvSpPr>
          <p:nvPr>
            <p:ph type="dt" sz="half" idx="10"/>
          </p:nvPr>
        </p:nvSpPr>
        <p:spPr/>
        <p:txBody>
          <a:bodyPr/>
          <a:p>
            <a:fld id="{14AF1832-D8B2-4F98-87D1-83CF5662C16F}" type="datetimeFigureOut">
              <a:rPr lang="en-US" smtClean="0"/>
            </a:fld>
            <a:endParaRPr lang="en-US"/>
          </a:p>
        </p:txBody>
      </p:sp>
      <p:sp>
        <p:nvSpPr>
          <p:cNvPr id="1048720" name="Footer Placeholder 7"/>
          <p:cNvSpPr>
            <a:spLocks noGrp="1"/>
          </p:cNvSpPr>
          <p:nvPr>
            <p:ph type="ftr" sz="quarter" idx="11"/>
          </p:nvPr>
        </p:nvSpPr>
        <p:spPr/>
        <p:txBody>
          <a:bodyPr/>
          <a:p>
            <a:endParaRPr lang="en-US"/>
          </a:p>
        </p:txBody>
      </p:sp>
      <p:sp>
        <p:nvSpPr>
          <p:cNvPr id="1048721" name="Slide Number Placeholder 8"/>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4" name=""/>
        <p:cNvGrpSpPr/>
        <p:nvPr/>
      </p:nvGrpSpPr>
      <p:grpSpPr>
        <a:xfrm>
          <a:off x="0" y="0"/>
          <a:ext cx="0" cy="0"/>
          <a:chOff x="0" y="0"/>
          <a:chExt cx="0" cy="0"/>
        </a:xfrm>
      </p:grpSpPr>
      <p:sp>
        <p:nvSpPr>
          <p:cNvPr id="1048722" name="Title 1"/>
          <p:cNvSpPr>
            <a:spLocks noGrp="1"/>
          </p:cNvSpPr>
          <p:nvPr>
            <p:ph type="title"/>
          </p:nvPr>
        </p:nvSpPr>
        <p:spPr/>
        <p:txBody>
          <a:bodyPr/>
          <a:p>
            <a:r>
              <a:rPr lang="en-US"/>
              <a:t>Click to edit Master title style</a:t>
            </a:r>
          </a:p>
        </p:txBody>
      </p:sp>
      <p:sp>
        <p:nvSpPr>
          <p:cNvPr id="1048723" name="Date Placeholder 2"/>
          <p:cNvSpPr>
            <a:spLocks noGrp="1"/>
          </p:cNvSpPr>
          <p:nvPr>
            <p:ph type="dt" sz="half" idx="10"/>
          </p:nvPr>
        </p:nvSpPr>
        <p:spPr/>
        <p:txBody>
          <a:bodyPr/>
          <a:p>
            <a:fld id="{14AF1832-D8B2-4F98-87D1-83CF5662C16F}" type="datetimeFigureOut">
              <a:rPr lang="en-US" smtClean="0"/>
            </a:fld>
            <a:endParaRPr lang="en-US"/>
          </a:p>
        </p:txBody>
      </p:sp>
      <p:sp>
        <p:nvSpPr>
          <p:cNvPr id="1048724" name="Footer Placeholder 3"/>
          <p:cNvSpPr>
            <a:spLocks noGrp="1"/>
          </p:cNvSpPr>
          <p:nvPr>
            <p:ph type="ftr" sz="quarter" idx="11"/>
          </p:nvPr>
        </p:nvSpPr>
        <p:spPr/>
        <p:txBody>
          <a:bodyPr/>
          <a:p>
            <a:endParaRPr lang="en-US"/>
          </a:p>
        </p:txBody>
      </p:sp>
      <p:sp>
        <p:nvSpPr>
          <p:cNvPr id="1048725" name="Slide Number Placeholder 4"/>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6" name=""/>
        <p:cNvGrpSpPr/>
        <p:nvPr/>
      </p:nvGrpSpPr>
      <p:grpSpPr>
        <a:xfrm>
          <a:off x="0" y="0"/>
          <a:ext cx="0" cy="0"/>
          <a:chOff x="0" y="0"/>
          <a:chExt cx="0" cy="0"/>
        </a:xfrm>
      </p:grpSpPr>
      <p:sp>
        <p:nvSpPr>
          <p:cNvPr id="1048731" name="Date Placeholder 1"/>
          <p:cNvSpPr>
            <a:spLocks noGrp="1"/>
          </p:cNvSpPr>
          <p:nvPr>
            <p:ph type="dt" sz="half" idx="10"/>
          </p:nvPr>
        </p:nvSpPr>
        <p:spPr/>
        <p:txBody>
          <a:bodyPr/>
          <a:p>
            <a:fld id="{14AF1832-D8B2-4F98-87D1-83CF5662C16F}" type="datetimeFigureOut">
              <a:rPr lang="en-US" smtClean="0"/>
            </a:fld>
            <a:endParaRPr lang="en-US"/>
          </a:p>
        </p:txBody>
      </p:sp>
      <p:sp>
        <p:nvSpPr>
          <p:cNvPr id="1048732" name="Footer Placeholder 2"/>
          <p:cNvSpPr>
            <a:spLocks noGrp="1"/>
          </p:cNvSpPr>
          <p:nvPr>
            <p:ph type="ftr" sz="quarter" idx="11"/>
          </p:nvPr>
        </p:nvSpPr>
        <p:spPr/>
        <p:txBody>
          <a:bodyPr/>
          <a:p>
            <a:endParaRPr lang="en-US"/>
          </a:p>
        </p:txBody>
      </p:sp>
      <p:sp>
        <p:nvSpPr>
          <p:cNvPr id="1048733" name="Slide Number Placeholder 3"/>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0" name=""/>
        <p:cNvGrpSpPr/>
        <p:nvPr/>
      </p:nvGrpSpPr>
      <p:grpSpPr>
        <a:xfrm>
          <a:off x="0" y="0"/>
          <a:ext cx="0" cy="0"/>
          <a:chOff x="0" y="0"/>
          <a:chExt cx="0" cy="0"/>
        </a:xfrm>
      </p:grpSpPr>
      <p:sp>
        <p:nvSpPr>
          <p:cNvPr id="104875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5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53" name="Date Placeholder 4"/>
          <p:cNvSpPr>
            <a:spLocks noGrp="1"/>
          </p:cNvSpPr>
          <p:nvPr>
            <p:ph type="dt" sz="half" idx="10"/>
          </p:nvPr>
        </p:nvSpPr>
        <p:spPr/>
        <p:txBody>
          <a:bodyPr/>
          <a:p>
            <a:fld id="{14AF1832-D8B2-4F98-87D1-83CF5662C16F}" type="datetimeFigureOut">
              <a:rPr lang="en-US" smtClean="0"/>
            </a:fld>
            <a:endParaRPr lang="en-US"/>
          </a:p>
        </p:txBody>
      </p:sp>
      <p:sp>
        <p:nvSpPr>
          <p:cNvPr id="1048754" name="Footer Placeholder 5"/>
          <p:cNvSpPr>
            <a:spLocks noGrp="1"/>
          </p:cNvSpPr>
          <p:nvPr>
            <p:ph type="ftr" sz="quarter" idx="11"/>
          </p:nvPr>
        </p:nvSpPr>
        <p:spPr/>
        <p:txBody>
          <a:bodyPr/>
          <a:p>
            <a:endParaRPr lang="en-US"/>
          </a:p>
        </p:txBody>
      </p:sp>
      <p:sp>
        <p:nvSpPr>
          <p:cNvPr id="1048755" name="Slide Number Placeholder 6"/>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7" name=""/>
        <p:cNvGrpSpPr/>
        <p:nvPr/>
      </p:nvGrpSpPr>
      <p:grpSpPr>
        <a:xfrm>
          <a:off x="0" y="0"/>
          <a:ext cx="0" cy="0"/>
          <a:chOff x="0" y="0"/>
          <a:chExt cx="0" cy="0"/>
        </a:xfrm>
      </p:grpSpPr>
      <p:sp>
        <p:nvSpPr>
          <p:cNvPr id="104873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35"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3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7" name="Date Placeholder 4"/>
          <p:cNvSpPr>
            <a:spLocks noGrp="1"/>
          </p:cNvSpPr>
          <p:nvPr>
            <p:ph type="dt" sz="half" idx="10"/>
          </p:nvPr>
        </p:nvSpPr>
        <p:spPr/>
        <p:txBody>
          <a:bodyPr/>
          <a:p>
            <a:fld id="{14AF1832-D8B2-4F98-87D1-83CF5662C16F}" type="datetimeFigureOut">
              <a:rPr lang="en-US" smtClean="0"/>
            </a:fld>
            <a:endParaRPr lang="en-US"/>
          </a:p>
        </p:txBody>
      </p:sp>
      <p:sp>
        <p:nvSpPr>
          <p:cNvPr id="1048738" name="Footer Placeholder 5"/>
          <p:cNvSpPr>
            <a:spLocks noGrp="1"/>
          </p:cNvSpPr>
          <p:nvPr>
            <p:ph type="ftr" sz="quarter" idx="11"/>
          </p:nvPr>
        </p:nvSpPr>
        <p:spPr/>
        <p:txBody>
          <a:bodyPr/>
          <a:p>
            <a:endParaRPr lang="en-US"/>
          </a:p>
        </p:txBody>
      </p:sp>
      <p:sp>
        <p:nvSpPr>
          <p:cNvPr id="1048739" name="Slide Number Placeholder 6"/>
          <p:cNvSpPr>
            <a:spLocks noGrp="1"/>
          </p:cNvSpPr>
          <p:nvPr>
            <p:ph type="sldNum" sz="quarter" idx="12"/>
          </p:nvPr>
        </p:nvSpPr>
        <p:spPr/>
        <p:txBody>
          <a:bodyPr/>
          <a:p>
            <a:fld id="{507907FA-A38A-43AA-A403-8144323D48E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4AF1832-D8B2-4F98-87D1-83CF5662C16F}"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07907FA-A38A-43AA-A403-8144323D48EA}"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hyperlink" Target="http://www.untamedscience.com/biology/cells/cells-of-epithelia/" TargetMode="External"/><Relationship Id="rId2" Type="http://schemas.openxmlformats.org/officeDocument/2006/relationships/hyperlink" Target="http://www.untamedscience.com/biology/cells/nerve-cells/" TargetMode="External"/><Relationship Id="rId3"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hyperlink" Target="http://www.untamedscience.com/biology/cells/muscle-cells/" TargetMode="External"/><Relationship Id="rId2" Type="http://schemas.openxmlformats.org/officeDocument/2006/relationships/hyperlink" Target="http://www.untamedscience.com/biology/cells/connective-tissue-cells/" TargetMode="External"/><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le 1"/>
          <p:cNvSpPr>
            <a:spLocks noGrp="1"/>
          </p:cNvSpPr>
          <p:nvPr>
            <p:ph type="ctrTitle"/>
          </p:nvPr>
        </p:nvSpPr>
        <p:spPr/>
        <p:txBody>
          <a:bodyPr/>
          <a:p>
            <a:r>
              <a:rPr dirty="0" lang="en-US"/>
              <a:t>BIO 101 NOTES</a:t>
            </a:r>
          </a:p>
        </p:txBody>
      </p:sp>
      <p:sp>
        <p:nvSpPr>
          <p:cNvPr id="1048587" name="Subtitle 2"/>
          <p:cNvSpPr>
            <a:spLocks noGrp="1"/>
          </p:cNvSpPr>
          <p:nvPr>
            <p:ph type="subTitle" idx="1"/>
          </p:nvPr>
        </p:nvSpPr>
        <p:spPr/>
        <p:txBody>
          <a:bodyPr/>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6" name="Title 1"/>
          <p:cNvSpPr>
            <a:spLocks noGrp="1"/>
          </p:cNvSpPr>
          <p:nvPr>
            <p:ph type="title"/>
          </p:nvPr>
        </p:nvSpPr>
        <p:spPr/>
        <p:txBody>
          <a:bodyPr/>
          <a:p>
            <a:r>
              <a:rPr dirty="0" lang="en-US"/>
              <a:t>    NATURAL CLASSIFICATION</a:t>
            </a:r>
          </a:p>
        </p:txBody>
      </p:sp>
      <p:sp>
        <p:nvSpPr>
          <p:cNvPr id="1048617" name="Content Placeholder 2"/>
          <p:cNvSpPr>
            <a:spLocks noGrp="1"/>
          </p:cNvSpPr>
          <p:nvPr>
            <p:ph idx="1"/>
          </p:nvPr>
        </p:nvSpPr>
        <p:spPr/>
        <p:txBody>
          <a:bodyPr/>
          <a:p>
            <a:r>
              <a:rPr dirty="0" lang="en-US"/>
              <a:t>Evolutionary relationships  is based on grouping organisms from common ancestor. It is most often correct that appearance of organisms from the same ancestor is the same or similar.</a:t>
            </a:r>
          </a:p>
          <a:p>
            <a:r>
              <a:rPr dirty="0" lang="en-US"/>
              <a:t>For examples, </a:t>
            </a:r>
            <a:r>
              <a:rPr dirty="0" lang="en-US" err="1"/>
              <a:t>offsprings</a:t>
            </a:r>
            <a:r>
              <a:rPr dirty="0" lang="en-US"/>
              <a:t> from the same parents have some characters that will be similar and inherited from their parents.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8" name="Title 1"/>
          <p:cNvSpPr>
            <a:spLocks noGrp="1"/>
          </p:cNvSpPr>
          <p:nvPr>
            <p:ph type="title"/>
          </p:nvPr>
        </p:nvSpPr>
        <p:spPr/>
        <p:txBody>
          <a:bodyPr/>
          <a:p>
            <a:r>
              <a:rPr dirty="0" lang="en-US"/>
              <a:t>ARTIFICIAL CLASSIFICATION</a:t>
            </a:r>
          </a:p>
        </p:txBody>
      </p:sp>
      <p:sp>
        <p:nvSpPr>
          <p:cNvPr id="1048619" name="Content Placeholder 2"/>
          <p:cNvSpPr>
            <a:spLocks noGrp="1"/>
          </p:cNvSpPr>
          <p:nvPr>
            <p:ph idx="1"/>
          </p:nvPr>
        </p:nvSpPr>
        <p:spPr/>
        <p:txBody>
          <a:bodyPr>
            <a:normAutofit fontScale="85714" lnSpcReduction="10000"/>
          </a:bodyPr>
          <a:p>
            <a:r>
              <a:rPr dirty="0" lang="en-US"/>
              <a:t>Artificial classification uses features of organisms on the basis of presence or absence to classify organisms.</a:t>
            </a:r>
          </a:p>
          <a:p>
            <a:endParaRPr dirty="0" lang="en-US"/>
          </a:p>
          <a:p>
            <a:r>
              <a:rPr dirty="0" lang="en-US"/>
              <a:t>It uses the principle of pairs of options: </a:t>
            </a:r>
          </a:p>
          <a:p>
            <a:r>
              <a:rPr dirty="0" lang="en-US"/>
              <a:t>yes/no </a:t>
            </a:r>
          </a:p>
          <a:p>
            <a:r>
              <a:rPr dirty="0" lang="en-US"/>
              <a:t>has/has not </a:t>
            </a:r>
          </a:p>
          <a:p>
            <a:r>
              <a:rPr dirty="0" lang="en-US"/>
              <a:t>It is used for dichotomous keys in classification</a:t>
            </a:r>
          </a:p>
          <a:p>
            <a:r>
              <a:rPr dirty="0" lang="en-US"/>
              <a:t>For example, you could put all animals that live in water and have streamlined, fish-like bodies in the same group. This group would then include fish and whales. </a:t>
            </a:r>
            <a:r>
              <a:rPr b="1" dirty="0" lang="en-US"/>
              <a:t>Whales are not fish but they put them in the category of fish based on fish-like body.</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0" name="Title 1"/>
          <p:cNvSpPr>
            <a:spLocks noGrp="1"/>
          </p:cNvSpPr>
          <p:nvPr>
            <p:ph type="title"/>
          </p:nvPr>
        </p:nvSpPr>
        <p:spPr/>
        <p:txBody>
          <a:bodyPr/>
          <a:p>
            <a:r>
              <a:rPr dirty="0" lang="en-US"/>
              <a:t>NOMENCLATURE</a:t>
            </a:r>
          </a:p>
        </p:txBody>
      </p:sp>
      <p:sp>
        <p:nvSpPr>
          <p:cNvPr id="1048621" name="Content Placeholder 2"/>
          <p:cNvSpPr>
            <a:spLocks noGrp="1"/>
          </p:cNvSpPr>
          <p:nvPr>
            <p:ph idx="1"/>
          </p:nvPr>
        </p:nvSpPr>
        <p:spPr/>
        <p:txBody>
          <a:bodyPr>
            <a:normAutofit fontScale="92857" lnSpcReduction="10000"/>
          </a:bodyPr>
          <a:p>
            <a:r>
              <a:rPr dirty="0" lang="en-US"/>
              <a:t>It is act of naming the organisms.</a:t>
            </a:r>
          </a:p>
          <a:p>
            <a:r>
              <a:rPr dirty="0" lang="en-US"/>
              <a:t>Carl Linnaeus, a Swedish botanist who lived from 1707 to 1778, introduced the hierarchical classification system.</a:t>
            </a:r>
          </a:p>
          <a:p>
            <a:r>
              <a:rPr dirty="0" lang="en-US"/>
              <a:t>He gave each and every species a scientific name in Latin. </a:t>
            </a:r>
          </a:p>
          <a:p>
            <a:endParaRPr dirty="0" lang="en-US"/>
          </a:p>
          <a:p>
            <a:r>
              <a:rPr b="1" dirty="0" lang="en-US"/>
              <a:t>The binomial system of naming species</a:t>
            </a:r>
            <a:r>
              <a:rPr dirty="0" lang="en-US"/>
              <a:t> means giving organisms two names in Latin (scientific names). </a:t>
            </a:r>
          </a:p>
          <a:p>
            <a:r>
              <a:rPr dirty="0" lang="en-US"/>
              <a:t>The term binomial literally means two names – ‘bi’ means two and ‘</a:t>
            </a:r>
            <a:r>
              <a:rPr dirty="0" lang="en-US" err="1"/>
              <a:t>nomial</a:t>
            </a:r>
            <a:r>
              <a:rPr dirty="0" lang="en-US"/>
              <a:t>’ means name. Linnaeus derived scientific names from the genus and the species to which organisms belong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2" name="Title 1"/>
          <p:cNvSpPr>
            <a:spLocks noGrp="1"/>
          </p:cNvSpPr>
          <p:nvPr>
            <p:ph type="title"/>
          </p:nvPr>
        </p:nvSpPr>
        <p:spPr>
          <a:xfrm>
            <a:off x="838200" y="365126"/>
            <a:ext cx="10515600" cy="933588"/>
          </a:xfrm>
        </p:spPr>
        <p:txBody>
          <a:bodyPr/>
          <a:p>
            <a:r>
              <a:rPr dirty="0" lang="en-US"/>
              <a:t>NOMENCLATURE</a:t>
            </a:r>
          </a:p>
        </p:txBody>
      </p:sp>
      <p:sp>
        <p:nvSpPr>
          <p:cNvPr id="1048623" name="Content Placeholder 2"/>
          <p:cNvSpPr>
            <a:spLocks noGrp="1"/>
          </p:cNvSpPr>
          <p:nvPr>
            <p:ph idx="1"/>
          </p:nvPr>
        </p:nvSpPr>
        <p:spPr/>
        <p:txBody>
          <a:bodyPr/>
          <a:p>
            <a:r>
              <a:rPr dirty="0" lang="en-US"/>
              <a:t>When writing a scientific name, the genus name is written first and starts with a capital letter, and the species name is written second and starts with a small letter. </a:t>
            </a:r>
          </a:p>
          <a:p>
            <a:r>
              <a:rPr dirty="0" lang="en-US"/>
              <a:t>The scientific name ought to be printed in italics when typed and underlined separately when handwritten.</a:t>
            </a:r>
          </a:p>
          <a:p>
            <a:r>
              <a:rPr dirty="0" lang="en-US"/>
              <a:t> The tiger belongs to the genus called Panthera and the species called </a:t>
            </a:r>
            <a:r>
              <a:rPr dirty="0" lang="en-US" err="1"/>
              <a:t>tigris</a:t>
            </a:r>
            <a:r>
              <a:rPr dirty="0" lang="en-US"/>
              <a:t>.</a:t>
            </a:r>
          </a:p>
          <a:p>
            <a:r>
              <a:rPr dirty="0" lang="en-US"/>
              <a:t>Therefore its scientific name will be typed as </a:t>
            </a:r>
            <a:r>
              <a:rPr dirty="0" i="1" lang="en-US"/>
              <a:t>Panthera </a:t>
            </a:r>
            <a:r>
              <a:rPr dirty="0" i="1" lang="en-US" err="1"/>
              <a:t>tigris</a:t>
            </a:r>
            <a:r>
              <a:rPr dirty="0" i="1" lang="en-US"/>
              <a:t> </a:t>
            </a:r>
            <a:r>
              <a:rPr dirty="0" lang="en-US"/>
              <a:t>(italics), or handwritten as </a:t>
            </a:r>
            <a:r>
              <a:rPr dirty="0" lang="en-US" u="sng"/>
              <a:t>Panthera </a:t>
            </a:r>
            <a:r>
              <a:rPr dirty="0" lang="en-US" err="1" u="sng"/>
              <a:t>tigris</a:t>
            </a:r>
            <a:r>
              <a:rPr dirty="0" lang="en-US" u="sng"/>
              <a:t> (underline).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4" name="Title 1"/>
          <p:cNvSpPr>
            <a:spLocks noGrp="1"/>
          </p:cNvSpPr>
          <p:nvPr>
            <p:ph type="title"/>
          </p:nvPr>
        </p:nvSpPr>
        <p:spPr/>
        <p:txBody>
          <a:bodyPr/>
          <a:p>
            <a:r>
              <a:rPr dirty="0" lang="en-US"/>
              <a:t> CELLS</a:t>
            </a:r>
          </a:p>
        </p:txBody>
      </p:sp>
      <p:sp>
        <p:nvSpPr>
          <p:cNvPr id="1048625" name="Content Placeholder 2"/>
          <p:cNvSpPr>
            <a:spLocks noGrp="1"/>
          </p:cNvSpPr>
          <p:nvPr>
            <p:ph idx="1"/>
          </p:nvPr>
        </p:nvSpPr>
        <p:spPr>
          <a:xfrm>
            <a:off x="838200" y="1825625"/>
            <a:ext cx="10515600" cy="2388566"/>
          </a:xfrm>
        </p:spPr>
        <p:txBody>
          <a:bodyPr>
            <a:normAutofit/>
          </a:bodyPr>
          <a:p>
            <a:r>
              <a:rPr dirty="0" lang="en-US"/>
              <a:t>Cells is a basic structural and functional unit of organisms</a:t>
            </a:r>
          </a:p>
          <a:p>
            <a:endParaRPr dirty="0" lang="en-US"/>
          </a:p>
          <a:p>
            <a:r>
              <a:rPr dirty="0" lang="en-US"/>
              <a:t>All biologists agreed that all living organisms are made up of cells.</a:t>
            </a:r>
          </a:p>
          <a:p>
            <a:endParaRPr dirty="0" lang="en-US"/>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6" name="Rectangle 2"/>
          <p:cNvSpPr>
            <a:spLocks noGrp="1" noChangeArrowheads="1"/>
          </p:cNvSpPr>
          <p:nvPr>
            <p:ph type="title"/>
          </p:nvPr>
        </p:nvSpPr>
        <p:spPr/>
        <p:txBody>
          <a:bodyPr/>
          <a:p>
            <a:r>
              <a:rPr altLang="en-US" lang="en-US"/>
              <a:t>Discovery of Cells</a:t>
            </a:r>
          </a:p>
        </p:txBody>
      </p:sp>
      <p:sp>
        <p:nvSpPr>
          <p:cNvPr id="1048627" name="Rectangle 3"/>
          <p:cNvSpPr>
            <a:spLocks noGrp="1" noChangeArrowheads="1"/>
          </p:cNvSpPr>
          <p:nvPr>
            <p:ph type="body" idx="1"/>
          </p:nvPr>
        </p:nvSpPr>
        <p:spPr>
          <a:xfrm>
            <a:off x="3505200" y="1524000"/>
            <a:ext cx="5334000" cy="2133600"/>
          </a:xfrm>
        </p:spPr>
        <p:txBody>
          <a:bodyPr/>
          <a:p>
            <a:r>
              <a:rPr altLang="en-US" lang="en-US"/>
              <a:t>Robert Hooke (mid-1600s)</a:t>
            </a:r>
          </a:p>
          <a:p>
            <a:pPr lvl="1"/>
            <a:r>
              <a:rPr altLang="en-US" lang="en-US"/>
              <a:t>Observed sliver of cork</a:t>
            </a:r>
          </a:p>
          <a:p>
            <a:pPr lvl="1"/>
            <a:r>
              <a:rPr altLang="en-US" lang="en-US"/>
              <a:t>Saw “row of empty boxes”</a:t>
            </a:r>
          </a:p>
          <a:p>
            <a:pPr lvl="1"/>
            <a:r>
              <a:rPr altLang="en-US" lang="en-US"/>
              <a:t>Coined the term cell</a:t>
            </a:r>
          </a:p>
        </p:txBody>
      </p:sp>
      <p:pic>
        <p:nvPicPr>
          <p:cNvPr id="2097152" name="Picture 7" descr="figure 5-1b"/>
          <p:cNvPicPr>
            <a:picLocks noChangeAspect="1" noChangeArrowheads="1"/>
          </p:cNvPicPr>
          <p:nvPr/>
        </p:nvPicPr>
        <p:blipFill>
          <a:blip xmlns:r="http://schemas.openxmlformats.org/officeDocument/2006/relationships" r:embed="rId1"/>
          <a:srcRect/>
          <a:stretch>
            <a:fillRect/>
          </a:stretch>
        </p:blipFill>
        <p:spPr bwMode="auto">
          <a:xfrm>
            <a:off x="4038600" y="3810000"/>
            <a:ext cx="4191000" cy="2819400"/>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1" name="Rectangle 2"/>
          <p:cNvSpPr>
            <a:spLocks noGrp="1" noChangeArrowheads="1"/>
          </p:cNvSpPr>
          <p:nvPr>
            <p:ph type="title"/>
          </p:nvPr>
        </p:nvSpPr>
        <p:spPr/>
        <p:txBody>
          <a:bodyPr/>
          <a:p>
            <a:r>
              <a:rPr altLang="en-US" lang="en-US"/>
              <a:t>Cell theory</a:t>
            </a:r>
          </a:p>
        </p:txBody>
      </p:sp>
      <p:sp>
        <p:nvSpPr>
          <p:cNvPr id="1048632" name="Rectangle 3"/>
          <p:cNvSpPr>
            <a:spLocks noGrp="1" noChangeArrowheads="1"/>
          </p:cNvSpPr>
          <p:nvPr>
            <p:ph type="body" idx="1"/>
          </p:nvPr>
        </p:nvSpPr>
        <p:spPr>
          <a:xfrm>
            <a:off x="1752600" y="1600200"/>
            <a:ext cx="8686800" cy="3048000"/>
          </a:xfrm>
        </p:spPr>
        <p:txBody>
          <a:bodyPr/>
          <a:p>
            <a:r>
              <a:rPr altLang="en-US" lang="en-US"/>
              <a:t>(1839)Theodor Schwann &amp; Matthias Schleiden</a:t>
            </a:r>
          </a:p>
          <a:p>
            <a:pPr>
              <a:buFontTx/>
              <a:buNone/>
            </a:pPr>
            <a:r>
              <a:rPr altLang="en-US" lang="en-US"/>
              <a:t>		“ all living things are made of cells”</a:t>
            </a:r>
          </a:p>
          <a:p>
            <a:pPr>
              <a:buFontTx/>
              <a:buNone/>
            </a:pPr>
            <a:endParaRPr altLang="en-US" lang="en-US"/>
          </a:p>
          <a:p>
            <a:r>
              <a:rPr altLang="en-US" lang="en-US"/>
              <a:t>(50 yrs. later) Rudolf Virchow</a:t>
            </a:r>
          </a:p>
          <a:p>
            <a:pPr>
              <a:buFontTx/>
              <a:buNone/>
            </a:pPr>
            <a:r>
              <a:rPr altLang="en-US" lang="en-US"/>
              <a:t>		“all cells come from cells”</a:t>
            </a:r>
          </a:p>
        </p:txBody>
      </p:sp>
      <p:pic>
        <p:nvPicPr>
          <p:cNvPr id="2097153" name="Picture 7" descr="figure 5-1a"/>
          <p:cNvPicPr>
            <a:picLocks noChangeAspect="1" noChangeArrowheads="1"/>
          </p:cNvPicPr>
          <p:nvPr/>
        </p:nvPicPr>
        <p:blipFill>
          <a:blip xmlns:r="http://schemas.openxmlformats.org/officeDocument/2006/relationships" r:embed="rId1"/>
          <a:srcRect/>
          <a:stretch>
            <a:fillRect/>
          </a:stretch>
        </p:blipFill>
        <p:spPr bwMode="auto">
          <a:xfrm>
            <a:off x="6781800" y="3124200"/>
            <a:ext cx="3429000" cy="3081338"/>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6" name="Rectangle 2"/>
          <p:cNvSpPr>
            <a:spLocks noGrp="1" noChangeArrowheads="1"/>
          </p:cNvSpPr>
          <p:nvPr>
            <p:ph type="title"/>
          </p:nvPr>
        </p:nvSpPr>
        <p:spPr/>
        <p:txBody>
          <a:bodyPr/>
          <a:p>
            <a:r>
              <a:rPr altLang="en-US" lang="en-US"/>
              <a:t>Principles of Cell Theory</a:t>
            </a:r>
          </a:p>
        </p:txBody>
      </p:sp>
      <p:sp>
        <p:nvSpPr>
          <p:cNvPr id="1048637" name="Rectangle 3"/>
          <p:cNvSpPr>
            <a:spLocks noGrp="1" noChangeArrowheads="1"/>
          </p:cNvSpPr>
          <p:nvPr>
            <p:ph type="body" idx="1"/>
          </p:nvPr>
        </p:nvSpPr>
        <p:spPr>
          <a:xfrm>
            <a:off x="2667000" y="1752600"/>
            <a:ext cx="7162800" cy="4572000"/>
          </a:xfrm>
        </p:spPr>
        <p:txBody>
          <a:bodyPr/>
          <a:p>
            <a:r>
              <a:rPr altLang="en-US" lang="en-US"/>
              <a:t>All living things are made of cells</a:t>
            </a:r>
          </a:p>
          <a:p>
            <a:endParaRPr altLang="en-US" lang="en-US"/>
          </a:p>
          <a:p>
            <a:r>
              <a:rPr altLang="en-US" lang="en-US"/>
              <a:t>Smallest living unit of structure and function of all organisms is the cell</a:t>
            </a:r>
          </a:p>
          <a:p>
            <a:endParaRPr altLang="en-US" lang="en-US"/>
          </a:p>
          <a:p>
            <a:r>
              <a:rPr altLang="en-US" lang="en-US"/>
              <a:t>All cells arise from preexisting cells</a:t>
            </a:r>
          </a:p>
          <a:p>
            <a:pPr>
              <a:buFontTx/>
              <a:buNone/>
            </a:pPr>
            <a:r>
              <a:rPr altLang="en-US" lang="en-US"/>
              <a:t>(this principle discarded the idea of </a:t>
            </a:r>
          </a:p>
          <a:p>
            <a:pPr>
              <a:buFontTx/>
              <a:buNone/>
            </a:pPr>
            <a:r>
              <a:rPr altLang="en-US" lang="en-US"/>
              <a:t>spontaneous generation)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1" name="Rectangle 2"/>
          <p:cNvSpPr>
            <a:spLocks noGrp="1" noChangeArrowheads="1"/>
          </p:cNvSpPr>
          <p:nvPr>
            <p:ph type="title"/>
          </p:nvPr>
        </p:nvSpPr>
        <p:spPr/>
        <p:txBody>
          <a:bodyPr/>
          <a:p>
            <a:r>
              <a:rPr altLang="en-US" lang="en-US"/>
              <a:t>Characteristics of All Cells</a:t>
            </a:r>
          </a:p>
        </p:txBody>
      </p:sp>
      <p:sp>
        <p:nvSpPr>
          <p:cNvPr id="1048642" name="Rectangle 3"/>
          <p:cNvSpPr>
            <a:spLocks noGrp="1" noChangeArrowheads="1"/>
          </p:cNvSpPr>
          <p:nvPr>
            <p:ph type="body" idx="1"/>
          </p:nvPr>
        </p:nvSpPr>
        <p:spPr>
          <a:xfrm>
            <a:off x="2438400" y="1600200"/>
            <a:ext cx="7620000" cy="2362200"/>
          </a:xfrm>
        </p:spPr>
        <p:txBody>
          <a:bodyPr/>
          <a:p>
            <a:r>
              <a:rPr altLang="en-US" lang="en-US"/>
              <a:t>A surrounding membrane</a:t>
            </a:r>
          </a:p>
          <a:p>
            <a:r>
              <a:rPr altLang="en-US" lang="en-US"/>
              <a:t>Protoplasm – cell contents in thick fluid</a:t>
            </a:r>
          </a:p>
          <a:p>
            <a:r>
              <a:rPr altLang="en-US" lang="en-US"/>
              <a:t>Organelles – structures for cell function</a:t>
            </a:r>
          </a:p>
          <a:p>
            <a:r>
              <a:rPr altLang="en-US" lang="en-US"/>
              <a:t>Control center with DNA</a:t>
            </a:r>
          </a:p>
        </p:txBody>
      </p:sp>
      <p:pic>
        <p:nvPicPr>
          <p:cNvPr id="2097154" name="Picture 7" descr="figure 5-b"/>
          <p:cNvPicPr>
            <a:picLocks noChangeAspect="1" noChangeArrowheads="1"/>
          </p:cNvPicPr>
          <p:nvPr/>
        </p:nvPicPr>
        <p:blipFill>
          <a:blip xmlns:r="http://schemas.openxmlformats.org/officeDocument/2006/relationships" r:embed="rId1"/>
          <a:srcRect/>
          <a:stretch>
            <a:fillRect/>
          </a:stretch>
        </p:blipFill>
        <p:spPr bwMode="auto">
          <a:xfrm>
            <a:off x="4343400" y="4017964"/>
            <a:ext cx="3581400" cy="2632075"/>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2" name="Rectangle 2"/>
          <p:cNvSpPr>
            <a:spLocks noGrp="1" noChangeArrowheads="1"/>
          </p:cNvSpPr>
          <p:nvPr>
            <p:ph type="title"/>
          </p:nvPr>
        </p:nvSpPr>
        <p:spPr/>
        <p:txBody>
          <a:bodyPr/>
          <a:p>
            <a:r>
              <a:rPr altLang="en-US" lang="en-US"/>
              <a:t>Cell Types</a:t>
            </a:r>
          </a:p>
        </p:txBody>
      </p:sp>
      <p:sp>
        <p:nvSpPr>
          <p:cNvPr id="1048653" name="Rectangle 3"/>
          <p:cNvSpPr>
            <a:spLocks noGrp="1" noChangeArrowheads="1"/>
          </p:cNvSpPr>
          <p:nvPr>
            <p:ph type="body" sz="half" idx="1"/>
          </p:nvPr>
        </p:nvSpPr>
        <p:spPr>
          <a:xfrm>
            <a:off x="2514600" y="2590800"/>
            <a:ext cx="2743200" cy="2057400"/>
          </a:xfrm>
        </p:spPr>
        <p:txBody>
          <a:bodyPr/>
          <a:p>
            <a:r>
              <a:rPr altLang="en-US" lang="en-US"/>
              <a:t>Prokaryotic </a:t>
            </a:r>
          </a:p>
          <a:p>
            <a:endParaRPr altLang="en-US" lang="en-US"/>
          </a:p>
          <a:p>
            <a:r>
              <a:rPr altLang="en-US" lang="en-US"/>
              <a:t>Eukaryotic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3" name="Title 1"/>
          <p:cNvSpPr>
            <a:spLocks noGrp="1"/>
          </p:cNvSpPr>
          <p:nvPr>
            <p:ph type="title"/>
          </p:nvPr>
        </p:nvSpPr>
        <p:spPr/>
        <p:txBody>
          <a:bodyPr/>
          <a:p>
            <a:r>
              <a:rPr dirty="0" lang="en-US"/>
              <a:t>CLASSIFICATION OF LIVING ORGANISMS</a:t>
            </a:r>
          </a:p>
        </p:txBody>
      </p:sp>
      <p:sp>
        <p:nvSpPr>
          <p:cNvPr id="1048594" name="Content Placeholder 2"/>
          <p:cNvSpPr>
            <a:spLocks noGrp="1"/>
          </p:cNvSpPr>
          <p:nvPr>
            <p:ph idx="1"/>
          </p:nvPr>
        </p:nvSpPr>
        <p:spPr>
          <a:xfrm>
            <a:off x="838200" y="1431235"/>
            <a:ext cx="10515600" cy="4745728"/>
          </a:xfrm>
        </p:spPr>
        <p:txBody>
          <a:bodyPr>
            <a:normAutofit fontScale="96429" lnSpcReduction="20000"/>
          </a:bodyPr>
          <a:p>
            <a:r>
              <a:rPr dirty="0" lang="en-US"/>
              <a:t>What are living organisms?</a:t>
            </a:r>
          </a:p>
          <a:p>
            <a:r>
              <a:rPr dirty="0" lang="en-US"/>
              <a:t>Living organisms are individuals made up of single or complex cells (made up of organelles) performing various functions of processes of live.</a:t>
            </a:r>
          </a:p>
          <a:p>
            <a:r>
              <a:rPr dirty="0" lang="en-US"/>
              <a:t> Living organisms possess the following characteristics :</a:t>
            </a:r>
          </a:p>
          <a:p>
            <a:pPr indent="0" marL="0">
              <a:buNone/>
            </a:pPr>
            <a:endParaRPr dirty="0" lang="en-US"/>
          </a:p>
          <a:p>
            <a:pPr indent="0" marL="0">
              <a:buNone/>
            </a:pPr>
            <a:r>
              <a:rPr dirty="0" lang="en-US"/>
              <a:t>a.  </a:t>
            </a:r>
            <a:r>
              <a:rPr b="1" dirty="0" lang="en-US"/>
              <a:t>Nutrition: </a:t>
            </a:r>
            <a:r>
              <a:rPr dirty="0" lang="en-US"/>
              <a:t> Living organisms take in organic materials from their environment that they use for growth or provide energy. Nutrition is the process by which organisms obtain energy and raw materials from nutrients such as proteins, carbohydrates and fats.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pic>
        <p:nvPicPr>
          <p:cNvPr id="2097155" name="Picture 7" descr="figure 5-4"/>
          <p:cNvPicPr>
            <a:picLocks noChangeAspect="1" noChangeArrowheads="1"/>
          </p:cNvPicPr>
          <p:nvPr/>
        </p:nvPicPr>
        <p:blipFill>
          <a:blip xmlns:r="http://schemas.openxmlformats.org/officeDocument/2006/relationships" r:embed="rId1"/>
          <a:srcRect/>
          <a:stretch>
            <a:fillRect/>
          </a:stretch>
        </p:blipFill>
        <p:spPr bwMode="auto">
          <a:xfrm>
            <a:off x="3124200" y="3014664"/>
            <a:ext cx="6019800" cy="3563937"/>
          </a:xfrm>
          <a:prstGeom prst="rect"/>
          <a:noFill/>
        </p:spPr>
      </p:pic>
      <p:sp>
        <p:nvSpPr>
          <p:cNvPr id="1048657" name="Rectangle 2"/>
          <p:cNvSpPr>
            <a:spLocks noGrp="1" noChangeArrowheads="1"/>
          </p:cNvSpPr>
          <p:nvPr>
            <p:ph type="title"/>
          </p:nvPr>
        </p:nvSpPr>
        <p:spPr/>
        <p:txBody>
          <a:bodyPr/>
          <a:p>
            <a:r>
              <a:rPr altLang="en-US" lang="en-US"/>
              <a:t>Prokaryotic Cells</a:t>
            </a:r>
          </a:p>
        </p:txBody>
      </p:sp>
      <p:sp>
        <p:nvSpPr>
          <p:cNvPr id="1048658" name="Rectangle 3"/>
          <p:cNvSpPr>
            <a:spLocks noGrp="1" noChangeArrowheads="1"/>
          </p:cNvSpPr>
          <p:nvPr>
            <p:ph type="body" idx="1"/>
          </p:nvPr>
        </p:nvSpPr>
        <p:spPr>
          <a:xfrm>
            <a:off x="3048000" y="1600200"/>
            <a:ext cx="6781800" cy="1371600"/>
          </a:xfrm>
        </p:spPr>
        <p:txBody>
          <a:bodyPr/>
          <a:p>
            <a:r>
              <a:rPr altLang="en-US" lang="en-US"/>
              <a:t>First cell type on earth</a:t>
            </a:r>
          </a:p>
          <a:p>
            <a:r>
              <a:rPr altLang="en-US" lang="en-US"/>
              <a:t>Cell type of Bacteria and Archaea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56" name="Picture 8" descr="figure 5-4"/>
          <p:cNvPicPr>
            <a:picLocks noChangeAspect="1" noChangeArrowheads="1"/>
          </p:cNvPicPr>
          <p:nvPr/>
        </p:nvPicPr>
        <p:blipFill>
          <a:blip xmlns:r="http://schemas.openxmlformats.org/officeDocument/2006/relationships" r:embed="rId1"/>
          <a:srcRect/>
          <a:stretch>
            <a:fillRect/>
          </a:stretch>
        </p:blipFill>
        <p:spPr bwMode="auto">
          <a:xfrm>
            <a:off x="3429000" y="3429000"/>
            <a:ext cx="5334000" cy="3157538"/>
          </a:xfrm>
          <a:prstGeom prst="rect"/>
          <a:noFill/>
        </p:spPr>
      </p:pic>
      <p:sp>
        <p:nvSpPr>
          <p:cNvPr id="1048662" name="Rectangle 2"/>
          <p:cNvSpPr>
            <a:spLocks noGrp="1" noChangeArrowheads="1"/>
          </p:cNvSpPr>
          <p:nvPr>
            <p:ph type="title"/>
          </p:nvPr>
        </p:nvSpPr>
        <p:spPr/>
        <p:txBody>
          <a:bodyPr/>
          <a:p>
            <a:r>
              <a:rPr altLang="en-US" lang="en-US"/>
              <a:t>Prokaryotic Cells</a:t>
            </a:r>
          </a:p>
        </p:txBody>
      </p:sp>
      <p:sp>
        <p:nvSpPr>
          <p:cNvPr id="1048663" name="Rectangle 3"/>
          <p:cNvSpPr>
            <a:spLocks noGrp="1" noChangeArrowheads="1"/>
          </p:cNvSpPr>
          <p:nvPr>
            <p:ph type="body" idx="1"/>
          </p:nvPr>
        </p:nvSpPr>
        <p:spPr>
          <a:xfrm>
            <a:off x="2362200" y="1600200"/>
            <a:ext cx="7696200" cy="1981200"/>
          </a:xfrm>
        </p:spPr>
        <p:txBody>
          <a:bodyPr/>
          <a:p>
            <a:r>
              <a:rPr altLang="en-US" lang="en-US"/>
              <a:t>No membrane bound nucleus</a:t>
            </a:r>
          </a:p>
          <a:p>
            <a:r>
              <a:rPr altLang="en-US" lang="en-US"/>
              <a:t>Nucleoid = region of DNA concentration</a:t>
            </a:r>
          </a:p>
          <a:p>
            <a:r>
              <a:rPr altLang="en-US" lang="en-US"/>
              <a:t>Organelles not bound by membranes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67" name="Rectangle 2"/>
          <p:cNvSpPr>
            <a:spLocks noGrp="1" noChangeArrowheads="1"/>
          </p:cNvSpPr>
          <p:nvPr>
            <p:ph type="title"/>
          </p:nvPr>
        </p:nvSpPr>
        <p:spPr/>
        <p:txBody>
          <a:bodyPr/>
          <a:p>
            <a:r>
              <a:rPr altLang="en-US" lang="en-US"/>
              <a:t>Eukaryotic Cells</a:t>
            </a:r>
          </a:p>
        </p:txBody>
      </p:sp>
      <p:sp>
        <p:nvSpPr>
          <p:cNvPr id="1048668" name="Rectangle 3"/>
          <p:cNvSpPr>
            <a:spLocks noGrp="1" noChangeArrowheads="1"/>
          </p:cNvSpPr>
          <p:nvPr>
            <p:ph type="body" idx="1"/>
          </p:nvPr>
        </p:nvSpPr>
        <p:spPr>
          <a:xfrm>
            <a:off x="3124200" y="1219200"/>
            <a:ext cx="5867400" cy="2438400"/>
          </a:xfrm>
        </p:spPr>
        <p:txBody>
          <a:bodyPr/>
          <a:p>
            <a:r>
              <a:rPr altLang="en-US" lang="en-US"/>
              <a:t>Nucleus bound by membrane</a:t>
            </a:r>
          </a:p>
          <a:p>
            <a:r>
              <a:rPr altLang="en-US" lang="en-US"/>
              <a:t>Include fungi, protists, plant, and animal cells</a:t>
            </a:r>
          </a:p>
          <a:p>
            <a:r>
              <a:rPr altLang="en-US" lang="en-US"/>
              <a:t>Possess many organelles</a:t>
            </a:r>
          </a:p>
        </p:txBody>
      </p:sp>
      <p:sp>
        <p:nvSpPr>
          <p:cNvPr id="1048669" name="Text Box 6"/>
          <p:cNvSpPr txBox="1">
            <a:spLocks noChangeArrowheads="1"/>
          </p:cNvSpPr>
          <p:nvPr/>
        </p:nvSpPr>
        <p:spPr bwMode="auto">
          <a:xfrm>
            <a:off x="6858000" y="6080126"/>
            <a:ext cx="1905000" cy="396875"/>
          </a:xfrm>
          <a:prstGeom prst="rect"/>
          <a:noFill/>
          <a:ln>
            <a:noFill/>
          </a:ln>
          <a:effectLst/>
        </p:spPr>
        <p:txBody>
          <a:bodyPr>
            <a:spAutoFit/>
          </a:bodyPr>
          <a:p>
            <a:pPr>
              <a:spcBef>
                <a:spcPct val="50000"/>
              </a:spcBef>
            </a:pPr>
            <a:r>
              <a:rPr altLang="en-US" b="1" sz="2000" lang="en-US"/>
              <a:t>Protozoan</a:t>
            </a:r>
          </a:p>
        </p:txBody>
      </p:sp>
      <p:pic>
        <p:nvPicPr>
          <p:cNvPr id="2097157" name="Picture 8" descr="figure 5-c"/>
          <p:cNvPicPr>
            <a:picLocks noChangeAspect="1" noChangeArrowheads="1"/>
          </p:cNvPicPr>
          <p:nvPr/>
        </p:nvPicPr>
        <p:blipFill>
          <a:blip xmlns:r="http://schemas.openxmlformats.org/officeDocument/2006/relationships" r:embed="rId1"/>
          <a:srcRect/>
          <a:stretch>
            <a:fillRect/>
          </a:stretch>
        </p:blipFill>
        <p:spPr bwMode="auto">
          <a:xfrm>
            <a:off x="3352800" y="3671888"/>
            <a:ext cx="3505200" cy="2805112"/>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73" name="Rectangle 2"/>
          <p:cNvSpPr>
            <a:spLocks noGrp="1" noChangeArrowheads="1"/>
          </p:cNvSpPr>
          <p:nvPr>
            <p:ph type="title"/>
          </p:nvPr>
        </p:nvSpPr>
        <p:spPr/>
        <p:txBody>
          <a:bodyPr/>
          <a:p>
            <a:r>
              <a:rPr altLang="en-US" sz="3200" lang="en-US"/>
              <a:t>Movement Across the Plasma Membrane</a:t>
            </a:r>
          </a:p>
        </p:txBody>
      </p:sp>
      <p:sp>
        <p:nvSpPr>
          <p:cNvPr id="1048674" name="Rectangle 3"/>
          <p:cNvSpPr>
            <a:spLocks noGrp="1" noChangeArrowheads="1"/>
          </p:cNvSpPr>
          <p:nvPr>
            <p:ph type="body" idx="1"/>
          </p:nvPr>
        </p:nvSpPr>
        <p:spPr/>
        <p:txBody>
          <a:bodyPr/>
          <a:p>
            <a:r>
              <a:rPr altLang="en-US" lang="en-US"/>
              <a:t>A few molecules move freely</a:t>
            </a:r>
          </a:p>
          <a:p>
            <a:pPr lvl="1"/>
            <a:r>
              <a:rPr altLang="en-US" lang="en-US"/>
              <a:t>Water, Carbon dioxide, Ammonia, Oxygen</a:t>
            </a:r>
          </a:p>
          <a:p>
            <a:pPr lvl="1"/>
            <a:endParaRPr altLang="en-US" lang="en-US"/>
          </a:p>
          <a:p>
            <a:r>
              <a:rPr altLang="en-US" lang="en-US"/>
              <a:t>Carrier proteins transport some molecules</a:t>
            </a:r>
          </a:p>
          <a:p>
            <a:pPr lvl="1"/>
            <a:r>
              <a:rPr altLang="en-US" lang="en-US"/>
              <a:t>Proteins embedded in lipid bilayer</a:t>
            </a:r>
          </a:p>
          <a:p>
            <a:pPr lvl="1"/>
            <a:r>
              <a:rPr altLang="en-US" lang="en-US"/>
              <a:t>Fluid mosaic model – describes fluid nature of a lipid bilayer with proteins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78" name="Title 1"/>
          <p:cNvSpPr>
            <a:spLocks noGrp="1"/>
          </p:cNvSpPr>
          <p:nvPr>
            <p:ph type="title"/>
          </p:nvPr>
        </p:nvSpPr>
        <p:spPr/>
        <p:txBody>
          <a:bodyPr/>
          <a:p>
            <a:r>
              <a:rPr dirty="0" lang="en-US"/>
              <a:t> ASSIGNMENTS </a:t>
            </a:r>
          </a:p>
        </p:txBody>
      </p:sp>
      <p:sp>
        <p:nvSpPr>
          <p:cNvPr id="1048679" name="Content Placeholder 2"/>
          <p:cNvSpPr>
            <a:spLocks noGrp="1"/>
          </p:cNvSpPr>
          <p:nvPr>
            <p:ph idx="1"/>
          </p:nvPr>
        </p:nvSpPr>
        <p:spPr/>
        <p:txBody>
          <a:bodyPr/>
          <a:p>
            <a:r>
              <a:rPr dirty="0" lang="en-US"/>
              <a:t>What are the differences between prokaryotic and eukaryotic cells?. </a:t>
            </a:r>
          </a:p>
          <a:p>
            <a:endParaRPr dirty="0" lang="en-US"/>
          </a:p>
          <a:p>
            <a:r>
              <a:rPr dirty="0" lang="en-US"/>
              <a:t>Define the term organelle and state five organelles and their functions</a:t>
            </a:r>
          </a:p>
          <a:p>
            <a:endParaRPr dirty="0" lang="en-US"/>
          </a:p>
          <a:p>
            <a:r>
              <a:rPr dirty="0" lang="en-US"/>
              <a:t>Differentiate between plant and animal cells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80" name="Rectangle 2"/>
          <p:cNvSpPr>
            <a:spLocks noGrp="1" noChangeArrowheads="1"/>
          </p:cNvSpPr>
          <p:nvPr>
            <p:ph type="title"/>
          </p:nvPr>
        </p:nvSpPr>
        <p:spPr/>
        <p:txBody>
          <a:bodyPr/>
          <a:p>
            <a:r>
              <a:rPr altLang="en-US" lang="en-US"/>
              <a:t>Membrane Proteins</a:t>
            </a:r>
          </a:p>
        </p:txBody>
      </p:sp>
      <p:sp>
        <p:nvSpPr>
          <p:cNvPr id="1048681" name="Rectangle 3"/>
          <p:cNvSpPr>
            <a:spLocks noGrp="1" noChangeArrowheads="1"/>
          </p:cNvSpPr>
          <p:nvPr>
            <p:ph type="body" idx="1"/>
          </p:nvPr>
        </p:nvSpPr>
        <p:spPr>
          <a:xfrm>
            <a:off x="2895600" y="1600200"/>
            <a:ext cx="6477000" cy="2286000"/>
          </a:xfrm>
        </p:spPr>
        <p:txBody>
          <a:bodyPr/>
          <a:p>
            <a:pPr>
              <a:buFontTx/>
              <a:buNone/>
            </a:pPr>
            <a:r>
              <a:rPr altLang="en-US" lang="en-US"/>
              <a:t>1. Channels or transporters</a:t>
            </a:r>
          </a:p>
          <a:p>
            <a:pPr lvl="1"/>
            <a:r>
              <a:rPr altLang="en-US" lang="en-US"/>
              <a:t>Move molecules in one direction</a:t>
            </a:r>
          </a:p>
          <a:p>
            <a:pPr>
              <a:buFontTx/>
              <a:buNone/>
            </a:pPr>
            <a:r>
              <a:rPr altLang="en-US" lang="en-US"/>
              <a:t>2. Receptors </a:t>
            </a:r>
          </a:p>
          <a:p>
            <a:pPr lvl="1"/>
            <a:r>
              <a:rPr altLang="en-US" lang="en-US"/>
              <a:t>Recognize certain chemicals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85" name="Rectangle 2"/>
          <p:cNvSpPr>
            <a:spLocks noGrp="1" noChangeArrowheads="1"/>
          </p:cNvSpPr>
          <p:nvPr>
            <p:ph type="title"/>
          </p:nvPr>
        </p:nvSpPr>
        <p:spPr/>
        <p:txBody>
          <a:bodyPr/>
          <a:p>
            <a:r>
              <a:rPr altLang="en-US" lang="en-US"/>
              <a:t>Membrane Proteins</a:t>
            </a:r>
          </a:p>
        </p:txBody>
      </p:sp>
      <p:sp>
        <p:nvSpPr>
          <p:cNvPr id="1048686" name="Rectangle 3"/>
          <p:cNvSpPr>
            <a:spLocks noGrp="1" noChangeArrowheads="1"/>
          </p:cNvSpPr>
          <p:nvPr>
            <p:ph type="body" sz="half" idx="1"/>
          </p:nvPr>
        </p:nvSpPr>
        <p:spPr>
          <a:xfrm>
            <a:off x="2895600" y="1524000"/>
            <a:ext cx="6477000" cy="2362200"/>
          </a:xfrm>
        </p:spPr>
        <p:txBody>
          <a:bodyPr/>
          <a:p>
            <a:pPr>
              <a:buFontTx/>
              <a:buNone/>
            </a:pPr>
            <a:r>
              <a:rPr altLang="en-US" lang="en-US"/>
              <a:t>3. Glycoproteins </a:t>
            </a:r>
          </a:p>
          <a:p>
            <a:pPr lvl="1"/>
            <a:r>
              <a:rPr altLang="en-US" lang="en-US"/>
              <a:t>Identify cell type</a:t>
            </a:r>
          </a:p>
          <a:p>
            <a:pPr>
              <a:buFontTx/>
              <a:buNone/>
            </a:pPr>
            <a:r>
              <a:rPr altLang="en-US" lang="en-US"/>
              <a:t>4. Enzymes </a:t>
            </a:r>
          </a:p>
          <a:p>
            <a:pPr lvl="1"/>
            <a:r>
              <a:rPr altLang="en-US" lang="en-US"/>
              <a:t>Catalyze production of substances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90" name="Rectangle 2"/>
          <p:cNvSpPr>
            <a:spLocks noGrp="1" noChangeArrowheads="1"/>
          </p:cNvSpPr>
          <p:nvPr>
            <p:ph type="title"/>
          </p:nvPr>
        </p:nvSpPr>
        <p:spPr/>
        <p:txBody>
          <a:bodyPr/>
          <a:p>
            <a:r>
              <a:rPr altLang="en-US" lang="en-US"/>
              <a:t>Cell Walls</a:t>
            </a:r>
          </a:p>
        </p:txBody>
      </p:sp>
      <p:sp>
        <p:nvSpPr>
          <p:cNvPr id="1048691" name="Rectangle 3"/>
          <p:cNvSpPr>
            <a:spLocks noGrp="1" noChangeArrowheads="1"/>
          </p:cNvSpPr>
          <p:nvPr>
            <p:ph type="body" idx="1"/>
          </p:nvPr>
        </p:nvSpPr>
        <p:spPr>
          <a:xfrm>
            <a:off x="1981200" y="1600200"/>
            <a:ext cx="8229600" cy="1447800"/>
          </a:xfrm>
        </p:spPr>
        <p:txBody>
          <a:bodyPr/>
          <a:p>
            <a:r>
              <a:rPr altLang="en-US" lang="en-US"/>
              <a:t>Found in plants, fungi, &amp; many protists</a:t>
            </a:r>
          </a:p>
          <a:p>
            <a:r>
              <a:rPr altLang="en-US" lang="en-US"/>
              <a:t>Surrounds plasma membrane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95" name="Rectangle 2"/>
          <p:cNvSpPr>
            <a:spLocks noGrp="1" noChangeArrowheads="1"/>
          </p:cNvSpPr>
          <p:nvPr>
            <p:ph type="title"/>
          </p:nvPr>
        </p:nvSpPr>
        <p:spPr/>
        <p:txBody>
          <a:bodyPr/>
          <a:p>
            <a:r>
              <a:rPr altLang="en-US" lang="en-US"/>
              <a:t>Cell Wall Differences</a:t>
            </a:r>
          </a:p>
        </p:txBody>
      </p:sp>
      <p:sp>
        <p:nvSpPr>
          <p:cNvPr id="1048696" name="Rectangle 3"/>
          <p:cNvSpPr>
            <a:spLocks noGrp="1" noChangeArrowheads="1"/>
          </p:cNvSpPr>
          <p:nvPr>
            <p:ph type="body" idx="1"/>
          </p:nvPr>
        </p:nvSpPr>
        <p:spPr>
          <a:xfrm>
            <a:off x="3581400" y="1447800"/>
            <a:ext cx="5181600" cy="1219200"/>
          </a:xfrm>
        </p:spPr>
        <p:txBody>
          <a:bodyPr/>
          <a:p>
            <a:r>
              <a:rPr altLang="en-US" lang="en-US"/>
              <a:t>Plants – mostly cellulose</a:t>
            </a:r>
          </a:p>
          <a:p>
            <a:r>
              <a:rPr altLang="en-US" lang="en-US"/>
              <a:t>Fungi – contain chitin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00" name="Rectangle 2"/>
          <p:cNvSpPr>
            <a:spLocks noGrp="1" noChangeArrowheads="1"/>
          </p:cNvSpPr>
          <p:nvPr>
            <p:ph type="title"/>
          </p:nvPr>
        </p:nvSpPr>
        <p:spPr>
          <a:xfrm>
            <a:off x="1981200" y="152400"/>
            <a:ext cx="8229600" cy="990600"/>
          </a:xfrm>
        </p:spPr>
        <p:txBody>
          <a:bodyPr/>
          <a:p>
            <a:r>
              <a:rPr altLang="en-US" lang="en-US"/>
              <a:t>Cytoplasm</a:t>
            </a:r>
          </a:p>
        </p:txBody>
      </p:sp>
      <p:sp>
        <p:nvSpPr>
          <p:cNvPr id="1048701" name="Rectangle 3"/>
          <p:cNvSpPr>
            <a:spLocks noGrp="1" noChangeArrowheads="1"/>
          </p:cNvSpPr>
          <p:nvPr>
            <p:ph type="body" idx="1"/>
          </p:nvPr>
        </p:nvSpPr>
        <p:spPr>
          <a:xfrm>
            <a:off x="2209800" y="1066800"/>
            <a:ext cx="7696200" cy="2895600"/>
          </a:xfrm>
        </p:spPr>
        <p:txBody>
          <a:bodyPr/>
          <a:p>
            <a:pPr>
              <a:lnSpc>
                <a:spcPct val="80000"/>
              </a:lnSpc>
            </a:pPr>
            <a:r>
              <a:rPr altLang="en-US" lang="en-US"/>
              <a:t>Viscous fluid containing organelles</a:t>
            </a:r>
          </a:p>
          <a:p>
            <a:pPr>
              <a:lnSpc>
                <a:spcPct val="80000"/>
              </a:lnSpc>
            </a:pPr>
            <a:r>
              <a:rPr altLang="en-US" lang="en-US"/>
              <a:t> components of cytoplasm</a:t>
            </a:r>
          </a:p>
          <a:p>
            <a:pPr lvl="1">
              <a:lnSpc>
                <a:spcPct val="80000"/>
              </a:lnSpc>
            </a:pPr>
            <a:r>
              <a:rPr altLang="en-US" lang="en-US"/>
              <a:t>Interconnected filaments &amp; fibers </a:t>
            </a:r>
          </a:p>
          <a:p>
            <a:pPr lvl="1">
              <a:lnSpc>
                <a:spcPct val="80000"/>
              </a:lnSpc>
            </a:pPr>
            <a:r>
              <a:rPr altLang="en-US" lang="en-US"/>
              <a:t>Fluid = cytosol</a:t>
            </a:r>
          </a:p>
          <a:p>
            <a:pPr lvl="1">
              <a:lnSpc>
                <a:spcPct val="80000"/>
              </a:lnSpc>
            </a:pPr>
            <a:r>
              <a:rPr altLang="en-US" lang="en-US"/>
              <a:t>Organelles (not nucleus)</a:t>
            </a:r>
          </a:p>
          <a:p>
            <a:pPr lvl="1">
              <a:lnSpc>
                <a:spcPct val="80000"/>
              </a:lnSpc>
            </a:pPr>
            <a:r>
              <a:rPr altLang="en-US" lang="en-US"/>
              <a:t> storage substances</a:t>
            </a:r>
          </a:p>
          <a:p>
            <a:pPr lvl="1">
              <a:lnSpc>
                <a:spcPct val="80000"/>
              </a:lnSpc>
              <a:buFontTx/>
              <a:buNone/>
            </a:pPr>
            <a:r>
              <a:rPr altLang="en-US"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5" name="Title 1"/>
          <p:cNvSpPr>
            <a:spLocks noGrp="1"/>
          </p:cNvSpPr>
          <p:nvPr>
            <p:ph type="title"/>
          </p:nvPr>
        </p:nvSpPr>
        <p:spPr/>
        <p:txBody>
          <a:bodyPr/>
          <a:p>
            <a:r>
              <a:rPr dirty="0" lang="en-US"/>
              <a:t>CHARACTERISTICS OF LIVING ORGANISMS</a:t>
            </a:r>
          </a:p>
        </p:txBody>
      </p:sp>
      <p:sp>
        <p:nvSpPr>
          <p:cNvPr id="1048596" name="Content Placeholder 2"/>
          <p:cNvSpPr>
            <a:spLocks noGrp="1"/>
          </p:cNvSpPr>
          <p:nvPr>
            <p:ph idx="1"/>
          </p:nvPr>
        </p:nvSpPr>
        <p:spPr/>
        <p:txBody>
          <a:bodyPr>
            <a:normAutofit fontScale="67857" lnSpcReduction="20000"/>
          </a:bodyPr>
          <a:p>
            <a:pPr indent="0" marL="0">
              <a:buNone/>
            </a:pPr>
            <a:r>
              <a:rPr dirty="0" lang="en-US"/>
              <a:t>b.  </a:t>
            </a:r>
            <a:r>
              <a:rPr b="1" dirty="0" lang="en-US"/>
              <a:t>Respiration</a:t>
            </a:r>
            <a:r>
              <a:rPr dirty="0" lang="en-US"/>
              <a:t> </a:t>
            </a:r>
          </a:p>
          <a:p>
            <a:r>
              <a:rPr dirty="0" lang="en-US"/>
              <a:t>Respiration is the release of energy from food substances in all living cells. Living things break down food within their cells to release energy for carrying out different processes. </a:t>
            </a:r>
          </a:p>
          <a:p>
            <a:endParaRPr dirty="0" lang="en-US"/>
          </a:p>
          <a:p>
            <a:pPr indent="-514350" marL="514350">
              <a:buAutoNum type="alphaLcPeriod" startAt="3"/>
            </a:pPr>
            <a:r>
              <a:rPr b="1" dirty="0" lang="en-US"/>
              <a:t>Movement</a:t>
            </a:r>
          </a:p>
          <a:p>
            <a:pPr indent="0" marL="0">
              <a:buNone/>
            </a:pPr>
            <a:r>
              <a:rPr dirty="0" lang="en-US"/>
              <a:t> All living things move. Animals move from one place to another. Plants too move in various different ways. </a:t>
            </a:r>
          </a:p>
          <a:p>
            <a:pPr indent="0" marL="0">
              <a:buNone/>
            </a:pPr>
            <a:endParaRPr dirty="0" lang="en-US"/>
          </a:p>
          <a:p>
            <a:pPr indent="0" marL="0">
              <a:buNone/>
            </a:pPr>
            <a:r>
              <a:rPr dirty="0" lang="en-US"/>
              <a:t>d. </a:t>
            </a:r>
            <a:r>
              <a:rPr b="1" dirty="0" lang="en-US"/>
              <a:t>Excretion</a:t>
            </a:r>
          </a:p>
          <a:p>
            <a:pPr indent="0" marL="0">
              <a:buNone/>
            </a:pPr>
            <a:r>
              <a:rPr dirty="0" lang="en-US"/>
              <a:t> All living things excrete. As a result of the many chemical reactions occurring in cells, they have to get rid of waste products which might poison the cells. </a:t>
            </a:r>
          </a:p>
          <a:p>
            <a:pPr indent="0" marL="0">
              <a:buNone/>
            </a:pPr>
            <a:r>
              <a:rPr dirty="0" lang="en-US"/>
              <a:t>Excretion is defined as the removal of toxic materials, the waste products of metabolism and substances in excess from the body of an organism..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05" name="Rectangle 2"/>
          <p:cNvSpPr>
            <a:spLocks noGrp="1" noChangeArrowheads="1"/>
          </p:cNvSpPr>
          <p:nvPr>
            <p:ph type="title"/>
          </p:nvPr>
        </p:nvSpPr>
        <p:spPr/>
        <p:txBody>
          <a:bodyPr/>
          <a:p>
            <a:r>
              <a:rPr altLang="en-US" lang="en-US"/>
              <a:t>Cytoskeleton</a:t>
            </a:r>
          </a:p>
        </p:txBody>
      </p:sp>
      <p:sp>
        <p:nvSpPr>
          <p:cNvPr id="1048706" name="Rectangle 3"/>
          <p:cNvSpPr>
            <a:spLocks noGrp="1" noChangeArrowheads="1"/>
          </p:cNvSpPr>
          <p:nvPr>
            <p:ph type="body" sz="half" idx="1"/>
          </p:nvPr>
        </p:nvSpPr>
        <p:spPr>
          <a:xfrm>
            <a:off x="1981200" y="1371600"/>
            <a:ext cx="4038600" cy="5029200"/>
          </a:xfrm>
        </p:spPr>
        <p:txBody>
          <a:bodyPr/>
          <a:p>
            <a:pPr>
              <a:lnSpc>
                <a:spcPct val="90000"/>
              </a:lnSpc>
            </a:pPr>
            <a:r>
              <a:rPr altLang="en-US" lang="en-US"/>
              <a:t>Filaments &amp; fibers</a:t>
            </a:r>
          </a:p>
          <a:p>
            <a:pPr>
              <a:lnSpc>
                <a:spcPct val="90000"/>
              </a:lnSpc>
            </a:pPr>
            <a:endParaRPr altLang="en-US" lang="en-US"/>
          </a:p>
          <a:p>
            <a:pPr>
              <a:lnSpc>
                <a:spcPct val="90000"/>
              </a:lnSpc>
            </a:pPr>
            <a:r>
              <a:rPr altLang="en-US" lang="en-US"/>
              <a:t>Made of 3 fiber types</a:t>
            </a:r>
          </a:p>
          <a:p>
            <a:pPr lvl="1">
              <a:lnSpc>
                <a:spcPct val="90000"/>
              </a:lnSpc>
            </a:pPr>
            <a:r>
              <a:rPr altLang="en-US" lang="en-US"/>
              <a:t>Microfilaments</a:t>
            </a:r>
          </a:p>
          <a:p>
            <a:pPr lvl="1">
              <a:lnSpc>
                <a:spcPct val="90000"/>
              </a:lnSpc>
            </a:pPr>
            <a:r>
              <a:rPr altLang="en-US" lang="en-US"/>
              <a:t>Microtubules</a:t>
            </a:r>
          </a:p>
          <a:p>
            <a:pPr lvl="1">
              <a:lnSpc>
                <a:spcPct val="90000"/>
              </a:lnSpc>
            </a:pPr>
            <a:r>
              <a:rPr altLang="en-US" lang="en-US"/>
              <a:t>Intermediate filaments</a:t>
            </a:r>
          </a:p>
          <a:p>
            <a:pPr>
              <a:lnSpc>
                <a:spcPct val="90000"/>
              </a:lnSpc>
            </a:pPr>
            <a:r>
              <a:rPr altLang="en-US" lang="en-US"/>
              <a:t> 3 functions:</a:t>
            </a:r>
          </a:p>
          <a:p>
            <a:pPr lvl="1">
              <a:lnSpc>
                <a:spcPct val="90000"/>
              </a:lnSpc>
            </a:pPr>
            <a:r>
              <a:rPr altLang="en-US" lang="en-US"/>
              <a:t> mechanical support</a:t>
            </a:r>
          </a:p>
          <a:p>
            <a:pPr lvl="1">
              <a:lnSpc>
                <a:spcPct val="90000"/>
              </a:lnSpc>
            </a:pPr>
            <a:r>
              <a:rPr altLang="en-US" lang="en-US"/>
              <a:t> anchor organelles</a:t>
            </a:r>
          </a:p>
          <a:p>
            <a:pPr lvl="1">
              <a:lnSpc>
                <a:spcPct val="90000"/>
              </a:lnSpc>
            </a:pPr>
            <a:r>
              <a:rPr altLang="en-US" lang="en-US"/>
              <a:t> help move substances</a:t>
            </a:r>
          </a:p>
          <a:p>
            <a:pPr>
              <a:lnSpc>
                <a:spcPct val="90000"/>
              </a:lnSpc>
            </a:pPr>
            <a:endParaRPr altLang="en-US"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10" name="Title 1"/>
          <p:cNvSpPr>
            <a:spLocks noGrp="1"/>
          </p:cNvSpPr>
          <p:nvPr>
            <p:ph type="title"/>
          </p:nvPr>
        </p:nvSpPr>
        <p:spPr>
          <a:xfrm>
            <a:off x="838200" y="365126"/>
            <a:ext cx="10515600" cy="801066"/>
          </a:xfrm>
        </p:spPr>
        <p:txBody>
          <a:bodyPr/>
          <a:p>
            <a:r>
              <a:rPr dirty="0" lang="en-US"/>
              <a:t>CATEGORIES OF ANIMAL CELLS</a:t>
            </a:r>
          </a:p>
        </p:txBody>
      </p:sp>
      <p:sp>
        <p:nvSpPr>
          <p:cNvPr id="1048711" name="Content Placeholder 2"/>
          <p:cNvSpPr>
            <a:spLocks noGrp="1"/>
          </p:cNvSpPr>
          <p:nvPr>
            <p:ph idx="1"/>
          </p:nvPr>
        </p:nvSpPr>
        <p:spPr>
          <a:xfrm>
            <a:off x="838200" y="1060174"/>
            <a:ext cx="10515600" cy="5116789"/>
          </a:xfrm>
        </p:spPr>
        <p:txBody>
          <a:bodyPr>
            <a:normAutofit fontScale="89286" lnSpcReduction="10000"/>
          </a:bodyPr>
          <a:p>
            <a:pPr fontAlgn="base"/>
            <a:r>
              <a:rPr dirty="0" lang="en-US"/>
              <a:t>The cells in the body are classified in to four main categories, or tissues. These cells or tissues are formed from:</a:t>
            </a:r>
          </a:p>
          <a:p>
            <a:pPr fontAlgn="base"/>
            <a:endParaRPr dirty="0" lang="en-US">
              <a:hlinkClick r:id="rId1"/>
            </a:endParaRPr>
          </a:p>
          <a:p>
            <a:pPr fontAlgn="base"/>
            <a:r>
              <a:rPr b="1" dirty="0" lang="en-US">
                <a:hlinkClick r:id="rId1"/>
              </a:rPr>
              <a:t>Epithelial Cells</a:t>
            </a:r>
            <a:r>
              <a:rPr b="1" dirty="0" lang="en-US"/>
              <a:t>.</a:t>
            </a:r>
            <a:r>
              <a:rPr dirty="0" lang="en-US"/>
              <a:t> </a:t>
            </a:r>
          </a:p>
          <a:p>
            <a:pPr fontAlgn="base" indent="0" marL="0">
              <a:buNone/>
            </a:pPr>
            <a:r>
              <a:rPr dirty="0" lang="en-US"/>
              <a:t>These cells are tightly attached to one another. They cover over the interior of hollow organs, like blood vessels or digestive organs, or else form the surface  like the skin. </a:t>
            </a:r>
          </a:p>
          <a:p>
            <a:pPr fontAlgn="base" indent="0" marL="0">
              <a:buNone/>
            </a:pPr>
            <a:endParaRPr dirty="0" lang="en-US"/>
          </a:p>
          <a:p>
            <a:pPr fontAlgn="base" indent="0" marL="0">
              <a:buNone/>
            </a:pPr>
            <a:r>
              <a:rPr b="1" dirty="0" lang="en-US">
                <a:hlinkClick r:id="rId2"/>
              </a:rPr>
              <a:t>Nerve Cells</a:t>
            </a:r>
            <a:r>
              <a:rPr b="1" dirty="0" lang="en-US"/>
              <a:t>.</a:t>
            </a:r>
            <a:r>
              <a:rPr dirty="0" lang="en-US"/>
              <a:t> These cells are specialized for communication. They send signals from the brain to muscles and glands that control their functions. They also receive sensory information from the skin, the eyes, and the ears, and send this information to the brain. There are dozens of varieties of nerve cells in the body, each with their own shapes and functions.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12" name="Title 1"/>
          <p:cNvSpPr>
            <a:spLocks noGrp="1"/>
          </p:cNvSpPr>
          <p:nvPr>
            <p:ph type="title"/>
          </p:nvPr>
        </p:nvSpPr>
        <p:spPr/>
        <p:txBody>
          <a:bodyPr/>
          <a:p>
            <a:r>
              <a:rPr dirty="0" lang="en-US"/>
              <a:t> CELLS </a:t>
            </a:r>
          </a:p>
        </p:txBody>
      </p:sp>
      <p:sp>
        <p:nvSpPr>
          <p:cNvPr id="1048713" name="Content Placeholder 2"/>
          <p:cNvSpPr>
            <a:spLocks noGrp="1"/>
          </p:cNvSpPr>
          <p:nvPr>
            <p:ph idx="1"/>
          </p:nvPr>
        </p:nvSpPr>
        <p:spPr/>
        <p:txBody>
          <a:bodyPr>
            <a:normAutofit fontScale="89286" lnSpcReduction="20000"/>
          </a:bodyPr>
          <a:p>
            <a:pPr fontAlgn="base"/>
            <a:r>
              <a:rPr dirty="0" lang="en-US">
                <a:hlinkClick r:id="rId1"/>
              </a:rPr>
              <a:t>Muscle Cells</a:t>
            </a:r>
            <a:r>
              <a:rPr dirty="0" lang="en-US"/>
              <a:t>. These cells are specialized for contraction. Without muscle cells, you would not be able to move. There are three kinds of muscle cells. They pull and tug on bones and tendons to produce motion. They also form the thick outer walls of hollow organs, like blood vessels and digestive organs, and can contract to regulate the diameter of these hollow organs.</a:t>
            </a:r>
          </a:p>
          <a:p>
            <a:pPr fontAlgn="base"/>
            <a:r>
              <a:rPr dirty="0" lang="en-US">
                <a:hlinkClick r:id="rId2"/>
              </a:rPr>
              <a:t>Connective Tissue Cells</a:t>
            </a:r>
            <a:r>
              <a:rPr dirty="0" lang="en-US"/>
              <a:t>. These cells provide structural strength to the body and also defend against foreign invaders like bacteria. Two types of cells—fibroblasts and fat cells—are native to connective tissue. Other cells migrate into connective tissue from the bloodstream to fight diseases. Special types of connective tissue—cartilage and bone—are designed to be stronger and more rigid than most connective tissues.</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7" name="Title 1"/>
          <p:cNvSpPr>
            <a:spLocks noGrp="1"/>
          </p:cNvSpPr>
          <p:nvPr>
            <p:ph type="title"/>
          </p:nvPr>
        </p:nvSpPr>
        <p:spPr/>
        <p:txBody>
          <a:bodyPr/>
          <a:p>
            <a:r>
              <a:rPr dirty="0" lang="en-US"/>
              <a:t>CHARACTERISTICS OF LIVING ORGANISMS</a:t>
            </a:r>
          </a:p>
        </p:txBody>
      </p:sp>
      <p:sp>
        <p:nvSpPr>
          <p:cNvPr id="1048598" name="Content Placeholder 2"/>
          <p:cNvSpPr>
            <a:spLocks noGrp="1"/>
          </p:cNvSpPr>
          <p:nvPr>
            <p:ph idx="1"/>
          </p:nvPr>
        </p:nvSpPr>
        <p:spPr/>
        <p:txBody>
          <a:bodyPr>
            <a:normAutofit fontScale="92857" lnSpcReduction="20000"/>
          </a:bodyPr>
          <a:p>
            <a:r>
              <a:rPr dirty="0" lang="en-US"/>
              <a:t>E.</a:t>
            </a:r>
            <a:r>
              <a:rPr b="1" dirty="0" lang="en-US"/>
              <a:t> Growth</a:t>
            </a:r>
            <a:r>
              <a:rPr dirty="0" lang="en-US"/>
              <a:t> </a:t>
            </a:r>
          </a:p>
          <a:p>
            <a:pPr indent="0" marL="0">
              <a:buNone/>
            </a:pPr>
            <a:r>
              <a:rPr dirty="0" lang="en-US"/>
              <a:t>Growth is seen in all living things. It involves using food to produce new cells. The permanent increase in cell number and size is called growth. </a:t>
            </a:r>
          </a:p>
          <a:p>
            <a:r>
              <a:rPr dirty="0" lang="en-US"/>
              <a:t>F. </a:t>
            </a:r>
            <a:r>
              <a:rPr b="1" dirty="0" lang="en-US"/>
              <a:t> Reproduction</a:t>
            </a:r>
          </a:p>
          <a:p>
            <a:pPr indent="0" marL="0">
              <a:buNone/>
            </a:pPr>
            <a:r>
              <a:rPr dirty="0" lang="en-US"/>
              <a:t> All living organisms have the ability to produce offspring. </a:t>
            </a:r>
          </a:p>
          <a:p>
            <a:pPr indent="0" marL="0">
              <a:buNone/>
            </a:pPr>
            <a:endParaRPr dirty="0" lang="en-US"/>
          </a:p>
          <a:p>
            <a:pPr indent="0" marL="0">
              <a:buNone/>
            </a:pPr>
            <a:r>
              <a:rPr dirty="0" lang="en-US"/>
              <a:t>G. </a:t>
            </a:r>
            <a:r>
              <a:rPr b="1" dirty="0" lang="en-US"/>
              <a:t>Irritability</a:t>
            </a:r>
          </a:p>
          <a:p>
            <a:pPr indent="0" marL="0">
              <a:buNone/>
            </a:pPr>
            <a:r>
              <a:rPr dirty="0" lang="en-US"/>
              <a:t>All living things are able to sense and respond to stimuli around them such as light, temperature, water, gravity and chemical substances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9" name="Title 1"/>
          <p:cNvSpPr>
            <a:spLocks noGrp="1"/>
          </p:cNvSpPr>
          <p:nvPr>
            <p:ph type="title"/>
          </p:nvPr>
        </p:nvSpPr>
        <p:spPr/>
        <p:txBody>
          <a:bodyPr/>
          <a:p>
            <a:r>
              <a:rPr dirty="0" lang="en-US"/>
              <a:t>CLASSIFICATION OF LIVING ORGANISMS</a:t>
            </a:r>
          </a:p>
        </p:txBody>
      </p:sp>
      <p:sp>
        <p:nvSpPr>
          <p:cNvPr id="1048600" name="Content Placeholder 2"/>
          <p:cNvSpPr>
            <a:spLocks noGrp="1"/>
          </p:cNvSpPr>
          <p:nvPr>
            <p:ph idx="1"/>
          </p:nvPr>
        </p:nvSpPr>
        <p:spPr/>
        <p:txBody>
          <a:bodyPr/>
          <a:p>
            <a:r>
              <a:rPr dirty="0" lang="en-US"/>
              <a:t>TERMINOLOGIES</a:t>
            </a:r>
          </a:p>
          <a:p>
            <a:endParaRPr dirty="0" lang="en-US"/>
          </a:p>
          <a:p>
            <a:r>
              <a:rPr dirty="0" lang="en-US"/>
              <a:t>CLASSIFICATION  is the grouping of living organisms based on similarities or differences. This sometimes refers to as biosystematics.</a:t>
            </a:r>
          </a:p>
          <a:p>
            <a:endParaRPr dirty="0" lang="en-US"/>
          </a:p>
          <a:p>
            <a:r>
              <a:rPr altLang="en-US" b="1" dirty="0" lang="en-US">
                <a:latin typeface="American Typewriter" charset="0"/>
              </a:rPr>
              <a:t>Taxonomy:</a:t>
            </a:r>
            <a:r>
              <a:rPr altLang="en-US" dirty="0" lang="en-US">
                <a:latin typeface="American Typewriter" charset="0"/>
              </a:rPr>
              <a:t> the science of describing, naming, and classifying organisms </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1" name="Title 1"/>
          <p:cNvSpPr>
            <a:spLocks noGrp="1"/>
          </p:cNvSpPr>
          <p:nvPr>
            <p:ph type="title"/>
          </p:nvPr>
        </p:nvSpPr>
        <p:spPr/>
        <p:txBody>
          <a:bodyPr/>
          <a:p>
            <a:r>
              <a:rPr dirty="0" lang="en-US"/>
              <a:t> TYPES OF CLASSIFICATION</a:t>
            </a:r>
          </a:p>
        </p:txBody>
      </p:sp>
      <p:sp>
        <p:nvSpPr>
          <p:cNvPr id="1048602" name="Content Placeholder 2"/>
          <p:cNvSpPr>
            <a:spLocks noGrp="1"/>
          </p:cNvSpPr>
          <p:nvPr>
            <p:ph idx="1"/>
          </p:nvPr>
        </p:nvSpPr>
        <p:spPr/>
        <p:txBody>
          <a:bodyPr>
            <a:normAutofit/>
          </a:bodyPr>
          <a:p>
            <a:pPr indent="0" marL="0">
              <a:buNone/>
            </a:pPr>
            <a:r>
              <a:rPr dirty="0" lang="en-US"/>
              <a:t> Classification can be based on two different systems:</a:t>
            </a:r>
          </a:p>
          <a:p>
            <a:pPr indent="-571500" marL="571500">
              <a:buAutoNum type="romanLcPeriod"/>
            </a:pPr>
            <a:r>
              <a:rPr dirty="0" lang="en-US"/>
              <a:t>Natural </a:t>
            </a:r>
          </a:p>
          <a:p>
            <a:pPr indent="-571500" marL="571500">
              <a:buAutoNum type="romanLcPeriod"/>
            </a:pPr>
            <a:r>
              <a:rPr dirty="0" lang="en-US"/>
              <a:t>artificial. </a:t>
            </a:r>
          </a:p>
          <a:p>
            <a:pPr indent="-571500" marL="571500">
              <a:buAutoNum type="romanLcPeriod"/>
            </a:pPr>
            <a:endParaRPr dirty="0" lang="en-US"/>
          </a:p>
          <a:p>
            <a:pPr indent="0" marL="0">
              <a:buNone/>
            </a:pPr>
            <a:r>
              <a:rPr b="1" dirty="0" lang="en-US"/>
              <a:t>Natural classification </a:t>
            </a:r>
          </a:p>
          <a:p>
            <a:pPr indent="0" marL="0">
              <a:buNone/>
            </a:pPr>
            <a:r>
              <a:rPr dirty="0" lang="en-US"/>
              <a:t>It is most often based on hierarchical classification system. It uses common features shared by organisms.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3" name="Title 1"/>
          <p:cNvSpPr>
            <a:spLocks noGrp="1"/>
          </p:cNvSpPr>
          <p:nvPr>
            <p:ph type="title"/>
          </p:nvPr>
        </p:nvSpPr>
        <p:spPr/>
        <p:txBody>
          <a:bodyPr/>
          <a:p>
            <a:r>
              <a:rPr dirty="0" lang="en-US"/>
              <a:t> CLASSIFICATION</a:t>
            </a:r>
          </a:p>
        </p:txBody>
      </p:sp>
      <p:sp>
        <p:nvSpPr>
          <p:cNvPr id="1048604" name="Content Placeholder 2"/>
          <p:cNvSpPr>
            <a:spLocks noGrp="1"/>
          </p:cNvSpPr>
          <p:nvPr>
            <p:ph idx="1"/>
          </p:nvPr>
        </p:nvSpPr>
        <p:spPr/>
        <p:txBody>
          <a:bodyPr>
            <a:normAutofit fontScale="92857" lnSpcReduction="10000"/>
          </a:bodyPr>
          <a:p>
            <a:r>
              <a:rPr dirty="0" lang="en-US"/>
              <a:t>There are various sizes of groups into which living organisms  are classified.</a:t>
            </a:r>
          </a:p>
          <a:p>
            <a:r>
              <a:rPr dirty="0" lang="en-US"/>
              <a:t> The largest group is the kingdom. There are five kingdoms: prokaryotes (which includes bacteria), </a:t>
            </a:r>
            <a:r>
              <a:rPr dirty="0" lang="en-US" err="1"/>
              <a:t>protista</a:t>
            </a:r>
            <a:r>
              <a:rPr dirty="0" lang="en-US"/>
              <a:t>, fungi, plants and animals. </a:t>
            </a:r>
          </a:p>
          <a:p>
            <a:r>
              <a:rPr dirty="0" lang="en-US"/>
              <a:t>Each kingdom is further divided into smaller groups called phyla, based on a few features that are shared by some organisms. A phylum is then subdivided into classes, orders, families, genera, and finally species. </a:t>
            </a:r>
          </a:p>
          <a:p>
            <a:r>
              <a:rPr b="1" dirty="0" lang="en-US"/>
              <a:t>Species is a group of organisms that can interbreed and give birth to viable offspring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57" name=""/>
        <p:cNvGrpSpPr/>
        <p:nvPr/>
      </p:nvGrpSpPr>
      <p:grpSpPr>
        <a:xfrm>
          <a:off x="0" y="0"/>
          <a:ext cx="0" cy="0"/>
          <a:chOff x="0" y="0"/>
          <a:chExt cx="0" cy="0"/>
        </a:xfrm>
      </p:grpSpPr>
      <p:sp>
        <p:nvSpPr>
          <p:cNvPr id="1048611" name="Rectangle 2"/>
          <p:cNvSpPr>
            <a:spLocks noGrp="1" noChangeArrowheads="1"/>
          </p:cNvSpPr>
          <p:nvPr>
            <p:ph type="title"/>
          </p:nvPr>
        </p:nvSpPr>
        <p:spPr>
          <a:xfrm>
            <a:off x="1981200" y="381000"/>
            <a:ext cx="8229600" cy="914400"/>
          </a:xfrm>
        </p:spPr>
        <p:txBody>
          <a:bodyPr>
            <a:normAutofit fontScale="90000"/>
          </a:bodyPr>
          <a:p>
            <a:r>
              <a:rPr dirty="0" sz="3800" lang="en-US">
                <a:solidFill>
                  <a:srgbClr val="3E5D78"/>
                </a:solidFill>
                <a:latin typeface="American Typewriter" charset="0"/>
                <a:ea typeface="American Typewriter" charset="0"/>
                <a:cs typeface="American Typewriter" charset="0"/>
              </a:rPr>
              <a:t>The modern system of classification has 8 levels:</a:t>
            </a:r>
          </a:p>
        </p:txBody>
      </p:sp>
      <p:sp>
        <p:nvSpPr>
          <p:cNvPr id="1048612" name="Rectangle 3"/>
          <p:cNvSpPr>
            <a:spLocks noGrp="1" noChangeArrowheads="1"/>
          </p:cNvSpPr>
          <p:nvPr>
            <p:ph sz="quarter" idx="1"/>
          </p:nvPr>
        </p:nvSpPr>
        <p:spPr>
          <a:xfrm>
            <a:off x="1981201" y="2057400"/>
            <a:ext cx="4041775" cy="3276600"/>
          </a:xfrm>
        </p:spPr>
        <p:txBody>
          <a:bodyPr/>
          <a:p>
            <a:pPr eaLnBrk="1" hangingPunct="1"/>
            <a:r>
              <a:rPr altLang="en-US" sz="4400" lang="en-US">
                <a:latin typeface="American Typewriter" charset="0"/>
              </a:rPr>
              <a:t>Domain</a:t>
            </a:r>
          </a:p>
          <a:p>
            <a:pPr eaLnBrk="1" hangingPunct="1"/>
            <a:r>
              <a:rPr altLang="en-US" sz="4400" lang="en-US">
                <a:latin typeface="American Typewriter" charset="0"/>
              </a:rPr>
              <a:t>Kingdom</a:t>
            </a:r>
          </a:p>
          <a:p>
            <a:pPr eaLnBrk="1" hangingPunct="1"/>
            <a:r>
              <a:rPr altLang="en-US" sz="4400" lang="en-US">
                <a:latin typeface="American Typewriter" charset="0"/>
              </a:rPr>
              <a:t>Phylum</a:t>
            </a:r>
          </a:p>
          <a:p>
            <a:pPr eaLnBrk="1" hangingPunct="1"/>
            <a:r>
              <a:rPr altLang="en-US" sz="4400" lang="en-US">
                <a:latin typeface="American Typewriter" charset="0"/>
              </a:rPr>
              <a:t>Class</a:t>
            </a:r>
          </a:p>
          <a:p>
            <a:pPr eaLnBrk="1" hangingPunct="1"/>
            <a:endParaRPr altLang="en-US" sz="4400" lang="en-US">
              <a:latin typeface="American Typewriter" charset="0"/>
            </a:endParaRPr>
          </a:p>
        </p:txBody>
      </p:sp>
      <p:sp>
        <p:nvSpPr>
          <p:cNvPr id="1048613" name="Rectangle 4"/>
          <p:cNvSpPr>
            <a:spLocks noGrp="1" noChangeArrowheads="1"/>
          </p:cNvSpPr>
          <p:nvPr>
            <p:ph sz="quarter" idx="2"/>
          </p:nvPr>
        </p:nvSpPr>
        <p:spPr>
          <a:xfrm>
            <a:off x="6096001" y="1981201"/>
            <a:ext cx="4041775" cy="3355975"/>
          </a:xfrm>
        </p:spPr>
        <p:txBody>
          <a:bodyPr/>
          <a:p>
            <a:pPr eaLnBrk="1" hangingPunct="1"/>
            <a:r>
              <a:rPr altLang="en-US" sz="4400" lang="en-US">
                <a:latin typeface="American Typewriter" charset="0"/>
              </a:rPr>
              <a:t>Order</a:t>
            </a:r>
          </a:p>
          <a:p>
            <a:pPr eaLnBrk="1" hangingPunct="1"/>
            <a:r>
              <a:rPr altLang="en-US" sz="4400" lang="en-US">
                <a:latin typeface="American Typewriter" charset="0"/>
              </a:rPr>
              <a:t>Family</a:t>
            </a:r>
          </a:p>
          <a:p>
            <a:pPr eaLnBrk="1" hangingPunct="1"/>
            <a:r>
              <a:rPr altLang="en-US" sz="4400" lang="en-US">
                <a:latin typeface="American Typewriter" charset="0"/>
              </a:rPr>
              <a:t>Genus</a:t>
            </a:r>
          </a:p>
          <a:p>
            <a:pPr eaLnBrk="1" hangingPunct="1"/>
            <a:r>
              <a:rPr altLang="en-US" sz="4400" lang="en-US">
                <a:latin typeface="American Typewriter" charset="0"/>
              </a:rPr>
              <a:t>Species</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2" presetSubtype="4">
                                  <p:stCondLst>
                                    <p:cond delay="0"/>
                                  </p:stCondLst>
                                  <p:childTnLst>
                                    <p:set>
                                      <p:cBhvr>
                                        <p:cTn dur="1" fill="hold" id="6">
                                          <p:stCondLst>
                                            <p:cond delay="0"/>
                                          </p:stCondLst>
                                        </p:cTn>
                                        <p:tgtEl>
                                          <p:spTgt spid="1048612">
                                            <p:txEl>
                                              <p:pRg st="0" end="0"/>
                                            </p:txEl>
                                          </p:spTgt>
                                        </p:tgtEl>
                                        <p:attrNameLst>
                                          <p:attrName>style.visibility</p:attrName>
                                        </p:attrNameLst>
                                      </p:cBhvr>
                                      <p:to>
                                        <p:strVal val="visible"/>
                                      </p:to>
                                    </p:set>
                                    <p:animEffect transition="in" filter="wipe(down)">
                                      <p:cBhvr>
                                        <p:cTn dur="1000" id="7"/>
                                        <p:tgtEl>
                                          <p:spTgt spid="1048612">
                                            <p:txEl>
                                              <p:pRg st="0" end="0"/>
                                            </p:txEl>
                                          </p:spTgt>
                                        </p:tgtEl>
                                      </p:cBhvr>
                                    </p:animEffect>
                                  </p:childTnLst>
                                </p:cTn>
                              </p:par>
                            </p:childTnLst>
                          </p:cTn>
                        </p:par>
                        <p:par>
                          <p:cTn fill="hold" id="8" nodeType="afterGroup">
                            <p:stCondLst>
                              <p:cond delay="1000"/>
                            </p:stCondLst>
                            <p:childTnLst>
                              <p:par>
                                <p:cTn fill="hold" grpId="0" id="9" nodeType="afterEffect" presetClass="entr" presetID="22" presetSubtype="4">
                                  <p:stCondLst>
                                    <p:cond delay="0"/>
                                  </p:stCondLst>
                                  <p:childTnLst>
                                    <p:set>
                                      <p:cBhvr>
                                        <p:cTn dur="1" fill="hold" id="10">
                                          <p:stCondLst>
                                            <p:cond delay="0"/>
                                          </p:stCondLst>
                                        </p:cTn>
                                        <p:tgtEl>
                                          <p:spTgt spid="1048612">
                                            <p:txEl>
                                              <p:pRg st="1" end="1"/>
                                            </p:txEl>
                                          </p:spTgt>
                                        </p:tgtEl>
                                        <p:attrNameLst>
                                          <p:attrName>style.visibility</p:attrName>
                                        </p:attrNameLst>
                                      </p:cBhvr>
                                      <p:to>
                                        <p:strVal val="visible"/>
                                      </p:to>
                                    </p:set>
                                    <p:animEffect transition="in" filter="wipe(down)">
                                      <p:cBhvr>
                                        <p:cTn dur="1000" id="11"/>
                                        <p:tgtEl>
                                          <p:spTgt spid="1048612">
                                            <p:txEl>
                                              <p:pRg st="1" end="1"/>
                                            </p:txEl>
                                          </p:spTgt>
                                        </p:tgtEl>
                                      </p:cBhvr>
                                    </p:animEffect>
                                  </p:childTnLst>
                                </p:cTn>
                              </p:par>
                            </p:childTnLst>
                          </p:cTn>
                        </p:par>
                        <p:par>
                          <p:cTn fill="hold" id="12" nodeType="afterGroup">
                            <p:stCondLst>
                              <p:cond delay="2000"/>
                            </p:stCondLst>
                            <p:childTnLst>
                              <p:par>
                                <p:cTn fill="hold" grpId="0" id="13" nodeType="afterEffect" presetClass="entr" presetID="22" presetSubtype="4">
                                  <p:stCondLst>
                                    <p:cond delay="0"/>
                                  </p:stCondLst>
                                  <p:childTnLst>
                                    <p:set>
                                      <p:cBhvr>
                                        <p:cTn dur="1" fill="hold" id="14">
                                          <p:stCondLst>
                                            <p:cond delay="0"/>
                                          </p:stCondLst>
                                        </p:cTn>
                                        <p:tgtEl>
                                          <p:spTgt spid="1048612">
                                            <p:txEl>
                                              <p:pRg st="2" end="2"/>
                                            </p:txEl>
                                          </p:spTgt>
                                        </p:tgtEl>
                                        <p:attrNameLst>
                                          <p:attrName>style.visibility</p:attrName>
                                        </p:attrNameLst>
                                      </p:cBhvr>
                                      <p:to>
                                        <p:strVal val="visible"/>
                                      </p:to>
                                    </p:set>
                                    <p:animEffect transition="in" filter="wipe(down)">
                                      <p:cBhvr>
                                        <p:cTn dur="1000" id="15"/>
                                        <p:tgtEl>
                                          <p:spTgt spid="1048612">
                                            <p:txEl>
                                              <p:pRg st="2" end="2"/>
                                            </p:txEl>
                                          </p:spTgt>
                                        </p:tgtEl>
                                      </p:cBhvr>
                                    </p:animEffect>
                                  </p:childTnLst>
                                </p:cTn>
                              </p:par>
                            </p:childTnLst>
                          </p:cTn>
                        </p:par>
                        <p:par>
                          <p:cTn fill="hold" id="16" nodeType="afterGroup">
                            <p:stCondLst>
                              <p:cond delay="3000"/>
                            </p:stCondLst>
                            <p:childTnLst>
                              <p:par>
                                <p:cTn fill="hold" grpId="0" id="17" nodeType="afterEffect" presetClass="entr" presetID="22" presetSubtype="4">
                                  <p:stCondLst>
                                    <p:cond delay="0"/>
                                  </p:stCondLst>
                                  <p:childTnLst>
                                    <p:set>
                                      <p:cBhvr>
                                        <p:cTn dur="1" fill="hold" id="18">
                                          <p:stCondLst>
                                            <p:cond delay="0"/>
                                          </p:stCondLst>
                                        </p:cTn>
                                        <p:tgtEl>
                                          <p:spTgt spid="1048612">
                                            <p:txEl>
                                              <p:pRg st="3" end="3"/>
                                            </p:txEl>
                                          </p:spTgt>
                                        </p:tgtEl>
                                        <p:attrNameLst>
                                          <p:attrName>style.visibility</p:attrName>
                                        </p:attrNameLst>
                                      </p:cBhvr>
                                      <p:to>
                                        <p:strVal val="visible"/>
                                      </p:to>
                                    </p:set>
                                    <p:animEffect transition="in" filter="wipe(down)">
                                      <p:cBhvr>
                                        <p:cTn dur="1000" id="19"/>
                                        <p:tgtEl>
                                          <p:spTgt spid="1048612">
                                            <p:txEl>
                                              <p:pRg st="3" end="3"/>
                                            </p:txEl>
                                          </p:spTgt>
                                        </p:tgtEl>
                                      </p:cBhvr>
                                    </p:animEffect>
                                  </p:childTnLst>
                                </p:cTn>
                              </p:par>
                            </p:childTnLst>
                          </p:cTn>
                        </p:par>
                        <p:par>
                          <p:cTn fill="hold" id="20" nodeType="afterGroup">
                            <p:stCondLst>
                              <p:cond delay="4000"/>
                            </p:stCondLst>
                            <p:childTnLst>
                              <p:par>
                                <p:cTn fill="hold" grpId="0" id="21" nodeType="afterEffect" presetClass="entr" presetID="22" presetSubtype="4">
                                  <p:stCondLst>
                                    <p:cond delay="0"/>
                                  </p:stCondLst>
                                  <p:childTnLst>
                                    <p:set>
                                      <p:cBhvr>
                                        <p:cTn dur="1" fill="hold" id="22">
                                          <p:stCondLst>
                                            <p:cond delay="0"/>
                                          </p:stCondLst>
                                        </p:cTn>
                                        <p:tgtEl>
                                          <p:spTgt spid="1048613">
                                            <p:txEl>
                                              <p:pRg st="0" end="0"/>
                                            </p:txEl>
                                          </p:spTgt>
                                        </p:tgtEl>
                                        <p:attrNameLst>
                                          <p:attrName>style.visibility</p:attrName>
                                        </p:attrNameLst>
                                      </p:cBhvr>
                                      <p:to>
                                        <p:strVal val="visible"/>
                                      </p:to>
                                    </p:set>
                                    <p:animEffect transition="in" filter="wipe(down)">
                                      <p:cBhvr>
                                        <p:cTn dur="1000" id="23"/>
                                        <p:tgtEl>
                                          <p:spTgt spid="1048613">
                                            <p:txEl>
                                              <p:pRg st="0" end="0"/>
                                            </p:txEl>
                                          </p:spTgt>
                                        </p:tgtEl>
                                      </p:cBhvr>
                                    </p:animEffect>
                                  </p:childTnLst>
                                </p:cTn>
                              </p:par>
                            </p:childTnLst>
                          </p:cTn>
                        </p:par>
                        <p:par>
                          <p:cTn fill="hold" id="24" nodeType="afterGroup">
                            <p:stCondLst>
                              <p:cond delay="5000"/>
                            </p:stCondLst>
                            <p:childTnLst>
                              <p:par>
                                <p:cTn fill="hold" grpId="0" id="25" nodeType="afterEffect" presetClass="entr" presetID="22" presetSubtype="4">
                                  <p:stCondLst>
                                    <p:cond delay="0"/>
                                  </p:stCondLst>
                                  <p:childTnLst>
                                    <p:set>
                                      <p:cBhvr>
                                        <p:cTn dur="1" fill="hold" id="26">
                                          <p:stCondLst>
                                            <p:cond delay="0"/>
                                          </p:stCondLst>
                                        </p:cTn>
                                        <p:tgtEl>
                                          <p:spTgt spid="1048613">
                                            <p:txEl>
                                              <p:pRg st="1" end="1"/>
                                            </p:txEl>
                                          </p:spTgt>
                                        </p:tgtEl>
                                        <p:attrNameLst>
                                          <p:attrName>style.visibility</p:attrName>
                                        </p:attrNameLst>
                                      </p:cBhvr>
                                      <p:to>
                                        <p:strVal val="visible"/>
                                      </p:to>
                                    </p:set>
                                    <p:animEffect transition="in" filter="wipe(down)">
                                      <p:cBhvr>
                                        <p:cTn dur="1000" id="27"/>
                                        <p:tgtEl>
                                          <p:spTgt spid="1048613">
                                            <p:txEl>
                                              <p:pRg st="1" end="1"/>
                                            </p:txEl>
                                          </p:spTgt>
                                        </p:tgtEl>
                                      </p:cBhvr>
                                    </p:animEffect>
                                  </p:childTnLst>
                                </p:cTn>
                              </p:par>
                            </p:childTnLst>
                          </p:cTn>
                        </p:par>
                        <p:par>
                          <p:cTn fill="hold" id="28" nodeType="afterGroup">
                            <p:stCondLst>
                              <p:cond delay="6000"/>
                            </p:stCondLst>
                            <p:childTnLst>
                              <p:par>
                                <p:cTn fill="hold" grpId="0" id="29" nodeType="afterEffect" presetClass="entr" presetID="22" presetSubtype="4">
                                  <p:stCondLst>
                                    <p:cond delay="0"/>
                                  </p:stCondLst>
                                  <p:childTnLst>
                                    <p:set>
                                      <p:cBhvr>
                                        <p:cTn dur="1" fill="hold" id="30">
                                          <p:stCondLst>
                                            <p:cond delay="0"/>
                                          </p:stCondLst>
                                        </p:cTn>
                                        <p:tgtEl>
                                          <p:spTgt spid="1048613">
                                            <p:txEl>
                                              <p:pRg st="2" end="2"/>
                                            </p:txEl>
                                          </p:spTgt>
                                        </p:tgtEl>
                                        <p:attrNameLst>
                                          <p:attrName>style.visibility</p:attrName>
                                        </p:attrNameLst>
                                      </p:cBhvr>
                                      <p:to>
                                        <p:strVal val="visible"/>
                                      </p:to>
                                    </p:set>
                                    <p:animEffect transition="in" filter="wipe(down)">
                                      <p:cBhvr>
                                        <p:cTn dur="1000" id="31"/>
                                        <p:tgtEl>
                                          <p:spTgt spid="1048613">
                                            <p:txEl>
                                              <p:pRg st="2" end="2"/>
                                            </p:txEl>
                                          </p:spTgt>
                                        </p:tgtEl>
                                      </p:cBhvr>
                                    </p:animEffect>
                                  </p:childTnLst>
                                </p:cTn>
                              </p:par>
                            </p:childTnLst>
                          </p:cTn>
                        </p:par>
                        <p:par>
                          <p:cTn fill="hold" id="32" nodeType="afterGroup">
                            <p:stCondLst>
                              <p:cond delay="7000"/>
                            </p:stCondLst>
                            <p:childTnLst>
                              <p:par>
                                <p:cTn fill="hold" grpId="0" id="33" nodeType="afterEffect" presetClass="entr" presetID="22" presetSubtype="4">
                                  <p:stCondLst>
                                    <p:cond delay="0"/>
                                  </p:stCondLst>
                                  <p:childTnLst>
                                    <p:set>
                                      <p:cBhvr>
                                        <p:cTn dur="1" fill="hold" id="34">
                                          <p:stCondLst>
                                            <p:cond delay="0"/>
                                          </p:stCondLst>
                                        </p:cTn>
                                        <p:tgtEl>
                                          <p:spTgt spid="1048613">
                                            <p:txEl>
                                              <p:pRg st="3" end="3"/>
                                            </p:txEl>
                                          </p:spTgt>
                                        </p:tgtEl>
                                        <p:attrNameLst>
                                          <p:attrName>style.visibility</p:attrName>
                                        </p:attrNameLst>
                                      </p:cBhvr>
                                      <p:to>
                                        <p:strVal val="visible"/>
                                      </p:to>
                                    </p:set>
                                    <p:animEffect transition="in" filter="wipe(down)">
                                      <p:cBhvr>
                                        <p:cTn dur="1000" id="35"/>
                                        <p:tgtEl>
                                          <p:spTgt spid="10486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build="p" autoUpdateAnimBg="0"/>
      <p:bldP spid="104861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4" name="Title 1"/>
          <p:cNvSpPr>
            <a:spLocks noGrp="1"/>
          </p:cNvSpPr>
          <p:nvPr>
            <p:ph type="title"/>
          </p:nvPr>
        </p:nvSpPr>
        <p:spPr/>
        <p:txBody>
          <a:bodyPr/>
          <a:p>
            <a:r>
              <a:rPr dirty="0" lang="en-US"/>
              <a:t>            NATURAL CLASSIFICATION</a:t>
            </a:r>
          </a:p>
        </p:txBody>
      </p:sp>
      <p:sp>
        <p:nvSpPr>
          <p:cNvPr id="1048615" name="Content Placeholder 2"/>
          <p:cNvSpPr>
            <a:spLocks noGrp="1"/>
          </p:cNvSpPr>
          <p:nvPr>
            <p:ph idx="1"/>
          </p:nvPr>
        </p:nvSpPr>
        <p:spPr/>
        <p:txBody>
          <a:bodyPr>
            <a:normAutofit fontScale="92857" lnSpcReduction="20000"/>
          </a:bodyPr>
          <a:p>
            <a:r>
              <a:rPr dirty="0" lang="en-US"/>
              <a:t>Natural classification is based on two ideas: </a:t>
            </a:r>
          </a:p>
          <a:p>
            <a:r>
              <a:rPr dirty="0" lang="en-US"/>
              <a:t>• homologous structures •</a:t>
            </a:r>
          </a:p>
          <a:p>
            <a:r>
              <a:rPr dirty="0" lang="en-US"/>
              <a:t> evolutionary relationships </a:t>
            </a:r>
          </a:p>
          <a:p>
            <a:pPr indent="0" marL="0">
              <a:buNone/>
            </a:pPr>
            <a:r>
              <a:rPr b="1" dirty="0" lang="en-US"/>
              <a:t>Homologous structures</a:t>
            </a:r>
            <a:r>
              <a:rPr dirty="0" lang="en-US"/>
              <a:t> are features of organisms that are similar in structure but may look very different from each other and may be used for different purposes.</a:t>
            </a:r>
          </a:p>
          <a:p>
            <a:pPr indent="0" marL="0">
              <a:buNone/>
            </a:pPr>
            <a:r>
              <a:rPr dirty="0" lang="en-US"/>
              <a:t>For example, a horse’s front leg, the human arm and a bat’s wing are all homologous structures. They have the same number and arrangement of bones and this means that they probably evolved from a single type of structure that was present in a common ancestor millions of years ago.</a:t>
            </a: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ACADEMIC AFFAIRS</dc:creator>
  <cp:lastModifiedBy>Unknown User</cp:lastModifiedBy>
  <dcterms:created xsi:type="dcterms:W3CDTF">2020-01-14T15:05:38Z</dcterms:created>
  <dcterms:modified xsi:type="dcterms:W3CDTF">2020-05-11T15:29:16Z</dcterms:modified>
</cp:coreProperties>
</file>