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BCE15-54A5-4062-9770-ED2AF4212DA7}">
          <p14:sldIdLst>
            <p14:sldId id="293"/>
            <p14:sldId id="257"/>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DFFC5E-A40A-4F0C-9C16-3AF54649EB4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101488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FFC5E-A40A-4F0C-9C16-3AF54649EB4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178372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FFC5E-A40A-4F0C-9C16-3AF54649EB4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290449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FFC5E-A40A-4F0C-9C16-3AF54649EB4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158590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FFC5E-A40A-4F0C-9C16-3AF54649EB4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215171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DFFC5E-A40A-4F0C-9C16-3AF54649EB4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165191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FFC5E-A40A-4F0C-9C16-3AF54649EB4F}"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80483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FFC5E-A40A-4F0C-9C16-3AF54649EB4F}"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199004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FFC5E-A40A-4F0C-9C16-3AF54649EB4F}"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238176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FFC5E-A40A-4F0C-9C16-3AF54649EB4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327529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FFC5E-A40A-4F0C-9C16-3AF54649EB4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6FFC5-088A-4DF6-AB6B-A7A7E100D80B}" type="slidenum">
              <a:rPr lang="en-US" smtClean="0"/>
              <a:t>‹#›</a:t>
            </a:fld>
            <a:endParaRPr lang="en-US"/>
          </a:p>
        </p:txBody>
      </p:sp>
    </p:spTree>
    <p:extLst>
      <p:ext uri="{BB962C8B-B14F-4D97-AF65-F5344CB8AC3E}">
        <p14:creationId xmlns:p14="http://schemas.microsoft.com/office/powerpoint/2010/main" val="19883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FFC5E-A40A-4F0C-9C16-3AF54649EB4F}" type="datetimeFigureOut">
              <a:rPr lang="en-US" smtClean="0"/>
              <a:t>4/21/2024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6FFC5-088A-4DF6-AB6B-A7A7E100D80B}" type="slidenum">
              <a:rPr lang="en-US" smtClean="0"/>
              <a:t>‹#›</a:t>
            </a:fld>
            <a:endParaRPr lang="en-US"/>
          </a:p>
        </p:txBody>
      </p:sp>
    </p:spTree>
    <p:extLst>
      <p:ext uri="{BB962C8B-B14F-4D97-AF65-F5344CB8AC3E}">
        <p14:creationId xmlns:p14="http://schemas.microsoft.com/office/powerpoint/2010/main" val="2498026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4664"/>
            <a:ext cx="9144000" cy="2264781"/>
          </a:xfrm>
        </p:spPr>
        <p:txBody>
          <a:bodyPr>
            <a:noAutofit/>
          </a:bodyPr>
          <a:lstStyle/>
          <a:p>
            <a:pPr algn="l"/>
            <a:r>
              <a:rPr lang="en-US" sz="4400" dirty="0" smtClean="0">
                <a:latin typeface="Times New Roman" panose="02020603050405020304" pitchFamily="18" charset="0"/>
                <a:cs typeface="Times New Roman" panose="02020603050405020304" pitchFamily="18" charset="0"/>
              </a:rPr>
              <a:t>GENERAL PHYSICS II</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Course Code: PHY 102</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Session: </a:t>
            </a:r>
            <a:r>
              <a:rPr lang="en-US" sz="4400" dirty="0" smtClean="0">
                <a:latin typeface="Times New Roman" panose="02020603050405020304" pitchFamily="18" charset="0"/>
                <a:cs typeface="Times New Roman" panose="02020603050405020304" pitchFamily="18" charset="0"/>
              </a:rPr>
              <a:t>2023/2024</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747752"/>
            <a:ext cx="9144000" cy="1510048"/>
          </a:xfrm>
        </p:spPr>
        <p:txBody>
          <a:bodyPr>
            <a:normAutofit fontScale="55000" lnSpcReduction="20000"/>
          </a:bodyPr>
          <a:lstStyle/>
          <a:p>
            <a:pPr algn="l"/>
            <a:r>
              <a:rPr lang="en-US" sz="6000" dirty="0" smtClean="0">
                <a:latin typeface="Times New Roman" panose="02020603050405020304" pitchFamily="18" charset="0"/>
                <a:cs typeface="Times New Roman" panose="02020603050405020304" pitchFamily="18" charset="0"/>
              </a:rPr>
              <a:t>OLADEJO O. F. (</a:t>
            </a:r>
            <a:r>
              <a:rPr lang="en-US" sz="6000" dirty="0" err="1" smtClean="0">
                <a:latin typeface="Times New Roman" panose="02020603050405020304" pitchFamily="18" charset="0"/>
                <a:cs typeface="Times New Roman" panose="02020603050405020304" pitchFamily="18" charset="0"/>
              </a:rPr>
              <a:t>Ph.D</a:t>
            </a:r>
            <a:r>
              <a:rPr lang="en-US" sz="6000" dirty="0" smtClean="0">
                <a:latin typeface="Times New Roman" panose="02020603050405020304" pitchFamily="18" charset="0"/>
                <a:cs typeface="Times New Roman" panose="02020603050405020304" pitchFamily="18" charset="0"/>
              </a:rPr>
              <a:t>)</a:t>
            </a:r>
          </a:p>
          <a:p>
            <a:pPr algn="l"/>
            <a:r>
              <a:rPr lang="en-US" sz="6000" dirty="0" smtClean="0">
                <a:latin typeface="Times New Roman" panose="02020603050405020304" pitchFamily="18" charset="0"/>
                <a:cs typeface="Times New Roman" panose="02020603050405020304" pitchFamily="18" charset="0"/>
              </a:rPr>
              <a:t>Department of Physics</a:t>
            </a:r>
          </a:p>
          <a:p>
            <a:pPr algn="l"/>
            <a:r>
              <a:rPr lang="en-US" sz="6000" dirty="0" smtClean="0">
                <a:latin typeface="Times New Roman" panose="02020603050405020304" pitchFamily="18" charset="0"/>
                <a:cs typeface="Times New Roman" panose="02020603050405020304" pitchFamily="18" charset="0"/>
              </a:rPr>
              <a:t>Faculty of Basic and Applied Sciences</a:t>
            </a:r>
          </a:p>
          <a:p>
            <a:endParaRPr lang="en-US" sz="6000" dirty="0"/>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 y="18996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 xmlns:a16="http://schemas.microsoft.com/office/drawing/2014/main" id="{68A20695-4ED2-49B1-84DB-5E75E62E768C}"/>
              </a:ext>
            </a:extLst>
          </p:cNvPr>
          <p:cNvSpPr txBox="1">
            <a:spLocks noChangeArrowheads="1"/>
          </p:cNvSpPr>
          <p:nvPr/>
        </p:nvSpPr>
        <p:spPr bwMode="auto">
          <a:xfrm>
            <a:off x="381000" y="838200"/>
            <a:ext cx="504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800" b="1" dirty="0"/>
              <a:t>  3080</a:t>
            </a:r>
            <a:endParaRPr lang="en-US" altLang="en-US" dirty="0"/>
          </a:p>
        </p:txBody>
      </p:sp>
    </p:spTree>
    <p:extLst>
      <p:ext uri="{BB962C8B-B14F-4D97-AF65-F5344CB8AC3E}">
        <p14:creationId xmlns:p14="http://schemas.microsoft.com/office/powerpoint/2010/main" val="1845335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50017" y="669702"/>
            <a:ext cx="5859888" cy="5473522"/>
          </a:xfrm>
          <a:prstGeom prst="rect">
            <a:avLst/>
          </a:prstGeom>
        </p:spPr>
      </p:pic>
      <p:pic>
        <p:nvPicPr>
          <p:cNvPr id="3"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 y="18996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791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fontScale="90000"/>
          </a:bodyPr>
          <a:lstStyle/>
          <a:p>
            <a:pPr algn="ctr"/>
            <a:r>
              <a:rPr lang="en-US" b="1" dirty="0" smtClean="0"/>
              <a:t>The </a:t>
            </a:r>
            <a:r>
              <a:rPr lang="en-US" b="1" dirty="0" smtClean="0"/>
              <a:t>Electric Field, Electric Field Lines, Electric Flux and Gauss’s Law</a:t>
            </a:r>
            <a:br>
              <a:rPr lang="en-US" b="1" dirty="0" smtClean="0"/>
            </a:b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4710"/>
                <a:ext cx="10515600" cy="4232253"/>
              </a:xfrm>
            </p:spPr>
            <p:txBody>
              <a:bodyPr/>
              <a:lstStyle/>
              <a:p>
                <a:r>
                  <a:rPr lang="en-US" dirty="0" smtClean="0"/>
                  <a:t>an electric field is said to exist in the region of space around a charged</a:t>
                </a:r>
              </a:p>
              <a:p>
                <a:pPr marL="0" indent="0">
                  <a:buNone/>
                </a:pPr>
                <a:r>
                  <a:rPr lang="en-US" dirty="0"/>
                  <a:t> </a:t>
                </a:r>
                <a:r>
                  <a:rPr lang="en-US" dirty="0" smtClean="0"/>
                  <a:t> object. </a:t>
                </a:r>
              </a:p>
              <a:p>
                <a:r>
                  <a:rPr lang="en-US" dirty="0" smtClean="0"/>
                  <a:t>The electric field  produced by a charge Q at the location of a small “test” charge q0 is defined as the electric force  exerted by Q on q0, divided by the test charge q0</a:t>
                </a:r>
              </a:p>
              <a:p>
                <a:pPr marL="0" indent="0">
                  <a:buNone/>
                </a:pPr>
                <a:r>
                  <a:rPr lang="en-US" dirty="0"/>
                  <a:t>	</a:t>
                </a:r>
                <a:r>
                  <a:rPr lang="en-US" dirty="0" smtClean="0"/>
                  <a: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den>
                    </m:f>
                  </m:oMath>
                </a14:m>
                <a:endParaRPr lang="en-US" b="0" dirty="0" smtClean="0"/>
              </a:p>
              <a:p>
                <a:pPr marL="0" indent="0">
                  <a:buNone/>
                </a:pPr>
                <a:r>
                  <a:rPr lang="en-US" dirty="0" smtClean="0"/>
                  <a:t>SI Unit: newton per coulomb (N/C)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4710"/>
                <a:ext cx="10515600" cy="4232253"/>
              </a:xfrm>
              <a:blipFill rotWithShape="0">
                <a:blip r:embed="rId2"/>
                <a:stretch>
                  <a:fillRect l="-1217" t="-2305" r="-986"/>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4675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08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85611"/>
                <a:ext cx="10515600" cy="5391352"/>
              </a:xfrm>
            </p:spPr>
            <p:txBody>
              <a:bodyPr>
                <a:normAutofit/>
              </a:bodyPr>
              <a:lstStyle/>
              <a:p>
                <a:r>
                  <a:rPr lang="en-US" dirty="0" smtClean="0"/>
                  <a:t>Once the electric field due to a given arrangement of charges is known at some point, the force on any particle with charge q placed at that point can be calculated from</a:t>
                </a:r>
              </a:p>
              <a:p>
                <a:pPr marL="0" lvl="5" indent="0">
                  <a:spcBef>
                    <a:spcPts val="1000"/>
                  </a:spcBef>
                  <a:buNone/>
                </a:pPr>
                <a:r>
                  <a:rPr lang="en-US" b="0" dirty="0" smtClean="0"/>
                  <a:t>		</a:t>
                </a:r>
                <a14:m>
                  <m:oMath xmlns:m="http://schemas.openxmlformats.org/officeDocument/2006/math">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𝑞𝐸</m:t>
                    </m:r>
                  </m:oMath>
                </a14:m>
                <a:r>
                  <a:rPr lang="en-US" dirty="0" smtClean="0"/>
                  <a:t> </a:t>
                </a:r>
                <a:endParaRPr lang="en-US" dirty="0"/>
              </a:p>
              <a:p>
                <a:r>
                  <a:rPr lang="en-US" dirty="0" smtClean="0"/>
                  <a:t> We say that an electric field exists at a point if a test charge at that point is subject to an electric force there</a:t>
                </a:r>
              </a:p>
              <a:p>
                <a:r>
                  <a:rPr lang="en-US" dirty="0" smtClean="0"/>
                  <a:t>Remember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𝑒</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oMath>
                </a14:m>
                <a:endParaRPr lang="en-US" dirty="0" smtClean="0"/>
              </a:p>
              <a:p>
                <a:r>
                  <a:rPr lang="en-US" dirty="0" smtClean="0"/>
                  <a:t>Because the magnitude of the electric field at the position of the test charge is defined as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den>
                    </m:f>
                  </m:oMath>
                </a14:m>
                <a:r>
                  <a:rPr lang="en-US" dirty="0" smtClean="0"/>
                  <a:t>, we see that the magnitude of the electric field due to the charge q at the position of q0 is</a:t>
                </a:r>
              </a:p>
              <a:p>
                <a:pPr marL="2286000" lvl="5"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85611"/>
                <a:ext cx="10515600" cy="5391352"/>
              </a:xfrm>
              <a:blipFill rotWithShape="0">
                <a:blip r:embed="rId2"/>
                <a:stretch>
                  <a:fillRect l="-1043" t="-1923" r="-1275"/>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458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05307"/>
                <a:ext cx="10515600" cy="5571656"/>
              </a:xfrm>
            </p:spPr>
            <p:txBody>
              <a:bodyPr/>
              <a:lstStyle/>
              <a:p>
                <a:pPr marL="0" indent="0">
                  <a:buNone/>
                </a:pPr>
                <a:r>
                  <a:rPr lang="en-US" b="0" dirty="0" smtClean="0"/>
                  <a:t>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𝑒</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oMath>
                </a14:m>
                <a:endParaRPr lang="en-US" dirty="0" smtClean="0"/>
              </a:p>
              <a:p>
                <a:pPr marL="0" indent="0" algn="just">
                  <a:buNone/>
                </a:pPr>
                <a:r>
                  <a:rPr lang="en-US" dirty="0" smtClean="0"/>
                  <a:t>Example: Charge q1 = 7.00</a:t>
                </a:r>
                <a:r>
                  <a:rPr lang="el-GR" dirty="0" smtClean="0"/>
                  <a:t> μ</a:t>
                </a:r>
                <a:r>
                  <a:rPr lang="en-US" dirty="0" smtClean="0"/>
                  <a:t>C is at the origin, and charge  q2 = 5.00</a:t>
                </a:r>
                <a:r>
                  <a:rPr lang="el-GR" dirty="0" smtClean="0"/>
                  <a:t>μ</a:t>
                </a:r>
                <a:r>
                  <a:rPr lang="en-US" dirty="0" smtClean="0"/>
                  <a:t>C is on the x-axis, 0.300 m from the origin. (a)Find the magnitude and direction of the electric field at point P, which has coordinates (0, 0.400) m. (b) Find the force on a charge of </a:t>
                </a:r>
                <a14:m>
                  <m:oMath xmlns:m="http://schemas.openxmlformats.org/officeDocument/2006/math">
                    <m:r>
                      <a:rPr lang="en-US" i="1" dirty="0"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8</m:t>
                        </m:r>
                      </m:sup>
                    </m:sSup>
                  </m:oMath>
                </a14:m>
                <a:r>
                  <a:rPr lang="en-US" dirty="0" smtClean="0"/>
                  <a:t> C placed at P. </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05307"/>
                <a:ext cx="10515600" cy="5571656"/>
              </a:xfrm>
              <a:blipFill rotWithShape="0">
                <a:blip r:embed="rId2"/>
                <a:stretch>
                  <a:fillRect l="-1217"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38199" y="3206839"/>
            <a:ext cx="3064099" cy="2859110"/>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6606"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79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440957" y="811369"/>
            <a:ext cx="5565149" cy="5151549"/>
          </a:xfrm>
          <a:prstGeom prst="rect">
            <a:avLst/>
          </a:prstGeom>
        </p:spPr>
      </p:pic>
      <p:pic>
        <p:nvPicPr>
          <p:cNvPr id="3"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 y="18996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97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2918" y="669702"/>
            <a:ext cx="5503037" cy="4211392"/>
          </a:xfrm>
          <a:prstGeom prst="rect">
            <a:avLst/>
          </a:prstGeom>
        </p:spPr>
      </p:pic>
      <p:pic>
        <p:nvPicPr>
          <p:cNvPr id="5" name="Picture 4"/>
          <p:cNvPicPr>
            <a:picLocks noChangeAspect="1"/>
          </p:cNvPicPr>
          <p:nvPr/>
        </p:nvPicPr>
        <p:blipFill>
          <a:blip r:embed="rId3"/>
          <a:stretch>
            <a:fillRect/>
          </a:stretch>
        </p:blipFill>
        <p:spPr>
          <a:xfrm>
            <a:off x="1412918" y="4881094"/>
            <a:ext cx="4704547" cy="1051841"/>
          </a:xfrm>
          <a:prstGeom prst="rect">
            <a:avLst/>
          </a:prstGeom>
        </p:spPr>
      </p:pic>
      <p:pic>
        <p:nvPicPr>
          <p:cNvPr id="6"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7" y="18996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1542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7"/>
            <a:ext cx="10515600" cy="5571656"/>
          </a:xfrm>
        </p:spPr>
        <p:txBody>
          <a:bodyPr/>
          <a:lstStyle/>
          <a:p>
            <a:r>
              <a:rPr lang="en-US" dirty="0" smtClean="0"/>
              <a:t>ELECTRIC FIELD LINES</a:t>
            </a:r>
          </a:p>
          <a:p>
            <a:pPr marL="0" indent="0">
              <a:buNone/>
            </a:pPr>
            <a:endParaRPr lang="en-US" dirty="0"/>
          </a:p>
        </p:txBody>
      </p:sp>
      <p:pic>
        <p:nvPicPr>
          <p:cNvPr id="4" name="Picture 3"/>
          <p:cNvPicPr>
            <a:picLocks noChangeAspect="1"/>
          </p:cNvPicPr>
          <p:nvPr/>
        </p:nvPicPr>
        <p:blipFill>
          <a:blip r:embed="rId2"/>
          <a:stretch>
            <a:fillRect/>
          </a:stretch>
        </p:blipFill>
        <p:spPr>
          <a:xfrm>
            <a:off x="2073499" y="1751527"/>
            <a:ext cx="6259132" cy="3322749"/>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94"/>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81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62130" y="1107583"/>
            <a:ext cx="4018208" cy="3425780"/>
          </a:xfrm>
          <a:prstGeom prst="rect">
            <a:avLst/>
          </a:prstGeom>
        </p:spPr>
      </p:pic>
      <p:pic>
        <p:nvPicPr>
          <p:cNvPr id="5" name="Picture 4"/>
          <p:cNvPicPr>
            <a:picLocks noChangeAspect="1"/>
          </p:cNvPicPr>
          <p:nvPr/>
        </p:nvPicPr>
        <p:blipFill>
          <a:blip r:embed="rId3"/>
          <a:stretch>
            <a:fillRect/>
          </a:stretch>
        </p:blipFill>
        <p:spPr>
          <a:xfrm>
            <a:off x="5795494" y="1107583"/>
            <a:ext cx="3653642" cy="3631841"/>
          </a:xfrm>
          <a:prstGeom prst="rect">
            <a:avLst/>
          </a:prstGeom>
        </p:spPr>
      </p:pic>
      <p:pic>
        <p:nvPicPr>
          <p:cNvPr id="6"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31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37127"/>
                <a:ext cx="10515600" cy="5339836"/>
              </a:xfrm>
            </p:spPr>
            <p:txBody>
              <a:bodyPr>
                <a:normAutofit/>
              </a:bodyPr>
              <a:lstStyle/>
              <a:p>
                <a:r>
                  <a:rPr lang="en-US" dirty="0" smtClean="0"/>
                  <a:t>ELECTRIC FLUX AND GAUSS’S LAW</a:t>
                </a:r>
              </a:p>
              <a:p>
                <a:pPr marL="0" indent="0">
                  <a:buNone/>
                </a:pPr>
                <a:r>
                  <a:rPr lang="en-US" dirty="0" smtClean="0"/>
                  <a:t>Consider an electric field that is uniform in both magnitude and direction. The electric field lines penetrate a surface of area A, which is perpendicular to the field. The number of lines per unit area, N/A, is proportional to the magnitude of the electric field.</a:t>
                </a:r>
              </a:p>
              <a:p>
                <a:pPr marL="0" indent="0">
                  <a:buNone/>
                </a:pPr>
                <a:r>
                  <a:rPr lang="en-US" dirty="0" smtClean="0"/>
                  <a:t>Electric flux is the product of magnitude of electric field E and surface area A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𝐸𝐴</m:t>
                    </m:r>
                  </m:oMath>
                </a14:m>
                <a:endParaRPr lang="en-US" b="0" dirty="0" smtClean="0"/>
              </a:p>
              <a:p>
                <a:pPr marL="0" indent="0">
                  <a:buNone/>
                </a:pPr>
                <a:r>
                  <a:rPr lang="en-US" dirty="0" smtClean="0"/>
                  <a:t>SI units of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rPr>
                          <m:t>𝐸</m:t>
                        </m:r>
                      </m:sub>
                    </m:sSub>
                  </m:oMath>
                </a14:m>
                <a:r>
                  <a:rPr lang="en-US" dirty="0" smtClean="0"/>
                  <a:t> is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smtClean="0"/>
                  <a:t> and is proportional to the number of field</a:t>
                </a:r>
              </a:p>
              <a:p>
                <a:pPr marL="0" indent="0">
                  <a:buNone/>
                </a:pPr>
                <a:r>
                  <a:rPr lang="en-US" dirty="0" smtClean="0"/>
                  <a:t>lines that pass through some area A oriented perpendicular to the field.</a:t>
                </a:r>
              </a:p>
              <a:p>
                <a:pPr marL="0" indent="0">
                  <a:buNone/>
                </a:pPr>
                <a:r>
                  <a:rPr lang="en-US" dirty="0" smtClean="0"/>
                  <a:t>If the surface under consideration is not perpendicular to the field,  the expression for the electric flux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37127"/>
                <a:ext cx="10515600" cy="5339836"/>
              </a:xfrm>
              <a:blipFill rotWithShape="0">
                <a:blip r:embed="rId2"/>
                <a:stretch>
                  <a:fillRect l="-1217" t="-1826" r="-1159"/>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850"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130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43944"/>
                <a:ext cx="10515600" cy="5533019"/>
              </a:xfrm>
            </p:spPr>
            <p:txBody>
              <a:bodyPr/>
              <a:lstStyle/>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𝐸𝐴𝑐𝑜𝑠</m:t>
                    </m:r>
                    <m:r>
                      <a:rPr lang="en-US" b="0" i="1" smtClean="0">
                        <a:latin typeface="Cambria Math" panose="02040503050406030204" pitchFamily="18" charset="0"/>
                        <a:ea typeface="Cambria Math" panose="02040503050406030204" pitchFamily="18" charset="0"/>
                      </a:rPr>
                      <m:t>𝜃</m:t>
                    </m:r>
                  </m:oMath>
                </a14:m>
                <a:endParaRPr lang="en-US" b="0" dirty="0" smtClean="0"/>
              </a:p>
              <a:p>
                <a:pPr marL="0" indent="0">
                  <a:buNone/>
                </a:pPr>
                <a:r>
                  <a:rPr lang="en-US" dirty="0" smtClean="0"/>
                  <a:t>Gauss’s Law: Gauss’s law </a:t>
                </a:r>
                <a:r>
                  <a:rPr lang="en-US" dirty="0"/>
                  <a:t>state that </a:t>
                </a:r>
                <a:r>
                  <a:rPr lang="en-US" dirty="0" smtClean="0"/>
                  <a:t>the </a:t>
                </a:r>
                <a:r>
                  <a:rPr lang="en-US" dirty="0"/>
                  <a:t>electric flux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US" i="1">
                            <a:latin typeface="Cambria Math" panose="02040503050406030204" pitchFamily="18" charset="0"/>
                          </a:rPr>
                          <m:t>𝐸</m:t>
                        </m:r>
                      </m:sub>
                    </m:sSub>
                  </m:oMath>
                </a14:m>
                <a:r>
                  <a:rPr lang="en-US" dirty="0" smtClean="0"/>
                  <a:t> through </a:t>
                </a:r>
                <a:r>
                  <a:rPr lang="en-US" dirty="0"/>
                  <a:t>any closed surface is equal to the net </a:t>
                </a:r>
                <a:r>
                  <a:rPr lang="en-US" dirty="0" smtClean="0"/>
                  <a:t>charge inside </a:t>
                </a:r>
                <a:r>
                  <a:rPr lang="en-US" dirty="0"/>
                  <a:t>the surface,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𝑖𝑛𝑠𝑖𝑑𝑒</m:t>
                        </m:r>
                      </m:sub>
                    </m:sSub>
                    <m:r>
                      <a:rPr lang="en-US" b="0" i="0" smtClean="0">
                        <a:latin typeface="Cambria Math" panose="02040503050406030204" pitchFamily="18" charset="0"/>
                      </a:rPr>
                      <m:t> </m:t>
                    </m:r>
                  </m:oMath>
                </a14:m>
                <a:endParaRPr lang="en-US" dirty="0"/>
              </a:p>
              <a:p>
                <a:pPr marL="0" indent="0">
                  <a:buNone/>
                </a:pPr>
                <a:r>
                  <a:rPr lang="en-US" dirty="0" smtClean="0"/>
                  <a:t> </a:t>
                </a:r>
                <a:r>
                  <a:rPr lang="en-US" dirty="0"/>
                  <a:t>divided by </a:t>
                </a:r>
                <a14:m>
                  <m:oMath xmlns:m="http://schemas.openxmlformats.org/officeDocument/2006/math">
                    <m:sSub>
                      <m:sSubPr>
                        <m:ctrlPr>
                          <a:rPr lang="en-US" i="1">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𝑜</m:t>
                        </m:r>
                      </m:sub>
                    </m:sSub>
                  </m:oMath>
                </a14:m>
                <a:endParaRPr lang="en-US" b="0" dirty="0" smtClean="0"/>
              </a:p>
              <a:p>
                <a:pPr marL="0" indent="0">
                  <a:buNone/>
                </a:pPr>
                <a:r>
                  <a:rPr lang="en-US" dirty="0" smtClean="0"/>
                  <a:t>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US" i="1">
                            <a:latin typeface="Cambria Math" panose="02040503050406030204" pitchFamily="18" charset="0"/>
                          </a:rPr>
                          <m:t>𝐸</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𝑖𝑛𝑠𝑖𝑑𝑒</m:t>
                            </m:r>
                          </m:sub>
                        </m:sSub>
                      </m:num>
                      <m:den>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den>
                    </m:f>
                  </m:oMath>
                </a14:m>
                <a:endParaRPr lang="en-US" dirty="0" smtClean="0"/>
              </a:p>
              <a:p>
                <a:pPr marL="0" indent="0">
                  <a:buNone/>
                </a:pPr>
                <a:r>
                  <a:rPr lang="en-US" dirty="0" smtClean="0"/>
                  <a:t>Which implies that </a:t>
                </a:r>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𝐸𝐴</m:t>
                        </m:r>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e>
                      <m:sub>
                        <m:r>
                          <a:rPr lang="en-US" i="1">
                            <a:latin typeface="Cambria Math" panose="02040503050406030204" pitchFamily="18" charset="0"/>
                          </a:rPr>
                          <m:t>𝐸</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𝑖𝑛𝑠𝑖𝑑𝑒</m:t>
                            </m:r>
                          </m:sub>
                        </m:sSub>
                      </m:num>
                      <m:den>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43944"/>
                <a:ext cx="10515600" cy="5533019"/>
              </a:xfrm>
              <a:blipFill rotWithShape="0">
                <a:blip r:embed="rId2"/>
                <a:stretch>
                  <a:fillRect l="-1217"/>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319"/>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21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normAutofit lnSpcReduction="10000"/>
          </a:bodyPr>
          <a:lstStyle/>
          <a:p>
            <a:pPr marL="0" indent="0" algn="ctr">
              <a:buNone/>
            </a:pPr>
            <a:r>
              <a:rPr lang="en-US" sz="7200" dirty="0" smtClean="0"/>
              <a:t>Course Description</a:t>
            </a:r>
          </a:p>
          <a:p>
            <a:pPr marL="0" indent="0" algn="just">
              <a:buNone/>
            </a:pPr>
            <a:r>
              <a:rPr lang="en-US" sz="4000" dirty="0"/>
              <a:t>Electrostatics – Electric charges and fields. Gauss’s Law. Electric Potential, </a:t>
            </a:r>
            <a:r>
              <a:rPr lang="en-US" sz="4000" dirty="0" smtClean="0"/>
              <a:t>Properties of Electric Charges, Charging by Conduction, Charging by induction, Coulomb’s Law, The Electric Field, Electric 	Field Lines, Electric Flux and Gauss’s Law, Electric Potential and 	Potential Energy Due to Point Charges, Capacitance, Combinations of Capacitors,</a:t>
            </a:r>
          </a:p>
          <a:p>
            <a:pPr marL="0" indent="0" algn="just">
              <a:buNone/>
            </a:pPr>
            <a:endParaRPr lang="en-US" sz="4000" dirty="0" smtClean="0"/>
          </a:p>
          <a:p>
            <a:pPr marL="0" indent="0" algn="ctr">
              <a:buNone/>
            </a:pPr>
            <a:endParaRPr lang="en-US" sz="4000" dirty="0"/>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 y="18996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902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lstStyle/>
          <a:p>
            <a:pPr marL="0" indent="0">
              <a:buNone/>
            </a:pPr>
            <a:r>
              <a:rPr lang="en-US" dirty="0" smtClean="0"/>
              <a:t>Example: A </a:t>
            </a:r>
            <a:r>
              <a:rPr lang="en-US" dirty="0"/>
              <a:t>spherical conducting shell of inner radius </a:t>
            </a:r>
            <a:r>
              <a:rPr lang="en-US" i="1" dirty="0" smtClean="0"/>
              <a:t>a</a:t>
            </a:r>
            <a:r>
              <a:rPr lang="en-US" dirty="0" smtClean="0"/>
              <a:t> and </a:t>
            </a:r>
            <a:r>
              <a:rPr lang="en-US" dirty="0"/>
              <a:t>outer radius </a:t>
            </a:r>
            <a:r>
              <a:rPr lang="en-US" i="1" dirty="0" smtClean="0"/>
              <a:t>b</a:t>
            </a:r>
            <a:r>
              <a:rPr lang="en-US" dirty="0" smtClean="0"/>
              <a:t> carries </a:t>
            </a:r>
            <a:r>
              <a:rPr lang="en-US" dirty="0"/>
              <a:t>a total charge +</a:t>
            </a:r>
            <a:r>
              <a:rPr lang="en-US" dirty="0" smtClean="0"/>
              <a:t>Q distributed on the </a:t>
            </a:r>
            <a:r>
              <a:rPr lang="en-US" dirty="0"/>
              <a:t>surface of a conducting </a:t>
            </a:r>
            <a:r>
              <a:rPr lang="en-US" dirty="0" smtClean="0"/>
              <a:t>shell. </a:t>
            </a:r>
            <a:r>
              <a:rPr lang="en-US" dirty="0"/>
              <a:t>The quantity </a:t>
            </a:r>
            <a:r>
              <a:rPr lang="en-US" dirty="0" smtClean="0"/>
              <a:t>Q is </a:t>
            </a:r>
            <a:r>
              <a:rPr lang="en-US" dirty="0"/>
              <a:t>taken to be positive. (a)Find the electric field in </a:t>
            </a:r>
            <a:r>
              <a:rPr lang="en-US" dirty="0" smtClean="0"/>
              <a:t>the interior </a:t>
            </a:r>
            <a:r>
              <a:rPr lang="en-US" dirty="0"/>
              <a:t>of the conducting shell, for </a:t>
            </a:r>
            <a:r>
              <a:rPr lang="en-US" dirty="0" smtClean="0"/>
              <a:t>r &lt; a</a:t>
            </a:r>
            <a:r>
              <a:rPr lang="en-US" dirty="0"/>
              <a:t>, and (b)the electric field outside the shell, for </a:t>
            </a:r>
            <a:r>
              <a:rPr lang="en-US" dirty="0" smtClean="0"/>
              <a:t>r &gt; b</a:t>
            </a:r>
            <a:r>
              <a:rPr lang="en-US" dirty="0"/>
              <a:t>. (c</a:t>
            </a:r>
            <a:r>
              <a:rPr lang="en-US" dirty="0" smtClean="0"/>
              <a:t>) If </a:t>
            </a:r>
            <a:r>
              <a:rPr lang="en-US" dirty="0"/>
              <a:t>an </a:t>
            </a:r>
            <a:r>
              <a:rPr lang="en-US" dirty="0" smtClean="0"/>
              <a:t>additional charge </a:t>
            </a:r>
            <a:r>
              <a:rPr lang="en-US" dirty="0"/>
              <a:t>of </a:t>
            </a:r>
            <a:r>
              <a:rPr lang="en-US" dirty="0" smtClean="0"/>
              <a:t>–Q is </a:t>
            </a:r>
            <a:r>
              <a:rPr lang="en-US" dirty="0"/>
              <a:t>placed at the center, find the electric field for </a:t>
            </a:r>
            <a:r>
              <a:rPr lang="en-US" dirty="0" smtClean="0"/>
              <a:t>r &gt; b.</a:t>
            </a:r>
          </a:p>
          <a:p>
            <a:pPr marL="0" indent="0">
              <a:buNone/>
            </a:pPr>
            <a:r>
              <a:rPr lang="en-US" dirty="0" smtClean="0"/>
              <a:t>Solution: </a:t>
            </a:r>
            <a:endParaRPr lang="en-US" dirty="0"/>
          </a:p>
        </p:txBody>
      </p:sp>
      <p:pic>
        <p:nvPicPr>
          <p:cNvPr id="4" name="Picture 3"/>
          <p:cNvPicPr>
            <a:picLocks noChangeAspect="1"/>
          </p:cNvPicPr>
          <p:nvPr/>
        </p:nvPicPr>
        <p:blipFill>
          <a:blip r:embed="rId2"/>
          <a:stretch>
            <a:fillRect/>
          </a:stretch>
        </p:blipFill>
        <p:spPr>
          <a:xfrm>
            <a:off x="2562896" y="3142445"/>
            <a:ext cx="6439436" cy="3034518"/>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23"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617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82580"/>
                <a:ext cx="10515600" cy="5494383"/>
              </a:xfrm>
            </p:spPr>
            <p:txBody>
              <a:bodyPr/>
              <a:lstStyle/>
              <a:p>
                <a:pPr marL="0" indent="0">
                  <a:buNone/>
                </a:pPr>
                <a:r>
                  <a:rPr lang="en-US" dirty="0" smtClean="0"/>
                  <a:t>a)	</a:t>
                </a:r>
                <a14:m>
                  <m:oMath xmlns:m="http://schemas.openxmlformats.org/officeDocument/2006/math">
                    <m:r>
                      <m:rPr>
                        <m:sty m:val="p"/>
                      </m:rPr>
                      <a:rPr lang="en-US" b="0" i="0" smtClean="0">
                        <a:latin typeface="Cambria Math" panose="02040503050406030204" pitchFamily="18" charset="0"/>
                      </a:rPr>
                      <m:t>EA</m:t>
                    </m:r>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(4</m:t>
                    </m:r>
                    <m:r>
                      <m:rPr>
                        <m:sty m:val="p"/>
                      </m:rPr>
                      <a:rPr lang="el-GR" b="0" i="1" smtClean="0">
                        <a:latin typeface="Cambria Math" panose="02040503050406030204" pitchFamily="18" charset="0"/>
                        <a:ea typeface="Cambria Math" panose="02040503050406030204" pitchFamily="18" charset="0"/>
                      </a:rPr>
                      <m:t>π</m:t>
                    </m:r>
                    <m:sSup>
                      <m:sSupPr>
                        <m:ctrlPr>
                          <a:rPr lang="el-GR"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𝑖𝑛𝑠𝑖𝑑𝑒</m:t>
                            </m:r>
                          </m:sub>
                        </m:sSub>
                      </m:num>
                      <m:den>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den>
                    </m:f>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oMath>
                </a14:m>
                <a:r>
                  <a:rPr lang="en-US" dirty="0"/>
                  <a:t> </a:t>
                </a:r>
              </a:p>
              <a:p>
                <a:pPr marL="0" indent="0">
                  <a:buNone/>
                </a:pPr>
                <a:endParaRPr lang="en-US" dirty="0" smtClean="0"/>
              </a:p>
              <a:p>
                <a:pPr marL="514350" indent="-514350">
                  <a:buAutoNum type="alphaLcParenR" startAt="2"/>
                </a:pPr>
                <a:r>
                  <a:rPr lang="en-US" dirty="0" smtClean="0"/>
                  <a:t>     </a:t>
                </a:r>
                <a14:m>
                  <m:oMath xmlns:m="http://schemas.openxmlformats.org/officeDocument/2006/math">
                    <m:r>
                      <m:rPr>
                        <m:sty m:val="p"/>
                      </m:rPr>
                      <a:rPr lang="en-US">
                        <a:latin typeface="Cambria Math" panose="02040503050406030204" pitchFamily="18" charset="0"/>
                      </a:rPr>
                      <m:t>EA</m:t>
                    </m:r>
                    <m:r>
                      <a:rPr lang="en-US">
                        <a:latin typeface="Cambria Math" panose="02040503050406030204" pitchFamily="18" charset="0"/>
                      </a:rPr>
                      <m:t>=</m:t>
                    </m:r>
                    <m:r>
                      <m:rPr>
                        <m:sty m:val="p"/>
                      </m:rPr>
                      <a:rPr lang="en-US">
                        <a:latin typeface="Cambria Math" panose="02040503050406030204" pitchFamily="18" charset="0"/>
                      </a:rPr>
                      <m:t>E</m:t>
                    </m:r>
                    <m:d>
                      <m:dPr>
                        <m:ctrlPr>
                          <a:rPr lang="en-US" b="0" i="1" smtClean="0">
                            <a:latin typeface="Cambria Math" panose="02040503050406030204" pitchFamily="18" charset="0"/>
                          </a:rPr>
                        </m:ctrlPr>
                      </m:dPr>
                      <m:e>
                        <m:r>
                          <a:rPr lang="en-US">
                            <a:latin typeface="Cambria Math" panose="02040503050406030204" pitchFamily="18" charset="0"/>
                          </a:rPr>
                          <m:t>4</m:t>
                        </m:r>
                        <m:r>
                          <m:rPr>
                            <m:sty m:val="p"/>
                          </m:rPr>
                          <a:rPr lang="el-GR" i="1">
                            <a:latin typeface="Cambria Math" panose="02040503050406030204" pitchFamily="18" charset="0"/>
                            <a:ea typeface="Cambria Math" panose="02040503050406030204" pitchFamily="18" charset="0"/>
                          </a:rPr>
                          <m:t>π</m:t>
                        </m:r>
                        <m:sSup>
                          <m:sSupPr>
                            <m:ctrlPr>
                              <a:rPr lang="el-GR"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𝑖𝑛𝑠𝑖𝑑𝑒</m:t>
                            </m:r>
                          </m:sub>
                        </m:sSub>
                      </m:num>
                      <m:den>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den>
                    </m:f>
                  </m:oMath>
                </a14:m>
                <a:endParaRPr lang="en-US" dirty="0" smtClean="0">
                  <a:ea typeface="Cambria Math" panose="02040503050406030204" pitchFamily="18" charset="0"/>
                </a:endParaRPr>
              </a:p>
              <a:p>
                <a:pPr marL="0" indent="0">
                  <a:buNone/>
                </a:pPr>
                <a:r>
                  <a:rPr lang="en-US" dirty="0" smtClean="0"/>
                  <a:t> 	</a:t>
                </a:r>
                <a14:m>
                  <m:oMath xmlns:m="http://schemas.openxmlformats.org/officeDocument/2006/math">
                    <m:r>
                      <m:rPr>
                        <m:sty m:val="p"/>
                      </m:rPr>
                      <a:rPr lang="en-US">
                        <a:latin typeface="Cambria Math" panose="02040503050406030204" pitchFamily="18" charset="0"/>
                      </a:rPr>
                      <m:t>E</m:t>
                    </m:r>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𝑖𝑛𝑠𝑖𝑑𝑒</m:t>
                            </m:r>
                          </m:sub>
                        </m:sSub>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2</m:t>
                            </m:r>
                          </m:sup>
                        </m:sSup>
                      </m:den>
                    </m:f>
                  </m:oMath>
                </a14:m>
                <a:endParaRPr lang="en-US" dirty="0" smtClean="0"/>
              </a:p>
              <a:p>
                <a:pPr marL="0" indent="0">
                  <a:buNone/>
                </a:pPr>
                <a:endParaRPr lang="en-US" dirty="0" smtClean="0"/>
              </a:p>
              <a:p>
                <a:pPr marL="0" indent="0">
                  <a:buNone/>
                </a:pPr>
                <a:r>
                  <a:rPr lang="en-US" dirty="0" smtClean="0"/>
                  <a:t>c)	</a:t>
                </a:r>
                <a14:m>
                  <m:oMath xmlns:m="http://schemas.openxmlformats.org/officeDocument/2006/math">
                    <m:r>
                      <m:rPr>
                        <m:sty m:val="p"/>
                      </m:rPr>
                      <a:rPr lang="en-US">
                        <a:latin typeface="Cambria Math" panose="02040503050406030204" pitchFamily="18" charset="0"/>
                      </a:rPr>
                      <m:t>EA</m:t>
                    </m:r>
                    <m:r>
                      <a:rPr lang="en-US">
                        <a:latin typeface="Cambria Math" panose="02040503050406030204" pitchFamily="18" charset="0"/>
                      </a:rPr>
                      <m:t>=</m:t>
                    </m:r>
                    <m:r>
                      <m:rPr>
                        <m:sty m:val="p"/>
                      </m:rPr>
                      <a:rPr lang="en-US">
                        <a:latin typeface="Cambria Math" panose="02040503050406030204" pitchFamily="18" charset="0"/>
                      </a:rPr>
                      <m:t>E</m:t>
                    </m:r>
                    <m:d>
                      <m:dPr>
                        <m:ctrlPr>
                          <a:rPr lang="en-US" i="1">
                            <a:latin typeface="Cambria Math" panose="02040503050406030204" pitchFamily="18" charset="0"/>
                          </a:rPr>
                        </m:ctrlPr>
                      </m:dPr>
                      <m:e>
                        <m:r>
                          <a:rPr lang="en-US">
                            <a:latin typeface="Cambria Math" panose="02040503050406030204" pitchFamily="18" charset="0"/>
                          </a:rPr>
                          <m:t>4</m:t>
                        </m:r>
                        <m:r>
                          <m:rPr>
                            <m:sty m:val="p"/>
                          </m:rPr>
                          <a:rPr lang="el-GR" i="1">
                            <a:latin typeface="Cambria Math" panose="02040503050406030204" pitchFamily="18" charset="0"/>
                            <a:ea typeface="Cambria Math" panose="02040503050406030204" pitchFamily="18" charset="0"/>
                          </a:rPr>
                          <m:t>π</m:t>
                        </m:r>
                        <m:sSup>
                          <m:sSupPr>
                            <m:ctrlPr>
                              <a:rPr lang="el-GR"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ea typeface="Cambria Math" panose="02040503050406030204" pitchFamily="18" charset="0"/>
                              </a:rPr>
                              <m:t>𝑖𝑛𝑠𝑖𝑑𝑒</m:t>
                            </m:r>
                          </m:sub>
                        </m:sSub>
                      </m:num>
                      <m:den>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num>
                      <m:den>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𝑜</m:t>
                            </m:r>
                          </m:sub>
                        </m:sSub>
                      </m:den>
                    </m:f>
                    <m:r>
                      <a:rPr lang="en-US" b="0" i="1"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82580"/>
                <a:ext cx="10515600" cy="5494383"/>
              </a:xfrm>
              <a:blipFill rotWithShape="0">
                <a:blip r:embed="rId2"/>
                <a:stretch>
                  <a:fillRect l="-1217" t="-333"/>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564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dirty="0" smtClean="0"/>
              <a:t> </a:t>
            </a:r>
            <a:r>
              <a:rPr lang="en-US" sz="3600" b="1" dirty="0" smtClean="0"/>
              <a:t>Capacitance</a:t>
            </a:r>
            <a:r>
              <a:rPr lang="en-US" sz="3600" b="1" dirty="0"/>
              <a:t>, Combinations </a:t>
            </a:r>
            <a:r>
              <a:rPr lang="en-US" sz="3600" b="1" dirty="0" smtClean="0"/>
              <a:t>of Capacitors</a:t>
            </a:r>
            <a:r>
              <a:rPr lang="en-US" b="1" dirty="0" smtClean="0"/>
              <a:t>.</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sz="3200" dirty="0" smtClean="0"/>
              <a:t>A capacitor is </a:t>
            </a:r>
            <a:r>
              <a:rPr lang="en-US" sz="3200" dirty="0"/>
              <a:t>a device used in a variety of electric circuits —for example, to </a:t>
            </a:r>
            <a:r>
              <a:rPr lang="en-US" sz="3200" dirty="0" smtClean="0"/>
              <a:t>tune the </a:t>
            </a:r>
            <a:r>
              <a:rPr lang="en-US" sz="3200" dirty="0"/>
              <a:t>frequency of radio receivers, eliminate sparking in automobile </a:t>
            </a:r>
            <a:r>
              <a:rPr lang="en-US" sz="3200" dirty="0" smtClean="0"/>
              <a:t>ignition systems</a:t>
            </a:r>
            <a:r>
              <a:rPr lang="en-US" sz="3200" dirty="0"/>
              <a:t>, or store short-term energy for rapid release in electronic flash units</a:t>
            </a:r>
            <a:r>
              <a:rPr lang="en-US" sz="3200" dirty="0" smtClean="0"/>
              <a:t>.</a:t>
            </a:r>
          </a:p>
          <a:p>
            <a:r>
              <a:rPr lang="en-US" sz="3200" dirty="0"/>
              <a:t>Capacitance: The capacitance </a:t>
            </a:r>
            <a:r>
              <a:rPr lang="en-US" sz="3200" dirty="0" smtClean="0"/>
              <a:t>C of </a:t>
            </a:r>
            <a:r>
              <a:rPr lang="en-US" sz="3200" dirty="0"/>
              <a:t>a capacitor is the ratio of the magnitude of the </a:t>
            </a:r>
            <a:r>
              <a:rPr lang="en-US" sz="3200" dirty="0" smtClean="0"/>
              <a:t>charge on </a:t>
            </a:r>
            <a:r>
              <a:rPr lang="en-US" sz="3200" dirty="0"/>
              <a:t>either conductor (plate) to the magnitude of the potential </a:t>
            </a:r>
            <a:r>
              <a:rPr lang="en-US" sz="3200" dirty="0" smtClean="0"/>
              <a:t>difference between </a:t>
            </a:r>
            <a:r>
              <a:rPr lang="en-US" sz="3200" dirty="0"/>
              <a:t>the conductors (plates</a:t>
            </a:r>
            <a:r>
              <a:rPr lang="en-US" sz="3200" dirty="0" smtClean="0"/>
              <a:t>).</a:t>
            </a:r>
            <a:endParaRPr lang="en-US" sz="3200" dirty="0"/>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04"/>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121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34851"/>
                <a:ext cx="10515600" cy="5842112"/>
              </a:xfrm>
            </p:spPr>
            <p:txBody>
              <a:bodyPr>
                <a:normAutofit/>
              </a:bodyPr>
              <a:lstStyle/>
              <a:p>
                <a:pPr marL="0" indent="0">
                  <a:buNone/>
                </a:pPr>
                <a:r>
                  <a:rPr lang="en-US" dirty="0" smtClean="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m:rPr>
                            <m:sty m:val="p"/>
                          </m:rPr>
                          <a:rPr lang="el-GR" b="0"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𝑉</m:t>
                        </m:r>
                      </m:den>
                    </m:f>
                  </m:oMath>
                </a14:m>
                <a:endParaRPr lang="en-US" dirty="0" smtClean="0"/>
              </a:p>
              <a:p>
                <a:pPr marL="0" indent="0">
                  <a:buNone/>
                </a:pPr>
                <a:r>
                  <a:rPr lang="it-IT" dirty="0"/>
                  <a:t>SI Unit: farad (</a:t>
                </a:r>
                <a:r>
                  <a:rPr lang="it-IT" dirty="0" smtClean="0"/>
                  <a:t>F) = coulomb </a:t>
                </a:r>
                <a:r>
                  <a:rPr lang="it-IT" dirty="0"/>
                  <a:t>per volt (C/V </a:t>
                </a:r>
                <a:r>
                  <a:rPr lang="it-IT" dirty="0" smtClean="0"/>
                  <a:t>)</a:t>
                </a:r>
              </a:p>
              <a:p>
                <a:pPr marL="0" indent="0">
                  <a:buNone/>
                </a:pPr>
                <a:r>
                  <a:rPr lang="en-US" b="1" dirty="0"/>
                  <a:t>THE PARALLEL-PLATE CAPACITOR: </a:t>
                </a:r>
                <a:r>
                  <a:rPr lang="en-US" dirty="0"/>
                  <a:t>The capacitance of a device depends on the geometric arrangement of </a:t>
                </a:r>
                <a:r>
                  <a:rPr lang="en-US" dirty="0" smtClean="0"/>
                  <a:t>the conductors.</a:t>
                </a:r>
              </a:p>
              <a:p>
                <a:pPr marL="0" indent="0">
                  <a:buNone/>
                </a:pPr>
                <a:r>
                  <a:rPr lang="en-US" dirty="0" smtClean="0"/>
                  <a:t>Recall: </a:t>
                </a:r>
                <a:r>
                  <a:rPr lang="en-US" dirty="0" err="1" smtClean="0"/>
                  <a:t>i</a:t>
                </a:r>
                <a:r>
                  <a:rPr lang="en-US" dirty="0" smtClean="0"/>
                  <a:t>. that </a:t>
                </a:r>
                <a:r>
                  <a:rPr lang="en-US" dirty="0"/>
                  <a:t>the magnitude of the electric field between two plates is given </a:t>
                </a:r>
                <a:r>
                  <a:rPr lang="en-US" dirty="0" smtClean="0"/>
                  <a:t>by E</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𝜎</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𝑜</m:t>
                            </m:r>
                          </m:sub>
                        </m:sSub>
                      </m:den>
                    </m:f>
                  </m:oMath>
                </a14:m>
                <a:r>
                  <a:rPr lang="en-US" dirty="0" smtClean="0"/>
                  <a:t>, </a:t>
                </a: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smtClean="0"/>
                  <a:t> is </a:t>
                </a:r>
                <a:r>
                  <a:rPr lang="en-US" dirty="0"/>
                  <a:t>the magnitude of the charge per unit area on each plate</a:t>
                </a:r>
                <a:r>
                  <a:rPr lang="en-US" dirty="0" smtClean="0"/>
                  <a:t>.</a:t>
                </a:r>
              </a:p>
              <a:p>
                <a:pPr marL="0" indent="0">
                  <a:buNone/>
                </a:pPr>
                <a:r>
                  <a:rPr lang="en-US" dirty="0" smtClean="0"/>
                  <a:t>ii. that </a:t>
                </a:r>
                <a:r>
                  <a:rPr lang="en-US" dirty="0"/>
                  <a:t>the potential difference between </a:t>
                </a:r>
                <a:r>
                  <a:rPr lang="en-US" dirty="0" smtClean="0"/>
                  <a:t>two plates </a:t>
                </a:r>
                <a:r>
                  <a:rPr lang="en-US" dirty="0"/>
                  <a:t>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𝐸𝑑</m:t>
                    </m:r>
                    <m:r>
                      <a:rPr lang="en-US" i="1">
                        <a:latin typeface="Cambria Math" panose="02040503050406030204" pitchFamily="18" charset="0"/>
                        <a:ea typeface="Cambria Math" panose="02040503050406030204" pitchFamily="18" charset="0"/>
                      </a:rPr>
                      <m:t> </m:t>
                    </m:r>
                  </m:oMath>
                </a14:m>
                <a:r>
                  <a:rPr lang="en-US" dirty="0" smtClean="0"/>
                  <a:t>where d is </a:t>
                </a:r>
                <a:r>
                  <a:rPr lang="en-US" dirty="0"/>
                  <a:t>the distance between the plates</a:t>
                </a:r>
                <a:r>
                  <a:rPr lang="en-US" dirty="0" smtClean="0"/>
                  <a:t>.</a:t>
                </a:r>
              </a:p>
              <a:p>
                <a:pPr marL="0" indent="0">
                  <a:buNone/>
                </a:pPr>
                <a:r>
                  <a:rPr lang="en-US" dirty="0" smtClean="0"/>
                  <a:t>iii.  That the </a:t>
                </a:r>
                <a:r>
                  <a:rPr lang="en-US" dirty="0"/>
                  <a:t>charge </a:t>
                </a:r>
                <a:r>
                  <a:rPr lang="en-US" dirty="0" smtClean="0"/>
                  <a:t>on one </a:t>
                </a:r>
                <a:r>
                  <a:rPr lang="en-US" dirty="0"/>
                  <a:t>plate is given by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q</m:t>
                    </m:r>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𝐴</m:t>
                    </m:r>
                  </m:oMath>
                </a14:m>
                <a:r>
                  <a:rPr lang="en-US" dirty="0" smtClean="0"/>
                  <a:t>, </a:t>
                </a:r>
                <a:r>
                  <a:rPr lang="en-US" dirty="0"/>
                  <a:t>where </a:t>
                </a:r>
                <a:r>
                  <a:rPr lang="en-US" dirty="0" smtClean="0"/>
                  <a:t>A is </a:t>
                </a:r>
                <a:r>
                  <a:rPr lang="en-US" dirty="0"/>
                  <a:t>the area of the plate. Substituting </a:t>
                </a:r>
                <a:r>
                  <a:rPr lang="en-US" dirty="0" smtClean="0"/>
                  <a:t>these three </a:t>
                </a:r>
                <a:r>
                  <a:rPr lang="en-US" dirty="0"/>
                  <a:t>facts into the definition of capacitance gives the desired result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34851"/>
                <a:ext cx="10515600" cy="5842112"/>
              </a:xfrm>
              <a:blipFill rotWithShape="0">
                <a:blip r:embed="rId2"/>
                <a:stretch>
                  <a:fillRect l="-1217" r="-1391" b="-104"/>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850" y="574675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46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53792"/>
                <a:ext cx="10515600" cy="562317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𝑞</m:t>
                          </m:r>
                        </m:num>
                        <m:den>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𝑉</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𝐴</m:t>
                          </m:r>
                        </m:num>
                        <m:den>
                          <m:r>
                            <a:rPr lang="en-US" b="0" i="1" smtClean="0">
                              <a:latin typeface="Cambria Math" panose="02040503050406030204" pitchFamily="18" charset="0"/>
                              <a:ea typeface="Cambria Math" panose="02040503050406030204" pitchFamily="18" charset="0"/>
                            </a:rPr>
                            <m:t>𝐸𝑑</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𝐴</m:t>
                          </m:r>
                        </m:num>
                        <m:den>
                          <m:r>
                            <a:rPr lang="en-US" b="0" i="1" smtClean="0">
                              <a:latin typeface="Cambria Math" panose="02040503050406030204" pitchFamily="18" charset="0"/>
                              <a:ea typeface="Cambria Math" panose="02040503050406030204" pitchFamily="18" charset="0"/>
                            </a:rPr>
                            <m:t>(</m:t>
                          </m:r>
                          <m:f>
                            <m:fPr>
                              <m:type m:val="skw"/>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𝑜</m:t>
                                  </m:r>
                                </m:sub>
                              </m:sSub>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𝐴</m:t>
                          </m:r>
                        </m:num>
                        <m:den>
                          <m:r>
                            <a:rPr lang="en-US" b="0" i="1" smtClean="0">
                              <a:latin typeface="Cambria Math" panose="02040503050406030204" pitchFamily="18" charset="0"/>
                              <a:ea typeface="Cambria Math" panose="02040503050406030204" pitchFamily="18" charset="0"/>
                            </a:rPr>
                            <m:t>𝑑</m:t>
                          </m:r>
                        </m:den>
                      </m:f>
                    </m:oMath>
                  </m:oMathPara>
                </a14:m>
                <a:endParaRPr lang="en-US" dirty="0" smtClean="0"/>
              </a:p>
              <a:p>
                <a:pPr marL="0" indent="0">
                  <a:buNone/>
                </a:pPr>
                <a:r>
                  <a:rPr lang="en-US" dirty="0"/>
                  <a:t>Example: A parallel-plate capacitor has an </a:t>
                </a:r>
                <a:r>
                  <a:rPr lang="en-US" dirty="0" smtClean="0"/>
                  <a:t>area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−4</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oMath>
                </a14:m>
                <a:r>
                  <a:rPr lang="en-US" dirty="0" smtClean="0"/>
                  <a:t> and </a:t>
                </a:r>
                <a:r>
                  <a:rPr lang="en-US" dirty="0"/>
                  <a:t>a plate separation </a:t>
                </a:r>
                <a:r>
                  <a:rPr lang="en-US" dirty="0" smtClean="0"/>
                  <a:t> </a:t>
                </a:r>
                <a14:m>
                  <m:oMath xmlns:m="http://schemas.openxmlformats.org/officeDocument/2006/math">
                    <m:r>
                      <m:rPr>
                        <m:sty m:val="p"/>
                      </m:rPr>
                      <a:rPr lang="en-US" b="0" i="0" smtClean="0">
                        <a:latin typeface="Cambria Math" panose="02040503050406030204" pitchFamily="18" charset="0"/>
                      </a:rPr>
                      <m:t>d</m:t>
                    </m:r>
                    <m:r>
                      <a:rPr lang="en-US" b="0" i="0" smtClean="0">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.0</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0</m:t>
                        </m:r>
                      </m:e>
                      <m:sup>
                        <m:r>
                          <a:rPr lang="en-US" i="1">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 </m:t>
                    </m:r>
                  </m:oMath>
                </a14:m>
                <a:r>
                  <a:rPr lang="en-US" dirty="0" smtClean="0"/>
                  <a:t>(a)Find </a:t>
                </a:r>
                <a:r>
                  <a:rPr lang="en-US" dirty="0"/>
                  <a:t>its capacitance. (b)How much charge is on the positive plate if the capacitor is connected to a 3.00-V battery? (c</a:t>
                </a:r>
                <a:r>
                  <a:rPr lang="en-US" dirty="0" smtClean="0"/>
                  <a:t>) Calculate </a:t>
                </a:r>
                <a:r>
                  <a:rPr lang="en-US" dirty="0"/>
                  <a:t>the charge density on the positive plate, assuming the density is uniform, and (d)the </a:t>
                </a:r>
                <a:r>
                  <a:rPr lang="en-US" dirty="0" smtClean="0"/>
                  <a:t>magnitude of </a:t>
                </a:r>
                <a:r>
                  <a:rPr lang="en-US" dirty="0"/>
                  <a:t>the electric field between the plates.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53792"/>
                <a:ext cx="10515600" cy="5623171"/>
              </a:xfrm>
              <a:blipFill rotWithShape="0">
                <a:blip r:embed="rId2"/>
                <a:stretch>
                  <a:fillRect l="-1217" r="-812"/>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3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6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7432" y="502275"/>
            <a:ext cx="9105362" cy="5357611"/>
          </a:xfrm>
          <a:prstGeom prst="rect">
            <a:avLst/>
          </a:prstGeom>
        </p:spPr>
      </p:pic>
      <p:pic>
        <p:nvPicPr>
          <p:cNvPr id="3"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20991"/>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43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normAutofit/>
          </a:bodyPr>
          <a:lstStyle/>
          <a:p>
            <a:pPr marL="0" indent="0" algn="ctr">
              <a:buNone/>
            </a:pPr>
            <a:r>
              <a:rPr lang="en-US" sz="3600" b="1" dirty="0"/>
              <a:t>COMBINATIONS OF </a:t>
            </a:r>
            <a:r>
              <a:rPr lang="en-US" sz="3600" b="1" dirty="0" smtClean="0"/>
              <a:t>CAPACITORS</a:t>
            </a:r>
          </a:p>
          <a:p>
            <a:pPr marL="0" indent="0" algn="just">
              <a:buNone/>
            </a:pPr>
            <a:r>
              <a:rPr lang="en-US" sz="3600" b="1" dirty="0"/>
              <a:t>Capacitors in Parallel: </a:t>
            </a:r>
            <a:r>
              <a:rPr lang="en-US" sz="3600" dirty="0"/>
              <a:t>Two capacitors connected as shown in </a:t>
            </a:r>
            <a:r>
              <a:rPr lang="en-US" sz="3600" dirty="0" smtClean="0"/>
              <a:t>Figure below </a:t>
            </a:r>
            <a:r>
              <a:rPr lang="en-US" sz="3600" dirty="0"/>
              <a:t>are said to be in parallel. The left plate of each capacitor is connected to the positive terminal of </a:t>
            </a:r>
            <a:r>
              <a:rPr lang="en-US" sz="3600" dirty="0" smtClean="0"/>
              <a:t>the battery </a:t>
            </a:r>
            <a:r>
              <a:rPr lang="en-US" sz="3600" dirty="0"/>
              <a:t>by a conducting wire, so the left plates are at the same potential. In </a:t>
            </a:r>
            <a:r>
              <a:rPr lang="en-US" sz="3600" dirty="0" smtClean="0"/>
              <a:t>the same </a:t>
            </a:r>
            <a:r>
              <a:rPr lang="en-US" sz="3600" dirty="0"/>
              <a:t>way, the right plates, both connected to the negative terminal of the battery</a:t>
            </a:r>
            <a:r>
              <a:rPr lang="en-US" sz="3600" dirty="0" smtClean="0"/>
              <a:t>, are </a:t>
            </a:r>
            <a:r>
              <a:rPr lang="en-US" sz="3600" dirty="0"/>
              <a:t>also at the same potential. This means that capacitors in parallel both have </a:t>
            </a:r>
            <a:r>
              <a:rPr lang="en-US" sz="3600" dirty="0" smtClean="0"/>
              <a:t>the same </a:t>
            </a:r>
            <a:r>
              <a:rPr lang="en-US" sz="3600" dirty="0"/>
              <a:t>potential </a:t>
            </a:r>
            <a:r>
              <a:rPr lang="en-US" sz="3600" dirty="0" smtClean="0"/>
              <a:t>difference V across </a:t>
            </a:r>
            <a:r>
              <a:rPr lang="en-US" sz="3600" dirty="0"/>
              <a:t>them. </a:t>
            </a:r>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757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25769" y="759854"/>
            <a:ext cx="6387921" cy="5009881"/>
          </a:xfrm>
          <a:prstGeom prst="rect">
            <a:avLst/>
          </a:prstGeom>
        </p:spPr>
      </p:pic>
      <p:pic>
        <p:nvPicPr>
          <p:cNvPr id="3"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035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63639"/>
                <a:ext cx="10515600" cy="571332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oMath>
                  </m:oMathPara>
                </a14:m>
                <a:endParaRPr lang="en-US" dirty="0" smtClean="0"/>
              </a:p>
              <a:p>
                <a:pPr marL="0"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 </m:t>
                    </m:r>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 </m:t>
                    </m:r>
                  </m:oMath>
                </a14:m>
                <a:endParaRPr lang="en-US" dirty="0" smtClean="0"/>
              </a:p>
              <a:p>
                <a:pPr marL="0" indent="0">
                  <a:buNone/>
                </a:pPr>
                <a:r>
                  <a:rPr lang="en-US" dirty="0"/>
                  <a:t>	</a:t>
                </a:r>
                <a:r>
                  <a:rPr lang="en-US" dirty="0" smtClean="0"/>
                  <a:t>		</a:t>
                </a:r>
                <a:r>
                  <a:rPr lang="en-US" dirty="0"/>
                  <a:t> </a:t>
                </a:r>
                <a14:m>
                  <m:oMath xmlns:m="http://schemas.openxmlformats.org/officeDocument/2006/math">
                    <m:r>
                      <a:rPr lang="en-US" i="1">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𝑒𝑞</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endParaRPr lang="en-US" dirty="0" smtClean="0"/>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𝑒𝑞</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endParaRPr lang="en-US" dirty="0" smtClean="0"/>
              </a:p>
              <a:p>
                <a:pPr marL="0"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𝑒𝑞</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endParaRPr lang="en-US" dirty="0" smtClean="0"/>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𝑒𝑞</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𝑛</m:t>
                        </m:r>
                      </m:sub>
                    </m:sSub>
                  </m:oMath>
                </a14:m>
                <a:endParaRPr lang="en-US" dirty="0"/>
              </a:p>
              <a:p>
                <a:pPr marL="0" indent="0">
                  <a:buNone/>
                </a:pPr>
                <a:endParaRPr lang="en-US" dirty="0" smtClean="0"/>
              </a:p>
              <a:p>
                <a:pPr marL="0" indent="0">
                  <a:buNone/>
                </a:pPr>
                <a:r>
                  <a:rPr lang="en-US" dirty="0"/>
                  <a:t>	</a:t>
                </a:r>
                <a:r>
                  <a:rPr lang="en-US" dirty="0" smtClean="0"/>
                  <a:t>	</a:t>
                </a:r>
                <a:endParaRPr lang="en-US" dirty="0"/>
              </a:p>
              <a:p>
                <a:pPr marL="0" indent="0">
                  <a:buNone/>
                </a:pPr>
                <a:endParaRPr lang="en-US" dirty="0" smtClean="0"/>
              </a:p>
              <a:p>
                <a:pPr marL="0" indent="0">
                  <a:buNone/>
                </a:pPr>
                <a:r>
                  <a:rPr lang="en-US" dirty="0"/>
                  <a:t>	</a:t>
                </a:r>
                <a:r>
                  <a:rPr lang="en-US" dirty="0" smtClean="0"/>
                  <a:t>		</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63639"/>
                <a:ext cx="10515600" cy="5713324"/>
              </a:xfrm>
              <a:blipFill rotWithShape="0">
                <a:blip r:embed="rId2"/>
                <a:stretch>
                  <a:fillRect/>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223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pPr marL="0" indent="0">
              <a:buNone/>
            </a:pPr>
            <a:r>
              <a:rPr lang="en-US" dirty="0"/>
              <a:t>Example: </a:t>
            </a:r>
            <a:r>
              <a:rPr lang="en-US" dirty="0" smtClean="0"/>
              <a:t>(a)Determine </a:t>
            </a:r>
            <a:r>
              <a:rPr lang="en-US" dirty="0"/>
              <a:t>the </a:t>
            </a:r>
            <a:r>
              <a:rPr lang="en-US" dirty="0" smtClean="0"/>
              <a:t>capacitance of </a:t>
            </a:r>
            <a:r>
              <a:rPr lang="en-US" dirty="0"/>
              <a:t>the single capacitor that is equivalent </a:t>
            </a:r>
            <a:r>
              <a:rPr lang="en-US" dirty="0" smtClean="0"/>
              <a:t>to the </a:t>
            </a:r>
            <a:r>
              <a:rPr lang="en-US" dirty="0"/>
              <a:t>parallel combination of </a:t>
            </a:r>
            <a:r>
              <a:rPr lang="en-US" dirty="0" smtClean="0"/>
              <a:t>capacitors shown </a:t>
            </a:r>
            <a:r>
              <a:rPr lang="en-US" dirty="0"/>
              <a:t>in Figure </a:t>
            </a:r>
            <a:r>
              <a:rPr lang="en-US" dirty="0" smtClean="0"/>
              <a:t>below, </a:t>
            </a:r>
            <a:r>
              <a:rPr lang="en-US" dirty="0"/>
              <a:t>and (b) find </a:t>
            </a:r>
            <a:r>
              <a:rPr lang="en-US" dirty="0" smtClean="0"/>
              <a:t>the charge on </a:t>
            </a:r>
            <a:r>
              <a:rPr lang="en-US" dirty="0"/>
              <a:t>the </a:t>
            </a:r>
            <a:r>
              <a:rPr lang="en-US" dirty="0" smtClean="0"/>
              <a:t>12.0 </a:t>
            </a:r>
            <a:r>
              <a:rPr lang="el-GR" dirty="0" smtClean="0"/>
              <a:t>μ</a:t>
            </a:r>
            <a:r>
              <a:rPr lang="en-US" dirty="0" smtClean="0"/>
              <a:t>F </a:t>
            </a:r>
            <a:r>
              <a:rPr lang="en-US" dirty="0"/>
              <a:t>capacitor</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38199" y="2112135"/>
            <a:ext cx="2510307" cy="3618964"/>
          </a:xfrm>
          <a:prstGeom prst="rect">
            <a:avLst/>
          </a:prstGeom>
        </p:spPr>
      </p:pic>
      <p:pic>
        <p:nvPicPr>
          <p:cNvPr id="5" name="Picture 4"/>
          <p:cNvPicPr>
            <a:picLocks noChangeAspect="1"/>
          </p:cNvPicPr>
          <p:nvPr/>
        </p:nvPicPr>
        <p:blipFill>
          <a:blip r:embed="rId3"/>
          <a:stretch>
            <a:fillRect/>
          </a:stretch>
        </p:blipFill>
        <p:spPr>
          <a:xfrm>
            <a:off x="3819524" y="2112135"/>
            <a:ext cx="7385095" cy="3618964"/>
          </a:xfrm>
          <a:prstGeom prst="rect">
            <a:avLst/>
          </a:prstGeom>
        </p:spPr>
      </p:pic>
      <p:pic>
        <p:nvPicPr>
          <p:cNvPr id="6"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4675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lnSpcReduction="10000"/>
          </a:bodyPr>
          <a:lstStyle/>
          <a:p>
            <a:pPr marL="0" indent="0" algn="ctr">
              <a:buNone/>
            </a:pPr>
            <a:r>
              <a:rPr lang="en-US" sz="5400" dirty="0" smtClean="0"/>
              <a:t>Course Schedule</a:t>
            </a:r>
          </a:p>
          <a:p>
            <a:pPr marL="0" indent="0" algn="just">
              <a:buNone/>
            </a:pPr>
            <a:r>
              <a:rPr lang="en-US" sz="5400" dirty="0" smtClean="0"/>
              <a:t> </a:t>
            </a:r>
            <a:r>
              <a:rPr lang="en-US" sz="4800" dirty="0" smtClean="0"/>
              <a:t>Properties of Electric </a:t>
            </a:r>
            <a:r>
              <a:rPr lang="en-US" sz="4800" dirty="0" err="1" smtClean="0"/>
              <a:t>Charges,Charging</a:t>
            </a:r>
            <a:r>
              <a:rPr lang="en-US" sz="4800" dirty="0" smtClean="0"/>
              <a:t> </a:t>
            </a:r>
            <a:r>
              <a:rPr lang="en-US" sz="4800" dirty="0" smtClean="0"/>
              <a:t>by Conduction, Charging by 	induction, Coulomb’s Law</a:t>
            </a:r>
          </a:p>
          <a:p>
            <a:pPr marL="0" indent="0" algn="just">
              <a:buNone/>
            </a:pPr>
            <a:r>
              <a:rPr lang="en-US" sz="5400" dirty="0" smtClean="0"/>
              <a:t> </a:t>
            </a:r>
            <a:r>
              <a:rPr lang="en-US" sz="4800" dirty="0" smtClean="0"/>
              <a:t>The Electric Field, Electric </a:t>
            </a:r>
            <a:r>
              <a:rPr lang="en-US" sz="4800" dirty="0" smtClean="0"/>
              <a:t>Field </a:t>
            </a:r>
            <a:r>
              <a:rPr lang="en-US" sz="4800" dirty="0" smtClean="0"/>
              <a:t>Lines, Electric Flux and Gauss’s 	</a:t>
            </a:r>
            <a:r>
              <a:rPr lang="en-US" sz="4800" dirty="0" smtClean="0"/>
              <a:t>Law, Capacitance, Combinations of        </a:t>
            </a:r>
            <a:r>
              <a:rPr lang="en-US" sz="4800" dirty="0" smtClean="0"/>
              <a:t>Capacitors</a:t>
            </a:r>
            <a:r>
              <a:rPr lang="en-US" sz="4800" dirty="0"/>
              <a:t>,</a:t>
            </a:r>
          </a:p>
          <a:p>
            <a:pPr marL="0" indent="0" algn="just">
              <a:buNone/>
            </a:pPr>
            <a:endParaRPr lang="en-US" sz="4800" dirty="0" smtClean="0"/>
          </a:p>
          <a:p>
            <a:pPr marL="0" indent="0">
              <a:buNone/>
            </a:pPr>
            <a:endParaRPr lang="en-US" sz="5400" dirty="0"/>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 y="18996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7755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a:bodyPr>
          <a:lstStyle/>
          <a:p>
            <a:pPr marL="0" indent="0" algn="just">
              <a:buNone/>
            </a:pPr>
            <a:r>
              <a:rPr lang="en-US" sz="3600" b="1" dirty="0"/>
              <a:t>Capacitors in Series: </a:t>
            </a:r>
            <a:r>
              <a:rPr lang="en-US" sz="3600" dirty="0"/>
              <a:t>For a series combination </a:t>
            </a:r>
            <a:r>
              <a:rPr lang="en-US" sz="3600" dirty="0" smtClean="0"/>
              <a:t>of capacitors</a:t>
            </a:r>
            <a:r>
              <a:rPr lang="en-US" sz="3600" dirty="0"/>
              <a:t>, the magnitude of the charge </a:t>
            </a:r>
            <a:r>
              <a:rPr lang="en-US" sz="3600" dirty="0" smtClean="0"/>
              <a:t>must be </a:t>
            </a:r>
            <a:r>
              <a:rPr lang="en-US" sz="3600" dirty="0"/>
              <a:t>the same on all the </a:t>
            </a:r>
            <a:r>
              <a:rPr lang="en-US" sz="3600" dirty="0" smtClean="0"/>
              <a:t>plates.</a:t>
            </a:r>
          </a:p>
          <a:p>
            <a:pPr marL="0" indent="0" algn="just">
              <a:buNone/>
            </a:pPr>
            <a:endParaRPr lang="en-US" sz="3600" dirty="0"/>
          </a:p>
        </p:txBody>
      </p:sp>
      <p:pic>
        <p:nvPicPr>
          <p:cNvPr id="4" name="Picture 3"/>
          <p:cNvPicPr>
            <a:picLocks noChangeAspect="1"/>
          </p:cNvPicPr>
          <p:nvPr/>
        </p:nvPicPr>
        <p:blipFill>
          <a:blip r:embed="rId2"/>
          <a:stretch>
            <a:fillRect/>
          </a:stretch>
        </p:blipFill>
        <p:spPr>
          <a:xfrm>
            <a:off x="838200" y="2331076"/>
            <a:ext cx="7236853" cy="3580327"/>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5571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53792"/>
                <a:ext cx="10515600" cy="5623171"/>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𝑒𝑞</m:t>
                              </m:r>
                            </m:sub>
                          </m:sSub>
                        </m:den>
                      </m:f>
                    </m:oMath>
                  </m:oMathPara>
                </a14:m>
                <a:endParaRPr lang="en-US" dirty="0" smtClean="0"/>
              </a:p>
              <a:p>
                <a:pPr marL="0" indent="0">
                  <a:buNone/>
                </a:pPr>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den>
                    </m:f>
                  </m:oMath>
                </a14:m>
                <a:r>
                  <a:rPr lang="en-US" dirty="0" smtClean="0"/>
                  <a:t> and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den>
                    </m:f>
                  </m:oMath>
                </a14:m>
                <a:endParaRPr lang="en-US" dirty="0" smtClean="0"/>
              </a:p>
              <a:p>
                <a:pPr marL="0" indent="0">
                  <a:buNone/>
                </a:pPr>
                <a:r>
                  <a:rPr lang="en-US" dirty="0"/>
                  <a:t>	</a:t>
                </a:r>
                <a:r>
                  <a:rPr lang="en-US" dirty="0" smtClean="0"/>
                  <a:t>			</a:t>
                </a:r>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2</m:t>
                        </m:r>
                      </m:sub>
                    </m:sSub>
                  </m:oMath>
                </a14:m>
                <a:endParaRPr lang="en-US" dirty="0" smtClean="0"/>
              </a:p>
              <a:p>
                <a:pPr marL="0" indent="0">
                  <a:buNone/>
                </a:pPr>
                <a:r>
                  <a:rPr lang="en-US" dirty="0" smtClean="0"/>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𝑒𝑞</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den>
                    </m:f>
                  </m:oMath>
                </a14:m>
                <a:endParaRPr lang="en-US" dirty="0" smtClean="0"/>
              </a:p>
              <a:p>
                <a:pPr marL="0" indent="0">
                  <a:buNone/>
                </a:pPr>
                <a:endParaRPr lang="en-US" dirty="0"/>
              </a:p>
              <a:p>
                <a:pPr marL="0" indent="0">
                  <a:buNone/>
                </a:pPr>
                <a:r>
                  <a:rPr lang="en-US" dirty="0" smtClean="0"/>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𝑒𝑞</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𝑛</m:t>
                            </m:r>
                          </m:sub>
                        </m:sSub>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53792"/>
                <a:ext cx="10515600" cy="5623171"/>
              </a:xfrm>
              <a:blipFill rotWithShape="0">
                <a:blip r:embed="rId2"/>
                <a:stretch>
                  <a:fillRect/>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833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pPr marL="0" indent="0">
              <a:buNone/>
            </a:pPr>
            <a:r>
              <a:rPr lang="en-US" dirty="0"/>
              <a:t>Example: Four capacitors are connected in series with a battery, as in Figure </a:t>
            </a:r>
            <a:r>
              <a:rPr lang="en-US" dirty="0" smtClean="0"/>
              <a:t>below (a</a:t>
            </a:r>
            <a:r>
              <a:rPr lang="en-US" dirty="0"/>
              <a:t>) Calculate the capacitance of the equivalent capacitor. (b) Compute the </a:t>
            </a:r>
            <a:r>
              <a:rPr lang="en-US" dirty="0" smtClean="0"/>
              <a:t>charge on </a:t>
            </a:r>
            <a:r>
              <a:rPr lang="en-US" dirty="0"/>
              <a:t>the </a:t>
            </a:r>
            <a:r>
              <a:rPr lang="en-US" dirty="0" smtClean="0"/>
              <a:t>12-</a:t>
            </a:r>
            <a:r>
              <a:rPr lang="el-GR" dirty="0" smtClean="0"/>
              <a:t>μ</a:t>
            </a:r>
            <a:r>
              <a:rPr lang="en-US" dirty="0" smtClean="0"/>
              <a:t>F </a:t>
            </a:r>
            <a:r>
              <a:rPr lang="en-US" dirty="0"/>
              <a:t>capacitor. (c)Find the voltage drop across the </a:t>
            </a:r>
            <a:r>
              <a:rPr lang="en-US" dirty="0" smtClean="0"/>
              <a:t>12-</a:t>
            </a:r>
            <a:r>
              <a:rPr lang="el-GR" dirty="0"/>
              <a:t> </a:t>
            </a:r>
            <a:r>
              <a:rPr lang="el-GR" dirty="0" smtClean="0"/>
              <a:t>μ</a:t>
            </a:r>
            <a:r>
              <a:rPr lang="en-US" dirty="0" smtClean="0"/>
              <a:t>F </a:t>
            </a:r>
            <a:r>
              <a:rPr lang="en-US" dirty="0"/>
              <a:t>capacitor</a:t>
            </a:r>
          </a:p>
        </p:txBody>
      </p:sp>
      <p:pic>
        <p:nvPicPr>
          <p:cNvPr id="4" name="Picture 3"/>
          <p:cNvPicPr>
            <a:picLocks noChangeAspect="1"/>
          </p:cNvPicPr>
          <p:nvPr/>
        </p:nvPicPr>
        <p:blipFill>
          <a:blip r:embed="rId2"/>
          <a:stretch>
            <a:fillRect/>
          </a:stretch>
        </p:blipFill>
        <p:spPr>
          <a:xfrm>
            <a:off x="4172754" y="2356834"/>
            <a:ext cx="3168204" cy="3078051"/>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74675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850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3948" y="1030310"/>
            <a:ext cx="8770513" cy="4752304"/>
          </a:xfrm>
          <a:prstGeom prst="rect">
            <a:avLst/>
          </a:prstGeom>
        </p:spPr>
      </p:pic>
      <p:pic>
        <p:nvPicPr>
          <p:cNvPr id="3"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529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56823"/>
                <a:ext cx="10515600" cy="5520140"/>
              </a:xfrm>
            </p:spPr>
            <p:txBody>
              <a:bodyPr>
                <a:normAutofit/>
              </a:bodyPr>
              <a:lstStyle/>
              <a:p>
                <a:pPr marL="0" indent="0" algn="ctr">
                  <a:buNone/>
                </a:pPr>
                <a:r>
                  <a:rPr lang="en-US" dirty="0" smtClean="0"/>
                  <a:t>Practice Question</a:t>
                </a:r>
              </a:p>
              <a:p>
                <a:r>
                  <a:rPr lang="en-US" dirty="0"/>
                  <a:t>(a) How much charge is on each plate of a </a:t>
                </a:r>
                <a:r>
                  <a:rPr lang="en-US" dirty="0" smtClean="0"/>
                  <a:t>4.00-</a:t>
                </a:r>
                <a:r>
                  <a:rPr lang="el-GR" dirty="0" smtClean="0"/>
                  <a:t>μ</a:t>
                </a:r>
                <a:r>
                  <a:rPr lang="en-US" dirty="0" smtClean="0"/>
                  <a:t>F </a:t>
                </a:r>
                <a:r>
                  <a:rPr lang="en-US" dirty="0"/>
                  <a:t>capacitor when it is connected to a 12.0-V battery? (b) </a:t>
                </a:r>
                <a:r>
                  <a:rPr lang="en-US" dirty="0" smtClean="0"/>
                  <a:t>If this </a:t>
                </a:r>
                <a:r>
                  <a:rPr lang="en-US" dirty="0"/>
                  <a:t>same capacitor is connected to a 1.50-V battery, </a:t>
                </a:r>
                <a:r>
                  <a:rPr lang="en-US" dirty="0" smtClean="0"/>
                  <a:t>what charge </a:t>
                </a:r>
                <a:r>
                  <a:rPr lang="en-US" dirty="0"/>
                  <a:t>is stored</a:t>
                </a:r>
                <a:r>
                  <a:rPr lang="en-US" dirty="0" smtClean="0"/>
                  <a:t>?</a:t>
                </a:r>
              </a:p>
              <a:p>
                <a:pPr algn="just"/>
                <a:r>
                  <a:rPr lang="en-US" dirty="0"/>
                  <a:t>A parallel-plate capacitor has an area of </a:t>
                </a:r>
                <a14:m>
                  <m:oMath xmlns:m="http://schemas.openxmlformats.org/officeDocument/2006/math">
                    <m:r>
                      <a:rPr lang="en-US" b="0" i="1" smtClean="0">
                        <a:latin typeface="Cambria Math" panose="02040503050406030204" pitchFamily="18" charset="0"/>
                      </a:rPr>
                      <m:t>5.00 </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smtClean="0"/>
                  <a:t>, and the </a:t>
                </a:r>
                <a:r>
                  <a:rPr lang="en-US" dirty="0"/>
                  <a:t>plates are separated by 1.00 mm with air </a:t>
                </a:r>
                <a:r>
                  <a:rPr lang="en-US" dirty="0" smtClean="0"/>
                  <a:t>between them</a:t>
                </a:r>
                <a:r>
                  <a:rPr lang="en-US" dirty="0"/>
                  <a:t>. The capacitor stores a charge of 400 </a:t>
                </a:r>
                <a:r>
                  <a:rPr lang="en-US" dirty="0" err="1"/>
                  <a:t>pC</a:t>
                </a:r>
                <a:r>
                  <a:rPr lang="en-US" dirty="0"/>
                  <a:t>. (a) </a:t>
                </a:r>
                <a:r>
                  <a:rPr lang="en-US" dirty="0" smtClean="0"/>
                  <a:t>What is </a:t>
                </a:r>
                <a:r>
                  <a:rPr lang="en-US" dirty="0"/>
                  <a:t>the potential difference across the </a:t>
                </a:r>
                <a:r>
                  <a:rPr lang="en-US" dirty="0" smtClean="0"/>
                  <a:t>plates </a:t>
                </a:r>
                <a:r>
                  <a:rPr lang="en-US" dirty="0"/>
                  <a:t>of the capacitor? (b) What is the magnitude of the uniform </a:t>
                </a:r>
                <a:r>
                  <a:rPr lang="en-US" dirty="0" smtClean="0"/>
                  <a:t>electric field </a:t>
                </a:r>
                <a:r>
                  <a:rPr lang="en-US" dirty="0"/>
                  <a:t>in the region between the </a:t>
                </a:r>
                <a:r>
                  <a:rPr lang="en-US" dirty="0" smtClean="0"/>
                  <a:t>plates?</a:t>
                </a:r>
              </a:p>
              <a:p>
                <a:pPr algn="just"/>
                <a:r>
                  <a:rPr lang="en-US" dirty="0"/>
                  <a:t>Four capacitors are connected as shown in Figure </a:t>
                </a:r>
                <a:r>
                  <a:rPr lang="en-US" dirty="0" smtClean="0"/>
                  <a:t>below. (</a:t>
                </a:r>
                <a:r>
                  <a:rPr lang="en-US" dirty="0"/>
                  <a:t>a) Find the equivalent capacitance between points </a:t>
                </a:r>
                <a:r>
                  <a:rPr lang="en-US" dirty="0" smtClean="0"/>
                  <a:t>a and b</a:t>
                </a:r>
                <a:r>
                  <a:rPr lang="en-US" dirty="0"/>
                  <a:t>. (b) Calculate the charge on each capacitor if </a:t>
                </a:r>
                <a:r>
                  <a:rPr lang="en-US" dirty="0" smtClean="0"/>
                  <a:t>a 15.0-V </a:t>
                </a:r>
                <a:r>
                  <a:rPr lang="en-US" dirty="0"/>
                  <a:t>battery is connected across points a </a:t>
                </a:r>
                <a:r>
                  <a:rPr lang="en-US" dirty="0" smtClean="0"/>
                  <a:t>and b</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56823"/>
                <a:ext cx="10515600" cy="5520140"/>
              </a:xfrm>
              <a:blipFill rotWithShape="0">
                <a:blip r:embed="rId2"/>
                <a:stretch>
                  <a:fillRect l="-1043" t="-1878" r="-1797" b="-2210"/>
                </a:stretch>
              </a:blipFill>
            </p:spPr>
            <p:txBody>
              <a:bodyPr/>
              <a:lstStyle/>
              <a:p>
                <a:r>
                  <a:rPr lang="en-US">
                    <a:noFill/>
                  </a:rPr>
                  <a:t> </a:t>
                </a:r>
              </a:p>
            </p:txBody>
          </p:sp>
        </mc:Fallback>
      </mc:AlternateContent>
    </p:spTree>
    <p:extLst>
      <p:ext uri="{BB962C8B-B14F-4D97-AF65-F5344CB8AC3E}">
        <p14:creationId xmlns:p14="http://schemas.microsoft.com/office/powerpoint/2010/main" val="3053856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24254" y="592428"/>
            <a:ext cx="5040939" cy="4043966"/>
          </a:xfrm>
          <a:prstGeom prst="rect">
            <a:avLst/>
          </a:prstGeom>
        </p:spPr>
      </p:pic>
      <p:pic>
        <p:nvPicPr>
          <p:cNvPr id="3"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80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809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9854"/>
            <a:ext cx="10515600" cy="5417109"/>
          </a:xfrm>
        </p:spPr>
        <p:txBody>
          <a:bodyPr/>
          <a:lstStyle/>
          <a:p>
            <a:pPr marL="0" indent="0">
              <a:buNone/>
            </a:pPr>
            <a:r>
              <a:rPr lang="en-US" dirty="0" smtClean="0"/>
              <a:t>Recommended Text</a:t>
            </a:r>
          </a:p>
          <a:p>
            <a:r>
              <a:rPr lang="en-US" dirty="0" smtClean="0"/>
              <a:t>College Physics </a:t>
            </a:r>
            <a:r>
              <a:rPr lang="en-US" dirty="0" smtClean="0"/>
              <a:t>for Scientist and Engineers with Modern Physics, Seventh Edition by John W. Jewett, Jr. and Raymond A. </a:t>
            </a:r>
            <a:r>
              <a:rPr lang="en-US" dirty="0" err="1" smtClean="0"/>
              <a:t>Serway</a:t>
            </a:r>
            <a:endParaRPr lang="en-US" dirty="0" smtClean="0"/>
          </a:p>
          <a:p>
            <a:r>
              <a:rPr lang="en-US" dirty="0" err="1"/>
              <a:t>Schaum’s</a:t>
            </a:r>
            <a:r>
              <a:rPr lang="en-US" dirty="0"/>
              <a:t> </a:t>
            </a:r>
            <a:r>
              <a:rPr lang="en-US" dirty="0" smtClean="0"/>
              <a:t>Series Outline, </a:t>
            </a:r>
            <a:r>
              <a:rPr lang="en-US" dirty="0"/>
              <a:t>College </a:t>
            </a:r>
            <a:r>
              <a:rPr lang="en-US" dirty="0" smtClean="0"/>
              <a:t>Physics, Ninth Edition BY </a:t>
            </a:r>
            <a:r>
              <a:rPr lang="en-US" dirty="0"/>
              <a:t>F</a:t>
            </a:r>
            <a:r>
              <a:rPr lang="en-US" dirty="0" smtClean="0"/>
              <a:t>rederick </a:t>
            </a:r>
            <a:r>
              <a:rPr lang="en-US" dirty="0" smtClean="0"/>
              <a:t>J. </a:t>
            </a:r>
            <a:r>
              <a:rPr lang="en-US" dirty="0" err="1" smtClean="0"/>
              <a:t>Bueche</a:t>
            </a:r>
            <a:r>
              <a:rPr lang="en-US" dirty="0" smtClean="0"/>
              <a:t> and Eugene Hecht.</a:t>
            </a:r>
            <a:endParaRPr lang="en-US" dirty="0"/>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2"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46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lstStyle/>
          <a:p>
            <a:pPr marL="0" indent="0" algn="ctr">
              <a:buNone/>
            </a:pPr>
            <a:r>
              <a:rPr lang="en-US" sz="4000" b="1" dirty="0" smtClean="0"/>
              <a:t>Week 1 – </a:t>
            </a:r>
            <a:r>
              <a:rPr lang="en-US" sz="3600" b="1" dirty="0" smtClean="0"/>
              <a:t>Properties of Electric Charges, Charging by Conduction, Charging by induction, Coulomb’s Law</a:t>
            </a:r>
          </a:p>
          <a:p>
            <a:r>
              <a:rPr lang="en-US" dirty="0" smtClean="0"/>
              <a:t>Experiments demonstrate that there are two kinds of electric charge, which Benjamin Franklin (1706 – 1790) named positive and negative</a:t>
            </a:r>
          </a:p>
          <a:p>
            <a:r>
              <a:rPr lang="en-US" dirty="0" smtClean="0"/>
              <a:t>On the basis of observations, it is concluded that like charges repel one another and unlike charges attract one another. </a:t>
            </a:r>
          </a:p>
          <a:p>
            <a:r>
              <a:rPr lang="en-US" dirty="0" smtClean="0"/>
              <a:t>Objects usually contain equal amounts of positive and negative charge —electrical forces between objects arise when those objects have net negative or positive charges.</a:t>
            </a:r>
          </a:p>
          <a:p>
            <a:r>
              <a:rPr lang="en-US" dirty="0" smtClean="0"/>
              <a:t>Charge transfers readily from one type of material to another</a:t>
            </a:r>
            <a:endParaRPr lang="en-US" dirty="0"/>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 y="189963"/>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309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5842112"/>
          </a:xfrm>
        </p:spPr>
        <p:txBody>
          <a:bodyPr/>
          <a:lstStyle/>
          <a:p>
            <a:r>
              <a:rPr lang="en-US" dirty="0" smtClean="0"/>
              <a:t>electric charge is always conserved</a:t>
            </a:r>
          </a:p>
          <a:p>
            <a:r>
              <a:rPr lang="en-US" dirty="0" smtClean="0"/>
              <a:t>In conductors, electric charges move freely in response to an electric force. All other materials are called insulators.</a:t>
            </a:r>
          </a:p>
          <a:p>
            <a:r>
              <a:rPr lang="en-US" dirty="0" smtClean="0"/>
              <a:t>Charging by Conduction</a:t>
            </a:r>
          </a:p>
          <a:p>
            <a:pPr marL="0" indent="0">
              <a:buNone/>
            </a:pPr>
            <a:endParaRPr lang="en-US" dirty="0"/>
          </a:p>
        </p:txBody>
      </p:sp>
      <p:pic>
        <p:nvPicPr>
          <p:cNvPr id="4" name="Picture 3"/>
          <p:cNvPicPr>
            <a:picLocks noChangeAspect="1"/>
          </p:cNvPicPr>
          <p:nvPr/>
        </p:nvPicPr>
        <p:blipFill>
          <a:blip r:embed="rId2"/>
          <a:stretch>
            <a:fillRect/>
          </a:stretch>
        </p:blipFill>
        <p:spPr>
          <a:xfrm>
            <a:off x="4829577" y="2281236"/>
            <a:ext cx="2833353" cy="3617287"/>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67"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0559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lstStyle/>
          <a:p>
            <a:r>
              <a:rPr lang="en-US" dirty="0" smtClean="0"/>
              <a:t>Charging by Induction</a:t>
            </a:r>
          </a:p>
          <a:p>
            <a:pPr marL="0" indent="0">
              <a:buNone/>
            </a:pPr>
            <a:endParaRPr lang="en-US" dirty="0"/>
          </a:p>
        </p:txBody>
      </p:sp>
      <p:pic>
        <p:nvPicPr>
          <p:cNvPr id="4" name="Picture 3"/>
          <p:cNvPicPr>
            <a:picLocks noChangeAspect="1"/>
          </p:cNvPicPr>
          <p:nvPr/>
        </p:nvPicPr>
        <p:blipFill>
          <a:blip r:embed="rId2"/>
          <a:stretch>
            <a:fillRect/>
          </a:stretch>
        </p:blipFill>
        <p:spPr>
          <a:xfrm>
            <a:off x="4559121" y="1120462"/>
            <a:ext cx="2562895" cy="5267459"/>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2" y="5832296"/>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69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normAutofit fontScale="70000" lnSpcReduction="20000"/>
          </a:bodyPr>
          <a:lstStyle/>
          <a:p>
            <a:r>
              <a:rPr lang="en-US" sz="4800" dirty="0" smtClean="0"/>
              <a:t>Coulomb’s Law</a:t>
            </a:r>
          </a:p>
          <a:p>
            <a:pPr marL="0" indent="0" algn="just">
              <a:buNone/>
            </a:pPr>
            <a:r>
              <a:rPr lang="en-US" sz="4800" dirty="0" smtClean="0"/>
              <a:t>In 1785 Charles Coulomb (1736 – 1806) experimentally established the fundamental law of electric force between two stationary charged particles.</a:t>
            </a:r>
          </a:p>
          <a:p>
            <a:pPr marL="0" indent="0" algn="just">
              <a:buNone/>
            </a:pPr>
            <a:r>
              <a:rPr lang="en-US" sz="4800" dirty="0" smtClean="0"/>
              <a:t>An electric force has the following properties:</a:t>
            </a:r>
          </a:p>
          <a:p>
            <a:pPr marL="0" indent="0" algn="just">
              <a:buNone/>
            </a:pPr>
            <a:r>
              <a:rPr lang="en-US" sz="4800" dirty="0" smtClean="0"/>
              <a:t>1.It is directed along a line joining the two particles and is inversely proportional to the square of the separation distance r, between them.</a:t>
            </a:r>
          </a:p>
          <a:p>
            <a:pPr marL="0" indent="0" algn="just">
              <a:buNone/>
            </a:pPr>
            <a:r>
              <a:rPr lang="en-US" sz="4800" dirty="0" smtClean="0"/>
              <a:t>2.It is proportional to the product of the magnitudes of the charges, q1 and q2, of the two particles.</a:t>
            </a:r>
          </a:p>
          <a:p>
            <a:pPr marL="0" indent="0" algn="just">
              <a:buNone/>
            </a:pPr>
            <a:r>
              <a:rPr lang="en-US" sz="4800" dirty="0" smtClean="0"/>
              <a:t>3.It is attractive if the charges are of opposite sign and repulsive if the charges have the same sign.</a:t>
            </a:r>
            <a:endParaRPr lang="en-US" sz="4800" dirty="0"/>
          </a:p>
        </p:txBody>
      </p:sp>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6606"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98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89397"/>
                <a:ext cx="10515600" cy="5687566"/>
              </a:xfrm>
            </p:spPr>
            <p:txBody>
              <a:bodyPr>
                <a:normAutofit/>
              </a:bodyPr>
              <a:lstStyle/>
              <a:p>
                <a:r>
                  <a:rPr lang="en-US" dirty="0" smtClean="0"/>
                  <a:t>The magnitude of the electric force F between charges q1 and q2 separated by a distance r is given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𝑒</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oMath>
                  </m:oMathPara>
                </a14:m>
                <a:endParaRPr lang="en-US" dirty="0"/>
              </a:p>
              <a:p>
                <a:pPr marL="0" indent="0">
                  <a:buNone/>
                </a:pPr>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𝑒</m:t>
                        </m:r>
                      </m:sub>
                    </m:sSub>
                  </m:oMath>
                </a14:m>
                <a:r>
                  <a:rPr lang="en-US" dirty="0" smtClean="0"/>
                  <a:t> is a constant called the Coulomb constant.</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𝑒</m:t>
                        </m:r>
                      </m:sub>
                    </m:sSub>
                    <m:r>
                      <a:rPr lang="en-US" b="0" i="1" smtClean="0">
                        <a:latin typeface="Cambria Math" panose="02040503050406030204" pitchFamily="18" charset="0"/>
                      </a:rPr>
                      <m:t>=8.9875</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9</m:t>
                        </m:r>
                      </m:sup>
                    </m:s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2</m:t>
                        </m:r>
                      </m:sup>
                    </m:sSup>
                  </m:oMath>
                </a14:m>
                <a:endParaRPr lang="en-US" dirty="0" smtClean="0"/>
              </a:p>
              <a:p>
                <a:pPr algn="just"/>
                <a:r>
                  <a:rPr lang="en-US" dirty="0" smtClean="0"/>
                  <a:t>Example 1: The electron and proton of a hydrogen atom are separated (on the average) by a distance of about </a:t>
                </a:r>
                <a14:m>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−11</m:t>
                        </m:r>
                      </m:sup>
                    </m:sSup>
                    <m:r>
                      <a:rPr lang="en-US" b="0" i="1" smtClean="0">
                        <a:latin typeface="Cambria Math" panose="02040503050406030204" pitchFamily="18" charset="0"/>
                        <a:ea typeface="Cambria Math" panose="02040503050406030204" pitchFamily="18" charset="0"/>
                      </a:rPr>
                      <m:t>𝑚</m:t>
                    </m:r>
                  </m:oMath>
                </a14:m>
                <a:r>
                  <a:rPr lang="en-US" dirty="0" smtClean="0"/>
                  <a:t>. Find the magnitudes of the electric force that each particle exerts on the other.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89397"/>
                <a:ext cx="10515600" cy="5687566"/>
              </a:xfrm>
              <a:blipFill rotWithShape="0">
                <a:blip r:embed="rId2"/>
                <a:stretch>
                  <a:fillRect l="-1043" t="-1715" r="-1159"/>
                </a:stretch>
              </a:blipFill>
            </p:spPr>
            <p:txBody>
              <a:bodyPr/>
              <a:lstStyle/>
              <a:p>
                <a:r>
                  <a:rPr lang="en-US">
                    <a:noFill/>
                  </a:rPr>
                  <a:t> </a:t>
                </a:r>
              </a:p>
            </p:txBody>
          </p:sp>
        </mc:Fallback>
      </mc:AlternateContent>
      <p:pic>
        <p:nvPicPr>
          <p:cNvPr id="4"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850" y="5621338"/>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207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18186"/>
                <a:ext cx="10515600" cy="5558777"/>
              </a:xfrm>
            </p:spPr>
            <p:txBody>
              <a:bodyPr/>
              <a:lstStyle/>
              <a:p>
                <a:pPr marL="0" indent="0">
                  <a:buNone/>
                </a:pPr>
                <a:r>
                  <a:rPr lang="en-US" dirty="0" smtClean="0"/>
                  <a:t>Solution: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𝑒</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0" smtClean="0">
                        <a:latin typeface="Cambria Math" panose="02040503050406030204" pitchFamily="18" charset="0"/>
                      </a:rPr>
                      <m:t>=</m:t>
                    </m:r>
                    <m:r>
                      <a:rPr lang="en-US" b="0" i="1" smtClean="0">
                        <a:latin typeface="Cambria Math" panose="02040503050406030204" pitchFamily="18" charset="0"/>
                      </a:rPr>
                      <m:t>8.9875</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9</m:t>
                        </m:r>
                      </m:sup>
                    </m:s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(1.6×1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9</m:t>
                            </m:r>
                          </m:sup>
                        </m:s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5</m:t>
                        </m:r>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−11</m:t>
                            </m:r>
                          </m:sup>
                        </m:sSup>
                        <m:r>
                          <a:rPr lang="en-US" b="0" i="1" smtClean="0">
                            <a:latin typeface="Cambria Math" panose="02040503050406030204" pitchFamily="18" charset="0"/>
                            <a:ea typeface="Cambria Math" panose="02040503050406030204" pitchFamily="18" charset="0"/>
                          </a:rPr>
                          <m:t>𝑚</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den>
                    </m:f>
                  </m:oMath>
                </a14:m>
                <a:endParaRPr lang="en-US" dirty="0" smtClean="0"/>
              </a:p>
              <a:p>
                <a:pPr marL="0" indent="0">
                  <a:buNone/>
                </a:pPr>
                <a:r>
                  <a:rPr lang="en-US" dirty="0"/>
                  <a:t>	</a:t>
                </a:r>
                <a:r>
                  <a:rPr lang="en-US" dirty="0" smtClean="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m:t>
                        </m:r>
                      </m:e>
                      <m:sup>
                        <m:r>
                          <a:rPr lang="en-US" b="0" i="1" smtClean="0">
                            <a:latin typeface="Cambria Math" panose="02040503050406030204" pitchFamily="18" charset="0"/>
                            <a:ea typeface="Cambria Math" panose="02040503050406030204" pitchFamily="18" charset="0"/>
                          </a:rPr>
                          <m:t>−8</m:t>
                        </m:r>
                      </m:sup>
                    </m:sSup>
                    <m:r>
                      <a:rPr lang="en-US" b="0" i="1" smtClean="0">
                        <a:latin typeface="Cambria Math" panose="02040503050406030204" pitchFamily="18" charset="0"/>
                        <a:ea typeface="Cambria Math" panose="02040503050406030204" pitchFamily="18" charset="0"/>
                      </a:rPr>
                      <m:t>𝑁</m:t>
                    </m:r>
                  </m:oMath>
                </a14:m>
                <a:endParaRPr lang="en-US" b="0" dirty="0" smtClean="0">
                  <a:ea typeface="Cambria Math" panose="02040503050406030204" pitchFamily="18" charset="0"/>
                </a:endParaRPr>
              </a:p>
              <a:p>
                <a:pPr marL="0" indent="0" algn="just">
                  <a:buNone/>
                </a:pPr>
                <a:r>
                  <a:rPr lang="en-US" dirty="0" smtClean="0"/>
                  <a:t>Example: Three charges lie along the x-axis. The positive charge q1 = 15</a:t>
                </a:r>
                <a:r>
                  <a:rPr lang="el-GR" dirty="0" smtClean="0"/>
                  <a:t> μ</a:t>
                </a:r>
                <a:r>
                  <a:rPr lang="en-US" dirty="0" smtClean="0"/>
                  <a:t>C is at x = 2.0 m, and the positive charge q2 = 6.0</a:t>
                </a:r>
                <a:r>
                  <a:rPr lang="el-GR" dirty="0" smtClean="0"/>
                  <a:t>μ</a:t>
                </a:r>
                <a:r>
                  <a:rPr lang="en-US" dirty="0" smtClean="0"/>
                  <a:t>C is at the origin. Where must a negative charge q3 be placed on the x-axis so that the resultant electric force on it is zero?</a:t>
                </a:r>
              </a:p>
              <a:p>
                <a:pPr marL="0" indent="0" algn="just">
                  <a:buNone/>
                </a:pPr>
                <a:r>
                  <a:rPr lang="en-US" dirty="0" smtClean="0"/>
                  <a:t>Solution:  </a:t>
                </a:r>
              </a:p>
              <a:p>
                <a:pPr marL="0" indent="0" algn="just">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18186"/>
                <a:ext cx="10515600" cy="5558777"/>
              </a:xfrm>
              <a:blipFill rotWithShape="0">
                <a:blip r:embed="rId2"/>
                <a:stretch>
                  <a:fillRect l="-1217"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657600" y="4139351"/>
            <a:ext cx="4056845" cy="1797810"/>
          </a:xfrm>
          <a:prstGeom prst="rect">
            <a:avLst/>
          </a:prstGeom>
        </p:spPr>
      </p:pic>
      <p:pic>
        <p:nvPicPr>
          <p:cNvPr id="5" name="Picture 1" descr="OSUN6">
            <a:extLst>
              <a:ext uri="{FF2B5EF4-FFF2-40B4-BE49-F238E27FC236}">
                <a16:creationId xmlns="" xmlns:a16="http://schemas.microsoft.com/office/drawing/2014/main" id="{F2BBF9B1-4B4C-4B96-9DE6-0B019C8F9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5" y="5746750"/>
            <a:ext cx="10731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3957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1004</Words>
  <Application>Microsoft Office PowerPoint</Application>
  <PresentationFormat>Widescreen</PresentationFormat>
  <Paragraphs>109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Times New Roman</vt:lpstr>
      <vt:lpstr>Office Theme</vt:lpstr>
      <vt:lpstr>GENERAL PHYSICS II Course Code: PHY 102 Session: 2023/2024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Electric Field, Electric Field Lines, Electric Flux and Gauss’s Law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Capacitance, Combinations of Capacitors.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 102: GENERAL PHYSICS II CREDIT: 3 UNITS</dc:title>
  <dc:creator>EMMYLIX</dc:creator>
  <cp:lastModifiedBy>Microsoft account</cp:lastModifiedBy>
  <cp:revision>41</cp:revision>
  <dcterms:created xsi:type="dcterms:W3CDTF">2018-06-11T18:35:48Z</dcterms:created>
  <dcterms:modified xsi:type="dcterms:W3CDTF">2024-04-21T15:29:16Z</dcterms:modified>
</cp:coreProperties>
</file>