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00" autoAdjust="0"/>
  </p:normalViewPr>
  <p:slideViewPr>
    <p:cSldViewPr snapToGrid="0">
      <p:cViewPr>
        <p:scale>
          <a:sx n="75" d="100"/>
          <a:sy n="75" d="100"/>
        </p:scale>
        <p:origin x="324" y="-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31B2C1-D809-0B03-7E2C-E61FE14A9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Checkpoint sur Les bases de données </a:t>
            </a:r>
          </a:p>
        </p:txBody>
      </p:sp>
    </p:spTree>
    <p:extLst>
      <p:ext uri="{BB962C8B-B14F-4D97-AF65-F5344CB8AC3E}">
        <p14:creationId xmlns:p14="http://schemas.microsoft.com/office/powerpoint/2010/main" val="291815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3BBCEC-CF4D-7F5E-85F4-A4E3C2220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fr-FR" dirty="0"/>
              <a:t>Introduction aux bases de données SQL et NoSQL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E88CF7-6EBB-14EA-3F89-71D086013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b="1" dirty="0"/>
              <a:t>    </a:t>
            </a:r>
            <a:r>
              <a:rPr lang="fr-FR" b="1" u="sng" dirty="0"/>
              <a:t>Définition </a:t>
            </a:r>
          </a:p>
          <a:p>
            <a:pPr marL="0" indent="0">
              <a:buNone/>
            </a:pPr>
            <a:r>
              <a:rPr lang="fr-FR" b="1" dirty="0"/>
              <a:t>Bases de données SQL (</a:t>
            </a:r>
            <a:r>
              <a:rPr lang="fr-FR" b="1" dirty="0" err="1"/>
              <a:t>Structured</a:t>
            </a:r>
            <a:r>
              <a:rPr lang="fr-FR" b="1" dirty="0"/>
              <a:t> </a:t>
            </a:r>
            <a:r>
              <a:rPr lang="fr-FR" b="1" dirty="0" err="1"/>
              <a:t>Query</a:t>
            </a:r>
            <a:r>
              <a:rPr lang="fr-FR" b="1" dirty="0"/>
              <a:t> </a:t>
            </a:r>
            <a:r>
              <a:rPr lang="fr-FR" b="1" dirty="0" err="1"/>
              <a:t>Language</a:t>
            </a:r>
            <a:r>
              <a:rPr lang="fr-FR" b="1" dirty="0"/>
              <a:t>) : Bases de données relationnelles utilisant le langage SQL pour définir et manipuler les données.</a:t>
            </a:r>
          </a:p>
          <a:p>
            <a:pPr marL="0" indent="0">
              <a:buNone/>
            </a:pPr>
            <a:r>
              <a:rPr lang="fr-FR" b="1" dirty="0"/>
              <a:t>Bases de données NoSQL (Not </a:t>
            </a:r>
            <a:r>
              <a:rPr lang="fr-FR" b="1" dirty="0" err="1"/>
              <a:t>Only</a:t>
            </a:r>
            <a:r>
              <a:rPr lang="fr-FR" b="1" dirty="0"/>
              <a:t> SQL) : Groupe diversifié de systèmes de bases de données ne utilisant pas SQL comme principal langage d'accès aux données, conçus pour des modèles de données et des applications spécifiques.</a:t>
            </a:r>
          </a:p>
          <a:p>
            <a:r>
              <a:rPr lang="fr-FR" b="1" u="sng" dirty="0"/>
              <a:t> Exemples </a:t>
            </a:r>
            <a:r>
              <a:rPr lang="fr-FR" b="1" dirty="0"/>
              <a:t>:</a:t>
            </a:r>
          </a:p>
          <a:p>
            <a:pPr marL="0" indent="0">
              <a:buNone/>
            </a:pPr>
            <a:r>
              <a:rPr lang="fr-FR" b="1" dirty="0"/>
              <a:t>Bases de données SQL : MySQL, Oracle, Microsoft SQL Server</a:t>
            </a:r>
          </a:p>
          <a:p>
            <a:pPr marL="0" indent="0">
              <a:buNone/>
            </a:pPr>
            <a:r>
              <a:rPr lang="fr-FR" b="1" dirty="0"/>
              <a:t>Bases de données NoSQL : MongoDB, Cassandra, Redis</a:t>
            </a:r>
          </a:p>
          <a:p>
            <a:r>
              <a:rPr lang="fr-FR" b="1" u="sng" dirty="0"/>
              <a:t>Principal Axes </a:t>
            </a:r>
            <a:r>
              <a:rPr lang="fr-FR" b="1" dirty="0"/>
              <a:t>:</a:t>
            </a:r>
          </a:p>
          <a:p>
            <a:pPr marL="0" indent="0">
              <a:buNone/>
            </a:pPr>
            <a:r>
              <a:rPr lang="fr-FR" b="1" dirty="0"/>
              <a:t>SQL : Données structurées avec des schémas prédéfinis.</a:t>
            </a:r>
          </a:p>
          <a:p>
            <a:pPr marL="0" indent="0">
              <a:buNone/>
            </a:pPr>
            <a:r>
              <a:rPr lang="fr-FR" b="1" dirty="0"/>
              <a:t>NoSQL : Schémas flexibles pour les données non structurées ou semi-structurées.</a:t>
            </a:r>
          </a:p>
        </p:txBody>
      </p:sp>
    </p:spTree>
    <p:extLst>
      <p:ext uri="{BB962C8B-B14F-4D97-AF65-F5344CB8AC3E}">
        <p14:creationId xmlns:p14="http://schemas.microsoft.com/office/powerpoint/2010/main" val="131329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ACE2C6-8117-AE72-C730-F008327A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Vue d'ensemble des bases de données 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6B2207-B343-8C90-640B-37F3503F2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sz="4800" dirty="0"/>
              <a:t>Vue d'ensemble des bases de données SQL</a:t>
            </a:r>
          </a:p>
          <a:p>
            <a:r>
              <a:rPr lang="fr-FR" sz="4000" b="1" dirty="0"/>
              <a:t>Structure des données :</a:t>
            </a:r>
          </a:p>
          <a:p>
            <a:pPr marL="0" indent="0">
              <a:buNone/>
            </a:pPr>
            <a:r>
              <a:rPr lang="fr-FR" sz="4000" b="1" dirty="0"/>
              <a:t>Format tabulaire avec des lignes et des colonnes.</a:t>
            </a:r>
          </a:p>
          <a:p>
            <a:pPr marL="0" indent="0">
              <a:buNone/>
            </a:pPr>
            <a:r>
              <a:rPr lang="fr-FR" sz="4000" b="1" dirty="0"/>
              <a:t>Schéma prédéfini.</a:t>
            </a:r>
          </a:p>
          <a:p>
            <a:r>
              <a:rPr lang="fr-FR" sz="4000" b="1" dirty="0"/>
              <a:t>Langage de requête :</a:t>
            </a:r>
          </a:p>
          <a:p>
            <a:pPr marL="0" indent="0">
              <a:buNone/>
            </a:pPr>
            <a:r>
              <a:rPr lang="fr-FR" sz="4000" b="1" dirty="0"/>
              <a:t>SQL (</a:t>
            </a:r>
            <a:r>
              <a:rPr lang="fr-FR" sz="4000" b="1" dirty="0" err="1"/>
              <a:t>Structured</a:t>
            </a:r>
            <a:r>
              <a:rPr lang="fr-FR" sz="4000" b="1" dirty="0"/>
              <a:t> </a:t>
            </a:r>
            <a:r>
              <a:rPr lang="fr-FR" sz="4000" b="1" dirty="0" err="1"/>
              <a:t>Query</a:t>
            </a:r>
            <a:r>
              <a:rPr lang="fr-FR" sz="4000" b="1" dirty="0"/>
              <a:t> </a:t>
            </a:r>
            <a:r>
              <a:rPr lang="fr-FR" sz="4000" b="1" dirty="0" err="1"/>
              <a:t>Language</a:t>
            </a:r>
            <a:r>
              <a:rPr lang="fr-FR" sz="4000" b="1" dirty="0"/>
              <a:t>) pour la gestion et la manipulation des données.</a:t>
            </a:r>
          </a:p>
          <a:p>
            <a:r>
              <a:rPr lang="fr-FR" sz="4000" b="1" dirty="0"/>
              <a:t>Transactions </a:t>
            </a:r>
          </a:p>
          <a:p>
            <a:pPr marL="0" indent="0">
              <a:buNone/>
            </a:pPr>
            <a:r>
              <a:rPr lang="fr-FR" sz="4000" b="1" dirty="0"/>
              <a:t>Conformité ACID (Atomicité, Cohérence, Isolation, Durabilité) assurant des transactions fiables.</a:t>
            </a:r>
          </a:p>
          <a:p>
            <a:r>
              <a:rPr lang="fr-FR" sz="4000" b="1" dirty="0"/>
              <a:t>Cas d'utilisation :</a:t>
            </a:r>
          </a:p>
          <a:p>
            <a:pPr marL="0" indent="0">
              <a:buNone/>
            </a:pPr>
            <a:r>
              <a:rPr lang="fr-FR" sz="4000" b="1" dirty="0"/>
              <a:t>Applications nécessitant des requêtes complexes et des transactions.</a:t>
            </a:r>
          </a:p>
          <a:p>
            <a:pPr marL="0" indent="0">
              <a:buNone/>
            </a:pPr>
            <a:r>
              <a:rPr lang="fr-FR" sz="4000" b="1" dirty="0"/>
              <a:t>Exemples : Systèmes financiers, systèmes ERP, applications web traditionnelles.</a:t>
            </a:r>
          </a:p>
          <a:p>
            <a:r>
              <a:rPr lang="fr-FR" sz="4000" b="1" dirty="0"/>
              <a:t>Avantages :</a:t>
            </a:r>
          </a:p>
          <a:p>
            <a:pPr marL="0" indent="0">
              <a:buNone/>
            </a:pPr>
            <a:r>
              <a:rPr lang="fr-FR" sz="4000" b="1" dirty="0"/>
              <a:t>Forte cohérence et intégrité.</a:t>
            </a:r>
          </a:p>
          <a:p>
            <a:pPr marL="0" indent="0">
              <a:buNone/>
            </a:pPr>
            <a:r>
              <a:rPr lang="fr-FR" sz="4000" b="1" dirty="0"/>
              <a:t>Écosystème et outils matures.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B31400A-B4A9-0E93-7FF5-0BAA8F2E4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260175"/>
            <a:ext cx="38472" cy="82515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49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861861-7A00-7F27-915D-0B73163D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Vue d'ensemble de MongoDB (NoSQL)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DB91F2-ADC0-1AAB-1382-D0EFCE056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dirty="0"/>
              <a:t> </a:t>
            </a:r>
            <a:r>
              <a:rPr lang="fr-FR" sz="4000" dirty="0"/>
              <a:t>Vue d'ensemble de MongoDB (NoSQL)</a:t>
            </a:r>
          </a:p>
          <a:p>
            <a:r>
              <a:rPr lang="fr-FR" sz="4000" b="1" dirty="0"/>
              <a:t>Structure des données :</a:t>
            </a:r>
          </a:p>
          <a:p>
            <a:pPr marL="0" indent="0">
              <a:buNone/>
            </a:pPr>
            <a:r>
              <a:rPr lang="fr-FR" sz="4000" b="1" dirty="0"/>
              <a:t>Base de données orientée document, stockant les données au format BSON (</a:t>
            </a:r>
            <a:r>
              <a:rPr lang="fr-FR" sz="4000" b="1" dirty="0" err="1"/>
              <a:t>Binary</a:t>
            </a:r>
            <a:r>
              <a:rPr lang="fr-FR" sz="4000" b="1" dirty="0"/>
              <a:t> JSON).</a:t>
            </a:r>
          </a:p>
          <a:p>
            <a:pPr marL="0" indent="0">
              <a:buNone/>
            </a:pPr>
            <a:r>
              <a:rPr lang="fr-FR" sz="4000" b="1" dirty="0"/>
              <a:t>Conception de schéma flexible.</a:t>
            </a:r>
          </a:p>
          <a:p>
            <a:r>
              <a:rPr lang="fr-FR" sz="4000" b="1" dirty="0"/>
              <a:t>Langage de requête :</a:t>
            </a:r>
          </a:p>
          <a:p>
            <a:pPr marL="0" indent="0">
              <a:buNone/>
            </a:pPr>
            <a:r>
              <a:rPr lang="fr-FR" sz="4000" b="1" dirty="0"/>
              <a:t>Utilise son propre langage de requête avec une syntaxe similaire à JSON.</a:t>
            </a:r>
          </a:p>
          <a:p>
            <a:r>
              <a:rPr lang="fr-FR" sz="4000" b="1" dirty="0"/>
              <a:t>Transactions :</a:t>
            </a:r>
          </a:p>
          <a:p>
            <a:pPr marL="0" indent="0">
              <a:buNone/>
            </a:pPr>
            <a:r>
              <a:rPr lang="fr-FR" sz="4000" b="1" dirty="0"/>
              <a:t>Prise en charge des transactions ACID au niveau d'un seul document.</a:t>
            </a:r>
          </a:p>
          <a:p>
            <a:pPr marL="0" indent="0">
              <a:buNone/>
            </a:pPr>
            <a:r>
              <a:rPr lang="fr-FR" sz="4000" b="1" dirty="0"/>
              <a:t>Transactions multi-documents disponibles depuis la version 4.0.</a:t>
            </a:r>
          </a:p>
          <a:p>
            <a:r>
              <a:rPr lang="fr-FR" sz="4000" b="1" dirty="0"/>
              <a:t>Cas d'utilisation :</a:t>
            </a:r>
          </a:p>
          <a:p>
            <a:pPr marL="0" indent="0">
              <a:buNone/>
            </a:pPr>
            <a:r>
              <a:rPr lang="fr-FR" sz="4000" b="1" dirty="0"/>
              <a:t>Big data, analyses en temps réel, gestion de contenu.</a:t>
            </a:r>
          </a:p>
          <a:p>
            <a:pPr marL="0" indent="0">
              <a:buNone/>
            </a:pPr>
            <a:r>
              <a:rPr lang="fr-FR" sz="4000" b="1" dirty="0"/>
              <a:t>Exemples : Applications de commerce électronique, IoT, réseaux sociaux.</a:t>
            </a:r>
          </a:p>
          <a:p>
            <a:r>
              <a:rPr lang="fr-FR" sz="4000" b="1" dirty="0"/>
              <a:t>Avantages :</a:t>
            </a:r>
          </a:p>
          <a:p>
            <a:pPr marL="0" indent="0">
              <a:buNone/>
            </a:pPr>
            <a:r>
              <a:rPr lang="fr-FR" sz="4000" b="1" dirty="0"/>
              <a:t>Évolutivité et flexibilité.</a:t>
            </a:r>
          </a:p>
          <a:p>
            <a:pPr marL="0" indent="0">
              <a:buNone/>
            </a:pPr>
            <a:r>
              <a:rPr lang="fr-FR" sz="4000" b="1" dirty="0"/>
              <a:t>Haute performance pour les opérations de lecture/écriture.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59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ED9EB3-6E11-0B29-98CE-130CCFBF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9659534" cy="1049235"/>
          </a:xfrm>
        </p:spPr>
        <p:txBody>
          <a:bodyPr/>
          <a:lstStyle/>
          <a:p>
            <a:r>
              <a:rPr lang="fr-FR" dirty="0"/>
              <a:t>Principales différences entre SQL et MongoDB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66AAD9-FC10-2347-0D51-7E97E863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sz="4800" dirty="0"/>
              <a:t>Principales différences entre SQL et MongoDB</a:t>
            </a:r>
          </a:p>
          <a:p>
            <a:r>
              <a:rPr lang="fr-FR" sz="3200" dirty="0"/>
              <a:t>Schéma :</a:t>
            </a:r>
          </a:p>
          <a:p>
            <a:pPr marL="0" indent="0">
              <a:buNone/>
            </a:pPr>
            <a:r>
              <a:rPr lang="fr-FR" sz="3200" dirty="0"/>
              <a:t>SQL : Schéma fixe avec tables, lignes et colonnes.</a:t>
            </a:r>
          </a:p>
          <a:p>
            <a:pPr marL="0" indent="0">
              <a:buNone/>
            </a:pPr>
            <a:r>
              <a:rPr lang="fr-FR" sz="3200" dirty="0"/>
              <a:t>MongoDB : Schéma dynamique avec documents et collections.</a:t>
            </a:r>
          </a:p>
          <a:p>
            <a:r>
              <a:rPr lang="fr-FR" sz="3200" dirty="0"/>
              <a:t>Évolutivité :</a:t>
            </a:r>
          </a:p>
          <a:p>
            <a:pPr marL="0" indent="0">
              <a:buNone/>
            </a:pPr>
            <a:r>
              <a:rPr lang="fr-FR" sz="3200" dirty="0"/>
              <a:t>SQL : Évolutivité verticale (ajout de puissance à un serveur unique).</a:t>
            </a:r>
          </a:p>
          <a:p>
            <a:pPr marL="0" indent="0">
              <a:buNone/>
            </a:pPr>
            <a:r>
              <a:rPr lang="fr-FR" sz="3200" dirty="0"/>
              <a:t>MongoDB : Évolutivité horizontale (ajout de serveurs pour distribuer la charge).</a:t>
            </a:r>
          </a:p>
          <a:p>
            <a:r>
              <a:rPr lang="fr-FR" sz="3200" dirty="0"/>
              <a:t>Intégrité des données :</a:t>
            </a:r>
          </a:p>
          <a:p>
            <a:pPr marL="0" indent="0">
              <a:buNone/>
            </a:pPr>
            <a:r>
              <a:rPr lang="fr-FR" sz="3200" dirty="0"/>
              <a:t>SQL : Forte cohérence avec des propriétés ACID.</a:t>
            </a:r>
          </a:p>
          <a:p>
            <a:pPr marL="0" indent="0">
              <a:buNone/>
            </a:pPr>
            <a:r>
              <a:rPr lang="fr-FR" sz="3200" dirty="0"/>
              <a:t>MongoDB : Cohérence éventuelle (peut être configurée pour une cohérence plus forte).</a:t>
            </a:r>
          </a:p>
          <a:p>
            <a:r>
              <a:rPr lang="fr-FR" sz="3200" dirty="0"/>
              <a:t>Flexibilité :</a:t>
            </a:r>
          </a:p>
          <a:p>
            <a:pPr marL="0" indent="0">
              <a:buNone/>
            </a:pPr>
            <a:r>
              <a:rPr lang="fr-FR" sz="3200" dirty="0"/>
              <a:t>SQL : Nécessite un schéma prédéfini, moins flexible.</a:t>
            </a:r>
          </a:p>
          <a:p>
            <a:pPr marL="0" indent="0">
              <a:buNone/>
            </a:pPr>
            <a:r>
              <a:rPr lang="fr-FR" sz="3200" dirty="0"/>
              <a:t>MongoDB : Conception sans schéma, plus flexible et adaptable aux changements.</a:t>
            </a:r>
          </a:p>
          <a:p>
            <a:r>
              <a:rPr lang="fr-FR" sz="3200" dirty="0"/>
              <a:t>Performance :</a:t>
            </a:r>
          </a:p>
          <a:p>
            <a:pPr marL="0" indent="0">
              <a:buNone/>
            </a:pPr>
            <a:r>
              <a:rPr lang="fr-FR" sz="3200" dirty="0"/>
              <a:t>SQL : Convient aux requêtes complexes et aux jointures.</a:t>
            </a:r>
          </a:p>
          <a:p>
            <a:pPr marL="0" indent="0">
              <a:buNone/>
            </a:pPr>
            <a:r>
              <a:rPr lang="fr-FR" sz="3200" dirty="0"/>
              <a:t>MongoDB : Optimisé pour les transactions à grande vitesse et les grands volumes de données non structurées.</a:t>
            </a:r>
          </a:p>
        </p:txBody>
      </p:sp>
    </p:spTree>
    <p:extLst>
      <p:ext uri="{BB962C8B-B14F-4D97-AF65-F5344CB8AC3E}">
        <p14:creationId xmlns:p14="http://schemas.microsoft.com/office/powerpoint/2010/main" val="44998927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29</TotalTime>
  <Words>500</Words>
  <Application>Microsoft Office PowerPoint</Application>
  <PresentationFormat>Grand écran</PresentationFormat>
  <Paragraphs>62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ui-sans-serif</vt:lpstr>
      <vt:lpstr>Galerie</vt:lpstr>
      <vt:lpstr>Checkpoint sur Les bases de données </vt:lpstr>
      <vt:lpstr>Introduction aux bases de données SQL et NoSQL</vt:lpstr>
      <vt:lpstr>Vue d'ensemble des bases de données SQL</vt:lpstr>
      <vt:lpstr>Vue d'ensemble de MongoDB (NoSQL)</vt:lpstr>
      <vt:lpstr>Principales différences entre SQL et MongoDB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 sur Les bases de données </dc:title>
  <dc:creator>Alioune badara sembene Dieng</dc:creator>
  <cp:lastModifiedBy>Alioune badara sembene Dieng</cp:lastModifiedBy>
  <cp:revision>1</cp:revision>
  <dcterms:created xsi:type="dcterms:W3CDTF">2024-05-27T20:30:46Z</dcterms:created>
  <dcterms:modified xsi:type="dcterms:W3CDTF">2024-05-27T20:59:49Z</dcterms:modified>
</cp:coreProperties>
</file>