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6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79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571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002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36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1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2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4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750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6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4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6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552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18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23FD-8607-0D3E-F4FE-93D48EEAA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457949"/>
            <a:ext cx="10572000" cy="2971051"/>
          </a:xfrm>
        </p:spPr>
        <p:txBody>
          <a:bodyPr/>
          <a:lstStyle/>
          <a:p>
            <a:pPr algn="ctr"/>
            <a:r>
              <a:rPr lang="en-US" i="0" dirty="0">
                <a:solidFill>
                  <a:schemeClr val="tx1"/>
                </a:solidFill>
                <a:latin typeface="Open Sans" panose="020B0606030504020204" pitchFamily="34" charset="0"/>
              </a:rPr>
              <a:t>Pair Sum Search in-an-array-with-a-given-sum</a:t>
            </a:r>
            <a:br>
              <a:rPr lang="en-US" i="0" dirty="0">
                <a:solidFill>
                  <a:schemeClr val="tx1"/>
                </a:solidFill>
                <a:latin typeface="Open Sans" panose="020B0606030504020204" pitchFamily="34" charset="0"/>
              </a:rPr>
            </a:br>
            <a:r>
              <a:rPr lang="en-US" i="0" dirty="0">
                <a:solidFill>
                  <a:schemeClr val="tx1"/>
                </a:solidFill>
                <a:latin typeface="Open Sans" panose="020B0606030504020204" pitchFamily="34" charset="0"/>
              </a:rPr>
              <a:t>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71530-1F15-D6EB-892F-90916C536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89622"/>
          </a:xfrm>
        </p:spPr>
        <p:txBody>
          <a:bodyPr>
            <a:noAutofit/>
          </a:bodyPr>
          <a:lstStyle/>
          <a:p>
            <a:r>
              <a:rPr lang="en-US" sz="2800" dirty="0"/>
              <a:t>Presented by : Badr Hamada Salah </a:t>
            </a:r>
          </a:p>
          <a:p>
            <a:r>
              <a:rPr lang="en-US" sz="2800" dirty="0"/>
              <a:t>ID : 224323</a:t>
            </a:r>
          </a:p>
        </p:txBody>
      </p:sp>
    </p:spTree>
    <p:extLst>
      <p:ext uri="{BB962C8B-B14F-4D97-AF65-F5344CB8AC3E}">
        <p14:creationId xmlns:p14="http://schemas.microsoft.com/office/powerpoint/2010/main" val="181396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A9EF5-AF8C-052A-4AFF-1512578A3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31763"/>
              </p:ext>
            </p:extLst>
          </p:nvPr>
        </p:nvGraphicFramePr>
        <p:xfrm>
          <a:off x="2900948" y="1813460"/>
          <a:ext cx="6390104" cy="5604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12872">
                  <a:extLst>
                    <a:ext uri="{9D8B030D-6E8A-4147-A177-3AD203B41FA5}">
                      <a16:colId xmlns:a16="http://schemas.microsoft.com/office/drawing/2014/main" val="2154147846"/>
                    </a:ext>
                  </a:extLst>
                </a:gridCol>
                <a:gridCol w="912872">
                  <a:extLst>
                    <a:ext uri="{9D8B030D-6E8A-4147-A177-3AD203B41FA5}">
                      <a16:colId xmlns:a16="http://schemas.microsoft.com/office/drawing/2014/main" val="891999655"/>
                    </a:ext>
                  </a:extLst>
                </a:gridCol>
                <a:gridCol w="912872">
                  <a:extLst>
                    <a:ext uri="{9D8B030D-6E8A-4147-A177-3AD203B41FA5}">
                      <a16:colId xmlns:a16="http://schemas.microsoft.com/office/drawing/2014/main" val="3890571357"/>
                    </a:ext>
                  </a:extLst>
                </a:gridCol>
                <a:gridCol w="912872">
                  <a:extLst>
                    <a:ext uri="{9D8B030D-6E8A-4147-A177-3AD203B41FA5}">
                      <a16:colId xmlns:a16="http://schemas.microsoft.com/office/drawing/2014/main" val="1225704598"/>
                    </a:ext>
                  </a:extLst>
                </a:gridCol>
                <a:gridCol w="912872">
                  <a:extLst>
                    <a:ext uri="{9D8B030D-6E8A-4147-A177-3AD203B41FA5}">
                      <a16:colId xmlns:a16="http://schemas.microsoft.com/office/drawing/2014/main" val="1846645678"/>
                    </a:ext>
                  </a:extLst>
                </a:gridCol>
                <a:gridCol w="912872">
                  <a:extLst>
                    <a:ext uri="{9D8B030D-6E8A-4147-A177-3AD203B41FA5}">
                      <a16:colId xmlns:a16="http://schemas.microsoft.com/office/drawing/2014/main" val="287351185"/>
                    </a:ext>
                  </a:extLst>
                </a:gridCol>
                <a:gridCol w="912872">
                  <a:extLst>
                    <a:ext uri="{9D8B030D-6E8A-4147-A177-3AD203B41FA5}">
                      <a16:colId xmlns:a16="http://schemas.microsoft.com/office/drawing/2014/main" val="4158051311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234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1EC2D4F-13B1-C91E-9F0E-8B4F81AEF42D}"/>
              </a:ext>
            </a:extLst>
          </p:cNvPr>
          <p:cNvSpPr txBox="1"/>
          <p:nvPr/>
        </p:nvSpPr>
        <p:spPr>
          <a:xfrm>
            <a:off x="2145363" y="1722924"/>
            <a:ext cx="721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X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CD11B-0DC4-3F7D-9ED3-5A9990862825}"/>
              </a:ext>
            </a:extLst>
          </p:cNvPr>
          <p:cNvSpPr txBox="1"/>
          <p:nvPr/>
        </p:nvSpPr>
        <p:spPr>
          <a:xfrm>
            <a:off x="2145363" y="283821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 = 9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88186A-3363-3E92-0368-488C8BBF6607}"/>
              </a:ext>
            </a:extLst>
          </p:cNvPr>
          <p:cNvSpPr txBox="1"/>
          <p:nvPr/>
        </p:nvSpPr>
        <p:spPr>
          <a:xfrm>
            <a:off x="3025005" y="1388705"/>
            <a:ext cx="614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0             1           2           3               4           5            6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6E8A5A-808A-C3AC-327C-83DB5DCAF7DA}"/>
              </a:ext>
            </a:extLst>
          </p:cNvPr>
          <p:cNvSpPr txBox="1"/>
          <p:nvPr/>
        </p:nvSpPr>
        <p:spPr>
          <a:xfrm>
            <a:off x="2145363" y="3558123"/>
            <a:ext cx="714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 =   [   ( 2 , 7 ) , ( 3 , 6 ) , ( 4 , 5)  ]</a:t>
            </a:r>
          </a:p>
        </p:txBody>
      </p:sp>
    </p:spTree>
    <p:extLst>
      <p:ext uri="{BB962C8B-B14F-4D97-AF65-F5344CB8AC3E}">
        <p14:creationId xmlns:p14="http://schemas.microsoft.com/office/powerpoint/2010/main" val="20426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6C7FFE-2BE6-D279-68E6-553301F8398C}"/>
              </a:ext>
            </a:extLst>
          </p:cNvPr>
          <p:cNvSpPr txBox="1"/>
          <p:nvPr/>
        </p:nvSpPr>
        <p:spPr>
          <a:xfrm>
            <a:off x="0" y="58846"/>
            <a:ext cx="473746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Nunito" panose="020F0502020204030204" pitchFamily="2" charset="0"/>
              </a:rPr>
              <a:t> F </a:t>
            </a:r>
            <a:r>
              <a:rPr lang="en-US" sz="1600" b="1" dirty="0" err="1">
                <a:effectLst/>
                <a:latin typeface="Nunito" panose="020F0502020204030204" pitchFamily="2" charset="0"/>
              </a:rPr>
              <a:t>i</a:t>
            </a:r>
            <a:r>
              <a:rPr lang="en-US" sz="1600" b="1" dirty="0">
                <a:effectLst/>
                <a:latin typeface="Nunito" panose="020F0502020204030204" pitchFamily="2" charset="0"/>
              </a:rPr>
              <a:t> r s t  </a:t>
            </a:r>
            <a:r>
              <a:rPr lang="en-US" sz="1600" b="1" dirty="0" err="1">
                <a:effectLst/>
                <a:latin typeface="Nunito" panose="020F0502020204030204" pitchFamily="2" charset="0"/>
              </a:rPr>
              <a:t>i</a:t>
            </a:r>
            <a:r>
              <a:rPr lang="en-US" sz="1600" b="1" dirty="0">
                <a:effectLst/>
                <a:latin typeface="Nunito" panose="020F0502020204030204" pitchFamily="2" charset="0"/>
              </a:rPr>
              <a:t> t e r a t </a:t>
            </a:r>
            <a:r>
              <a:rPr lang="en-US" sz="1600" b="1" dirty="0" err="1">
                <a:effectLst/>
                <a:latin typeface="Nunito" panose="020F0502020204030204" pitchFamily="2" charset="0"/>
              </a:rPr>
              <a:t>i</a:t>
            </a:r>
            <a:r>
              <a:rPr lang="en-US" sz="1600" b="1" dirty="0">
                <a:effectLst/>
                <a:latin typeface="Nunito" panose="020F0502020204030204" pitchFamily="2" charset="0"/>
              </a:rPr>
              <a:t> o n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  <a:latin typeface="Nunito" panose="020F0502020204030204" pitchFamily="2" charset="0"/>
              </a:rPr>
              <a:t>i</a:t>
            </a:r>
            <a:r>
              <a:rPr lang="en-US" sz="1600" b="1" dirty="0">
                <a:effectLst/>
                <a:latin typeface="Nunito" panose="020F0502020204030204" pitchFamily="2" charset="0"/>
              </a:rPr>
              <a:t> = 0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Nunito" panose="020F0502020204030204" pitchFamily="2" charset="0"/>
              </a:rPr>
              <a:t>j = 1</a:t>
            </a:r>
          </a:p>
          <a:p>
            <a:pPr marL="1143000" lvl="2" indent="-228600"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Nunito" panose="020F0502020204030204" pitchFamily="2" charset="0"/>
              </a:rPr>
              <a:t>X  </a:t>
            </a:r>
            <a:r>
              <a:rPr lang="en-US" sz="1600" b="1" dirty="0">
                <a:effectLst/>
                <a:latin typeface="Nunito" panose="020F0502020204030204" pitchFamily="2" charset="0"/>
              </a:rPr>
              <a:t>[ I ]+ X [ j ] = = S U M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Nunito" panose="020F0502020204030204" pitchFamily="2" charset="0"/>
              </a:rPr>
              <a:t>R E S U L T </a:t>
            </a:r>
            <a:r>
              <a:rPr lang="da-DK" sz="1600" b="1" dirty="0">
                <a:effectLst/>
                <a:latin typeface="Consolas" panose="020B0609020204030204" pitchFamily="49" charset="0"/>
              </a:rPr>
              <a:t>.append((X[i],X[j]))</a:t>
            </a:r>
            <a:r>
              <a:rPr lang="en-US" sz="1600" b="1" dirty="0">
                <a:latin typeface="Nunito" panose="020F0502020204030204" pitchFamily="2" charset="0"/>
              </a:rPr>
              <a:t>  </a:t>
            </a:r>
            <a:endParaRPr lang="en-US" sz="1600" b="1" dirty="0">
              <a:effectLst/>
              <a:latin typeface="Nunito" panose="020F0502020204030204" pitchFamily="2" charset="0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  <a:latin typeface="Nunito" panose="020F0502020204030204" pitchFamily="2" charset="0"/>
              </a:rPr>
              <a:t>i</a:t>
            </a:r>
            <a:r>
              <a:rPr lang="en-US" sz="1600" b="1" dirty="0">
                <a:effectLst/>
                <a:latin typeface="Nunito" panose="020F0502020204030204" pitchFamily="2" charset="0"/>
              </a:rPr>
              <a:t> = 0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Nunito" panose="020F0502020204030204" pitchFamily="2" charset="0"/>
              </a:rPr>
              <a:t>j = 2</a:t>
            </a:r>
          </a:p>
          <a:p>
            <a:pPr marL="1143000" lvl="2" indent="-228600"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Nunito" panose="020F0502020204030204" pitchFamily="2" charset="0"/>
              </a:rPr>
              <a:t>X  </a:t>
            </a:r>
            <a:r>
              <a:rPr lang="en-US" sz="1600" b="1" dirty="0">
                <a:effectLst/>
                <a:latin typeface="Nunito" panose="020F0502020204030204" pitchFamily="2" charset="0"/>
              </a:rPr>
              <a:t>[ I ]+ X [ j ] = = S U M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Nunito" panose="020F0502020204030204" pitchFamily="2" charset="0"/>
              </a:rPr>
              <a:t>R E S U L T </a:t>
            </a:r>
            <a:r>
              <a:rPr lang="da-DK" sz="1600" b="1" dirty="0">
                <a:effectLst/>
                <a:latin typeface="Consolas" panose="020B0609020204030204" pitchFamily="49" charset="0"/>
              </a:rPr>
              <a:t>.append((X[i],X[j]))</a:t>
            </a:r>
            <a:r>
              <a:rPr lang="en-US" sz="1600" b="1" dirty="0">
                <a:latin typeface="Nunito" panose="020F0502020204030204" pitchFamily="2" charset="0"/>
              </a:rPr>
              <a:t> </a:t>
            </a:r>
            <a:endParaRPr lang="en-US" sz="1600" b="1" dirty="0">
              <a:effectLst/>
              <a:latin typeface="Nunito" panose="020F0502020204030204" pitchFamily="2" charset="0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  <a:latin typeface="Nunito" panose="020F0502020204030204" pitchFamily="2" charset="0"/>
              </a:rPr>
              <a:t>i</a:t>
            </a:r>
            <a:r>
              <a:rPr lang="en-US" sz="1600" b="1" dirty="0">
                <a:effectLst/>
                <a:latin typeface="Nunito" panose="020F0502020204030204" pitchFamily="2" charset="0"/>
              </a:rPr>
              <a:t> = 0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Nunito" panose="020F0502020204030204" pitchFamily="2" charset="0"/>
              </a:rPr>
              <a:t>j = 3</a:t>
            </a:r>
          </a:p>
          <a:p>
            <a:pPr marL="1143000" indent="-228600" algn="l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rgbClr val="FFFFFF"/>
                </a:solidFill>
                <a:effectLst/>
                <a:latin typeface="Nunito" pitchFamily="2" charset="0"/>
                <a:ea typeface="+mn-ea"/>
                <a:cs typeface="+mn-cs"/>
              </a:rPr>
              <a:t>X  [ I ]+ X [ j ] = = S U M</a:t>
            </a:r>
          </a:p>
          <a:p>
            <a:pPr marL="1143000" indent="-228600" fontAlgn="base">
              <a:buSzPts val="18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Nunito" panose="020F0502020204030204" pitchFamily="2" charset="0"/>
              </a:rPr>
              <a:t>R E S U L T </a:t>
            </a:r>
            <a:r>
              <a:rPr lang="da-DK" sz="1600" b="1" dirty="0">
                <a:effectLst/>
                <a:latin typeface="Consolas" panose="020B0609020204030204" pitchFamily="49" charset="0"/>
              </a:rPr>
              <a:t>.append((X[i],X[j]))</a:t>
            </a:r>
            <a:r>
              <a:rPr lang="en-US" sz="1600" b="1" dirty="0">
                <a:latin typeface="Nunito" panose="020F0502020204030204" pitchFamily="2" charset="0"/>
              </a:rPr>
              <a:t> </a:t>
            </a:r>
            <a:endParaRPr lang="en-US" sz="1600" dirty="0">
              <a:effectLst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  <a:latin typeface="Nunito" panose="020F0502020204030204" pitchFamily="2" charset="0"/>
              </a:rPr>
              <a:t>i</a:t>
            </a:r>
            <a:r>
              <a:rPr lang="en-US" sz="1600" b="1" dirty="0">
                <a:effectLst/>
                <a:latin typeface="Nunito" panose="020F0502020204030204" pitchFamily="2" charset="0"/>
              </a:rPr>
              <a:t> = 0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Nunito" panose="020F0502020204030204" pitchFamily="2" charset="0"/>
              </a:rPr>
              <a:t>j = 4</a:t>
            </a:r>
          </a:p>
          <a:p>
            <a:pPr marL="1143000" indent="-228600" algn="l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rgbClr val="FFFFFF"/>
                </a:solidFill>
                <a:effectLst/>
                <a:latin typeface="Nunito" pitchFamily="2" charset="0"/>
                <a:ea typeface="+mn-ea"/>
                <a:cs typeface="+mn-cs"/>
              </a:rPr>
              <a:t>X  [ I ]+ X [ j ] = = S U M</a:t>
            </a:r>
            <a:endParaRPr lang="en-US" sz="1600" dirty="0">
              <a:effectLst/>
            </a:endParaRP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Nunito" panose="020F0502020204030204" pitchFamily="2" charset="0"/>
              </a:rPr>
              <a:t>R E S U L T </a:t>
            </a:r>
            <a:r>
              <a:rPr lang="da-DK" sz="1600" b="1" dirty="0">
                <a:effectLst/>
                <a:latin typeface="Consolas" panose="020B0609020204030204" pitchFamily="49" charset="0"/>
              </a:rPr>
              <a:t>.append((X[i],X[j]))</a:t>
            </a:r>
            <a:r>
              <a:rPr lang="en-US" sz="1600" b="1" dirty="0">
                <a:latin typeface="Nunito" panose="020F0502020204030204" pitchFamily="2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Nunito" pitchFamily="2" charset="0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  <a:latin typeface="Nunito" panose="020F0502020204030204" pitchFamily="2" charset="0"/>
              </a:rPr>
              <a:t>i</a:t>
            </a:r>
            <a:r>
              <a:rPr lang="en-US" sz="1600" b="1" dirty="0">
                <a:effectLst/>
                <a:latin typeface="Nunito" panose="020F0502020204030204" pitchFamily="2" charset="0"/>
              </a:rPr>
              <a:t> = 0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Nunito" panose="020F0502020204030204" pitchFamily="2" charset="0"/>
              </a:rPr>
              <a:t>j = 5</a:t>
            </a:r>
          </a:p>
          <a:p>
            <a:pPr marL="1143000" indent="-228600" algn="l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rgbClr val="FFFFFF"/>
                </a:solidFill>
                <a:effectLst/>
                <a:latin typeface="Nunito" pitchFamily="2" charset="0"/>
                <a:ea typeface="+mn-ea"/>
                <a:cs typeface="+mn-cs"/>
              </a:rPr>
              <a:t>X  [ I ]+ X [ j ] = = S U M</a:t>
            </a:r>
            <a:endParaRPr lang="en-US" sz="1600" dirty="0">
              <a:effectLst/>
            </a:endParaRP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Nunito" panose="020F0502020204030204" pitchFamily="2" charset="0"/>
              </a:rPr>
              <a:t>R E S U L T </a:t>
            </a:r>
            <a:r>
              <a:rPr lang="da-DK" sz="1600" b="1" dirty="0">
                <a:effectLst/>
                <a:latin typeface="Consolas" panose="020B0609020204030204" pitchFamily="49" charset="0"/>
              </a:rPr>
              <a:t>.append((X[i],X[j]))</a:t>
            </a:r>
          </a:p>
          <a:p>
            <a:pPr lvl="2" fontAlgn="base"/>
            <a:r>
              <a:rPr lang="en-US" sz="1600" b="1" dirty="0">
                <a:latin typeface="Nunito" panose="020F0502020204030204" pitchFamily="2" charset="0"/>
              </a:rPr>
              <a:t> 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  <a:latin typeface="Nunito" panose="020F0502020204030204" pitchFamily="2" charset="0"/>
              </a:rPr>
              <a:t>i</a:t>
            </a:r>
            <a:r>
              <a:rPr lang="en-US" sz="1600" b="1" dirty="0">
                <a:effectLst/>
                <a:latin typeface="Nunito" panose="020F0502020204030204" pitchFamily="2" charset="0"/>
              </a:rPr>
              <a:t> = 0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Nunito" panose="020F0502020204030204" pitchFamily="2" charset="0"/>
              </a:rPr>
              <a:t>j = 6</a:t>
            </a:r>
          </a:p>
          <a:p>
            <a:pPr marL="1143000" indent="-228600" algn="l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rgbClr val="FFFFFF"/>
                </a:solidFill>
                <a:effectLst/>
                <a:latin typeface="Nunito" pitchFamily="2" charset="0"/>
                <a:ea typeface="+mn-ea"/>
                <a:cs typeface="+mn-cs"/>
              </a:rPr>
              <a:t>X  [ I ]+ X [ j ] = = S U M</a:t>
            </a:r>
            <a:endParaRPr lang="en-US" sz="1600" dirty="0">
              <a:effectLst/>
            </a:endParaRP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Nunito" panose="020F0502020204030204" pitchFamily="2" charset="0"/>
              </a:rPr>
              <a:t>R E S U L T </a:t>
            </a:r>
            <a:r>
              <a:rPr lang="da-DK" sz="1600" b="1" dirty="0">
                <a:effectLst/>
                <a:latin typeface="Consolas" panose="020B0609020204030204" pitchFamily="49" charset="0"/>
              </a:rPr>
              <a:t>.append((X[i],X[j]))</a:t>
            </a:r>
            <a:r>
              <a:rPr lang="en-US" sz="1600" b="1" dirty="0">
                <a:latin typeface="Nunito" panose="020F0502020204030204" pitchFamily="2" charset="0"/>
              </a:rPr>
              <a:t> </a:t>
            </a:r>
            <a:endParaRPr lang="en-US" sz="1600" b="1" dirty="0">
              <a:effectLst/>
              <a:latin typeface="Nunito" panose="020F0502020204030204" pitchFamily="2" charset="0"/>
            </a:endParaRPr>
          </a:p>
          <a:p>
            <a:pPr lvl="2" fontAlgn="base"/>
            <a:endParaRPr lang="en-US" sz="1600" b="1" dirty="0">
              <a:effectLst/>
              <a:latin typeface="Nunito" panose="020F0502020204030204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D08EBC-D756-5640-119C-F2EDD73BD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274140"/>
              </p:ext>
            </p:extLst>
          </p:nvPr>
        </p:nvGraphicFramePr>
        <p:xfrm>
          <a:off x="6798855" y="737083"/>
          <a:ext cx="9724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364891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B2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462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18189D-B242-31E8-369B-F5439191E21C}"/>
              </a:ext>
            </a:extLst>
          </p:cNvPr>
          <p:cNvSpPr txBox="1"/>
          <p:nvPr/>
        </p:nvSpPr>
        <p:spPr>
          <a:xfrm>
            <a:off x="6798855" y="282303"/>
            <a:ext cx="97245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RESULT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22D8C9C-72DB-CE57-A734-A410FAFF5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65199"/>
              </p:ext>
            </p:extLst>
          </p:nvPr>
        </p:nvGraphicFramePr>
        <p:xfrm>
          <a:off x="6798855" y="1844889"/>
          <a:ext cx="9724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364891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B2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462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3EBCAAB-737F-FAAC-4E85-2AEEE9DA30E4}"/>
              </a:ext>
            </a:extLst>
          </p:cNvPr>
          <p:cNvSpPr txBox="1"/>
          <p:nvPr/>
        </p:nvSpPr>
        <p:spPr>
          <a:xfrm>
            <a:off x="6798855" y="1390109"/>
            <a:ext cx="97245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RESULT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7A2B7BA-4121-338B-67BF-12D3D5ADC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56209"/>
              </p:ext>
            </p:extLst>
          </p:nvPr>
        </p:nvGraphicFramePr>
        <p:xfrm>
          <a:off x="6793413" y="2837970"/>
          <a:ext cx="9724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364891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B2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4628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DA88D69-366B-75CC-204C-F3B378B5BE74}"/>
              </a:ext>
            </a:extLst>
          </p:cNvPr>
          <p:cNvSpPr txBox="1"/>
          <p:nvPr/>
        </p:nvSpPr>
        <p:spPr>
          <a:xfrm>
            <a:off x="6793413" y="2383190"/>
            <a:ext cx="97245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RESULT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D839F7-4297-CE3D-4601-711984534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82466"/>
              </p:ext>
            </p:extLst>
          </p:nvPr>
        </p:nvGraphicFramePr>
        <p:xfrm>
          <a:off x="6793413" y="3914920"/>
          <a:ext cx="9724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364891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B2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4628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92F4A7F-38FF-B693-FBB9-7DBE83A96393}"/>
              </a:ext>
            </a:extLst>
          </p:cNvPr>
          <p:cNvSpPr txBox="1"/>
          <p:nvPr/>
        </p:nvSpPr>
        <p:spPr>
          <a:xfrm>
            <a:off x="6793413" y="3460140"/>
            <a:ext cx="97245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RESULT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2042EFF-7F8F-5164-93E8-3117CFF19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57099"/>
              </p:ext>
            </p:extLst>
          </p:nvPr>
        </p:nvGraphicFramePr>
        <p:xfrm>
          <a:off x="6793413" y="4923393"/>
          <a:ext cx="9724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364891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B2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4628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1EBEF6E-E645-4B1E-78D9-6E83EF590892}"/>
              </a:ext>
            </a:extLst>
          </p:cNvPr>
          <p:cNvSpPr txBox="1"/>
          <p:nvPr/>
        </p:nvSpPr>
        <p:spPr>
          <a:xfrm>
            <a:off x="6793413" y="4468613"/>
            <a:ext cx="97245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RESULT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04A278C-7542-7149-2D1C-432ECB1E1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282982"/>
              </p:ext>
            </p:extLst>
          </p:nvPr>
        </p:nvGraphicFramePr>
        <p:xfrm>
          <a:off x="6793413" y="6067699"/>
          <a:ext cx="9724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364891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B2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4628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09F14C6-4352-E077-4458-26E9101F5906}"/>
              </a:ext>
            </a:extLst>
          </p:cNvPr>
          <p:cNvSpPr txBox="1"/>
          <p:nvPr/>
        </p:nvSpPr>
        <p:spPr>
          <a:xfrm>
            <a:off x="6793413" y="5612919"/>
            <a:ext cx="97245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RESULT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7EEDBD1-21FB-9DA0-F72B-80AB1D1FA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10644"/>
              </p:ext>
            </p:extLst>
          </p:nvPr>
        </p:nvGraphicFramePr>
        <p:xfrm>
          <a:off x="8779366" y="695520"/>
          <a:ext cx="2925083" cy="4420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869">
                  <a:extLst>
                    <a:ext uri="{9D8B030D-6E8A-4147-A177-3AD203B41FA5}">
                      <a16:colId xmlns:a16="http://schemas.microsoft.com/office/drawing/2014/main" val="2154147846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89199965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3890571357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22570459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84664567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28735118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4158051311"/>
                    </a:ext>
                  </a:extLst>
                </a:gridCol>
              </a:tblGrid>
              <a:tr h="4420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FF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234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DDA55A2-61B7-155A-1BD2-4075EC6F732B}"/>
              </a:ext>
            </a:extLst>
          </p:cNvPr>
          <p:cNvSpPr txBox="1"/>
          <p:nvPr/>
        </p:nvSpPr>
        <p:spPr>
          <a:xfrm>
            <a:off x="7962689" y="562607"/>
            <a:ext cx="33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X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C3F9D8-4DEB-5A45-8789-A554D43809DC}"/>
              </a:ext>
            </a:extLst>
          </p:cNvPr>
          <p:cNvSpPr txBox="1"/>
          <p:nvPr/>
        </p:nvSpPr>
        <p:spPr>
          <a:xfrm>
            <a:off x="8900160" y="3261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883051-CAF1-F6D7-DE11-16151E91D58B}"/>
              </a:ext>
            </a:extLst>
          </p:cNvPr>
          <p:cNvSpPr txBox="1"/>
          <p:nvPr/>
        </p:nvSpPr>
        <p:spPr>
          <a:xfrm>
            <a:off x="9296297" y="323236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4748DCF-2CC4-9777-1B12-AEDDCF3F0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02005"/>
              </p:ext>
            </p:extLst>
          </p:nvPr>
        </p:nvGraphicFramePr>
        <p:xfrm>
          <a:off x="8779366" y="1760949"/>
          <a:ext cx="2925083" cy="4420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869">
                  <a:extLst>
                    <a:ext uri="{9D8B030D-6E8A-4147-A177-3AD203B41FA5}">
                      <a16:colId xmlns:a16="http://schemas.microsoft.com/office/drawing/2014/main" val="2154147846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89199965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3890571357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22570459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84664567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28735118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4158051311"/>
                    </a:ext>
                  </a:extLst>
                </a:gridCol>
              </a:tblGrid>
              <a:tr h="4420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FF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234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D2BE4CE-9339-3E1E-9BB1-99027C2E9326}"/>
              </a:ext>
            </a:extLst>
          </p:cNvPr>
          <p:cNvSpPr txBox="1"/>
          <p:nvPr/>
        </p:nvSpPr>
        <p:spPr>
          <a:xfrm>
            <a:off x="7962689" y="1628036"/>
            <a:ext cx="33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X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5C5C92-8720-2C3F-4374-2609519B3769}"/>
              </a:ext>
            </a:extLst>
          </p:cNvPr>
          <p:cNvSpPr txBox="1"/>
          <p:nvPr/>
        </p:nvSpPr>
        <p:spPr>
          <a:xfrm>
            <a:off x="8900160" y="139161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A73026-596B-250A-B369-F890C2CAF10A}"/>
              </a:ext>
            </a:extLst>
          </p:cNvPr>
          <p:cNvSpPr txBox="1"/>
          <p:nvPr/>
        </p:nvSpPr>
        <p:spPr>
          <a:xfrm>
            <a:off x="9683803" y="1390109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CACDA1C-CEF3-42EF-274D-8E35E84A5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781622"/>
              </p:ext>
            </p:extLst>
          </p:nvPr>
        </p:nvGraphicFramePr>
        <p:xfrm>
          <a:off x="8761820" y="2705254"/>
          <a:ext cx="2925083" cy="4420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869">
                  <a:extLst>
                    <a:ext uri="{9D8B030D-6E8A-4147-A177-3AD203B41FA5}">
                      <a16:colId xmlns:a16="http://schemas.microsoft.com/office/drawing/2014/main" val="2154147846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89199965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3890571357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22570459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84664567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28735118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4158051311"/>
                    </a:ext>
                  </a:extLst>
                </a:gridCol>
              </a:tblGrid>
              <a:tr h="4420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FF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234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5520043-540F-609A-1EDF-1D59DB48B0E6}"/>
              </a:ext>
            </a:extLst>
          </p:cNvPr>
          <p:cNvSpPr txBox="1"/>
          <p:nvPr/>
        </p:nvSpPr>
        <p:spPr>
          <a:xfrm>
            <a:off x="7945143" y="2572341"/>
            <a:ext cx="33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X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D0ADCB-5671-D724-C387-CE57712D93E4}"/>
              </a:ext>
            </a:extLst>
          </p:cNvPr>
          <p:cNvSpPr txBox="1"/>
          <p:nvPr/>
        </p:nvSpPr>
        <p:spPr>
          <a:xfrm>
            <a:off x="8882614" y="2335922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074195-3B0C-BD2F-4291-32D296D06FF9}"/>
              </a:ext>
            </a:extLst>
          </p:cNvPr>
          <p:cNvSpPr txBox="1"/>
          <p:nvPr/>
        </p:nvSpPr>
        <p:spPr>
          <a:xfrm>
            <a:off x="10118141" y="2334414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F90845F-CFAC-6102-D6DA-39BE787CC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980045"/>
              </p:ext>
            </p:extLst>
          </p:nvPr>
        </p:nvGraphicFramePr>
        <p:xfrm>
          <a:off x="8792464" y="3803738"/>
          <a:ext cx="2925083" cy="4420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869">
                  <a:extLst>
                    <a:ext uri="{9D8B030D-6E8A-4147-A177-3AD203B41FA5}">
                      <a16:colId xmlns:a16="http://schemas.microsoft.com/office/drawing/2014/main" val="2154147846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89199965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3890571357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22570459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84664567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28735118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4158051311"/>
                    </a:ext>
                  </a:extLst>
                </a:gridCol>
              </a:tblGrid>
              <a:tr h="4420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FF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234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12F11C45-1E23-2FDF-59A3-D895CF5C6E53}"/>
              </a:ext>
            </a:extLst>
          </p:cNvPr>
          <p:cNvSpPr txBox="1"/>
          <p:nvPr/>
        </p:nvSpPr>
        <p:spPr>
          <a:xfrm>
            <a:off x="7975787" y="3670825"/>
            <a:ext cx="33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X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31E5C2-DA7F-6EE9-0FA0-22F91D72A03D}"/>
              </a:ext>
            </a:extLst>
          </p:cNvPr>
          <p:cNvSpPr txBox="1"/>
          <p:nvPr/>
        </p:nvSpPr>
        <p:spPr>
          <a:xfrm>
            <a:off x="8913258" y="343440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DFBEA1-DC97-5DE8-D49C-C8F409DD56AA}"/>
              </a:ext>
            </a:extLst>
          </p:cNvPr>
          <p:cNvSpPr txBox="1"/>
          <p:nvPr/>
        </p:nvSpPr>
        <p:spPr>
          <a:xfrm>
            <a:off x="10559049" y="343289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B5DCEDA-30B0-C6C9-6B10-435878FE6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7362"/>
              </p:ext>
            </p:extLst>
          </p:nvPr>
        </p:nvGraphicFramePr>
        <p:xfrm>
          <a:off x="8779366" y="4891311"/>
          <a:ext cx="2925083" cy="4420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869">
                  <a:extLst>
                    <a:ext uri="{9D8B030D-6E8A-4147-A177-3AD203B41FA5}">
                      <a16:colId xmlns:a16="http://schemas.microsoft.com/office/drawing/2014/main" val="2154147846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89199965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3890571357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22570459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84664567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28735118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4158051311"/>
                    </a:ext>
                  </a:extLst>
                </a:gridCol>
              </a:tblGrid>
              <a:tr h="4420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FF"/>
                          </a:highlight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2347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CAC764FC-BFDA-FD4E-4B2D-6AC675A7707D}"/>
              </a:ext>
            </a:extLst>
          </p:cNvPr>
          <p:cNvSpPr txBox="1"/>
          <p:nvPr/>
        </p:nvSpPr>
        <p:spPr>
          <a:xfrm>
            <a:off x="7962689" y="4758398"/>
            <a:ext cx="33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X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544BEE-9301-FF60-A1D2-47031F5D8A8A}"/>
              </a:ext>
            </a:extLst>
          </p:cNvPr>
          <p:cNvSpPr txBox="1"/>
          <p:nvPr/>
        </p:nvSpPr>
        <p:spPr>
          <a:xfrm>
            <a:off x="8900160" y="4521979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CBAE78-18D3-D3AE-EF06-C65321F2AB49}"/>
              </a:ext>
            </a:extLst>
          </p:cNvPr>
          <p:cNvSpPr txBox="1"/>
          <p:nvPr/>
        </p:nvSpPr>
        <p:spPr>
          <a:xfrm>
            <a:off x="10982387" y="4520471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5B15D63-99F8-2C09-1189-6863E9B58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84341"/>
              </p:ext>
            </p:extLst>
          </p:nvPr>
        </p:nvGraphicFramePr>
        <p:xfrm>
          <a:off x="8792464" y="5978884"/>
          <a:ext cx="2925083" cy="4420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869">
                  <a:extLst>
                    <a:ext uri="{9D8B030D-6E8A-4147-A177-3AD203B41FA5}">
                      <a16:colId xmlns:a16="http://schemas.microsoft.com/office/drawing/2014/main" val="2154147846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89199965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3890571357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22570459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84664567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28735118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4158051311"/>
                    </a:ext>
                  </a:extLst>
                </a:gridCol>
              </a:tblGrid>
              <a:tr h="4420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FF"/>
                          </a:highlight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2347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6C2A585A-62B9-BC84-86D5-542DF2323808}"/>
              </a:ext>
            </a:extLst>
          </p:cNvPr>
          <p:cNvSpPr txBox="1"/>
          <p:nvPr/>
        </p:nvSpPr>
        <p:spPr>
          <a:xfrm>
            <a:off x="7975787" y="5845971"/>
            <a:ext cx="33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X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52A129-F164-4C7F-69C9-006914FA54E3}"/>
              </a:ext>
            </a:extLst>
          </p:cNvPr>
          <p:cNvSpPr txBox="1"/>
          <p:nvPr/>
        </p:nvSpPr>
        <p:spPr>
          <a:xfrm>
            <a:off x="8913258" y="5609552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D49281-C5BC-0BDE-E580-599A63E6BD9D}"/>
              </a:ext>
            </a:extLst>
          </p:cNvPr>
          <p:cNvSpPr txBox="1"/>
          <p:nvPr/>
        </p:nvSpPr>
        <p:spPr>
          <a:xfrm>
            <a:off x="11383419" y="5608044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3913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6C7FFE-2BE6-D279-68E6-553301F8398C}"/>
              </a:ext>
            </a:extLst>
          </p:cNvPr>
          <p:cNvSpPr txBox="1"/>
          <p:nvPr/>
        </p:nvSpPr>
        <p:spPr>
          <a:xfrm>
            <a:off x="0" y="58846"/>
            <a:ext cx="473746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Nunito" panose="020F0502020204030204" pitchFamily="2" charset="0"/>
              </a:rPr>
              <a:t> Second </a:t>
            </a:r>
            <a:r>
              <a:rPr lang="en-US" sz="1600" b="1" dirty="0" err="1">
                <a:effectLst/>
                <a:latin typeface="Nunito" panose="020F0502020204030204" pitchFamily="2" charset="0"/>
              </a:rPr>
              <a:t>i</a:t>
            </a:r>
            <a:r>
              <a:rPr lang="en-US" sz="1600" b="1" dirty="0">
                <a:effectLst/>
                <a:latin typeface="Nunito" panose="020F0502020204030204" pitchFamily="2" charset="0"/>
              </a:rPr>
              <a:t> t e r a t </a:t>
            </a:r>
            <a:r>
              <a:rPr lang="en-US" sz="1600" b="1" dirty="0" err="1">
                <a:effectLst/>
                <a:latin typeface="Nunito" panose="020F0502020204030204" pitchFamily="2" charset="0"/>
              </a:rPr>
              <a:t>i</a:t>
            </a:r>
            <a:r>
              <a:rPr lang="en-US" sz="1600" b="1" dirty="0">
                <a:effectLst/>
                <a:latin typeface="Nunito" panose="020F0502020204030204" pitchFamily="2" charset="0"/>
              </a:rPr>
              <a:t> o n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  <a:latin typeface="Nunito" panose="020F0502020204030204" pitchFamily="2" charset="0"/>
              </a:rPr>
              <a:t>i</a:t>
            </a:r>
            <a:r>
              <a:rPr lang="en-US" sz="1600" b="1" dirty="0">
                <a:effectLst/>
                <a:latin typeface="Nunito" panose="020F0502020204030204" pitchFamily="2" charset="0"/>
              </a:rPr>
              <a:t> = 1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Nunito" panose="020F0502020204030204" pitchFamily="2" charset="0"/>
              </a:rPr>
              <a:t>j = 2</a:t>
            </a:r>
          </a:p>
          <a:p>
            <a:pPr marL="1143000" lvl="2" indent="-228600"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Nunito" panose="020F0502020204030204" pitchFamily="2" charset="0"/>
              </a:rPr>
              <a:t>X  </a:t>
            </a:r>
            <a:r>
              <a:rPr lang="en-US" sz="1600" b="1" dirty="0">
                <a:effectLst/>
                <a:latin typeface="Nunito" panose="020F0502020204030204" pitchFamily="2" charset="0"/>
              </a:rPr>
              <a:t>[ I ]+ X [ j ] = = S U M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Nunito" panose="020F0502020204030204" pitchFamily="2" charset="0"/>
              </a:rPr>
              <a:t>R E S U L T </a:t>
            </a:r>
            <a:r>
              <a:rPr lang="da-DK" sz="1600" b="1" dirty="0">
                <a:effectLst/>
                <a:latin typeface="Consolas" panose="020B0609020204030204" pitchFamily="49" charset="0"/>
              </a:rPr>
              <a:t>.append((X[i],X[j]))</a:t>
            </a:r>
            <a:r>
              <a:rPr lang="en-US" sz="1600" b="1" dirty="0">
                <a:latin typeface="Nunito" panose="020F0502020204030204" pitchFamily="2" charset="0"/>
              </a:rPr>
              <a:t>  </a:t>
            </a:r>
            <a:endParaRPr lang="en-US" sz="1600" b="1" dirty="0">
              <a:effectLst/>
              <a:latin typeface="Nunito" panose="020F0502020204030204" pitchFamily="2" charset="0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  <a:latin typeface="Nunito" panose="020F0502020204030204" pitchFamily="2" charset="0"/>
              </a:rPr>
              <a:t>i</a:t>
            </a:r>
            <a:r>
              <a:rPr lang="en-US" sz="1600" b="1" dirty="0">
                <a:effectLst/>
                <a:latin typeface="Nunito" panose="020F0502020204030204" pitchFamily="2" charset="0"/>
              </a:rPr>
              <a:t> = 1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Nunito" panose="020F0502020204030204" pitchFamily="2" charset="0"/>
              </a:rPr>
              <a:t>j = 3</a:t>
            </a:r>
          </a:p>
          <a:p>
            <a:pPr marL="1143000" lvl="2" indent="-228600"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Nunito" panose="020F0502020204030204" pitchFamily="2" charset="0"/>
              </a:rPr>
              <a:t>X  </a:t>
            </a:r>
            <a:r>
              <a:rPr lang="en-US" sz="1600" b="1" dirty="0">
                <a:effectLst/>
                <a:latin typeface="Nunito" panose="020F0502020204030204" pitchFamily="2" charset="0"/>
              </a:rPr>
              <a:t>[ I ]+ X [ j ] = = S U M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Nunito" panose="020F0502020204030204" pitchFamily="2" charset="0"/>
              </a:rPr>
              <a:t>R E S U L T </a:t>
            </a:r>
            <a:r>
              <a:rPr lang="da-DK" sz="1600" b="1" dirty="0">
                <a:effectLst/>
                <a:latin typeface="Consolas" panose="020B0609020204030204" pitchFamily="49" charset="0"/>
              </a:rPr>
              <a:t>.append((X[i],X[j]))</a:t>
            </a:r>
            <a:r>
              <a:rPr lang="en-US" sz="1600" b="1" dirty="0">
                <a:latin typeface="Nunito" panose="020F0502020204030204" pitchFamily="2" charset="0"/>
              </a:rPr>
              <a:t> </a:t>
            </a:r>
            <a:endParaRPr lang="en-US" sz="1600" b="1" dirty="0">
              <a:effectLst/>
              <a:latin typeface="Nunito" panose="020F0502020204030204" pitchFamily="2" charset="0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  <a:latin typeface="Nunito" panose="020F0502020204030204" pitchFamily="2" charset="0"/>
              </a:rPr>
              <a:t>i</a:t>
            </a:r>
            <a:r>
              <a:rPr lang="en-US" sz="1600" b="1" dirty="0">
                <a:effectLst/>
                <a:latin typeface="Nunito" panose="020F0502020204030204" pitchFamily="2" charset="0"/>
              </a:rPr>
              <a:t> = 1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Nunito" panose="020F0502020204030204" pitchFamily="2" charset="0"/>
              </a:rPr>
              <a:t>j = 4</a:t>
            </a:r>
          </a:p>
          <a:p>
            <a:pPr marL="1143000" indent="-228600" algn="l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rgbClr val="FFFFFF"/>
                </a:solidFill>
                <a:effectLst/>
                <a:latin typeface="Nunito" pitchFamily="2" charset="0"/>
                <a:ea typeface="+mn-ea"/>
                <a:cs typeface="+mn-cs"/>
              </a:rPr>
              <a:t>X  [ I ]+ X [ j ] = = S U M</a:t>
            </a:r>
          </a:p>
          <a:p>
            <a:pPr marL="1143000" indent="-228600" fontAlgn="base">
              <a:buSzPts val="18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Nunito" panose="020F0502020204030204" pitchFamily="2" charset="0"/>
              </a:rPr>
              <a:t>R E S U L T </a:t>
            </a:r>
            <a:r>
              <a:rPr lang="da-DK" sz="1600" b="1" dirty="0">
                <a:effectLst/>
                <a:latin typeface="Consolas" panose="020B0609020204030204" pitchFamily="49" charset="0"/>
              </a:rPr>
              <a:t>.append((X[i],X[j]))</a:t>
            </a:r>
            <a:r>
              <a:rPr lang="en-US" sz="1600" b="1" dirty="0">
                <a:latin typeface="Nunito" panose="020F0502020204030204" pitchFamily="2" charset="0"/>
              </a:rPr>
              <a:t> </a:t>
            </a:r>
            <a:endParaRPr lang="en-US" sz="1600" dirty="0">
              <a:effectLst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  <a:latin typeface="Nunito" panose="020F0502020204030204" pitchFamily="2" charset="0"/>
              </a:rPr>
              <a:t>i</a:t>
            </a:r>
            <a:r>
              <a:rPr lang="en-US" sz="1600" b="1" dirty="0">
                <a:effectLst/>
                <a:latin typeface="Nunito" panose="020F0502020204030204" pitchFamily="2" charset="0"/>
              </a:rPr>
              <a:t> = 1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Nunito" panose="020F0502020204030204" pitchFamily="2" charset="0"/>
              </a:rPr>
              <a:t>j = 5</a:t>
            </a:r>
          </a:p>
          <a:p>
            <a:pPr marL="1143000" indent="-228600" algn="l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rgbClr val="FFFFFF"/>
                </a:solidFill>
                <a:effectLst/>
                <a:latin typeface="Nunito" pitchFamily="2" charset="0"/>
                <a:ea typeface="+mn-ea"/>
                <a:cs typeface="+mn-cs"/>
              </a:rPr>
              <a:t>X  [ I ]+ X [ j ] = = S U M</a:t>
            </a:r>
            <a:endParaRPr lang="en-US" sz="1600" dirty="0">
              <a:effectLst/>
            </a:endParaRP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Nunito" panose="020F0502020204030204" pitchFamily="2" charset="0"/>
              </a:rPr>
              <a:t>R E S U L T </a:t>
            </a:r>
            <a:r>
              <a:rPr lang="da-DK" sz="1600" b="1" dirty="0">
                <a:effectLst/>
                <a:latin typeface="Consolas" panose="020B0609020204030204" pitchFamily="49" charset="0"/>
              </a:rPr>
              <a:t>.append((X[i],X[j]))</a:t>
            </a:r>
            <a:r>
              <a:rPr lang="en-US" sz="1600" b="1" dirty="0">
                <a:latin typeface="Nunito" panose="020F0502020204030204" pitchFamily="2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Nunito" pitchFamily="2" charset="0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  <a:latin typeface="Nunito" panose="020F0502020204030204" pitchFamily="2" charset="0"/>
              </a:rPr>
              <a:t>i</a:t>
            </a:r>
            <a:r>
              <a:rPr lang="en-US" sz="1600" b="1" dirty="0">
                <a:effectLst/>
                <a:latin typeface="Nunito" panose="020F0502020204030204" pitchFamily="2" charset="0"/>
              </a:rPr>
              <a:t> = 1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Nunito" panose="020F0502020204030204" pitchFamily="2" charset="0"/>
              </a:rPr>
              <a:t>j = 6</a:t>
            </a:r>
          </a:p>
          <a:p>
            <a:pPr marL="1143000" indent="-228600" algn="l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rgbClr val="FFFFFF"/>
                </a:solidFill>
                <a:effectLst/>
                <a:latin typeface="Nunito" pitchFamily="2" charset="0"/>
                <a:ea typeface="+mn-ea"/>
                <a:cs typeface="+mn-cs"/>
              </a:rPr>
              <a:t>X  [ I ]+ X [ j ] = = S U M</a:t>
            </a:r>
            <a:endParaRPr lang="en-US" sz="1600" dirty="0">
              <a:effectLst/>
            </a:endParaRP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Nunito" panose="020F0502020204030204" pitchFamily="2" charset="0"/>
              </a:rPr>
              <a:t>R E S U L T </a:t>
            </a:r>
            <a:r>
              <a:rPr lang="da-DK" sz="1600" b="1" dirty="0">
                <a:effectLst/>
                <a:latin typeface="Consolas" panose="020B0609020204030204" pitchFamily="49" charset="0"/>
              </a:rPr>
              <a:t>.append((X[i],X[j]))</a:t>
            </a:r>
          </a:p>
          <a:p>
            <a:pPr lvl="2" fontAlgn="base"/>
            <a:r>
              <a:rPr lang="en-US" sz="1600" b="1" dirty="0">
                <a:latin typeface="Nunito" panose="020F0502020204030204" pitchFamily="2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D08EBC-D756-5640-119C-F2EDD73BD96A}"/>
              </a:ext>
            </a:extLst>
          </p:cNvPr>
          <p:cNvGraphicFramePr>
            <a:graphicFrameLocks noGrp="1"/>
          </p:cNvGraphicFramePr>
          <p:nvPr/>
        </p:nvGraphicFramePr>
        <p:xfrm>
          <a:off x="6798855" y="737083"/>
          <a:ext cx="9724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364891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B2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462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18189D-B242-31E8-369B-F5439191E21C}"/>
              </a:ext>
            </a:extLst>
          </p:cNvPr>
          <p:cNvSpPr txBox="1"/>
          <p:nvPr/>
        </p:nvSpPr>
        <p:spPr>
          <a:xfrm>
            <a:off x="6798855" y="282303"/>
            <a:ext cx="97245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RESULT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22D8C9C-72DB-CE57-A734-A410FAFF576A}"/>
              </a:ext>
            </a:extLst>
          </p:cNvPr>
          <p:cNvGraphicFramePr>
            <a:graphicFrameLocks noGrp="1"/>
          </p:cNvGraphicFramePr>
          <p:nvPr/>
        </p:nvGraphicFramePr>
        <p:xfrm>
          <a:off x="6798855" y="1844889"/>
          <a:ext cx="9724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364891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B2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462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3EBCAAB-737F-FAAC-4E85-2AEEE9DA30E4}"/>
              </a:ext>
            </a:extLst>
          </p:cNvPr>
          <p:cNvSpPr txBox="1"/>
          <p:nvPr/>
        </p:nvSpPr>
        <p:spPr>
          <a:xfrm>
            <a:off x="6798855" y="1390109"/>
            <a:ext cx="97245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RESULT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7A2B7BA-4121-338B-67BF-12D3D5ADC530}"/>
              </a:ext>
            </a:extLst>
          </p:cNvPr>
          <p:cNvGraphicFramePr>
            <a:graphicFrameLocks noGrp="1"/>
          </p:cNvGraphicFramePr>
          <p:nvPr/>
        </p:nvGraphicFramePr>
        <p:xfrm>
          <a:off x="6793413" y="2837970"/>
          <a:ext cx="9724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364891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B2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4628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DA88D69-366B-75CC-204C-F3B378B5BE74}"/>
              </a:ext>
            </a:extLst>
          </p:cNvPr>
          <p:cNvSpPr txBox="1"/>
          <p:nvPr/>
        </p:nvSpPr>
        <p:spPr>
          <a:xfrm>
            <a:off x="6793413" y="2383190"/>
            <a:ext cx="97245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RESULT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D839F7-4297-CE3D-4601-711984534139}"/>
              </a:ext>
            </a:extLst>
          </p:cNvPr>
          <p:cNvGraphicFramePr>
            <a:graphicFrameLocks noGrp="1"/>
          </p:cNvGraphicFramePr>
          <p:nvPr/>
        </p:nvGraphicFramePr>
        <p:xfrm>
          <a:off x="6793413" y="3914920"/>
          <a:ext cx="9724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364891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B2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4628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92F4A7F-38FF-B693-FBB9-7DBE83A96393}"/>
              </a:ext>
            </a:extLst>
          </p:cNvPr>
          <p:cNvSpPr txBox="1"/>
          <p:nvPr/>
        </p:nvSpPr>
        <p:spPr>
          <a:xfrm>
            <a:off x="6793413" y="3460140"/>
            <a:ext cx="97245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RESULT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2042EFF-7F8F-5164-93E8-3117CFF19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04915"/>
              </p:ext>
            </p:extLst>
          </p:nvPr>
        </p:nvGraphicFramePr>
        <p:xfrm>
          <a:off x="6793413" y="4923393"/>
          <a:ext cx="9724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364891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[ ( 2 , 7 ) ]</a:t>
                      </a:r>
                    </a:p>
                  </a:txBody>
                  <a:tcPr>
                    <a:solidFill>
                      <a:srgbClr val="EFB2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4628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1EBEF6E-E645-4B1E-78D9-6E83EF590892}"/>
              </a:ext>
            </a:extLst>
          </p:cNvPr>
          <p:cNvSpPr txBox="1"/>
          <p:nvPr/>
        </p:nvSpPr>
        <p:spPr>
          <a:xfrm>
            <a:off x="6793413" y="4468613"/>
            <a:ext cx="97245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RESULT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7901C4-F77B-BED2-FF0E-A6F4D89CE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701817"/>
              </p:ext>
            </p:extLst>
          </p:nvPr>
        </p:nvGraphicFramePr>
        <p:xfrm>
          <a:off x="8796784" y="737083"/>
          <a:ext cx="2925083" cy="4420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869">
                  <a:extLst>
                    <a:ext uri="{9D8B030D-6E8A-4147-A177-3AD203B41FA5}">
                      <a16:colId xmlns:a16="http://schemas.microsoft.com/office/drawing/2014/main" val="2154147846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89199965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3890571357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22570459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84664567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28735118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4158051311"/>
                    </a:ext>
                  </a:extLst>
                </a:gridCol>
              </a:tblGrid>
              <a:tr h="4420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FF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234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171B32F-6931-A3EC-998C-6AE48015B52C}"/>
              </a:ext>
            </a:extLst>
          </p:cNvPr>
          <p:cNvSpPr txBox="1"/>
          <p:nvPr/>
        </p:nvSpPr>
        <p:spPr>
          <a:xfrm>
            <a:off x="7980107" y="604170"/>
            <a:ext cx="33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X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711260-418E-A924-A553-C1A784E8D9A2}"/>
              </a:ext>
            </a:extLst>
          </p:cNvPr>
          <p:cNvSpPr txBox="1"/>
          <p:nvPr/>
        </p:nvSpPr>
        <p:spPr>
          <a:xfrm>
            <a:off x="9309461" y="367751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82A8BD-BF42-B2A8-A254-490B807D6C34}"/>
              </a:ext>
            </a:extLst>
          </p:cNvPr>
          <p:cNvSpPr txBox="1"/>
          <p:nvPr/>
        </p:nvSpPr>
        <p:spPr>
          <a:xfrm>
            <a:off x="9701221" y="366243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E387053-A955-9169-5B03-6D03290BF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45810"/>
              </p:ext>
            </p:extLst>
          </p:nvPr>
        </p:nvGraphicFramePr>
        <p:xfrm>
          <a:off x="8779238" y="1681388"/>
          <a:ext cx="2925083" cy="4420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869">
                  <a:extLst>
                    <a:ext uri="{9D8B030D-6E8A-4147-A177-3AD203B41FA5}">
                      <a16:colId xmlns:a16="http://schemas.microsoft.com/office/drawing/2014/main" val="2154147846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89199965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3890571357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22570459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84664567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28735118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4158051311"/>
                    </a:ext>
                  </a:extLst>
                </a:gridCol>
              </a:tblGrid>
              <a:tr h="4420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FF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234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E472330-BE9A-C609-CB24-7D2B74208449}"/>
              </a:ext>
            </a:extLst>
          </p:cNvPr>
          <p:cNvSpPr txBox="1"/>
          <p:nvPr/>
        </p:nvSpPr>
        <p:spPr>
          <a:xfrm>
            <a:off x="7962561" y="1548475"/>
            <a:ext cx="33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X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4F806D-9A94-8A18-8B9C-8C103503DAD7}"/>
              </a:ext>
            </a:extLst>
          </p:cNvPr>
          <p:cNvSpPr txBox="1"/>
          <p:nvPr/>
        </p:nvSpPr>
        <p:spPr>
          <a:xfrm>
            <a:off x="9291915" y="131205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BD1AE1-450A-5414-6C74-843C65763D4D}"/>
              </a:ext>
            </a:extLst>
          </p:cNvPr>
          <p:cNvSpPr txBox="1"/>
          <p:nvPr/>
        </p:nvSpPr>
        <p:spPr>
          <a:xfrm>
            <a:off x="10135559" y="131054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11EFAF7-2B6C-CC0E-E3DA-EB6D8A73E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60807"/>
              </p:ext>
            </p:extLst>
          </p:nvPr>
        </p:nvGraphicFramePr>
        <p:xfrm>
          <a:off x="8809882" y="2779872"/>
          <a:ext cx="2925083" cy="4420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869">
                  <a:extLst>
                    <a:ext uri="{9D8B030D-6E8A-4147-A177-3AD203B41FA5}">
                      <a16:colId xmlns:a16="http://schemas.microsoft.com/office/drawing/2014/main" val="2154147846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89199965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3890571357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22570459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84664567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28735118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4158051311"/>
                    </a:ext>
                  </a:extLst>
                </a:gridCol>
              </a:tblGrid>
              <a:tr h="4420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FF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234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F8DCC12-4997-29B5-5F94-68DA7CA7743B}"/>
              </a:ext>
            </a:extLst>
          </p:cNvPr>
          <p:cNvSpPr txBox="1"/>
          <p:nvPr/>
        </p:nvSpPr>
        <p:spPr>
          <a:xfrm>
            <a:off x="7993205" y="2646959"/>
            <a:ext cx="33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X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E2FCB4-4F1C-EF63-EB0F-D5404BFCB4C2}"/>
              </a:ext>
            </a:extLst>
          </p:cNvPr>
          <p:cNvSpPr txBox="1"/>
          <p:nvPr/>
        </p:nvSpPr>
        <p:spPr>
          <a:xfrm>
            <a:off x="9322559" y="2410540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C65833-4BE4-04AB-964B-0156113228A4}"/>
              </a:ext>
            </a:extLst>
          </p:cNvPr>
          <p:cNvSpPr txBox="1"/>
          <p:nvPr/>
        </p:nvSpPr>
        <p:spPr>
          <a:xfrm>
            <a:off x="10576467" y="2409032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047F34F-12FC-52E7-123B-E46BE95F0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21227"/>
              </p:ext>
            </p:extLst>
          </p:nvPr>
        </p:nvGraphicFramePr>
        <p:xfrm>
          <a:off x="8796784" y="3867445"/>
          <a:ext cx="2925083" cy="4420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869">
                  <a:extLst>
                    <a:ext uri="{9D8B030D-6E8A-4147-A177-3AD203B41FA5}">
                      <a16:colId xmlns:a16="http://schemas.microsoft.com/office/drawing/2014/main" val="2154147846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89199965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3890571357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22570459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84664567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28735118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4158051311"/>
                    </a:ext>
                  </a:extLst>
                </a:gridCol>
              </a:tblGrid>
              <a:tr h="4420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FF"/>
                          </a:highlight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234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18C44888-8858-98D8-25D5-932BE06924EB}"/>
              </a:ext>
            </a:extLst>
          </p:cNvPr>
          <p:cNvSpPr txBox="1"/>
          <p:nvPr/>
        </p:nvSpPr>
        <p:spPr>
          <a:xfrm>
            <a:off x="7980107" y="3734532"/>
            <a:ext cx="33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X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721C8-8F91-89E2-54DF-E8FD24633997}"/>
              </a:ext>
            </a:extLst>
          </p:cNvPr>
          <p:cNvSpPr txBox="1"/>
          <p:nvPr/>
        </p:nvSpPr>
        <p:spPr>
          <a:xfrm>
            <a:off x="9309461" y="349811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23CEA6-EE18-791C-75D5-809A6D1BA5EF}"/>
              </a:ext>
            </a:extLst>
          </p:cNvPr>
          <p:cNvSpPr txBox="1"/>
          <p:nvPr/>
        </p:nvSpPr>
        <p:spPr>
          <a:xfrm>
            <a:off x="10999805" y="3496605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6785A22-AD8A-B335-2FB5-A460278BF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29709"/>
              </p:ext>
            </p:extLst>
          </p:nvPr>
        </p:nvGraphicFramePr>
        <p:xfrm>
          <a:off x="8809882" y="4955018"/>
          <a:ext cx="2925083" cy="4420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869">
                  <a:extLst>
                    <a:ext uri="{9D8B030D-6E8A-4147-A177-3AD203B41FA5}">
                      <a16:colId xmlns:a16="http://schemas.microsoft.com/office/drawing/2014/main" val="2154147846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89199965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3890571357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22570459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1846645678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287351185"/>
                    </a:ext>
                  </a:extLst>
                </a:gridCol>
                <a:gridCol w="417869">
                  <a:extLst>
                    <a:ext uri="{9D8B030D-6E8A-4147-A177-3AD203B41FA5}">
                      <a16:colId xmlns:a16="http://schemas.microsoft.com/office/drawing/2014/main" val="4158051311"/>
                    </a:ext>
                  </a:extLst>
                </a:gridCol>
              </a:tblGrid>
              <a:tr h="4420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00FF"/>
                          </a:highlight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2347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671EE124-D875-D622-5333-2DAAB2D07643}"/>
              </a:ext>
            </a:extLst>
          </p:cNvPr>
          <p:cNvSpPr txBox="1"/>
          <p:nvPr/>
        </p:nvSpPr>
        <p:spPr>
          <a:xfrm>
            <a:off x="7993205" y="4822105"/>
            <a:ext cx="33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X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C2C263-2F7A-02B6-BCE3-0F5FBD7DDCC0}"/>
              </a:ext>
            </a:extLst>
          </p:cNvPr>
          <p:cNvSpPr txBox="1"/>
          <p:nvPr/>
        </p:nvSpPr>
        <p:spPr>
          <a:xfrm>
            <a:off x="9322559" y="458568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005BB0-974D-B3C1-0D23-17A67E32D498}"/>
              </a:ext>
            </a:extLst>
          </p:cNvPr>
          <p:cNvSpPr txBox="1"/>
          <p:nvPr/>
        </p:nvSpPr>
        <p:spPr>
          <a:xfrm>
            <a:off x="11400837" y="458417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BF09CE3-ACBB-51BE-0DDE-F15285E9F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743" y="4839453"/>
            <a:ext cx="603335" cy="60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9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935D-06C4-BED9-5BEA-23F55695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8377"/>
            <a:ext cx="10571998" cy="1661478"/>
          </a:xfrm>
        </p:spPr>
        <p:txBody>
          <a:bodyPr/>
          <a:lstStyle/>
          <a:p>
            <a:r>
              <a:rPr lang="en-US" sz="5400" dirty="0"/>
              <a:t>T(N) = </a:t>
            </a:r>
            <a:r>
              <a:rPr lang="en-US" sz="6000" dirty="0"/>
              <a:t>Σ </a:t>
            </a:r>
            <a:r>
              <a:rPr lang="en-US" sz="6000" dirty="0" err="1"/>
              <a:t>Σ</a:t>
            </a:r>
            <a:r>
              <a:rPr lang="en-US" sz="6000" dirty="0"/>
              <a:t>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3BE1A-002C-C2A6-09CE-F25A753D168D}"/>
              </a:ext>
            </a:extLst>
          </p:cNvPr>
          <p:cNvSpPr txBox="1"/>
          <p:nvPr/>
        </p:nvSpPr>
        <p:spPr>
          <a:xfrm>
            <a:off x="2943496" y="62987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66AEC-A7D7-84E6-C586-63C83CCE8DDB}"/>
              </a:ext>
            </a:extLst>
          </p:cNvPr>
          <p:cNvSpPr txBox="1"/>
          <p:nvPr/>
        </p:nvSpPr>
        <p:spPr>
          <a:xfrm>
            <a:off x="2943495" y="148163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23200-88B4-4640-CE03-004F0F681983}"/>
              </a:ext>
            </a:extLst>
          </p:cNvPr>
          <p:cNvSpPr txBox="1"/>
          <p:nvPr/>
        </p:nvSpPr>
        <p:spPr>
          <a:xfrm>
            <a:off x="3570590" y="62987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CBAFA-4AA5-EFA2-AD7E-210D667EDF7A}"/>
              </a:ext>
            </a:extLst>
          </p:cNvPr>
          <p:cNvSpPr txBox="1"/>
          <p:nvPr/>
        </p:nvSpPr>
        <p:spPr>
          <a:xfrm>
            <a:off x="3522499" y="148163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= i+1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01259-FE74-D6C6-96C1-0C8A8D744A5E}"/>
              </a:ext>
            </a:extLst>
          </p:cNvPr>
          <p:cNvSpPr txBox="1"/>
          <p:nvPr/>
        </p:nvSpPr>
        <p:spPr>
          <a:xfrm>
            <a:off x="9460957" y="2895617"/>
            <a:ext cx="19210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latin typeface="(A) Arslan Wessam A" panose="03020402040406030203" pitchFamily="66" charset="-78"/>
                <a:cs typeface="(A) Arslan Wessam A" panose="03020402040406030203" pitchFamily="66" charset="-78"/>
              </a:rPr>
              <a:t>Σ </a:t>
            </a:r>
            <a:r>
              <a:rPr lang="en-US" sz="8000" dirty="0">
                <a:latin typeface="Adobe Caslon Pro Bold" panose="0205070206050A020403" pitchFamily="18" charset="0"/>
                <a:cs typeface="(A) Arslan Wessam A" panose="03020402040406030203" pitchFamily="66" charset="-78"/>
              </a:rPr>
              <a:t>1</a:t>
            </a:r>
            <a:endParaRPr lang="en-US" sz="8000" dirty="0"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57F02E-BD61-E0AF-FF6D-97DB21A34ACE}"/>
              </a:ext>
            </a:extLst>
          </p:cNvPr>
          <p:cNvSpPr txBox="1"/>
          <p:nvPr/>
        </p:nvSpPr>
        <p:spPr>
          <a:xfrm>
            <a:off x="9257757" y="3749420"/>
            <a:ext cx="1092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</a:t>
            </a:r>
            <a:r>
              <a:rPr lang="en-US" sz="2800" dirty="0" err="1"/>
              <a:t>i</a:t>
            </a:r>
            <a:r>
              <a:rPr lang="en-US" sz="2800" dirty="0"/>
              <a:t> =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48CE5-8BA6-4D85-37FB-87D86532A9E8}"/>
              </a:ext>
            </a:extLst>
          </p:cNvPr>
          <p:cNvSpPr txBox="1"/>
          <p:nvPr/>
        </p:nvSpPr>
        <p:spPr>
          <a:xfrm>
            <a:off x="9257757" y="2403174"/>
            <a:ext cx="849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D2787-CA6E-7B0D-58DF-0DFE85718372}"/>
              </a:ext>
            </a:extLst>
          </p:cNvPr>
          <p:cNvSpPr txBox="1"/>
          <p:nvPr/>
        </p:nvSpPr>
        <p:spPr>
          <a:xfrm>
            <a:off x="9460957" y="4533900"/>
            <a:ext cx="214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dobe Caslon Pro Bold" panose="0205070206050A020403" pitchFamily="18" charset="0"/>
              </a:rPr>
              <a:t> u – l + 1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494955-BDFD-32BF-B7A6-D20F25B1596A}"/>
                  </a:ext>
                </a:extLst>
              </p:cNvPr>
              <p:cNvSpPr txBox="1"/>
              <p:nvPr/>
            </p:nvSpPr>
            <p:spPr>
              <a:xfrm>
                <a:off x="810001" y="2619074"/>
                <a:ext cx="6898899" cy="6653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dobe Caslon Pro Bold" panose="0205070206050A020403" pitchFamily="18" charset="0"/>
                  </a:rPr>
                  <a:t>T ( n 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800" i="1" kern="1200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/>
                          <m:t>( </m:t>
                        </m:r>
                        <m:r>
                          <m:rPr>
                            <m:nor/>
                          </m:rPr>
                          <a:rPr lang="en-US" sz="2800"/>
                          <m:t>n</m:t>
                        </m:r>
                        <m:r>
                          <m:rPr>
                            <m:nor/>
                          </m:rPr>
                          <a:rPr lang="en-US" sz="2800"/>
                          <m:t> </m:t>
                        </m:r>
                        <m:r>
                          <m:rPr>
                            <m:nor/>
                          </m:rPr>
                          <a:rPr lang="en-US" sz="2800"/>
                          <m:t>– </m:t>
                        </m:r>
                        <m:r>
                          <m:rPr>
                            <m:nor/>
                          </m:rPr>
                          <a:rPr lang="en-US" sz="2800"/>
                          <m:t>1 </m:t>
                        </m:r>
                        <m:r>
                          <m:rPr>
                            <m:nor/>
                          </m:rPr>
                          <a:rPr lang="en-US" sz="2800"/>
                          <m:t>– </m:t>
                        </m:r>
                        <m:r>
                          <m:rPr>
                            <m:nor/>
                          </m:rPr>
                          <a:rPr lang="en-US" sz="2800"/>
                          <m:t>( </m:t>
                        </m:r>
                        <m:r>
                          <m:rPr>
                            <m:nor/>
                          </m:rPr>
                          <a:rPr lang="en-US" sz="2800"/>
                          <m:t>i</m:t>
                        </m:r>
                        <m:r>
                          <m:rPr>
                            <m:nor/>
                          </m:rPr>
                          <a:rPr lang="en-US" sz="2800"/>
                          <m:t> + </m:t>
                        </m:r>
                        <m:r>
                          <m:rPr>
                            <m:nor/>
                          </m:rPr>
                          <a:rPr lang="en-US" sz="2800"/>
                          <m:t>1 </m:t>
                        </m:r>
                        <m:r>
                          <m:rPr>
                            <m:nor/>
                          </m:rPr>
                          <a:rPr lang="en-US" sz="2800"/>
                          <m:t>) +</m:t>
                        </m:r>
                        <m:r>
                          <m:rPr>
                            <m:nor/>
                          </m:rPr>
                          <a:rPr lang="en-US" sz="2800"/>
                          <m:t>1 </m:t>
                        </m:r>
                        <m:r>
                          <m:rPr>
                            <m:nor/>
                          </m:rPr>
                          <a:rPr lang="en-US" sz="2800"/>
                          <m:t>)</m:t>
                        </m:r>
                      </m:e>
                    </m:nary>
                  </m:oMath>
                </a14:m>
                <a:endParaRPr lang="en-US" sz="2800" kern="1200" dirty="0">
                  <a:solidFill>
                    <a:srgbClr val="FFFFFF"/>
                  </a:solidFill>
                  <a:effectLst/>
                  <a:latin typeface="Adobe Caslon Pro Bold" panose="0205070206050A020403" pitchFamily="18" charset="0"/>
                </a:endParaRPr>
              </a:p>
              <a:p>
                <a:endParaRPr lang="en-US" sz="2800" dirty="0">
                  <a:latin typeface="Adobe Caslon Pro Bold" panose="0205070206050A020403" pitchFamily="18" charset="0"/>
                </a:endParaRPr>
              </a:p>
              <a:p>
                <a:r>
                  <a:rPr lang="en-US" sz="2800" dirty="0">
                    <a:latin typeface="Adobe Caslon Pro Bold" panose="0205070206050A020403" pitchFamily="18" charset="0"/>
                  </a:rPr>
                  <a:t>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>
                            <a:latin typeface="Adobe Caslon Pro Bold" panose="0205070206050A020403" pitchFamily="18" charset="0"/>
                          </a:rPr>
                          <m:t>(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dobe Caslon Pro Bold" panose="0205070206050A020403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dobe Caslon Pro Bold" panose="0205070206050A020403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dobe Caslon Pro Bold" panose="0205070206050A020403" pitchFamily="18" charset="0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dobe Caslon Pro Bold" panose="0205070206050A020403" pitchFamily="18" charset="0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dobe Caslon Pro Bold" panose="0205070206050A020403" pitchFamily="18" charset="0"/>
                          </a:rPr>
                          <m:t>– 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dobe Caslon Pro Bold" panose="0205070206050A020403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dobe Caslon Pro Bold" panose="0205070206050A020403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dobe Caslon Pro Bold" panose="0205070206050A020403" pitchFamily="18" charset="0"/>
                          </a:rPr>
                          <m:t>− 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dobe Caslon Pro Bold" panose="0205070206050A020403" pitchFamily="18" charset="0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dobe Caslon Pro Bold" panose="0205070206050A020403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dobe Caslon Pro Bold" panose="0205070206050A020403" pitchFamily="18" charset="0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dobe Caslon Pro Bold" panose="0205070206050A020403" pitchFamily="18" charset="0"/>
                          </a:rPr>
                          <m:t>)  </m:t>
                        </m:r>
                      </m:e>
                    </m:nary>
                  </m:oMath>
                </a14:m>
                <a:endParaRPr lang="en-US" sz="2800" dirty="0">
                  <a:latin typeface="Adobe Caslon Pro Bold" panose="0205070206050A020403" pitchFamily="18" charset="0"/>
                </a:endParaRPr>
              </a:p>
              <a:p>
                <a:r>
                  <a:rPr lang="en-US" sz="2800" dirty="0">
                    <a:latin typeface="Adobe Caslon Pro Bold" panose="0205070206050A020403" pitchFamily="18" charset="0"/>
                  </a:rPr>
                  <a:t>		 </a:t>
                </a:r>
              </a:p>
              <a:p>
                <a:r>
                  <a:rPr lang="en-US" sz="2800" dirty="0">
                    <a:latin typeface="Adobe Caslon Pro Bold" panose="0205070206050A020403" pitchFamily="18" charset="0"/>
                  </a:rPr>
                  <a:t>		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800" i="1" kern="1200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  </m:t>
                        </m:r>
                      </m:e>
                    </m:nary>
                  </m:oMath>
                </a14:m>
                <a:r>
                  <a:rPr lang="en-US" sz="2800" dirty="0">
                    <a:latin typeface="Adobe Caslon Pro Bold" panose="0205070206050A020403" pitchFamily="18" charset="0"/>
                  </a:rPr>
                  <a:t> </a:t>
                </a:r>
              </a:p>
              <a:p>
                <a:endParaRPr lang="en-US" sz="2800" dirty="0">
                  <a:latin typeface="Adobe Caslon Pro Bold" panose="0205070206050A020403" pitchFamily="18" charset="0"/>
                </a:endParaRPr>
              </a:p>
              <a:p>
                <a:r>
                  <a:rPr lang="en-US" sz="2800" dirty="0">
                    <a:latin typeface="Adobe Caslon Pro Bold" panose="0205070206050A020403" pitchFamily="18" charset="0"/>
                  </a:rPr>
                  <a:t>		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800" i="1" kern="1200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b="0" i="0" kern="1200" smtClean="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) -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dobe Caslon Pro Bold" panose="0205070206050A020403" pitchFamily="18" charset="0"/>
                          </a:rPr>
                          <m:t>	</m:t>
                        </m:r>
                        <m:r>
                          <m:rPr>
                            <m:nor/>
                          </m:rPr>
                          <a:rPr lang="en-US" sz="2800" dirty="0" smtClean="0">
                            <a:latin typeface="Adobe Caslon Pro Bold" panose="0205070206050A020403" pitchFamily="18" charset="0"/>
                          </a:rPr>
                          <m:t>	</m:t>
                        </m:r>
                        <m:r>
                          <m:rPr>
                            <m:nor/>
                          </m:rPr>
                          <a:rPr lang="en-US" sz="2800" dirty="0" smtClean="0">
                            <a:latin typeface="Adobe Caslon Pro Bold" panose="0205070206050A020403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2800" i="1">
                                <a:solidFill>
                                  <a:srgbClr val="FFFFFF"/>
                                </a:solidFill>
                                <a:latin typeface="Adobe Caslon Pro Bold" panose="0205070206050A020403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>
                                <a:solidFill>
                                  <a:srgbClr val="FFFFFF"/>
                                </a:solidFill>
                                <a:latin typeface="Adobe Caslon Pro Bold" panose="0205070206050A020403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800" i="1">
                                <a:solidFill>
                                  <a:srgbClr val="FFFFFF"/>
                                </a:solidFill>
                                <a:latin typeface="Adobe Caslon Pro Bold" panose="0205070206050A020403" pitchFamily="18" charset="0"/>
                              </a:rPr>
                              <m:t>   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sz="2800" dirty="0">
                            <a:latin typeface="Adobe Caslon Pro Bold" panose="0205070206050A020403" pitchFamily="18" charset="0"/>
                          </a:rPr>
                          <m:t>  </m:t>
                        </m:r>
                      </m:e>
                    </m:nary>
                  </m:oMath>
                </a14:m>
                <a:endParaRPr lang="en-US" sz="2800" kern="1200" dirty="0">
                  <a:solidFill>
                    <a:srgbClr val="FFFFFF"/>
                  </a:solidFill>
                  <a:effectLst/>
                  <a:latin typeface="Adobe Caslon Pro Bold" panose="0205070206050A020403" pitchFamily="18" charset="0"/>
                </a:endParaRPr>
              </a:p>
              <a:p>
                <a:endParaRPr lang="en-US" sz="2800" dirty="0">
                  <a:latin typeface="Adobe Caslon Pro Bold" panose="0205070206050A020403" pitchFamily="18" charset="0"/>
                </a:endParaRPr>
              </a:p>
              <a:p>
                <a:r>
                  <a:rPr lang="en-US" sz="2800" dirty="0">
                    <a:latin typeface="Adobe Caslon Pro Bold" panose="0205070206050A020403" pitchFamily="18" charset="0"/>
                  </a:rPr>
                  <a:t> </a:t>
                </a:r>
              </a:p>
              <a:p>
                <a:endParaRPr lang="en-US" sz="2800" dirty="0">
                  <a:latin typeface="Adobe Caslon Pro Bold" panose="0205070206050A020403" pitchFamily="18" charset="0"/>
                </a:endParaRPr>
              </a:p>
              <a:p>
                <a:endParaRPr lang="en-US" sz="2800" dirty="0">
                  <a:latin typeface="Adobe Caslon Pro Bold" panose="0205070206050A020403" pitchFamily="18" charset="0"/>
                </a:endParaRPr>
              </a:p>
              <a:p>
                <a:endParaRPr lang="en-US" sz="2800" dirty="0">
                  <a:latin typeface="Adobe Caslon Pro Bold" panose="0205070206050A020403" pitchFamily="18" charset="0"/>
                </a:endParaRPr>
              </a:p>
              <a:p>
                <a:r>
                  <a:rPr lang="en-US" sz="2800" dirty="0">
                    <a:latin typeface="Adobe Caslon Pro Bold" panose="0205070206050A020403" pitchFamily="18" charset="0"/>
                  </a:rPr>
                  <a:t>  </a:t>
                </a:r>
              </a:p>
              <a:p>
                <a:r>
                  <a:rPr lang="en-US" sz="2800" dirty="0">
                    <a:latin typeface="Adobe Caslon Pro Bold" panose="0205070206050A020403" pitchFamily="18" charset="0"/>
                  </a:rPr>
                  <a:t>		 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494955-BDFD-32BF-B7A6-D20F25B15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1" y="2619074"/>
                <a:ext cx="6898899" cy="6653745"/>
              </a:xfrm>
              <a:prstGeom prst="rect">
                <a:avLst/>
              </a:prstGeom>
              <a:blipFill>
                <a:blip r:embed="rId2"/>
                <a:stretch>
                  <a:fillRect l="-1855" t="-1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84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C0935D-06C4-BED9-5BEA-23F5569549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10001" y="78377"/>
                <a:ext cx="10571998" cy="1661478"/>
              </a:xfrm>
            </p:spPr>
            <p:txBody>
              <a:bodyPr/>
              <a:lstStyle/>
              <a:p>
                <a:r>
                  <a:rPr lang="en-US" sz="5400" dirty="0"/>
                  <a:t>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5400" i="1" kern="1200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54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5400" i="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5400" i="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54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5400" i="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5400" i="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5400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5400" i="1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5400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5400" i="1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5400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5400" i="1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5400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5400" i="1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5400" b="0" i="0" kern="1200" smtClean="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) </m:t>
                        </m:r>
                        <m:r>
                          <a:rPr lang="en-US" sz="5400" b="0" i="1" kern="1200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5400" b="0" i="1" kern="1200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US" sz="5400"/>
                      <m:t>		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5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5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5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5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5400" i="1"/>
                          <m:t> </m:t>
                        </m:r>
                        <m:r>
                          <m:rPr>
                            <m:nor/>
                          </m:rPr>
                          <a:rPr lang="en-US" sz="5400"/>
                          <m:t>i</m:t>
                        </m:r>
                        <m:r>
                          <m:rPr>
                            <m:nor/>
                          </m:rPr>
                          <a:rPr lang="en-US" sz="5400" i="1"/>
                          <m:t>   </m:t>
                        </m:r>
                      </m:e>
                    </m:nary>
                    <m:r>
                      <m:rPr>
                        <m:nor/>
                      </m:rPr>
                      <a:rPr lang="en-US" sz="5400"/>
                      <m:t> </m:t>
                    </m:r>
                  </m:oMath>
                </a14:m>
                <a:endParaRPr lang="en-US" sz="60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C0935D-06C4-BED9-5BEA-23F556954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0001" y="78377"/>
                <a:ext cx="10571998" cy="16614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D901259-FE74-D6C6-96C1-0C8A8D744A5E}"/>
              </a:ext>
            </a:extLst>
          </p:cNvPr>
          <p:cNvSpPr txBox="1"/>
          <p:nvPr/>
        </p:nvSpPr>
        <p:spPr>
          <a:xfrm>
            <a:off x="9460957" y="2476517"/>
            <a:ext cx="19210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latin typeface="(A) Arslan Wessam A" panose="03020402040406030203" pitchFamily="66" charset="-78"/>
                <a:cs typeface="(A) Arslan Wessam A" panose="03020402040406030203" pitchFamily="66" charset="-78"/>
              </a:rPr>
              <a:t>Σ </a:t>
            </a:r>
            <a:r>
              <a:rPr lang="en-US" sz="8000" dirty="0">
                <a:latin typeface="Adobe Caslon Pro Bold" panose="0205070206050A020403" pitchFamily="18" charset="0"/>
                <a:cs typeface="(A) Arslan Wessam A" panose="03020402040406030203" pitchFamily="66" charset="-78"/>
              </a:rPr>
              <a:t>c</a:t>
            </a:r>
            <a:endParaRPr lang="en-US" sz="8000" dirty="0"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57F02E-BD61-E0AF-FF6D-97DB21A34ACE}"/>
              </a:ext>
            </a:extLst>
          </p:cNvPr>
          <p:cNvSpPr txBox="1"/>
          <p:nvPr/>
        </p:nvSpPr>
        <p:spPr>
          <a:xfrm>
            <a:off x="9257757" y="3330320"/>
            <a:ext cx="1092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</a:t>
            </a:r>
            <a:r>
              <a:rPr lang="en-US" sz="2800" dirty="0" err="1"/>
              <a:t>i</a:t>
            </a:r>
            <a:r>
              <a:rPr lang="en-US" sz="2800" dirty="0"/>
              <a:t> =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48CE5-8BA6-4D85-37FB-87D86532A9E8}"/>
              </a:ext>
            </a:extLst>
          </p:cNvPr>
          <p:cNvSpPr txBox="1"/>
          <p:nvPr/>
        </p:nvSpPr>
        <p:spPr>
          <a:xfrm>
            <a:off x="9257757" y="1984074"/>
            <a:ext cx="849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D2787-CA6E-7B0D-58DF-0DFE85718372}"/>
              </a:ext>
            </a:extLst>
          </p:cNvPr>
          <p:cNvSpPr txBox="1"/>
          <p:nvPr/>
        </p:nvSpPr>
        <p:spPr>
          <a:xfrm>
            <a:off x="9306365" y="3867195"/>
            <a:ext cx="289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dobe Caslon Pro Bold" panose="0205070206050A020403" pitchFamily="18" charset="0"/>
              </a:rPr>
              <a:t> C (u – l + 1)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494955-BDFD-32BF-B7A6-D20F25B1596A}"/>
                  </a:ext>
                </a:extLst>
              </p:cNvPr>
              <p:cNvSpPr txBox="1"/>
              <p:nvPr/>
            </p:nvSpPr>
            <p:spPr>
              <a:xfrm>
                <a:off x="810001" y="2224256"/>
                <a:ext cx="7173308" cy="8109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dobe Caslon Pro Bold" panose="0205070206050A020403" pitchFamily="18" charset="0"/>
                  </a:rPr>
                  <a:t>T ( n 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800" i="1" kern="1200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b="0" i="0" kern="1200">
                            <a:solidFill>
                              <a:srgbClr val="FFFFFF"/>
                            </a:solidFill>
                            <a:effectLst/>
                            <a:latin typeface="Adobe Caslon Pro Bold" panose="0205070206050A020403" pitchFamily="18" charset="0"/>
                          </a:rPr>
                          <m:t>) </m:t>
                        </m:r>
                        <m:r>
                          <a:rPr lang="en-US" sz="2800" b="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800" b="0" i="1" kern="12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US" sz="2800" kern="12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Century Gothic" panose="020B0502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Century Gothic" panose="020B0502020202020204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Century Gothic" panose="020B0502020202020204" pitchFamily="34" charset="0"/>
                          </a:rPr>
                          <m:t>   </m:t>
                        </m:r>
                      </m:e>
                    </m:nary>
                    <m:r>
                      <m:rPr>
                        <m:nor/>
                      </m:rPr>
                      <a:rPr lang="en-US" sz="2800" i="1" kern="12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rPr>
                      <m:t> </m:t>
                    </m:r>
                  </m:oMath>
                </a14:m>
                <a:endParaRPr lang="en-US" sz="2800" kern="1200" dirty="0">
                  <a:solidFill>
                    <a:srgbClr val="FFFFFF"/>
                  </a:solidFill>
                  <a:effectLst/>
                  <a:latin typeface="Adobe Caslon Pro Bold" panose="0205070206050A020403" pitchFamily="18" charset="0"/>
                </a:endParaRPr>
              </a:p>
              <a:p>
                <a:endParaRPr lang="en-US" sz="2800" dirty="0">
                  <a:latin typeface="Adobe Caslon Pro Bold" panose="0205070206050A020403" pitchFamily="18" charset="0"/>
                </a:endParaRPr>
              </a:p>
              <a:p>
                <a:r>
                  <a:rPr lang="en-US" sz="2800" dirty="0">
                    <a:latin typeface="Adobe Caslon Pro Bold" panose="0205070206050A020403" pitchFamily="18" charset="0"/>
                  </a:rPr>
                  <a:t>              = (n – 1 ) (n – 2  – 0 + 1 )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800" i="1" kern="1200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Century Gothic" panose="020B0502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kern="1200">
                            <a:solidFill>
                              <a:srgbClr val="FFFFFF"/>
                            </a:solidFill>
                            <a:effectLst/>
                            <a:latin typeface="Century Gothic" panose="020B0502020202020204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kern="1200">
                            <a:solidFill>
                              <a:srgbClr val="FFFFFF"/>
                            </a:solidFill>
                            <a:effectLst/>
                            <a:latin typeface="Century Gothic" panose="020B0502020202020204" pitchFamily="34" charset="0"/>
                          </a:rPr>
                          <m:t>   </m:t>
                        </m:r>
                      </m:e>
                    </m:nary>
                  </m:oMath>
                </a14:m>
                <a:endParaRPr lang="en-US" sz="2800" dirty="0">
                  <a:latin typeface="Adobe Caslon Pro Bold" panose="0205070206050A020403" pitchFamily="18" charset="0"/>
                </a:endParaRPr>
              </a:p>
              <a:p>
                <a:r>
                  <a:rPr lang="en-US" sz="2800" dirty="0">
                    <a:latin typeface="Adobe Caslon Pro Bold" panose="0205070206050A020403" pitchFamily="18" charset="0"/>
                  </a:rPr>
                  <a:t>		 </a:t>
                </a:r>
              </a:p>
              <a:p>
                <a:r>
                  <a:rPr lang="en-US" sz="2800" dirty="0">
                    <a:latin typeface="Adobe Caslon Pro Bold" panose="0205070206050A020403" pitchFamily="18" charset="0"/>
                  </a:rPr>
                  <a:t>		 = (n – 1 ) ( n – 1 ) –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i="1">
                            <a:solidFill>
                              <a:srgbClr val="FFFFFF"/>
                            </a:solidFill>
                            <a:latin typeface="Century Gothic" panose="020B0502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FFFFFF"/>
                            </a:solidFill>
                            <a:latin typeface="Century Gothic" panose="020B0502020202020204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>
                            <a:solidFill>
                              <a:srgbClr val="FFFFFF"/>
                            </a:solidFill>
                            <a:latin typeface="Century Gothic" panose="020B0502020202020204" pitchFamily="34" charset="0"/>
                          </a:rPr>
                          <m:t>   </m:t>
                        </m:r>
                      </m:e>
                    </m:nary>
                  </m:oMath>
                </a14:m>
                <a:r>
                  <a:rPr lang="en-US" sz="2800" dirty="0">
                    <a:latin typeface="Adobe Caslon Pro Bold" panose="0205070206050A020403" pitchFamily="18" charset="0"/>
                  </a:rPr>
                  <a:t> </a:t>
                </a:r>
              </a:p>
              <a:p>
                <a:endParaRPr lang="en-US" sz="2800" dirty="0">
                  <a:latin typeface="Adobe Caslon Pro Bold" panose="0205070206050A020403" pitchFamily="18" charset="0"/>
                </a:endParaRPr>
              </a:p>
              <a:p>
                <a:r>
                  <a:rPr lang="en-US" sz="2800" dirty="0">
                    <a:latin typeface="Adobe Caslon Pro Bold" panose="0205070206050A020403" pitchFamily="18" charset="0"/>
                  </a:rPr>
                  <a:t>		 = (n – 1 ) ( n – 1 ) – ( n – 2 ) ( n – 2 + 1 ) / 2</a:t>
                </a:r>
              </a:p>
              <a:p>
                <a:r>
                  <a:rPr lang="en-US" sz="2800" dirty="0">
                    <a:effectLst/>
                    <a:latin typeface="Adobe Caslon Pro Bold" panose="0205070206050A020403" pitchFamily="18" charset="0"/>
                  </a:rPr>
                  <a:t>		 </a:t>
                </a:r>
              </a:p>
              <a:p>
                <a:r>
                  <a:rPr lang="en-US" sz="2800" dirty="0">
                    <a:latin typeface="Adobe Caslon Pro Bold" panose="0205070206050A020403" pitchFamily="18" charset="0"/>
                  </a:rPr>
                  <a:t>		 = ( n – 1 ) ( n ) / 2 </a:t>
                </a:r>
              </a:p>
              <a:p>
                <a:r>
                  <a:rPr lang="en-US" sz="2800" dirty="0">
                    <a:latin typeface="Adobe Caslon Pro Bold" panose="0205070206050A020403" pitchFamily="18" charset="0"/>
                  </a:rPr>
                  <a:t>		 = 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400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40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latin typeface="Adobe Caslon Pro Bold" panose="0205070206050A020403" pitchFamily="18" charset="0"/>
                  </a:rPr>
                  <a:t>  </a:t>
                </a:r>
                <a:endParaRPr lang="en-US" sz="2800" dirty="0">
                  <a:effectLst/>
                </a:endParaRPr>
              </a:p>
              <a:p>
                <a:endParaRPr lang="en-US" sz="2800" kern="1200" dirty="0">
                  <a:solidFill>
                    <a:srgbClr val="FFFFFF"/>
                  </a:solidFill>
                  <a:effectLst/>
                  <a:latin typeface="Adobe Caslon Pro Bold" panose="0205070206050A020403" pitchFamily="18" charset="0"/>
                </a:endParaRPr>
              </a:p>
              <a:p>
                <a:endParaRPr lang="en-US" sz="2800" dirty="0">
                  <a:latin typeface="Adobe Caslon Pro Bold" panose="0205070206050A020403" pitchFamily="18" charset="0"/>
                </a:endParaRPr>
              </a:p>
              <a:p>
                <a:r>
                  <a:rPr lang="en-US" sz="2800" dirty="0">
                    <a:latin typeface="Adobe Caslon Pro Bold" panose="0205070206050A020403" pitchFamily="18" charset="0"/>
                  </a:rPr>
                  <a:t> </a:t>
                </a:r>
              </a:p>
              <a:p>
                <a:endParaRPr lang="en-US" sz="2800" dirty="0">
                  <a:latin typeface="Adobe Caslon Pro Bold" panose="0205070206050A020403" pitchFamily="18" charset="0"/>
                </a:endParaRPr>
              </a:p>
              <a:p>
                <a:endParaRPr lang="en-US" sz="2800" dirty="0">
                  <a:latin typeface="Adobe Caslon Pro Bold" panose="0205070206050A020403" pitchFamily="18" charset="0"/>
                </a:endParaRPr>
              </a:p>
              <a:p>
                <a:endParaRPr lang="en-US" sz="2800" dirty="0">
                  <a:latin typeface="Adobe Caslon Pro Bold" panose="0205070206050A020403" pitchFamily="18" charset="0"/>
                </a:endParaRPr>
              </a:p>
              <a:p>
                <a:r>
                  <a:rPr lang="en-US" sz="2800" dirty="0">
                    <a:latin typeface="Adobe Caslon Pro Bold" panose="0205070206050A020403" pitchFamily="18" charset="0"/>
                  </a:rPr>
                  <a:t>  </a:t>
                </a:r>
              </a:p>
              <a:p>
                <a:r>
                  <a:rPr lang="en-US" sz="2800" dirty="0">
                    <a:latin typeface="Adobe Caslon Pro Bold" panose="0205070206050A020403" pitchFamily="18" charset="0"/>
                  </a:rPr>
                  <a:t>		 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494955-BDFD-32BF-B7A6-D20F25B15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1" y="2224256"/>
                <a:ext cx="7173308" cy="8109079"/>
              </a:xfrm>
              <a:prstGeom prst="rect">
                <a:avLst/>
              </a:prstGeom>
              <a:blipFill>
                <a:blip r:embed="rId3"/>
                <a:stretch>
                  <a:fillRect l="-1784" t="-8872" r="-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AE52EF4-B1F8-AE6D-6786-811E217A8623}"/>
              </a:ext>
            </a:extLst>
          </p:cNvPr>
          <p:cNvSpPr txBox="1"/>
          <p:nvPr/>
        </p:nvSpPr>
        <p:spPr>
          <a:xfrm>
            <a:off x="9257757" y="5710307"/>
            <a:ext cx="140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</a:t>
            </a:r>
            <a:r>
              <a:rPr lang="en-US" sz="2800" dirty="0" err="1"/>
              <a:t>i</a:t>
            </a:r>
            <a:r>
              <a:rPr lang="en-US" sz="2800" dirty="0"/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C808E7-0706-AF5B-855E-3A7AEFE08F01}"/>
              </a:ext>
            </a:extLst>
          </p:cNvPr>
          <p:cNvSpPr txBox="1"/>
          <p:nvPr/>
        </p:nvSpPr>
        <p:spPr>
          <a:xfrm>
            <a:off x="9257757" y="4364061"/>
            <a:ext cx="849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981475-9D32-8404-2E51-776C94FEB6E6}"/>
              </a:ext>
            </a:extLst>
          </p:cNvPr>
          <p:cNvSpPr txBox="1"/>
          <p:nvPr/>
        </p:nvSpPr>
        <p:spPr>
          <a:xfrm>
            <a:off x="9502503" y="4795297"/>
            <a:ext cx="14065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latin typeface="(A) Arslan Wessam A" panose="03020402040406030203" pitchFamily="66" charset="-78"/>
                <a:cs typeface="(A) Arslan Wessam A" panose="03020402040406030203" pitchFamily="66" charset="-78"/>
              </a:rPr>
              <a:t>Σ </a:t>
            </a:r>
            <a:r>
              <a:rPr lang="en-US" sz="7200" dirty="0" err="1">
                <a:latin typeface="(A) Arslan Wessam A" panose="03020402040406030203" pitchFamily="66" charset="-78"/>
                <a:cs typeface="(A) Arslan Wessam A" panose="03020402040406030203" pitchFamily="66" charset="-78"/>
              </a:rPr>
              <a:t>i</a:t>
            </a:r>
            <a:endParaRPr lang="en-US" sz="7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42A4F0-3ABE-E457-C8D9-13FF2E19F796}"/>
              </a:ext>
            </a:extLst>
          </p:cNvPr>
          <p:cNvSpPr txBox="1"/>
          <p:nvPr/>
        </p:nvSpPr>
        <p:spPr>
          <a:xfrm>
            <a:off x="9334564" y="6373227"/>
            <a:ext cx="289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dobe Caslon Pro Bold" panose="0205070206050A020403" pitchFamily="18" charset="0"/>
              </a:rPr>
              <a:t> u (u + l ) / 2 </a:t>
            </a:r>
          </a:p>
        </p:txBody>
      </p:sp>
    </p:spTree>
    <p:extLst>
      <p:ext uri="{BB962C8B-B14F-4D97-AF65-F5344CB8AC3E}">
        <p14:creationId xmlns:p14="http://schemas.microsoft.com/office/powerpoint/2010/main" val="3540414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356</TotalTime>
  <Words>812</Words>
  <Application>Microsoft Office PowerPoint</Application>
  <PresentationFormat>Widescreen</PresentationFormat>
  <Paragraphs>234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(A) Arslan Wessam A</vt:lpstr>
      <vt:lpstr>Adobe Caslon Pro Bold</vt:lpstr>
      <vt:lpstr>Arial</vt:lpstr>
      <vt:lpstr>Cambria Math</vt:lpstr>
      <vt:lpstr>Century Gothic</vt:lpstr>
      <vt:lpstr>Consolas</vt:lpstr>
      <vt:lpstr>Nunito</vt:lpstr>
      <vt:lpstr>Open Sans</vt:lpstr>
      <vt:lpstr>Wingdings 2</vt:lpstr>
      <vt:lpstr>Quotable</vt:lpstr>
      <vt:lpstr>Pair Sum Search in-an-array-with-a-given-sum Algorithm</vt:lpstr>
      <vt:lpstr>PowerPoint Presentation</vt:lpstr>
      <vt:lpstr>PowerPoint Presentation</vt:lpstr>
      <vt:lpstr>PowerPoint Presentation</vt:lpstr>
      <vt:lpstr>T(N) = Σ Σ 1</vt:lpstr>
      <vt:lpstr>T(N) = ∑129_(i=0)^(n-2)▒〖"( n – 1 ) "  〗  -"  " ∑129_(i=0)^(n-2)▒" i   "  " 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Sum Search in-an-array-with-a-given-sum Algorithm</dc:title>
  <dc:creator>BadrHamada Salah</dc:creator>
  <cp:lastModifiedBy>BadrHamada Salah</cp:lastModifiedBy>
  <cp:revision>4</cp:revision>
  <dcterms:created xsi:type="dcterms:W3CDTF">2023-12-30T20:04:58Z</dcterms:created>
  <dcterms:modified xsi:type="dcterms:W3CDTF">2023-12-31T02:01:32Z</dcterms:modified>
</cp:coreProperties>
</file>