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sldIdLst>
    <p:sldId id="256" r:id="rId2"/>
    <p:sldId id="267"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Monday, December 2, 2024</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904797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Monday, December 2,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540137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Monday, December 2,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681037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Monday, December 2, 2024</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815861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Monday, December 2,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751114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Monday, December 2,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71675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Monday, December 2, 2024</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813216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Monday, December 2, 2024</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32037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Monday, December 2, 2024</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23560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Monday, December 2,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208353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Monday, December 2,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449021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Monday, December 2, 2024</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194388847"/>
      </p:ext>
    </p:extLst>
  </p:cSld>
  <p:clrMap bg1="dk1" tx1="lt1" bg2="dk2" tx2="lt2" accent1="accent1" accent2="accent2" accent3="accent3" accent4="accent4" accent5="accent5" accent6="accent6" hlink="hlink" folHlink="folHlink"/>
  <p:sldLayoutIdLst>
    <p:sldLayoutId id="2147483945" r:id="rId1"/>
    <p:sldLayoutId id="2147483946" r:id="rId2"/>
    <p:sldLayoutId id="2147483947" r:id="rId3"/>
    <p:sldLayoutId id="2147483948" r:id="rId4"/>
    <p:sldLayoutId id="2147483949" r:id="rId5"/>
    <p:sldLayoutId id="2147483943" r:id="rId6"/>
    <p:sldLayoutId id="2147483939" r:id="rId7"/>
    <p:sldLayoutId id="2147483940" r:id="rId8"/>
    <p:sldLayoutId id="2147483941" r:id="rId9"/>
    <p:sldLayoutId id="2147483942" r:id="rId10"/>
    <p:sldLayoutId id="2147483944"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mediafire.com/file/c46wm8rf26spbp1/Task_Management_App.zip/fil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1631C34-A9C0-2097-4AA8-CE3A07283C31}"/>
              </a:ext>
            </a:extLst>
          </p:cNvPr>
          <p:cNvSpPr>
            <a:spLocks noGrp="1"/>
          </p:cNvSpPr>
          <p:nvPr>
            <p:ph type="subTitle" idx="1"/>
          </p:nvPr>
        </p:nvSpPr>
        <p:spPr>
          <a:xfrm>
            <a:off x="602013" y="909194"/>
            <a:ext cx="6349394" cy="5039612"/>
          </a:xfrm>
        </p:spPr>
        <p:txBody>
          <a:bodyPr>
            <a:normAutofit/>
          </a:bodyPr>
          <a:lstStyle/>
          <a:p>
            <a:pPr>
              <a:lnSpc>
                <a:spcPct val="110000"/>
              </a:lnSpc>
            </a:pPr>
            <a:r>
              <a:rPr lang="en-US" sz="2400" b="1" dirty="0"/>
              <a:t>Milestone 1: Complete App UI with no functionality (tabs, layouts, </a:t>
            </a:r>
            <a:r>
              <a:rPr lang="en-US" sz="2400" b="1"/>
              <a:t>CSS)</a:t>
            </a:r>
            <a:endParaRPr lang="en-US" sz="2400" dirty="0"/>
          </a:p>
          <a:p>
            <a:pPr>
              <a:lnSpc>
                <a:spcPct val="110000"/>
              </a:lnSpc>
            </a:pPr>
            <a:r>
              <a:rPr lang="en-US" sz="2400" b="1" dirty="0"/>
              <a:t>Team members:</a:t>
            </a:r>
          </a:p>
          <a:p>
            <a:pPr marL="285750" indent="-285750">
              <a:lnSpc>
                <a:spcPct val="110000"/>
              </a:lnSpc>
              <a:buFont typeface="Arial" panose="020B0604020202020204" pitchFamily="34" charset="0"/>
              <a:buChar char="•"/>
            </a:pPr>
            <a:r>
              <a:rPr lang="en-US" sz="2400" dirty="0"/>
              <a:t>Badr Elsayed - 22010664</a:t>
            </a:r>
          </a:p>
          <a:p>
            <a:pPr marL="285750" indent="-285750">
              <a:lnSpc>
                <a:spcPct val="110000"/>
              </a:lnSpc>
              <a:buFont typeface="Arial" panose="020B0604020202020204" pitchFamily="34" charset="0"/>
              <a:buChar char="•"/>
            </a:pPr>
            <a:r>
              <a:rPr lang="en-US" sz="2400" dirty="0" err="1"/>
              <a:t>Adham</a:t>
            </a:r>
            <a:r>
              <a:rPr lang="en-US" sz="2400" dirty="0"/>
              <a:t> Anas- 22010601</a:t>
            </a:r>
          </a:p>
          <a:p>
            <a:pPr marL="285750" indent="-285750">
              <a:lnSpc>
                <a:spcPct val="110000"/>
              </a:lnSpc>
              <a:buFont typeface="Arial" panose="020B0604020202020204" pitchFamily="34" charset="0"/>
              <a:buChar char="•"/>
            </a:pPr>
            <a:r>
              <a:rPr lang="en-US" sz="2400" dirty="0"/>
              <a:t>Mohamed Mostafa Sayed - 22011170</a:t>
            </a:r>
          </a:p>
          <a:p>
            <a:pPr marL="285750" indent="-285750">
              <a:lnSpc>
                <a:spcPct val="110000"/>
              </a:lnSpc>
              <a:buFont typeface="Arial" panose="020B0604020202020204" pitchFamily="34" charset="0"/>
              <a:buChar char="•"/>
            </a:pPr>
            <a:r>
              <a:rPr lang="en-US" sz="2400" dirty="0"/>
              <a:t>Nour Khaled Mohamed - 22011319</a:t>
            </a:r>
          </a:p>
          <a:p>
            <a:pPr marL="285750" indent="-285750">
              <a:lnSpc>
                <a:spcPct val="110000"/>
              </a:lnSpc>
              <a:buFont typeface="Arial" panose="020B0604020202020204" pitchFamily="34" charset="0"/>
              <a:buChar char="•"/>
            </a:pPr>
            <a:r>
              <a:rPr lang="en-US" sz="2400" dirty="0"/>
              <a:t>Ali El-Deen Maher - 22010934</a:t>
            </a:r>
          </a:p>
          <a:p>
            <a:pPr marL="285750" indent="-285750">
              <a:lnSpc>
                <a:spcPct val="110000"/>
              </a:lnSpc>
              <a:buFont typeface="Arial" panose="020B0604020202020204" pitchFamily="34" charset="0"/>
              <a:buChar char="•"/>
            </a:pPr>
            <a:r>
              <a:rPr lang="en-US" sz="2400" dirty="0"/>
              <a:t>Yousef Awad – 22011390</a:t>
            </a:r>
          </a:p>
          <a:p>
            <a:pPr marL="285750" indent="-285750">
              <a:lnSpc>
                <a:spcPct val="110000"/>
              </a:lnSpc>
              <a:buFont typeface="Arial" panose="020B0604020202020204" pitchFamily="34" charset="0"/>
              <a:buChar char="•"/>
            </a:pPr>
            <a:endParaRPr lang="en-US" sz="2400" dirty="0"/>
          </a:p>
          <a:p>
            <a:pPr>
              <a:lnSpc>
                <a:spcPct val="110000"/>
              </a:lnSpc>
            </a:pPr>
            <a:endParaRPr lang="en-US" sz="2400" dirty="0"/>
          </a:p>
        </p:txBody>
      </p:sp>
      <p:pic>
        <p:nvPicPr>
          <p:cNvPr id="33" name="Picture 32" descr="A colorful background with waves&#10;&#10;Description automatically generated with medium confidence">
            <a:extLst>
              <a:ext uri="{FF2B5EF4-FFF2-40B4-BE49-F238E27FC236}">
                <a16:creationId xmlns:a16="http://schemas.microsoft.com/office/drawing/2014/main" id="{9BFE8CA0-DFAB-EBF1-6581-919A371BC909}"/>
              </a:ext>
            </a:extLst>
          </p:cNvPr>
          <p:cNvPicPr>
            <a:picLocks noChangeAspect="1"/>
          </p:cNvPicPr>
          <p:nvPr/>
        </p:nvPicPr>
        <p:blipFill>
          <a:blip r:embed="rId2"/>
          <a:srcRect l="25194" r="33519"/>
          <a:stretch/>
        </p:blipFill>
        <p:spPr>
          <a:xfrm>
            <a:off x="6529067" y="10"/>
            <a:ext cx="5662935" cy="6857990"/>
          </a:xfrm>
          <a:custGeom>
            <a:avLst/>
            <a:gdLst/>
            <a:ahLst/>
            <a:cxnLst/>
            <a:rect l="l" t="t" r="r" b="b"/>
            <a:pathLst>
              <a:path w="5662935" h="6858000">
                <a:moveTo>
                  <a:pt x="598332" y="0"/>
                </a:moveTo>
                <a:lnTo>
                  <a:pt x="5662935" y="0"/>
                </a:lnTo>
                <a:lnTo>
                  <a:pt x="5662935" y="6858000"/>
                </a:lnTo>
                <a:lnTo>
                  <a:pt x="0" y="6858000"/>
                </a:lnTo>
                <a:lnTo>
                  <a:pt x="78957" y="6777438"/>
                </a:lnTo>
                <a:cubicBezTo>
                  <a:pt x="291624" y="6544265"/>
                  <a:pt x="490445" y="6275955"/>
                  <a:pt x="672224" y="5969316"/>
                </a:cubicBezTo>
                <a:cubicBezTo>
                  <a:pt x="914597" y="5515036"/>
                  <a:pt x="1066080" y="5030470"/>
                  <a:pt x="1217563" y="4515619"/>
                </a:cubicBezTo>
                <a:cubicBezTo>
                  <a:pt x="1338748" y="3970483"/>
                  <a:pt x="1399341" y="3516203"/>
                  <a:pt x="1399341" y="3061922"/>
                </a:cubicBezTo>
                <a:cubicBezTo>
                  <a:pt x="1399341" y="1948936"/>
                  <a:pt x="1190580" y="1021447"/>
                  <a:pt x="773055" y="279455"/>
                </a:cubicBezTo>
                <a:close/>
              </a:path>
            </a:pathLst>
          </a:custGeom>
        </p:spPr>
      </p:pic>
    </p:spTree>
    <p:extLst>
      <p:ext uri="{BB962C8B-B14F-4D97-AF65-F5344CB8AC3E}">
        <p14:creationId xmlns:p14="http://schemas.microsoft.com/office/powerpoint/2010/main" val="2896603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96729-7E16-62C4-273C-91622F24920E}"/>
              </a:ext>
            </a:extLst>
          </p:cNvPr>
          <p:cNvSpPr>
            <a:spLocks noGrp="1"/>
          </p:cNvSpPr>
          <p:nvPr>
            <p:ph type="title"/>
          </p:nvPr>
        </p:nvSpPr>
        <p:spPr>
          <a:xfrm>
            <a:off x="720000" y="619200"/>
            <a:ext cx="10728322" cy="1101445"/>
          </a:xfrm>
        </p:spPr>
        <p:txBody>
          <a:bodyPr>
            <a:normAutofit/>
          </a:bodyPr>
          <a:lstStyle/>
          <a:p>
            <a:r>
              <a:rPr lang="en-US" sz="1800" dirty="0"/>
              <a:t>The Settings Window:</a:t>
            </a:r>
            <a:br>
              <a:rPr lang="en-US" sz="1800" dirty="0"/>
            </a:br>
            <a:r>
              <a:rPr lang="en-US" sz="1800" dirty="0"/>
              <a:t>General: Most are self explanatory. App theme makes you change between Light and Dark modes, App font lets you change the font of the app.</a:t>
            </a:r>
            <a:br>
              <a:rPr lang="en-US" sz="1800" dirty="0"/>
            </a:br>
            <a:r>
              <a:rPr lang="en-US" sz="1800" dirty="0"/>
              <a:t>Notifications: Are explained in the bubbles.</a:t>
            </a:r>
          </a:p>
        </p:txBody>
      </p:sp>
      <p:pic>
        <p:nvPicPr>
          <p:cNvPr id="5" name="Picture 4">
            <a:extLst>
              <a:ext uri="{FF2B5EF4-FFF2-40B4-BE49-F238E27FC236}">
                <a16:creationId xmlns:a16="http://schemas.microsoft.com/office/drawing/2014/main" id="{F4974479-2EB1-8F0C-6CC4-7BCA4001D9D1}"/>
              </a:ext>
            </a:extLst>
          </p:cNvPr>
          <p:cNvPicPr>
            <a:picLocks noChangeAspect="1"/>
          </p:cNvPicPr>
          <p:nvPr/>
        </p:nvPicPr>
        <p:blipFill>
          <a:blip r:embed="rId2"/>
          <a:stretch>
            <a:fillRect/>
          </a:stretch>
        </p:blipFill>
        <p:spPr>
          <a:xfrm>
            <a:off x="1392782" y="2030757"/>
            <a:ext cx="4273140" cy="4559754"/>
          </a:xfrm>
          <a:prstGeom prst="rect">
            <a:avLst/>
          </a:prstGeom>
        </p:spPr>
      </p:pic>
      <p:pic>
        <p:nvPicPr>
          <p:cNvPr id="7" name="Picture 6">
            <a:extLst>
              <a:ext uri="{FF2B5EF4-FFF2-40B4-BE49-F238E27FC236}">
                <a16:creationId xmlns:a16="http://schemas.microsoft.com/office/drawing/2014/main" id="{F26611CF-8A4F-0C86-B75B-2D7D9FB3F0CD}"/>
              </a:ext>
            </a:extLst>
          </p:cNvPr>
          <p:cNvPicPr>
            <a:picLocks noChangeAspect="1"/>
          </p:cNvPicPr>
          <p:nvPr/>
        </p:nvPicPr>
        <p:blipFill>
          <a:blip r:embed="rId3"/>
          <a:stretch>
            <a:fillRect/>
          </a:stretch>
        </p:blipFill>
        <p:spPr>
          <a:xfrm>
            <a:off x="6084161" y="2059435"/>
            <a:ext cx="4273140" cy="4531076"/>
          </a:xfrm>
          <a:prstGeom prst="rect">
            <a:avLst/>
          </a:prstGeom>
        </p:spPr>
      </p:pic>
      <p:sp>
        <p:nvSpPr>
          <p:cNvPr id="8" name="Speech Bubble: Oval 7">
            <a:extLst>
              <a:ext uri="{FF2B5EF4-FFF2-40B4-BE49-F238E27FC236}">
                <a16:creationId xmlns:a16="http://schemas.microsoft.com/office/drawing/2014/main" id="{B8716B18-5239-524A-59CB-2D4BC8A5AF75}"/>
              </a:ext>
            </a:extLst>
          </p:cNvPr>
          <p:cNvSpPr/>
          <p:nvPr/>
        </p:nvSpPr>
        <p:spPr>
          <a:xfrm>
            <a:off x="7678993" y="2674374"/>
            <a:ext cx="4273139" cy="560439"/>
          </a:xfrm>
          <a:prstGeom prst="wedgeEllipseCallout">
            <a:avLst>
              <a:gd name="adj1" fmla="val -51731"/>
              <a:gd name="adj2" fmla="val 3881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Set a time for a notification on the task’s due day.</a:t>
            </a:r>
          </a:p>
        </p:txBody>
      </p:sp>
      <p:sp>
        <p:nvSpPr>
          <p:cNvPr id="9" name="Speech Bubble: Oval 8">
            <a:extLst>
              <a:ext uri="{FF2B5EF4-FFF2-40B4-BE49-F238E27FC236}">
                <a16:creationId xmlns:a16="http://schemas.microsoft.com/office/drawing/2014/main" id="{2F79F461-6FA4-8723-FEFB-3B4C1E5DD739}"/>
              </a:ext>
            </a:extLst>
          </p:cNvPr>
          <p:cNvSpPr/>
          <p:nvPr/>
        </p:nvSpPr>
        <p:spPr>
          <a:xfrm>
            <a:off x="8239433" y="3849752"/>
            <a:ext cx="3952568" cy="997551"/>
          </a:xfrm>
          <a:prstGeom prst="wedgeEllipseCallout">
            <a:avLst>
              <a:gd name="adj1" fmla="val -43149"/>
              <a:gd name="adj2" fmla="val 4750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Set a reminder to remind you before a task’s due date (in hours)</a:t>
            </a:r>
          </a:p>
        </p:txBody>
      </p:sp>
      <p:sp>
        <p:nvSpPr>
          <p:cNvPr id="10" name="Speech Bubble: Oval 9">
            <a:extLst>
              <a:ext uri="{FF2B5EF4-FFF2-40B4-BE49-F238E27FC236}">
                <a16:creationId xmlns:a16="http://schemas.microsoft.com/office/drawing/2014/main" id="{9812E324-4589-DB40-DF72-2EFD45920845}"/>
              </a:ext>
            </a:extLst>
          </p:cNvPr>
          <p:cNvSpPr/>
          <p:nvPr/>
        </p:nvSpPr>
        <p:spPr>
          <a:xfrm>
            <a:off x="8420365" y="4935794"/>
            <a:ext cx="3260358" cy="737841"/>
          </a:xfrm>
          <a:prstGeom prst="wedgeEllipseCallout">
            <a:avLst>
              <a:gd name="adj1" fmla="val -69975"/>
              <a:gd name="adj2" fmla="val 4674"/>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Enable/Disable the above reminder</a:t>
            </a:r>
          </a:p>
        </p:txBody>
      </p:sp>
      <p:sp>
        <p:nvSpPr>
          <p:cNvPr id="12" name="Speech Bubble: Oval 11">
            <a:extLst>
              <a:ext uri="{FF2B5EF4-FFF2-40B4-BE49-F238E27FC236}">
                <a16:creationId xmlns:a16="http://schemas.microsoft.com/office/drawing/2014/main" id="{F44B4E5C-FDD1-3184-D527-24055C260358}"/>
              </a:ext>
            </a:extLst>
          </p:cNvPr>
          <p:cNvSpPr/>
          <p:nvPr/>
        </p:nvSpPr>
        <p:spPr>
          <a:xfrm>
            <a:off x="8420365" y="4935794"/>
            <a:ext cx="3260358" cy="737841"/>
          </a:xfrm>
          <a:prstGeom prst="wedgeEllipseCallout">
            <a:avLst>
              <a:gd name="adj1" fmla="val -71181"/>
              <a:gd name="adj2" fmla="val 51314"/>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Enable/Disable the above reminder</a:t>
            </a:r>
          </a:p>
        </p:txBody>
      </p:sp>
      <p:sp>
        <p:nvSpPr>
          <p:cNvPr id="13" name="Speech Bubble: Oval 12">
            <a:extLst>
              <a:ext uri="{FF2B5EF4-FFF2-40B4-BE49-F238E27FC236}">
                <a16:creationId xmlns:a16="http://schemas.microsoft.com/office/drawing/2014/main" id="{86E2EFC7-C454-32CB-FEFC-A53DF11B4A66}"/>
              </a:ext>
            </a:extLst>
          </p:cNvPr>
          <p:cNvSpPr/>
          <p:nvPr/>
        </p:nvSpPr>
        <p:spPr>
          <a:xfrm>
            <a:off x="8691774" y="5762126"/>
            <a:ext cx="3260358" cy="737840"/>
          </a:xfrm>
          <a:prstGeom prst="wedgeEllipseCallout">
            <a:avLst>
              <a:gd name="adj1" fmla="val -61229"/>
              <a:gd name="adj2" fmla="val -7319"/>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Reminds you if the app is minimized and timer is up.</a:t>
            </a:r>
          </a:p>
        </p:txBody>
      </p:sp>
    </p:spTree>
    <p:extLst>
      <p:ext uri="{BB962C8B-B14F-4D97-AF65-F5344CB8AC3E}">
        <p14:creationId xmlns:p14="http://schemas.microsoft.com/office/powerpoint/2010/main" val="2793346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1F08023-7629-6663-8932-3D0B81942D12}"/>
              </a:ext>
            </a:extLst>
          </p:cNvPr>
          <p:cNvPicPr>
            <a:picLocks noChangeAspect="1"/>
          </p:cNvPicPr>
          <p:nvPr/>
        </p:nvPicPr>
        <p:blipFill>
          <a:blip r:embed="rId2"/>
          <a:stretch>
            <a:fillRect/>
          </a:stretch>
        </p:blipFill>
        <p:spPr>
          <a:xfrm>
            <a:off x="0" y="98568"/>
            <a:ext cx="12192000" cy="6660863"/>
          </a:xfrm>
          <a:prstGeom prst="rect">
            <a:avLst/>
          </a:prstGeom>
        </p:spPr>
      </p:pic>
    </p:spTree>
    <p:extLst>
      <p:ext uri="{BB962C8B-B14F-4D97-AF65-F5344CB8AC3E}">
        <p14:creationId xmlns:p14="http://schemas.microsoft.com/office/powerpoint/2010/main" val="879616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F9775-3A07-D50E-0982-F1DD4C4FEA0C}"/>
              </a:ext>
            </a:extLst>
          </p:cNvPr>
          <p:cNvSpPr>
            <a:spLocks noGrp="1"/>
          </p:cNvSpPr>
          <p:nvPr>
            <p:ph type="title"/>
          </p:nvPr>
        </p:nvSpPr>
        <p:spPr>
          <a:xfrm>
            <a:off x="720000" y="619200"/>
            <a:ext cx="10728322" cy="826142"/>
          </a:xfrm>
        </p:spPr>
        <p:txBody>
          <a:bodyPr>
            <a:noAutofit/>
          </a:bodyPr>
          <a:lstStyle/>
          <a:p>
            <a:r>
              <a:rPr lang="en-US" sz="2800" b="1" dirty="0"/>
              <a:t>External links to code:</a:t>
            </a:r>
            <a:br>
              <a:rPr lang="en-US" sz="2800" b="1" dirty="0"/>
            </a:br>
            <a:endParaRPr lang="en-US" sz="2800" b="1" dirty="0"/>
          </a:p>
        </p:txBody>
      </p:sp>
      <p:sp>
        <p:nvSpPr>
          <p:cNvPr id="4" name="Title 1">
            <a:extLst>
              <a:ext uri="{FF2B5EF4-FFF2-40B4-BE49-F238E27FC236}">
                <a16:creationId xmlns:a16="http://schemas.microsoft.com/office/drawing/2014/main" id="{C14BA2A1-BE65-BA14-7F73-C45DFC1F6295}"/>
              </a:ext>
            </a:extLst>
          </p:cNvPr>
          <p:cNvSpPr txBox="1">
            <a:spLocks/>
          </p:cNvSpPr>
          <p:nvPr/>
        </p:nvSpPr>
        <p:spPr>
          <a:xfrm>
            <a:off x="720000" y="1268361"/>
            <a:ext cx="10728322" cy="4970439"/>
          </a:xfrm>
          <a:prstGeom prst="rect">
            <a:avLst/>
          </a:prstGeom>
        </p:spPr>
        <p:txBody>
          <a:bodyPr vert="horz" wrap="square" lIns="0" tIns="0" rIns="0" bIns="0" rtlCol="0" anchor="t" anchorCtr="0">
            <a:normAutofit fontScale="97500"/>
          </a:bodyPr>
          <a:lst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a:lstStyle>
          <a:p>
            <a:pPr marL="0" indent="0">
              <a:buNone/>
            </a:pPr>
            <a:r>
              <a:rPr lang="en-US" sz="2400" dirty="0"/>
              <a:t>Currently our </a:t>
            </a:r>
            <a:r>
              <a:rPr lang="en-US" sz="2400" dirty="0" err="1"/>
              <a:t>Github</a:t>
            </a:r>
            <a:r>
              <a:rPr lang="en-US" sz="2400" dirty="0"/>
              <a:t> repo is private until we finish, so I’m providing a </a:t>
            </a:r>
            <a:r>
              <a:rPr lang="en-US" sz="2400" dirty="0" err="1"/>
              <a:t>mediafire</a:t>
            </a:r>
            <a:r>
              <a:rPr lang="en-US" sz="2400" dirty="0"/>
              <a:t> link of the code.</a:t>
            </a:r>
          </a:p>
          <a:p>
            <a:pPr marL="0" indent="0">
              <a:buNone/>
            </a:pPr>
            <a:endParaRPr lang="en-US" sz="2400" dirty="0"/>
          </a:p>
          <a:p>
            <a:pPr marL="0" indent="0">
              <a:buNone/>
            </a:pPr>
            <a:r>
              <a:rPr lang="en-US" sz="2400" dirty="0"/>
              <a:t>Link: </a:t>
            </a:r>
            <a:r>
              <a:rPr lang="en-US" sz="2400" dirty="0">
                <a:hlinkClick r:id="rId2"/>
              </a:rPr>
              <a:t>https://www.mediafire.com/file/c46wm8rf26spbp1/Task_Management_App.zip/file</a:t>
            </a:r>
            <a:endParaRPr lang="en-US" sz="2400" dirty="0"/>
          </a:p>
          <a:p>
            <a:pPr marL="0" indent="0">
              <a:buNone/>
            </a:pPr>
            <a:endParaRPr lang="en-US" sz="2400" dirty="0"/>
          </a:p>
          <a:p>
            <a:pPr marL="0" indent="0">
              <a:buNone/>
            </a:pPr>
            <a:r>
              <a:rPr lang="en-US" sz="2400" dirty="0"/>
              <a:t>Steps to run app:</a:t>
            </a:r>
          </a:p>
          <a:p>
            <a:pPr marL="0" indent="0">
              <a:buNone/>
            </a:pPr>
            <a:endParaRPr lang="en-US" sz="2400" dirty="0"/>
          </a:p>
          <a:p>
            <a:pPr marL="0" indent="0">
              <a:buNone/>
            </a:pPr>
            <a:r>
              <a:rPr lang="en-US" sz="2400" dirty="0"/>
              <a:t>1- Install the following python library by running the following line in a terminal:</a:t>
            </a:r>
          </a:p>
          <a:p>
            <a:pPr marL="0" indent="0">
              <a:buNone/>
            </a:pPr>
            <a:r>
              <a:rPr lang="en-US" sz="2400" dirty="0"/>
              <a:t>	pip install pyqt5</a:t>
            </a:r>
          </a:p>
          <a:p>
            <a:pPr marL="0" indent="0">
              <a:buNone/>
            </a:pPr>
            <a:r>
              <a:rPr lang="en-US" sz="2400" dirty="0"/>
              <a:t>2- Run the app by running the file “main.py” using a python interpreter.</a:t>
            </a:r>
          </a:p>
        </p:txBody>
      </p:sp>
    </p:spTree>
    <p:extLst>
      <p:ext uri="{BB962C8B-B14F-4D97-AF65-F5344CB8AC3E}">
        <p14:creationId xmlns:p14="http://schemas.microsoft.com/office/powerpoint/2010/main" val="1824263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F5912-91BF-FCD1-4C9C-C27926EF6028}"/>
              </a:ext>
            </a:extLst>
          </p:cNvPr>
          <p:cNvSpPr>
            <a:spLocks noGrp="1"/>
          </p:cNvSpPr>
          <p:nvPr>
            <p:ph type="title"/>
          </p:nvPr>
        </p:nvSpPr>
        <p:spPr>
          <a:xfrm>
            <a:off x="720000" y="619201"/>
            <a:ext cx="10728322" cy="658994"/>
          </a:xfrm>
        </p:spPr>
        <p:txBody>
          <a:bodyPr>
            <a:normAutofit/>
          </a:bodyPr>
          <a:lstStyle/>
          <a:p>
            <a:r>
              <a:rPr lang="en-US" sz="2800" dirty="0"/>
              <a:t>List of accomplished tasks:</a:t>
            </a:r>
          </a:p>
        </p:txBody>
      </p:sp>
      <p:graphicFrame>
        <p:nvGraphicFramePr>
          <p:cNvPr id="4" name="Content Placeholder 3">
            <a:extLst>
              <a:ext uri="{FF2B5EF4-FFF2-40B4-BE49-F238E27FC236}">
                <a16:creationId xmlns:a16="http://schemas.microsoft.com/office/drawing/2014/main" id="{51BF5AE0-8B21-7172-813E-2D4A3A9A484B}"/>
              </a:ext>
            </a:extLst>
          </p:cNvPr>
          <p:cNvGraphicFramePr>
            <a:graphicFrameLocks noGrp="1"/>
          </p:cNvGraphicFramePr>
          <p:nvPr>
            <p:ph idx="1"/>
            <p:extLst>
              <p:ext uri="{D42A27DB-BD31-4B8C-83A1-F6EECF244321}">
                <p14:modId xmlns:p14="http://schemas.microsoft.com/office/powerpoint/2010/main" val="2904415945"/>
              </p:ext>
            </p:extLst>
          </p:nvPr>
        </p:nvGraphicFramePr>
        <p:xfrm>
          <a:off x="828881" y="1278195"/>
          <a:ext cx="10802680" cy="3942080"/>
        </p:xfrm>
        <a:graphic>
          <a:graphicData uri="http://schemas.openxmlformats.org/drawingml/2006/table">
            <a:tbl>
              <a:tblPr firstRow="1" bandRow="1">
                <a:tableStyleId>{F5AB1C69-6EDB-4FF4-983F-18BD219EF322}</a:tableStyleId>
              </a:tblPr>
              <a:tblGrid>
                <a:gridCol w="10802680">
                  <a:extLst>
                    <a:ext uri="{9D8B030D-6E8A-4147-A177-3AD203B41FA5}">
                      <a16:colId xmlns:a16="http://schemas.microsoft.com/office/drawing/2014/main" val="2860093460"/>
                    </a:ext>
                  </a:extLst>
                </a:gridCol>
              </a:tblGrid>
              <a:tr h="174196">
                <a:tc>
                  <a:txBody>
                    <a:bodyPr/>
                    <a:lstStyle/>
                    <a:p>
                      <a:pPr algn="ctr"/>
                      <a:r>
                        <a:rPr lang="en-US" dirty="0"/>
                        <a:t>App UI with no functionality, only the minimum functionality for the GUI to work</a:t>
                      </a:r>
                    </a:p>
                  </a:txBody>
                  <a:tcPr/>
                </a:tc>
                <a:extLst>
                  <a:ext uri="{0D108BD9-81ED-4DB2-BD59-A6C34878D82A}">
                    <a16:rowId xmlns:a16="http://schemas.microsoft.com/office/drawing/2014/main" val="1184762718"/>
                  </a:ext>
                </a:extLst>
              </a:tr>
              <a:tr h="370840">
                <a:tc>
                  <a:txBody>
                    <a:bodyPr/>
                    <a:lstStyle/>
                    <a:p>
                      <a:r>
                        <a:rPr lang="en-US" dirty="0"/>
                        <a:t>Created 4 tabs: Tasks and Events, Calendar, Study Techniques, and Tasks Progress</a:t>
                      </a:r>
                    </a:p>
                  </a:txBody>
                  <a:tcPr/>
                </a:tc>
                <a:extLst>
                  <a:ext uri="{0D108BD9-81ED-4DB2-BD59-A6C34878D82A}">
                    <a16:rowId xmlns:a16="http://schemas.microsoft.com/office/drawing/2014/main" val="4212961458"/>
                  </a:ext>
                </a:extLst>
              </a:tr>
              <a:tr h="370840">
                <a:tc>
                  <a:txBody>
                    <a:bodyPr/>
                    <a:lstStyle/>
                    <a:p>
                      <a:r>
                        <a:rPr lang="en-US" dirty="0"/>
                        <a:t>Created a settings window: Change tasks/events preferences and change Theme which can be font or GUI, switching between light and dark.</a:t>
                      </a:r>
                    </a:p>
                  </a:txBody>
                  <a:tcPr/>
                </a:tc>
                <a:extLst>
                  <a:ext uri="{0D108BD9-81ED-4DB2-BD59-A6C34878D82A}">
                    <a16:rowId xmlns:a16="http://schemas.microsoft.com/office/drawing/2014/main" val="20153436"/>
                  </a:ext>
                </a:extLst>
              </a:tr>
              <a:tr h="370840">
                <a:tc>
                  <a:txBody>
                    <a:bodyPr/>
                    <a:lstStyle/>
                    <a:p>
                      <a:r>
                        <a:rPr lang="en-US" dirty="0"/>
                        <a:t>Tasks and Events Tab: Add a task/event with an “Add” button, making a window appear that the user input all the info about the task/event. Currently only adding a task work, but you can’t input any info yet, just for showcase. A button for search and a button for sort.</a:t>
                      </a:r>
                    </a:p>
                  </a:txBody>
                  <a:tcPr/>
                </a:tc>
                <a:extLst>
                  <a:ext uri="{0D108BD9-81ED-4DB2-BD59-A6C34878D82A}">
                    <a16:rowId xmlns:a16="http://schemas.microsoft.com/office/drawing/2014/main" val="2846204468"/>
                  </a:ext>
                </a:extLst>
              </a:tr>
              <a:tr h="370840">
                <a:tc>
                  <a:txBody>
                    <a:bodyPr/>
                    <a:lstStyle/>
                    <a:p>
                      <a:r>
                        <a:rPr lang="en-US" dirty="0"/>
                        <a:t>Calendar Tab: All tasks and events will appear here. No functionality yet.</a:t>
                      </a:r>
                    </a:p>
                  </a:txBody>
                  <a:tcPr/>
                </a:tc>
                <a:extLst>
                  <a:ext uri="{0D108BD9-81ED-4DB2-BD59-A6C34878D82A}">
                    <a16:rowId xmlns:a16="http://schemas.microsoft.com/office/drawing/2014/main" val="3666726240"/>
                  </a:ext>
                </a:extLst>
              </a:tr>
              <a:tr h="370840">
                <a:tc>
                  <a:txBody>
                    <a:bodyPr/>
                    <a:lstStyle/>
                    <a:p>
                      <a:r>
                        <a:rPr lang="en-US" dirty="0"/>
                        <a:t>Study Techniques Tab: An area to help study/focus, has a drop box for the user to choose the study technique, and a Start button, Stop, and Reset button. No functionality yet.</a:t>
                      </a:r>
                    </a:p>
                  </a:txBody>
                  <a:tcPr/>
                </a:tc>
                <a:extLst>
                  <a:ext uri="{0D108BD9-81ED-4DB2-BD59-A6C34878D82A}">
                    <a16:rowId xmlns:a16="http://schemas.microsoft.com/office/drawing/2014/main" val="1429567353"/>
                  </a:ext>
                </a:extLst>
              </a:tr>
              <a:tr h="370840">
                <a:tc>
                  <a:txBody>
                    <a:bodyPr/>
                    <a:lstStyle/>
                    <a:p>
                      <a:r>
                        <a:rPr lang="en-US" dirty="0"/>
                        <a:t>Tasks Progress: Shows all completed and left tasks over the current week and over the previous month. No functionality yet.</a:t>
                      </a:r>
                    </a:p>
                  </a:txBody>
                  <a:tcPr/>
                </a:tc>
                <a:extLst>
                  <a:ext uri="{0D108BD9-81ED-4DB2-BD59-A6C34878D82A}">
                    <a16:rowId xmlns:a16="http://schemas.microsoft.com/office/drawing/2014/main" val="641496626"/>
                  </a:ext>
                </a:extLst>
              </a:tr>
            </a:tbl>
          </a:graphicData>
        </a:graphic>
      </p:graphicFrame>
      <p:sp>
        <p:nvSpPr>
          <p:cNvPr id="6" name="Title 1">
            <a:extLst>
              <a:ext uri="{FF2B5EF4-FFF2-40B4-BE49-F238E27FC236}">
                <a16:creationId xmlns:a16="http://schemas.microsoft.com/office/drawing/2014/main" id="{979895F6-0C14-77A8-B6D1-A0ABE55F003E}"/>
              </a:ext>
            </a:extLst>
          </p:cNvPr>
          <p:cNvSpPr txBox="1">
            <a:spLocks/>
          </p:cNvSpPr>
          <p:nvPr/>
        </p:nvSpPr>
        <p:spPr>
          <a:xfrm>
            <a:off x="828881" y="5549772"/>
            <a:ext cx="10728322" cy="658994"/>
          </a:xfrm>
          <a:prstGeom prst="rect">
            <a:avLst/>
          </a:prstGeom>
        </p:spPr>
        <p:txBody>
          <a:bodyPr vert="horz" wrap="square" lIns="0" tIns="0" rIns="0" bIns="0" rtlCol="0" anchor="t" anchorCtr="0">
            <a:normAutofit/>
          </a:bodyPr>
          <a:lst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a:lstStyle>
          <a:p>
            <a:r>
              <a:rPr lang="en-US" sz="1800" dirty="0"/>
              <a:t>More in depth in the upcoming screenshots of the app.</a:t>
            </a:r>
          </a:p>
        </p:txBody>
      </p:sp>
    </p:spTree>
    <p:extLst>
      <p:ext uri="{BB962C8B-B14F-4D97-AF65-F5344CB8AC3E}">
        <p14:creationId xmlns:p14="http://schemas.microsoft.com/office/powerpoint/2010/main" val="2819397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DAF86DF-AC35-66A1-DAF1-BA18736FA9C0}"/>
              </a:ext>
            </a:extLst>
          </p:cNvPr>
          <p:cNvPicPr>
            <a:picLocks noChangeAspect="1"/>
          </p:cNvPicPr>
          <p:nvPr/>
        </p:nvPicPr>
        <p:blipFill>
          <a:blip r:embed="rId2"/>
          <a:stretch>
            <a:fillRect/>
          </a:stretch>
        </p:blipFill>
        <p:spPr>
          <a:xfrm>
            <a:off x="1022555" y="1144852"/>
            <a:ext cx="10146890" cy="5580414"/>
          </a:xfrm>
          <a:prstGeom prst="rect">
            <a:avLst/>
          </a:prstGeom>
        </p:spPr>
      </p:pic>
      <p:sp>
        <p:nvSpPr>
          <p:cNvPr id="25" name="Title 1">
            <a:extLst>
              <a:ext uri="{FF2B5EF4-FFF2-40B4-BE49-F238E27FC236}">
                <a16:creationId xmlns:a16="http://schemas.microsoft.com/office/drawing/2014/main" id="{7AEF30D3-CD6D-0730-1EA4-FA5BF372CFA4}"/>
              </a:ext>
            </a:extLst>
          </p:cNvPr>
          <p:cNvSpPr>
            <a:spLocks noGrp="1"/>
          </p:cNvSpPr>
          <p:nvPr>
            <p:ph type="title"/>
          </p:nvPr>
        </p:nvSpPr>
        <p:spPr>
          <a:xfrm>
            <a:off x="816077" y="295636"/>
            <a:ext cx="10559846" cy="1424339"/>
          </a:xfrm>
        </p:spPr>
        <p:txBody>
          <a:bodyPr>
            <a:normAutofit/>
          </a:bodyPr>
          <a:lstStyle/>
          <a:p>
            <a:r>
              <a:rPr lang="en-US" sz="1800" dirty="0"/>
              <a:t>When we first open the app we see it has 4 tabs, and the first tab opened is called “Tasks and Events”, this is where we’ll see our tasks. We can start adding a task by clicking “Add”</a:t>
            </a:r>
          </a:p>
        </p:txBody>
      </p:sp>
      <p:sp>
        <p:nvSpPr>
          <p:cNvPr id="27" name="Speech Bubble: Oval 26">
            <a:extLst>
              <a:ext uri="{FF2B5EF4-FFF2-40B4-BE49-F238E27FC236}">
                <a16:creationId xmlns:a16="http://schemas.microsoft.com/office/drawing/2014/main" id="{932C26E0-84C4-631E-C12B-4DC64FB798C6}"/>
              </a:ext>
            </a:extLst>
          </p:cNvPr>
          <p:cNvSpPr/>
          <p:nvPr/>
        </p:nvSpPr>
        <p:spPr>
          <a:xfrm>
            <a:off x="2035277" y="1144852"/>
            <a:ext cx="1828800" cy="629535"/>
          </a:xfrm>
          <a:prstGeom prst="wedgeEllipseCallout">
            <a:avLst>
              <a:gd name="adj1" fmla="val -55179"/>
              <a:gd name="adj2" fmla="val 10449"/>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Discussed Lastly</a:t>
            </a:r>
          </a:p>
        </p:txBody>
      </p:sp>
    </p:spTree>
    <p:extLst>
      <p:ext uri="{BB962C8B-B14F-4D97-AF65-F5344CB8AC3E}">
        <p14:creationId xmlns:p14="http://schemas.microsoft.com/office/powerpoint/2010/main" val="257158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CA828-CF1D-0F07-AF10-9A96999722AA}"/>
              </a:ext>
            </a:extLst>
          </p:cNvPr>
          <p:cNvSpPr>
            <a:spLocks noGrp="1"/>
          </p:cNvSpPr>
          <p:nvPr>
            <p:ph type="title"/>
          </p:nvPr>
        </p:nvSpPr>
        <p:spPr/>
        <p:txBody>
          <a:bodyPr>
            <a:normAutofit fontScale="90000"/>
          </a:bodyPr>
          <a:lstStyle/>
          <a:p>
            <a:pPr algn="l"/>
            <a:r>
              <a:rPr lang="en-US" sz="1800" dirty="0"/>
              <a:t>We’ll see a window open with 2 options, add a Task or add an Event.</a:t>
            </a:r>
            <a:br>
              <a:rPr lang="en-US" sz="1800" dirty="0"/>
            </a:br>
            <a:br>
              <a:rPr lang="en-US" sz="1800" dirty="0"/>
            </a:br>
            <a:r>
              <a:rPr lang="en-US" sz="1800" dirty="0"/>
              <a:t>1) Task: Most options are self explanatory. Tags are helpful when Searching. Priority is an indicator system for both visualization and sorting, as we’ll see in next slide. Tasks can be viewed in the </a:t>
            </a:r>
            <a:r>
              <a:rPr lang="en-US" sz="1800" dirty="0" err="1"/>
              <a:t>Calender</a:t>
            </a:r>
            <a:r>
              <a:rPr lang="en-US" sz="1800" dirty="0"/>
              <a:t> tab as well.</a:t>
            </a:r>
            <a:br>
              <a:rPr lang="en-US" sz="1800" dirty="0"/>
            </a:br>
            <a:r>
              <a:rPr lang="en-US" sz="1800" dirty="0"/>
              <a:t>2) Event: A simpler version of a Task that appear only in the Calendar tab</a:t>
            </a:r>
            <a:br>
              <a:rPr lang="en-US" sz="1800" dirty="0"/>
            </a:br>
            <a:r>
              <a:rPr lang="en-US" sz="1800" dirty="0"/>
              <a:t> </a:t>
            </a:r>
            <a:br>
              <a:rPr lang="en-US" sz="1800" dirty="0"/>
            </a:br>
            <a:endParaRPr lang="en-US" sz="1800" dirty="0"/>
          </a:p>
        </p:txBody>
      </p:sp>
      <p:pic>
        <p:nvPicPr>
          <p:cNvPr id="5" name="Picture 4">
            <a:extLst>
              <a:ext uri="{FF2B5EF4-FFF2-40B4-BE49-F238E27FC236}">
                <a16:creationId xmlns:a16="http://schemas.microsoft.com/office/drawing/2014/main" id="{BC11745D-2A0C-C814-2D13-2A8DF6F77EDC}"/>
              </a:ext>
            </a:extLst>
          </p:cNvPr>
          <p:cNvPicPr>
            <a:picLocks noChangeAspect="1"/>
          </p:cNvPicPr>
          <p:nvPr/>
        </p:nvPicPr>
        <p:blipFill>
          <a:blip r:embed="rId2"/>
          <a:stretch>
            <a:fillRect/>
          </a:stretch>
        </p:blipFill>
        <p:spPr>
          <a:xfrm>
            <a:off x="139256" y="2556387"/>
            <a:ext cx="5844494" cy="3422045"/>
          </a:xfrm>
          <a:prstGeom prst="rect">
            <a:avLst/>
          </a:prstGeom>
        </p:spPr>
      </p:pic>
      <p:pic>
        <p:nvPicPr>
          <p:cNvPr id="7" name="Picture 6">
            <a:extLst>
              <a:ext uri="{FF2B5EF4-FFF2-40B4-BE49-F238E27FC236}">
                <a16:creationId xmlns:a16="http://schemas.microsoft.com/office/drawing/2014/main" id="{673B8FE6-B91A-AA85-B25D-447B500D1B7B}"/>
              </a:ext>
            </a:extLst>
          </p:cNvPr>
          <p:cNvPicPr>
            <a:picLocks noChangeAspect="1"/>
          </p:cNvPicPr>
          <p:nvPr/>
        </p:nvPicPr>
        <p:blipFill>
          <a:blip r:embed="rId3"/>
          <a:stretch>
            <a:fillRect/>
          </a:stretch>
        </p:blipFill>
        <p:spPr>
          <a:xfrm>
            <a:off x="6084161" y="2556386"/>
            <a:ext cx="5904167" cy="3422045"/>
          </a:xfrm>
          <a:prstGeom prst="rect">
            <a:avLst/>
          </a:prstGeom>
        </p:spPr>
      </p:pic>
    </p:spTree>
    <p:extLst>
      <p:ext uri="{BB962C8B-B14F-4D97-AF65-F5344CB8AC3E}">
        <p14:creationId xmlns:p14="http://schemas.microsoft.com/office/powerpoint/2010/main" val="4037521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2165EC4C-EBCF-EB57-395E-5081BED13812}"/>
              </a:ext>
            </a:extLst>
          </p:cNvPr>
          <p:cNvPicPr>
            <a:picLocks noChangeAspect="1"/>
          </p:cNvPicPr>
          <p:nvPr/>
        </p:nvPicPr>
        <p:blipFill>
          <a:blip r:embed="rId2"/>
          <a:stretch>
            <a:fillRect/>
          </a:stretch>
        </p:blipFill>
        <p:spPr>
          <a:xfrm>
            <a:off x="1484671" y="1696468"/>
            <a:ext cx="9134168" cy="5013643"/>
          </a:xfrm>
          <a:prstGeom prst="rect">
            <a:avLst/>
          </a:prstGeom>
        </p:spPr>
      </p:pic>
      <p:sp>
        <p:nvSpPr>
          <p:cNvPr id="2" name="Title 1">
            <a:extLst>
              <a:ext uri="{FF2B5EF4-FFF2-40B4-BE49-F238E27FC236}">
                <a16:creationId xmlns:a16="http://schemas.microsoft.com/office/drawing/2014/main" id="{539B03DA-FADA-4D1E-11C3-C9AB40C23D59}"/>
              </a:ext>
            </a:extLst>
          </p:cNvPr>
          <p:cNvSpPr>
            <a:spLocks noGrp="1"/>
          </p:cNvSpPr>
          <p:nvPr>
            <p:ph type="title"/>
          </p:nvPr>
        </p:nvSpPr>
        <p:spPr>
          <a:xfrm>
            <a:off x="720000" y="619200"/>
            <a:ext cx="10728322" cy="894968"/>
          </a:xfrm>
        </p:spPr>
        <p:txBody>
          <a:bodyPr>
            <a:normAutofit fontScale="90000"/>
          </a:bodyPr>
          <a:lstStyle/>
          <a:p>
            <a:r>
              <a:rPr lang="en-US" sz="1800" dirty="0"/>
              <a:t>Added tasks will appear as shown, we can Search by Title or Tag.</a:t>
            </a:r>
            <a:br>
              <a:rPr lang="en-US" sz="1800" dirty="0"/>
            </a:br>
            <a:r>
              <a:rPr lang="en-US" sz="1800" dirty="0"/>
              <a:t>We have 2 sorting modes, sort by Due Dates (nearest to furthest) or sort by Priority (High to Low) and in each Priority, tasks are sorted by Due Dates. </a:t>
            </a:r>
            <a:br>
              <a:rPr lang="en-US" sz="1800" dirty="0"/>
            </a:br>
            <a:r>
              <a:rPr lang="en-US" sz="1800" dirty="0"/>
              <a:t>Priority Bar will have different colors based on what priority or if the task is marked as Completed </a:t>
            </a:r>
          </a:p>
        </p:txBody>
      </p:sp>
      <p:sp>
        <p:nvSpPr>
          <p:cNvPr id="12" name="Speech Bubble: Oval 11">
            <a:extLst>
              <a:ext uri="{FF2B5EF4-FFF2-40B4-BE49-F238E27FC236}">
                <a16:creationId xmlns:a16="http://schemas.microsoft.com/office/drawing/2014/main" id="{5E920916-3C98-2599-B4CA-D17508AB0E61}"/>
              </a:ext>
            </a:extLst>
          </p:cNvPr>
          <p:cNvSpPr/>
          <p:nvPr/>
        </p:nvSpPr>
        <p:spPr>
          <a:xfrm>
            <a:off x="1573161" y="3932903"/>
            <a:ext cx="1258529" cy="678426"/>
          </a:xfrm>
          <a:prstGeom prst="wedgeEllipseCallout">
            <a:avLst>
              <a:gd name="adj1" fmla="val 58073"/>
              <a:gd name="adj2" fmla="val -86775"/>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Priority Bar</a:t>
            </a:r>
          </a:p>
        </p:txBody>
      </p:sp>
      <p:sp>
        <p:nvSpPr>
          <p:cNvPr id="13" name="Speech Bubble: Oval 12">
            <a:extLst>
              <a:ext uri="{FF2B5EF4-FFF2-40B4-BE49-F238E27FC236}">
                <a16:creationId xmlns:a16="http://schemas.microsoft.com/office/drawing/2014/main" id="{6119D6E4-BD91-DA90-3A26-E90D1A5A9232}"/>
              </a:ext>
            </a:extLst>
          </p:cNvPr>
          <p:cNvSpPr/>
          <p:nvPr/>
        </p:nvSpPr>
        <p:spPr>
          <a:xfrm>
            <a:off x="6489289" y="2839065"/>
            <a:ext cx="1789472" cy="589935"/>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Switchable button</a:t>
            </a:r>
          </a:p>
        </p:txBody>
      </p:sp>
      <p:sp>
        <p:nvSpPr>
          <p:cNvPr id="14" name="Speech Bubble: Oval 13">
            <a:extLst>
              <a:ext uri="{FF2B5EF4-FFF2-40B4-BE49-F238E27FC236}">
                <a16:creationId xmlns:a16="http://schemas.microsoft.com/office/drawing/2014/main" id="{0D0372DF-CB4B-5E8F-9E1E-68F51DDA68C3}"/>
              </a:ext>
            </a:extLst>
          </p:cNvPr>
          <p:cNvSpPr/>
          <p:nvPr/>
        </p:nvSpPr>
        <p:spPr>
          <a:xfrm>
            <a:off x="7526594" y="1917291"/>
            <a:ext cx="1115961" cy="487592"/>
          </a:xfrm>
          <a:prstGeom prst="wedgeEllipseCallout">
            <a:avLst>
              <a:gd name="adj1" fmla="val -49591"/>
              <a:gd name="adj2" fmla="val 641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Sort</a:t>
            </a:r>
          </a:p>
          <a:p>
            <a:pPr algn="ctr"/>
            <a:endParaRPr lang="en-US" sz="1600" dirty="0"/>
          </a:p>
        </p:txBody>
      </p:sp>
    </p:spTree>
    <p:extLst>
      <p:ext uri="{BB962C8B-B14F-4D97-AF65-F5344CB8AC3E}">
        <p14:creationId xmlns:p14="http://schemas.microsoft.com/office/powerpoint/2010/main" val="3704187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37F95-8B91-FCA2-B666-B4542C51A04B}"/>
              </a:ext>
            </a:extLst>
          </p:cNvPr>
          <p:cNvSpPr>
            <a:spLocks noGrp="1"/>
          </p:cNvSpPr>
          <p:nvPr>
            <p:ph type="title"/>
          </p:nvPr>
        </p:nvSpPr>
        <p:spPr>
          <a:xfrm>
            <a:off x="720000" y="619200"/>
            <a:ext cx="10728322" cy="786813"/>
          </a:xfrm>
        </p:spPr>
        <p:txBody>
          <a:bodyPr>
            <a:normAutofit fontScale="90000"/>
          </a:bodyPr>
          <a:lstStyle/>
          <a:p>
            <a:r>
              <a:rPr lang="en-US" sz="1800" dirty="0"/>
              <a:t>Tab </a:t>
            </a:r>
            <a:r>
              <a:rPr lang="en-US" sz="1800" dirty="0" err="1"/>
              <a:t>Calender</a:t>
            </a:r>
            <a:r>
              <a:rPr lang="en-US" sz="1800" dirty="0"/>
              <a:t> is a simple </a:t>
            </a:r>
            <a:r>
              <a:rPr lang="en-US" sz="1800" dirty="0" err="1"/>
              <a:t>calender</a:t>
            </a:r>
            <a:r>
              <a:rPr lang="en-US" sz="1800" dirty="0"/>
              <a:t> that will show the day of Due Date of a task or event, each with a different color. When clicking a day it will show a tooltip with the information of the task/event</a:t>
            </a:r>
            <a:br>
              <a:rPr lang="en-US" sz="1800" dirty="0"/>
            </a:br>
            <a:endParaRPr lang="en-US" sz="1800" dirty="0"/>
          </a:p>
        </p:txBody>
      </p:sp>
      <p:pic>
        <p:nvPicPr>
          <p:cNvPr id="5" name="Picture 4">
            <a:extLst>
              <a:ext uri="{FF2B5EF4-FFF2-40B4-BE49-F238E27FC236}">
                <a16:creationId xmlns:a16="http://schemas.microsoft.com/office/drawing/2014/main" id="{F0939E49-BC89-118D-B2C3-BA4558621D5B}"/>
              </a:ext>
            </a:extLst>
          </p:cNvPr>
          <p:cNvPicPr>
            <a:picLocks noChangeAspect="1"/>
          </p:cNvPicPr>
          <p:nvPr/>
        </p:nvPicPr>
        <p:blipFill>
          <a:blip r:embed="rId2"/>
          <a:stretch>
            <a:fillRect/>
          </a:stretch>
        </p:blipFill>
        <p:spPr>
          <a:xfrm>
            <a:off x="1101281" y="1327355"/>
            <a:ext cx="9965760" cy="5451987"/>
          </a:xfrm>
          <a:prstGeom prst="rect">
            <a:avLst/>
          </a:prstGeom>
        </p:spPr>
      </p:pic>
    </p:spTree>
    <p:extLst>
      <p:ext uri="{BB962C8B-B14F-4D97-AF65-F5344CB8AC3E}">
        <p14:creationId xmlns:p14="http://schemas.microsoft.com/office/powerpoint/2010/main" val="1074695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8B019-4AAE-6654-E9C9-1640B04EF0E2}"/>
              </a:ext>
            </a:extLst>
          </p:cNvPr>
          <p:cNvSpPr>
            <a:spLocks noGrp="1"/>
          </p:cNvSpPr>
          <p:nvPr>
            <p:ph type="title"/>
          </p:nvPr>
        </p:nvSpPr>
        <p:spPr>
          <a:xfrm>
            <a:off x="127820" y="951154"/>
            <a:ext cx="2949678" cy="5184174"/>
          </a:xfrm>
        </p:spPr>
        <p:txBody>
          <a:bodyPr>
            <a:normAutofit/>
          </a:bodyPr>
          <a:lstStyle/>
          <a:p>
            <a:r>
              <a:rPr lang="en-US" sz="1600" dirty="0"/>
              <a:t>Tab Study Techniques is a tab to help focus on studying or any form of focus requiring work.</a:t>
            </a:r>
            <a:br>
              <a:rPr lang="en-US" sz="1600" dirty="0"/>
            </a:br>
            <a:r>
              <a:rPr lang="en-US" sz="1600" dirty="0"/>
              <a:t>It’s as follow:</a:t>
            </a:r>
            <a:br>
              <a:rPr lang="en-US" sz="1600" dirty="0"/>
            </a:br>
            <a:br>
              <a:rPr lang="en-US" sz="1600" dirty="0"/>
            </a:br>
            <a:r>
              <a:rPr lang="en-US" sz="1600" dirty="0"/>
              <a:t>-When clicking Start, it’ll start a timer for you to study.</a:t>
            </a:r>
            <a:br>
              <a:rPr lang="en-US" sz="1600" dirty="0"/>
            </a:br>
            <a:r>
              <a:rPr lang="en-US" sz="1600" dirty="0"/>
              <a:t>-When the time ends it’s time to take a break so it’ll switch to a different timer. </a:t>
            </a:r>
            <a:br>
              <a:rPr lang="en-US" sz="1600" dirty="0"/>
            </a:br>
            <a:r>
              <a:rPr lang="en-US" sz="1600" dirty="0"/>
              <a:t>And so on.</a:t>
            </a:r>
            <a:br>
              <a:rPr lang="en-US" sz="1600" dirty="0"/>
            </a:br>
            <a:r>
              <a:rPr lang="en-US" sz="1600" dirty="0"/>
              <a:t> </a:t>
            </a:r>
            <a:br>
              <a:rPr lang="en-US" sz="1600" dirty="0"/>
            </a:br>
            <a:r>
              <a:rPr lang="en-US" sz="1600" dirty="0"/>
              <a:t>There are different study techniques, each with different study and break time. You can even set your own.</a:t>
            </a:r>
          </a:p>
        </p:txBody>
      </p:sp>
      <p:pic>
        <p:nvPicPr>
          <p:cNvPr id="5" name="Picture 4">
            <a:extLst>
              <a:ext uri="{FF2B5EF4-FFF2-40B4-BE49-F238E27FC236}">
                <a16:creationId xmlns:a16="http://schemas.microsoft.com/office/drawing/2014/main" id="{9B6E49D2-B15F-5C6E-641F-8D8A8183B7D3}"/>
              </a:ext>
            </a:extLst>
          </p:cNvPr>
          <p:cNvPicPr>
            <a:picLocks noChangeAspect="1"/>
          </p:cNvPicPr>
          <p:nvPr/>
        </p:nvPicPr>
        <p:blipFill>
          <a:blip r:embed="rId2"/>
          <a:stretch>
            <a:fillRect/>
          </a:stretch>
        </p:blipFill>
        <p:spPr>
          <a:xfrm>
            <a:off x="3167002" y="951154"/>
            <a:ext cx="9024998" cy="4955691"/>
          </a:xfrm>
          <a:prstGeom prst="rect">
            <a:avLst/>
          </a:prstGeom>
        </p:spPr>
      </p:pic>
    </p:spTree>
    <p:extLst>
      <p:ext uri="{BB962C8B-B14F-4D97-AF65-F5344CB8AC3E}">
        <p14:creationId xmlns:p14="http://schemas.microsoft.com/office/powerpoint/2010/main" val="1098483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DE0C234-5BDA-E17A-F0FB-DAAF73F105AA}"/>
              </a:ext>
            </a:extLst>
          </p:cNvPr>
          <p:cNvPicPr>
            <a:picLocks noChangeAspect="1"/>
          </p:cNvPicPr>
          <p:nvPr/>
        </p:nvPicPr>
        <p:blipFill>
          <a:blip r:embed="rId2"/>
          <a:stretch>
            <a:fillRect/>
          </a:stretch>
        </p:blipFill>
        <p:spPr>
          <a:xfrm>
            <a:off x="0" y="82973"/>
            <a:ext cx="12192000" cy="6692053"/>
          </a:xfrm>
          <a:prstGeom prst="rect">
            <a:avLst/>
          </a:prstGeom>
        </p:spPr>
      </p:pic>
    </p:spTree>
    <p:extLst>
      <p:ext uri="{BB962C8B-B14F-4D97-AF65-F5344CB8AC3E}">
        <p14:creationId xmlns:p14="http://schemas.microsoft.com/office/powerpoint/2010/main" val="2122181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7856C-B70C-4820-B15C-474638917A3C}"/>
              </a:ext>
            </a:extLst>
          </p:cNvPr>
          <p:cNvSpPr>
            <a:spLocks noGrp="1"/>
          </p:cNvSpPr>
          <p:nvPr>
            <p:ph type="title"/>
          </p:nvPr>
        </p:nvSpPr>
        <p:spPr>
          <a:xfrm>
            <a:off x="720000" y="619200"/>
            <a:ext cx="10728322" cy="914632"/>
          </a:xfrm>
        </p:spPr>
        <p:txBody>
          <a:bodyPr>
            <a:normAutofit/>
          </a:bodyPr>
          <a:lstStyle/>
          <a:p>
            <a:r>
              <a:rPr lang="en-US" sz="1800" dirty="0"/>
              <a:t>Last Tab Tasks Progress, self explanatory.</a:t>
            </a:r>
            <a:br>
              <a:rPr lang="en-US" sz="1800" dirty="0"/>
            </a:br>
            <a:r>
              <a:rPr lang="en-US" sz="1800" dirty="0"/>
              <a:t>Charts are yet to be decided upon.</a:t>
            </a:r>
          </a:p>
        </p:txBody>
      </p:sp>
      <p:pic>
        <p:nvPicPr>
          <p:cNvPr id="5" name="Picture 4">
            <a:extLst>
              <a:ext uri="{FF2B5EF4-FFF2-40B4-BE49-F238E27FC236}">
                <a16:creationId xmlns:a16="http://schemas.microsoft.com/office/drawing/2014/main" id="{8A5E2E7C-45C7-0355-6FE1-F6CD247DD206}"/>
              </a:ext>
            </a:extLst>
          </p:cNvPr>
          <p:cNvPicPr>
            <a:picLocks noChangeAspect="1"/>
          </p:cNvPicPr>
          <p:nvPr/>
        </p:nvPicPr>
        <p:blipFill>
          <a:blip r:embed="rId2"/>
          <a:stretch>
            <a:fillRect/>
          </a:stretch>
        </p:blipFill>
        <p:spPr>
          <a:xfrm>
            <a:off x="1279331" y="1455174"/>
            <a:ext cx="9633337" cy="5266891"/>
          </a:xfrm>
          <a:prstGeom prst="rect">
            <a:avLst/>
          </a:prstGeom>
        </p:spPr>
      </p:pic>
    </p:spTree>
    <p:extLst>
      <p:ext uri="{BB962C8B-B14F-4D97-AF65-F5344CB8AC3E}">
        <p14:creationId xmlns:p14="http://schemas.microsoft.com/office/powerpoint/2010/main" val="1111227804"/>
      </p:ext>
    </p:extLst>
  </p:cSld>
  <p:clrMapOvr>
    <a:masterClrMapping/>
  </p:clrMapOvr>
</p:sld>
</file>

<file path=ppt/theme/theme1.xml><?xml version="1.0" encoding="utf-8"?>
<a:theme xmlns:a="http://schemas.openxmlformats.org/drawingml/2006/main" name="BlobVTI">
  <a:themeElements>
    <a:clrScheme name="Blob V2">
      <a:dk1>
        <a:sysClr val="windowText" lastClr="000000"/>
      </a:dk1>
      <a:lt1>
        <a:sysClr val="window" lastClr="FFFFFF"/>
      </a:lt1>
      <a:dk2>
        <a:srgbClr val="0B2827"/>
      </a:dk2>
      <a:lt2>
        <a:srgbClr val="DAE3E3"/>
      </a:lt2>
      <a:accent1>
        <a:srgbClr val="B495C2"/>
      </a:accent1>
      <a:accent2>
        <a:srgbClr val="767E37"/>
      </a:accent2>
      <a:accent3>
        <a:srgbClr val="8FA3A3"/>
      </a:accent3>
      <a:accent4>
        <a:srgbClr val="CE7F01"/>
      </a:accent4>
      <a:accent5>
        <a:srgbClr val="D15A29"/>
      </a:accent5>
      <a:accent6>
        <a:srgbClr val="B88470"/>
      </a:accent6>
      <a:hlink>
        <a:srgbClr val="B57001"/>
      </a:hlink>
      <a:folHlink>
        <a:srgbClr val="996209"/>
      </a:folHlink>
    </a:clrScheme>
    <a:fontScheme name="Blob">
      <a:majorFont>
        <a:latin typeface="Sagona Boo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emplate/>
  <TotalTime>95</TotalTime>
  <Words>801</Words>
  <Application>Microsoft Office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Avenir Next LT Pro</vt:lpstr>
      <vt:lpstr>Sagona Book</vt:lpstr>
      <vt:lpstr>The Hand Extrablack</vt:lpstr>
      <vt:lpstr>BlobVTI</vt:lpstr>
      <vt:lpstr>PowerPoint Presentation</vt:lpstr>
      <vt:lpstr>List of accomplished tasks:</vt:lpstr>
      <vt:lpstr>When we first open the app we see it has 4 tabs, and the first tab opened is called “Tasks and Events”, this is where we’ll see our tasks. We can start adding a task by clicking “Add”</vt:lpstr>
      <vt:lpstr>We’ll see a window open with 2 options, add a Task or add an Event.  1) Task: Most options are self explanatory. Tags are helpful when Searching. Priority is an indicator system for both visualization and sorting, as we’ll see in next slide. Tasks can be viewed in the Calender tab as well. 2) Event: A simpler version of a Task that appear only in the Calendar tab   </vt:lpstr>
      <vt:lpstr>Added tasks will appear as shown, we can Search by Title or Tag. We have 2 sorting modes, sort by Due Dates (nearest to furthest) or sort by Priority (High to Low) and in each Priority, tasks are sorted by Due Dates.  Priority Bar will have different colors based on what priority or if the task is marked as Completed </vt:lpstr>
      <vt:lpstr>Tab Calender is a simple calender that will show the day of Due Date of a task or event, each with a different color. When clicking a day it will show a tooltip with the information of the task/event </vt:lpstr>
      <vt:lpstr>Tab Study Techniques is a tab to help focus on studying or any form of focus requiring work. It’s as follow:  -When clicking Start, it’ll start a timer for you to study. -When the time ends it’s time to take a break so it’ll switch to a different timer.  And so on.   There are different study techniques, each with different study and break time. You can even set your own.</vt:lpstr>
      <vt:lpstr>PowerPoint Presentation</vt:lpstr>
      <vt:lpstr>Last Tab Tasks Progress, self explanatory. Charts are yet to be decided upon.</vt:lpstr>
      <vt:lpstr>The Settings Window: General: Most are self explanatory. App theme makes you change between Light and Dark modes, App font lets you change the font of the app. Notifications: Are explained in the bubbles.</vt:lpstr>
      <vt:lpstr>PowerPoint Presentation</vt:lpstr>
      <vt:lpstr>External links to code: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بدر السيد جلال محمود بدر</dc:creator>
  <cp:lastModifiedBy>بدر السيد جلال محمود بدر</cp:lastModifiedBy>
  <cp:revision>33</cp:revision>
  <dcterms:created xsi:type="dcterms:W3CDTF">2024-11-30T19:03:08Z</dcterms:created>
  <dcterms:modified xsi:type="dcterms:W3CDTF">2024-12-02T21:53:43Z</dcterms:modified>
</cp:coreProperties>
</file>