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350" r:id="rId5"/>
    <p:sldId id="361" r:id="rId6"/>
    <p:sldId id="353" r:id="rId7"/>
    <p:sldId id="354" r:id="rId8"/>
    <p:sldId id="365" r:id="rId9"/>
    <p:sldId id="366" r:id="rId10"/>
    <p:sldId id="367" r:id="rId11"/>
    <p:sldId id="369" r:id="rId12"/>
    <p:sldId id="368" r:id="rId13"/>
    <p:sldId id="343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CC00"/>
    <a:srgbClr val="3333FF"/>
    <a:srgbClr val="FF6600"/>
    <a:srgbClr val="FF99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подписок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m/d/yyyy</c:formatCode>
                <c:ptCount val="7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201</c:v>
                </c:pt>
                <c:pt idx="1">
                  <c:v>5122</c:v>
                </c:pt>
                <c:pt idx="2">
                  <c:v>4396</c:v>
                </c:pt>
                <c:pt idx="3">
                  <c:v>3255</c:v>
                </c:pt>
                <c:pt idx="4">
                  <c:v>1916</c:v>
                </c:pt>
                <c:pt idx="5">
                  <c:v>378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5E-499D-802B-35DBE8D9D64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Кол-во просмотров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m/d/yyyy</c:formatCode>
                <c:ptCount val="7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165</c:v>
                </c:pt>
                <c:pt idx="1">
                  <c:v>11466</c:v>
                </c:pt>
                <c:pt idx="2">
                  <c:v>29990</c:v>
                </c:pt>
                <c:pt idx="3">
                  <c:v>34863</c:v>
                </c:pt>
                <c:pt idx="4">
                  <c:v>35348</c:v>
                </c:pt>
                <c:pt idx="5">
                  <c:v>28736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5E-499D-802B-35DBE8D9D64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Кол-во уникальных просматривающих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m/d/yyyy</c:formatCode>
                <c:ptCount val="7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</c:numCache>
            </c:num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164</c:v>
                </c:pt>
                <c:pt idx="1">
                  <c:v>5066</c:v>
                </c:pt>
                <c:pt idx="2">
                  <c:v>8622</c:v>
                </c:pt>
                <c:pt idx="3">
                  <c:v>10018</c:v>
                </c:pt>
                <c:pt idx="4">
                  <c:v>9491</c:v>
                </c:pt>
                <c:pt idx="5">
                  <c:v>7480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5E-499D-802B-35DBE8D9D641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Кол-во первых просмотров для пользователя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m/d/yyyy</c:formatCode>
                <c:ptCount val="7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</c:numCache>
            </c:numRef>
          </c:cat>
          <c:val>
            <c:numRef>
              <c:f>Лист1!$E$2:$E$8</c:f>
              <c:numCache>
                <c:formatCode>General</c:formatCode>
                <c:ptCount val="7"/>
                <c:pt idx="0">
                  <c:v>164</c:v>
                </c:pt>
                <c:pt idx="1">
                  <c:v>4906</c:v>
                </c:pt>
                <c:pt idx="2">
                  <c:v>4322</c:v>
                </c:pt>
                <c:pt idx="3">
                  <c:v>3088</c:v>
                </c:pt>
                <c:pt idx="4">
                  <c:v>1756</c:v>
                </c:pt>
                <c:pt idx="5">
                  <c:v>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5E-499D-802B-35DBE8D9D6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824284207"/>
        <c:axId val="1824284623"/>
      </c:barChart>
      <c:dateAx>
        <c:axId val="1824284207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24284623"/>
        <c:crosses val="autoZero"/>
        <c:auto val="1"/>
        <c:lblOffset val="100"/>
        <c:baseTimeUnit val="months"/>
      </c:dateAx>
      <c:valAx>
        <c:axId val="1824284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2428420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Просмотры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m/d/yyyy</c:formatCode>
                <c:ptCount val="6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</c:numCache>
            </c:num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165</c:v>
                </c:pt>
                <c:pt idx="1">
                  <c:v>11466</c:v>
                </c:pt>
                <c:pt idx="2">
                  <c:v>29990</c:v>
                </c:pt>
                <c:pt idx="3">
                  <c:v>34863</c:v>
                </c:pt>
                <c:pt idx="4">
                  <c:v>35348</c:v>
                </c:pt>
                <c:pt idx="5">
                  <c:v>28736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B3-4625-A4E0-022DA9D103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823774415"/>
        <c:axId val="1823780239"/>
      </c:barChart>
      <c:dateAx>
        <c:axId val="1823774415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23780239"/>
        <c:crosses val="autoZero"/>
        <c:auto val="1"/>
        <c:lblOffset val="100"/>
        <c:baseTimeUnit val="months"/>
      </c:dateAx>
      <c:valAx>
        <c:axId val="1823780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2377441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Retention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m/d/yyyy</c:formatCode>
                <c:ptCount val="5"/>
                <c:pt idx="0">
                  <c:v>44287</c:v>
                </c:pt>
                <c:pt idx="1">
                  <c:v>44317</c:v>
                </c:pt>
                <c:pt idx="2">
                  <c:v>44348</c:v>
                </c:pt>
                <c:pt idx="3">
                  <c:v>44378</c:v>
                </c:pt>
                <c:pt idx="4">
                  <c:v>44409</c:v>
                </c:pt>
              </c:numCache>
            </c:numRef>
          </c:cat>
          <c:val>
            <c:numRef>
              <c:f>Лист1!$B$2:$B$6</c:f>
              <c:numCache>
                <c:formatCode>0.00%</c:formatCode>
                <c:ptCount val="5"/>
                <c:pt idx="0">
                  <c:v>0.83084577114427904</c:v>
                </c:pt>
                <c:pt idx="1">
                  <c:v>0.86862718643700398</c:v>
                </c:pt>
                <c:pt idx="2">
                  <c:v>0.78616067586906901</c:v>
                </c:pt>
                <c:pt idx="3">
                  <c:v>0.78298123172559597</c:v>
                </c:pt>
                <c:pt idx="4">
                  <c:v>0.765534846466706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02-4743-96D1-21E465DDE85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579734783"/>
        <c:axId val="1579721055"/>
      </c:barChart>
      <c:dateAx>
        <c:axId val="1579734783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9721055"/>
        <c:crosses val="autoZero"/>
        <c:auto val="1"/>
        <c:lblOffset val="100"/>
        <c:baseTimeUnit val="months"/>
      </c:dateAx>
      <c:valAx>
        <c:axId val="1579721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973478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Выходные дни</c:v>
                </c:pt>
              </c:strCache>
            </c:strRef>
          </c:tx>
          <c:spPr>
            <a:solidFill>
              <a:srgbClr val="00CC00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>
                <a:outerShdw blurRad="50800" dir="5400000" algn="ctr" rotWithShape="0">
                  <a:srgbClr val="000000">
                    <a:alpha val="0"/>
                  </a:srgbClr>
                </a:outerShdw>
              </a:effectLst>
            </c:spPr>
            <c:txPr>
              <a:bodyPr rot="-5400000" spcFirstLastPara="1" vertOverflow="ellipsis" vert="horz" wrap="square" lIns="38100" tIns="19050" rIns="38100" bIns="19050" spcCol="25200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Лист1!$B$2:$B$25</c:f>
              <c:numCache>
                <c:formatCode>General</c:formatCode>
                <c:ptCount val="24"/>
                <c:pt idx="0">
                  <c:v>1111</c:v>
                </c:pt>
                <c:pt idx="1">
                  <c:v>834</c:v>
                </c:pt>
                <c:pt idx="2">
                  <c:v>664</c:v>
                </c:pt>
                <c:pt idx="3">
                  <c:v>561</c:v>
                </c:pt>
                <c:pt idx="4">
                  <c:v>519</c:v>
                </c:pt>
                <c:pt idx="5">
                  <c:v>560</c:v>
                </c:pt>
                <c:pt idx="6">
                  <c:v>540</c:v>
                </c:pt>
                <c:pt idx="7">
                  <c:v>639</c:v>
                </c:pt>
                <c:pt idx="8">
                  <c:v>705</c:v>
                </c:pt>
                <c:pt idx="9">
                  <c:v>813</c:v>
                </c:pt>
                <c:pt idx="10">
                  <c:v>936</c:v>
                </c:pt>
                <c:pt idx="11">
                  <c:v>1277</c:v>
                </c:pt>
                <c:pt idx="12">
                  <c:v>1613</c:v>
                </c:pt>
                <c:pt idx="13">
                  <c:v>2067</c:v>
                </c:pt>
                <c:pt idx="14">
                  <c:v>2554</c:v>
                </c:pt>
                <c:pt idx="15">
                  <c:v>2989</c:v>
                </c:pt>
                <c:pt idx="16">
                  <c:v>3300</c:v>
                </c:pt>
                <c:pt idx="17">
                  <c:v>3405</c:v>
                </c:pt>
                <c:pt idx="18">
                  <c:v>3310</c:v>
                </c:pt>
                <c:pt idx="19">
                  <c:v>3094</c:v>
                </c:pt>
                <c:pt idx="20">
                  <c:v>2833</c:v>
                </c:pt>
                <c:pt idx="21">
                  <c:v>2431</c:v>
                </c:pt>
                <c:pt idx="22">
                  <c:v>1909</c:v>
                </c:pt>
                <c:pt idx="23">
                  <c:v>1498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67-466C-8431-F6DCE49099A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Рабочие дни</c:v>
                </c:pt>
              </c:strCache>
            </c:strRef>
          </c:tx>
          <c:spPr>
            <a:solidFill>
              <a:srgbClr val="FF66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outerShdw blurRad="50800" dir="5400000" algn="ctr" rotWithShape="0">
                  <a:srgbClr val="000000">
                    <a:alpha val="0"/>
                  </a:srgbClr>
                </a:outerShdw>
                <a:softEdge rad="0"/>
              </a:effectLst>
            </c:spPr>
            <c:txPr>
              <a:bodyPr rot="-5400000" spcFirstLastPara="1" vertOverflow="overflow" horzOverflow="overflow" vert="horz" wrap="square" lIns="36000" tIns="0" rIns="360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Лист1!$C$2:$C$25</c:f>
              <c:numCache>
                <c:formatCode>General</c:formatCode>
                <c:ptCount val="24"/>
                <c:pt idx="0">
                  <c:v>2641</c:v>
                </c:pt>
                <c:pt idx="1">
                  <c:v>2058</c:v>
                </c:pt>
                <c:pt idx="2">
                  <c:v>1716</c:v>
                </c:pt>
                <c:pt idx="3">
                  <c:v>1450</c:v>
                </c:pt>
                <c:pt idx="4">
                  <c:v>1442</c:v>
                </c:pt>
                <c:pt idx="5">
                  <c:v>1421</c:v>
                </c:pt>
                <c:pt idx="6">
                  <c:v>1368</c:v>
                </c:pt>
                <c:pt idx="7">
                  <c:v>1510</c:v>
                </c:pt>
                <c:pt idx="8">
                  <c:v>1649</c:v>
                </c:pt>
                <c:pt idx="9">
                  <c:v>1953</c:v>
                </c:pt>
                <c:pt idx="10">
                  <c:v>2428</c:v>
                </c:pt>
                <c:pt idx="11">
                  <c:v>3100</c:v>
                </c:pt>
                <c:pt idx="12">
                  <c:v>4090</c:v>
                </c:pt>
                <c:pt idx="13">
                  <c:v>5231</c:v>
                </c:pt>
                <c:pt idx="14">
                  <c:v>6371</c:v>
                </c:pt>
                <c:pt idx="15">
                  <c:v>7510</c:v>
                </c:pt>
                <c:pt idx="16">
                  <c:v>8028</c:v>
                </c:pt>
                <c:pt idx="17">
                  <c:v>8596</c:v>
                </c:pt>
                <c:pt idx="18">
                  <c:v>8346</c:v>
                </c:pt>
                <c:pt idx="19">
                  <c:v>7818</c:v>
                </c:pt>
                <c:pt idx="20">
                  <c:v>7031</c:v>
                </c:pt>
                <c:pt idx="21">
                  <c:v>5951</c:v>
                </c:pt>
                <c:pt idx="22">
                  <c:v>4907</c:v>
                </c:pt>
                <c:pt idx="23">
                  <c:v>3791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67-466C-8431-F6DCE4909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overlap val="-100"/>
        <c:axId val="1981604543"/>
        <c:axId val="1981606623"/>
      </c:barChart>
      <c:catAx>
        <c:axId val="1981604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81606623"/>
        <c:crosses val="autoZero"/>
        <c:auto val="1"/>
        <c:lblAlgn val="ctr"/>
        <c:lblOffset val="100"/>
        <c:noMultiLvlLbl val="0"/>
      </c:catAx>
      <c:valAx>
        <c:axId val="198160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8160454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 sz="1800" b="0" i="0" baseline="0" dirty="0">
                <a:effectLst/>
              </a:rPr>
              <a:t>Самые просматриваемые фильмы в онлайн-кинотеатре "Скай-</a:t>
            </a:r>
            <a:r>
              <a:rPr lang="ru-RU" sz="1800" b="0" i="0" baseline="0" dirty="0" err="1">
                <a:effectLst/>
              </a:rPr>
              <a:t>синема</a:t>
            </a:r>
            <a:r>
              <a:rPr lang="ru-RU" sz="1800" b="0" i="0" baseline="0" dirty="0">
                <a:effectLst/>
              </a:rPr>
              <a:t>"</a:t>
            </a:r>
            <a:endParaRPr lang="ru-RU" dirty="0">
              <a:effectLst/>
            </a:endParaRPr>
          </a:p>
        </c:rich>
      </c:tx>
      <c:layout>
        <c:manualLayout>
          <c:xMode val="edge"/>
          <c:yMode val="edge"/>
          <c:x val="0.11591467540329758"/>
          <c:y val="2.34242575709229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просмотров</c:v>
                </c:pt>
              </c:strCache>
            </c:strRef>
          </c:tx>
          <c:spPr>
            <a:solidFill>
              <a:srgbClr val="FF00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Лист1!$A$2:$A$37</c:f>
              <c:numCache>
                <c:formatCode>General</c:formatCode>
                <c:ptCount val="36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  <c:pt idx="10">
                  <c:v>182191</c:v>
                </c:pt>
                <c:pt idx="11">
                  <c:v>154256</c:v>
                </c:pt>
                <c:pt idx="12">
                  <c:v>153893</c:v>
                </c:pt>
                <c:pt idx="13">
                  <c:v>439981</c:v>
                </c:pt>
                <c:pt idx="14">
                  <c:v>227775</c:v>
                </c:pt>
                <c:pt idx="15">
                  <c:v>88863</c:v>
                </c:pt>
                <c:pt idx="16">
                  <c:v>258219</c:v>
                </c:pt>
                <c:pt idx="17">
                  <c:v>242428</c:v>
                </c:pt>
                <c:pt idx="18">
                  <c:v>472712</c:v>
                </c:pt>
                <c:pt idx="19">
                  <c:v>5151</c:v>
                </c:pt>
                <c:pt idx="20">
                  <c:v>394819</c:v>
                </c:pt>
                <c:pt idx="21">
                  <c:v>241927</c:v>
                </c:pt>
                <c:pt idx="22">
                  <c:v>180863</c:v>
                </c:pt>
                <c:pt idx="23">
                  <c:v>191893</c:v>
                </c:pt>
                <c:pt idx="24">
                  <c:v>182984</c:v>
                </c:pt>
                <c:pt idx="25">
                  <c:v>112334</c:v>
                </c:pt>
                <c:pt idx="26">
                  <c:v>104958</c:v>
                </c:pt>
                <c:pt idx="27">
                  <c:v>111368</c:v>
                </c:pt>
                <c:pt idx="28">
                  <c:v>43842</c:v>
                </c:pt>
                <c:pt idx="29">
                  <c:v>244574</c:v>
                </c:pt>
                <c:pt idx="30">
                  <c:v>179296</c:v>
                </c:pt>
                <c:pt idx="31">
                  <c:v>304128</c:v>
                </c:pt>
                <c:pt idx="32">
                  <c:v>122902</c:v>
                </c:pt>
                <c:pt idx="33">
                  <c:v>86587</c:v>
                </c:pt>
                <c:pt idx="34">
                  <c:v>471403</c:v>
                </c:pt>
                <c:pt idx="35">
                  <c:v>330333</c:v>
                </c:pt>
              </c:numCache>
            </c:numRef>
          </c:cat>
          <c:val>
            <c:numRef>
              <c:f>Лист1!$B$2:$B$37</c:f>
              <c:numCache>
                <c:formatCode>General</c:formatCode>
                <c:ptCount val="36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  <c:pt idx="10">
                  <c:v>1541</c:v>
                </c:pt>
                <c:pt idx="11">
                  <c:v>1394</c:v>
                </c:pt>
                <c:pt idx="12">
                  <c:v>1381</c:v>
                </c:pt>
                <c:pt idx="13">
                  <c:v>1320</c:v>
                </c:pt>
                <c:pt idx="14">
                  <c:v>1266</c:v>
                </c:pt>
                <c:pt idx="15">
                  <c:v>1079</c:v>
                </c:pt>
                <c:pt idx="16">
                  <c:v>1036</c:v>
                </c:pt>
                <c:pt idx="17">
                  <c:v>938</c:v>
                </c:pt>
                <c:pt idx="18">
                  <c:v>936</c:v>
                </c:pt>
                <c:pt idx="19">
                  <c:v>857</c:v>
                </c:pt>
                <c:pt idx="20">
                  <c:v>790</c:v>
                </c:pt>
                <c:pt idx="21">
                  <c:v>761</c:v>
                </c:pt>
                <c:pt idx="22">
                  <c:v>752</c:v>
                </c:pt>
                <c:pt idx="23">
                  <c:v>710</c:v>
                </c:pt>
                <c:pt idx="24">
                  <c:v>670</c:v>
                </c:pt>
                <c:pt idx="25">
                  <c:v>647</c:v>
                </c:pt>
                <c:pt idx="26">
                  <c:v>645</c:v>
                </c:pt>
                <c:pt idx="27">
                  <c:v>601</c:v>
                </c:pt>
                <c:pt idx="28">
                  <c:v>592</c:v>
                </c:pt>
                <c:pt idx="29">
                  <c:v>586</c:v>
                </c:pt>
                <c:pt idx="30">
                  <c:v>577</c:v>
                </c:pt>
                <c:pt idx="31">
                  <c:v>563</c:v>
                </c:pt>
                <c:pt idx="32">
                  <c:v>554</c:v>
                </c:pt>
                <c:pt idx="33">
                  <c:v>553</c:v>
                </c:pt>
                <c:pt idx="34">
                  <c:v>533</c:v>
                </c:pt>
                <c:pt idx="35">
                  <c:v>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2D-4321-9B05-CE8D5B6C1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972552207"/>
        <c:axId val="1972550959"/>
      </c:barChart>
      <c:catAx>
        <c:axId val="1972552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72550959"/>
        <c:crosses val="autoZero"/>
        <c:auto val="1"/>
        <c:lblAlgn val="ctr"/>
        <c:lblOffset val="100"/>
        <c:noMultiLvlLbl val="0"/>
      </c:catAx>
      <c:valAx>
        <c:axId val="197255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7255220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user</c:v>
                </c:pt>
              </c:strCache>
            </c:strRef>
          </c:tx>
          <c:spPr>
            <a:solidFill>
              <a:srgbClr val="00CC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Лист1!$A$2:$A$23</c:f>
              <c:strCache>
                <c:ptCount val="22"/>
                <c:pt idx="0">
                  <c:v>UTC+0</c:v>
                </c:pt>
                <c:pt idx="1">
                  <c:v>UTC+1</c:v>
                </c:pt>
                <c:pt idx="2">
                  <c:v>UTC+10</c:v>
                </c:pt>
                <c:pt idx="3">
                  <c:v>UTC+11</c:v>
                </c:pt>
                <c:pt idx="4">
                  <c:v>UTC+12</c:v>
                </c:pt>
                <c:pt idx="5">
                  <c:v>UTC+2</c:v>
                </c:pt>
                <c:pt idx="6">
                  <c:v>UTC+3</c:v>
                </c:pt>
                <c:pt idx="7">
                  <c:v>UTC+4</c:v>
                </c:pt>
                <c:pt idx="8">
                  <c:v>UTC+5</c:v>
                </c:pt>
                <c:pt idx="9">
                  <c:v>UTC+6</c:v>
                </c:pt>
                <c:pt idx="10">
                  <c:v>UTC+7</c:v>
                </c:pt>
                <c:pt idx="11">
                  <c:v>UTC+8</c:v>
                </c:pt>
                <c:pt idx="12">
                  <c:v>UTC+9</c:v>
                </c:pt>
                <c:pt idx="13">
                  <c:v>UTC-1</c:v>
                </c:pt>
                <c:pt idx="14">
                  <c:v>UTC-2</c:v>
                </c:pt>
                <c:pt idx="15">
                  <c:v>UTC-3</c:v>
                </c:pt>
                <c:pt idx="16">
                  <c:v>UTC-4</c:v>
                </c:pt>
                <c:pt idx="17">
                  <c:v>UTC-5</c:v>
                </c:pt>
                <c:pt idx="18">
                  <c:v>UTC-6</c:v>
                </c:pt>
                <c:pt idx="19">
                  <c:v>UTC-7</c:v>
                </c:pt>
                <c:pt idx="20">
                  <c:v>UTC-8</c:v>
                </c:pt>
                <c:pt idx="21">
                  <c:v>UTC-9</c:v>
                </c:pt>
              </c:strCache>
            </c:strRef>
          </c:cat>
          <c:val>
            <c:numRef>
              <c:f>Лист1!$B$2:$B$23</c:f>
              <c:numCache>
                <c:formatCode>General</c:formatCode>
                <c:ptCount val="22"/>
                <c:pt idx="0">
                  <c:v>2430</c:v>
                </c:pt>
                <c:pt idx="1">
                  <c:v>4526</c:v>
                </c:pt>
                <c:pt idx="2">
                  <c:v>36</c:v>
                </c:pt>
                <c:pt idx="3">
                  <c:v>55</c:v>
                </c:pt>
                <c:pt idx="4">
                  <c:v>68</c:v>
                </c:pt>
                <c:pt idx="5">
                  <c:v>3214</c:v>
                </c:pt>
                <c:pt idx="6">
                  <c:v>2164</c:v>
                </c:pt>
                <c:pt idx="7">
                  <c:v>483</c:v>
                </c:pt>
                <c:pt idx="8">
                  <c:v>342</c:v>
                </c:pt>
                <c:pt idx="9">
                  <c:v>303</c:v>
                </c:pt>
                <c:pt idx="10">
                  <c:v>355</c:v>
                </c:pt>
                <c:pt idx="11">
                  <c:v>99</c:v>
                </c:pt>
                <c:pt idx="12">
                  <c:v>139</c:v>
                </c:pt>
                <c:pt idx="13">
                  <c:v>29</c:v>
                </c:pt>
                <c:pt idx="14">
                  <c:v>15</c:v>
                </c:pt>
                <c:pt idx="15">
                  <c:v>147</c:v>
                </c:pt>
                <c:pt idx="16">
                  <c:v>306</c:v>
                </c:pt>
                <c:pt idx="17">
                  <c:v>183</c:v>
                </c:pt>
                <c:pt idx="18">
                  <c:v>123</c:v>
                </c:pt>
                <c:pt idx="19">
                  <c:v>109</c:v>
                </c:pt>
                <c:pt idx="20">
                  <c:v>149</c:v>
                </c:pt>
                <c:pt idx="2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B5-4305-8495-6B2ADAF32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565602543"/>
        <c:axId val="1565604207"/>
      </c:barChart>
      <c:catAx>
        <c:axId val="1565602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5604207"/>
        <c:crosses val="autoZero"/>
        <c:auto val="1"/>
        <c:lblAlgn val="ctr"/>
        <c:lblOffset val="100"/>
        <c:noMultiLvlLbl val="0"/>
      </c:catAx>
      <c:valAx>
        <c:axId val="1565604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560254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A8B07-5413-4D77-95BF-775BA37A015B}" type="datetime1">
              <a:rPr lang="ru-RU" noProof="0" smtClean="0"/>
              <a:t>10.03.2023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20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133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33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13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столб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Дата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толб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/>
              <a:t>Образец текста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/>
              <a:t>Образец текста</a:t>
            </a:r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/>
              <a:t>Образец текста</a:t>
            </a:r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Дата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4" name="Текст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endParaRPr lang="ru-RU" noProof="0" dirty="0">
              <a:latin typeface="+mn-lt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endParaRPr lang="ru-RU" b="0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Автофигура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Текст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5" name="Текст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Текст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Текст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Текст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Текст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Текст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Текст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4" name="Рисунок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ерыв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иаграмма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диаграммы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endParaRPr lang="ru-RU" noProof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ru-RU" b="0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9" name="Таблица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ru-RU" noProof="0"/>
              <a:t>Вставка таблицы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endParaRPr lang="ru-RU" noProof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ru-RU" b="0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0" name="Надпись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83606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0" b="1" noProof="0" dirty="0">
                <a:solidFill>
                  <a:schemeClr val="bg1"/>
                </a:solidFill>
              </a:rPr>
              <a:t>«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Автофигура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8" name="Рисунок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1" name="Заголовок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Рисунок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2" name="Текст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3" name="Текст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4" name="Текст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5" name="Текст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6" name="Текст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7" name="Текст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8" name="Текст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9" name="Текст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Автофигура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66" name="Рисунок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9" name="Рисунок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96" name="Текст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97" name="Текст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2" name="Текст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3" name="Текст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ru-RU" noProof="0"/>
              <a:t>Щелкните, чтобы изменить </a:t>
            </a:r>
          </a:p>
        </p:txBody>
      </p:sp>
      <p:sp>
        <p:nvSpPr>
          <p:cNvPr id="106" name="Текст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7" name="Текст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ru-RU" noProof="0"/>
              <a:t>Щелкните, чтобы изменить </a:t>
            </a:r>
          </a:p>
        </p:txBody>
      </p:sp>
      <p:sp>
        <p:nvSpPr>
          <p:cNvPr id="108" name="Текст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9" name="Текст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endParaRPr lang="ru-RU" noProof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endParaRPr lang="ru-RU" b="0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0" name="Дата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ru-RU" noProof="0">
              <a:latin typeface="+mn-lt"/>
            </a:endParaRPr>
          </a:p>
        </p:txBody>
      </p:sp>
      <p:sp>
        <p:nvSpPr>
          <p:cNvPr id="31" name="Нижний колонтитул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endParaRPr lang="ru-RU" b="0" noProof="0"/>
          </a:p>
        </p:txBody>
      </p:sp>
      <p:sp>
        <p:nvSpPr>
          <p:cNvPr id="32" name="Номер слайда 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1355110"/>
            <a:ext cx="5607170" cy="2741680"/>
          </a:xfrm>
        </p:spPr>
        <p:txBody>
          <a:bodyPr rtlCol="0"/>
          <a:lstStyle/>
          <a:p>
            <a:pPr rtl="0"/>
            <a:r>
              <a:rPr lang="ru-RU" dirty="0"/>
              <a:t>Бизнес-модель работы кинотеатра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ru-RU" dirty="0">
                <a:latin typeface="+mj-lt"/>
              </a:rPr>
              <a:t>Скай-</a:t>
            </a:r>
            <a:r>
              <a:rPr lang="ru-RU" dirty="0" err="1">
                <a:latin typeface="+mj-lt"/>
              </a:rPr>
              <a:t>синема</a:t>
            </a:r>
            <a:endParaRPr lang="ru-RU" dirty="0"/>
          </a:p>
          <a:p>
            <a:pPr rtl="0"/>
            <a:r>
              <a:rPr lang="ru-RU" dirty="0"/>
              <a:t>Онлайн-кинотеатр</a:t>
            </a:r>
          </a:p>
          <a:p>
            <a:pPr rtl="0"/>
            <a:r>
              <a:rPr lang="ru-RU" dirty="0"/>
              <a:t>20</a:t>
            </a:r>
            <a:r>
              <a:rPr lang="en-US" dirty="0"/>
              <a:t>21</a:t>
            </a:r>
            <a:r>
              <a:rPr lang="ru-RU" dirty="0"/>
              <a:t> г. 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Спасибо</a:t>
            </a:r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/>
              <a:t>Благодаря вашей приверженности компании и трудовой дисциплине мы знаем, что следующий год будет еще лучше, чем предыдущий. </a:t>
            </a:r>
          </a:p>
          <a:p>
            <a:pPr rtl="0"/>
            <a:r>
              <a:rPr lang="ru-RU"/>
              <a:t>Надеемся на совместную работу. </a:t>
            </a:r>
          </a:p>
          <a:p>
            <a:pPr rtl="0"/>
            <a:endParaRPr lang="ru-RU"/>
          </a:p>
        </p:txBody>
      </p:sp>
      <p:pic>
        <p:nvPicPr>
          <p:cNvPr id="13" name="Рисунок 12" descr="Портрет члена команды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07623" y="4866671"/>
            <a:ext cx="4914900" cy="588795"/>
          </a:xfrm>
        </p:spPr>
        <p:txBody>
          <a:bodyPr rtlCol="0"/>
          <a:lstStyle/>
          <a:p>
            <a:pPr rtl="0"/>
            <a:r>
              <a:rPr lang="ru-RU" b="1" dirty="0"/>
              <a:t>Онлайн-кинотеатр «Скай-</a:t>
            </a:r>
            <a:r>
              <a:rPr lang="ru-RU" b="1" dirty="0" err="1"/>
              <a:t>синема</a:t>
            </a:r>
            <a:r>
              <a:rPr lang="ru-RU" b="1" dirty="0"/>
              <a:t>» </a:t>
            </a:r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Введение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Сегодня мы рассмотрим оптимальную бизнес-модель для онлайн-кинотеатра.</a:t>
            </a:r>
          </a:p>
          <a:p>
            <a:pPr rtl="0"/>
            <a:r>
              <a:rPr lang="ru-RU" dirty="0"/>
              <a:t>Мы узнаем как выйти кинотеатру на 25% маржинальность.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2</a:t>
            </a:fld>
            <a:endParaRPr lang="ru-RU"/>
          </a:p>
        </p:txBody>
      </p:sp>
      <p:pic>
        <p:nvPicPr>
          <p:cNvPr id="53" name="Рисунок 52" descr="Подвесные лампочки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35" y="211886"/>
            <a:ext cx="9844875" cy="610864"/>
          </a:xfrm>
        </p:spPr>
        <p:txBody>
          <a:bodyPr rtlCol="0">
            <a:normAutofit/>
          </a:bodyPr>
          <a:lstStyle/>
          <a:p>
            <a:r>
              <a:rPr lang="ru-RU" sz="3600" dirty="0"/>
              <a:t>Динамика пользовательской активности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3</a:t>
            </a:fld>
            <a:endParaRPr lang="ru-RU" dirty="0"/>
          </a:p>
        </p:txBody>
      </p:sp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8271B8CA-4D9B-7A39-1DA6-36CC2819D008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291932787"/>
              </p:ext>
            </p:extLst>
          </p:nvPr>
        </p:nvGraphicFramePr>
        <p:xfrm>
          <a:off x="971550" y="1111550"/>
          <a:ext cx="8413990" cy="3956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EC667852-A006-72C1-32E9-0A88329F468F}"/>
              </a:ext>
            </a:extLst>
          </p:cNvPr>
          <p:cNvSpPr/>
          <p:nvPr/>
        </p:nvSpPr>
        <p:spPr>
          <a:xfrm>
            <a:off x="3228699" y="5160247"/>
            <a:ext cx="8822402" cy="154625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ru-RU">
                <a:solidFill>
                  <a:schemeClr val="bg1"/>
                </a:solidFill>
              </a:rPr>
              <a:t>Самый не оптимальный месяц март, зафиксирован маленький показатель по сравнению со следующими месяцами. Можно предположить, что онлайн-кинотеатр был запущен в марте, а к апрелю этого года он набрал свою аудиторию.</a:t>
            </a:r>
          </a:p>
          <a:p>
            <a:pPr algn="r"/>
            <a:r>
              <a:rPr lang="ru-RU">
                <a:solidFill>
                  <a:schemeClr val="bg1"/>
                </a:solidFill>
              </a:rPr>
              <a:t>Однако за сентябрь показателей практически нет.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00" y="2383047"/>
            <a:ext cx="7132109" cy="3289971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/>
              <a:t>Рассчитав юнит-экономику, мы увидели, что маржинальность данного онлайн-кинотеатра составила -94%.</a:t>
            </a:r>
            <a:br>
              <a:rPr lang="ru-RU" b="1" dirty="0"/>
            </a:br>
            <a:r>
              <a:rPr lang="ru-RU" b="1" dirty="0"/>
              <a:t>Для того, чтобы выйти на +25% маржинальность нужно повысить </a:t>
            </a:r>
            <a:r>
              <a:rPr lang="en-US" b="1" dirty="0"/>
              <a:t>Retention </a:t>
            </a:r>
            <a:r>
              <a:rPr lang="ru-RU" b="1" dirty="0"/>
              <a:t>на 13%, стоимость подписки повысить на 25%, а также уменьшить САС на 10%.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32538"/>
            <a:ext cx="523875" cy="247650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ED14976B-A582-2A5A-0655-DF2FDB3CA505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570762094"/>
              </p:ext>
            </p:extLst>
          </p:nvPr>
        </p:nvGraphicFramePr>
        <p:xfrm>
          <a:off x="1041662" y="1617576"/>
          <a:ext cx="6532332" cy="3748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6EF60-33E4-C04B-B9B8-212523B4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645624"/>
            <a:ext cx="7474124" cy="610863"/>
          </a:xfrm>
        </p:spPr>
        <p:txBody>
          <a:bodyPr>
            <a:normAutofit/>
          </a:bodyPr>
          <a:lstStyle/>
          <a:p>
            <a:r>
              <a:rPr lang="ru-RU" dirty="0"/>
              <a:t>Интенсивность просмотров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C0E152-4DBF-A19E-7995-3BB423BECA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pPr rtl="0"/>
              <a:t>5</a:t>
            </a:fld>
            <a:endParaRPr lang="ru-RU" noProof="0">
              <a:latin typeface="+mn-lt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FB3998F-4B70-6C73-DAA0-61C9DDAEFA3F}"/>
              </a:ext>
            </a:extLst>
          </p:cNvPr>
          <p:cNvSpPr/>
          <p:nvPr/>
        </p:nvSpPr>
        <p:spPr>
          <a:xfrm>
            <a:off x="8071121" y="1813158"/>
            <a:ext cx="3324373" cy="25086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 данной таблице можно сказать, что максимальное количество просмотров наблюдается в июле.</a:t>
            </a:r>
          </a:p>
          <a:p>
            <a:pPr algn="ctr"/>
            <a:r>
              <a:rPr lang="ru-RU" dirty="0"/>
              <a:t>Однако в августе идет спад.</a:t>
            </a:r>
          </a:p>
        </p:txBody>
      </p:sp>
    </p:spTree>
    <p:extLst>
      <p:ext uri="{BB962C8B-B14F-4D97-AF65-F5344CB8AC3E}">
        <p14:creationId xmlns:p14="http://schemas.microsoft.com/office/powerpoint/2010/main" val="178292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D6D857-D489-E119-EC2F-463D032C4D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pPr rtl="0"/>
              <a:t>6</a:t>
            </a:fld>
            <a:endParaRPr lang="ru-RU" noProof="0">
              <a:latin typeface="+mn-lt"/>
            </a:endParaRP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6D3984CA-C995-AC90-6F81-62C6F138470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166024679"/>
              </p:ext>
            </p:extLst>
          </p:nvPr>
        </p:nvGraphicFramePr>
        <p:xfrm>
          <a:off x="4919932" y="1203840"/>
          <a:ext cx="6300518" cy="3656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10B1E79C-97C7-9DCF-047E-D30882AD58DB}"/>
              </a:ext>
            </a:extLst>
          </p:cNvPr>
          <p:cNvSpPr/>
          <p:nvPr/>
        </p:nvSpPr>
        <p:spPr>
          <a:xfrm>
            <a:off x="971550" y="1552756"/>
            <a:ext cx="3217653" cy="29588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Расчет юнит-экономики показал, что наивысшее удержание подписки было в мае.</a:t>
            </a:r>
          </a:p>
        </p:txBody>
      </p:sp>
    </p:spTree>
    <p:extLst>
      <p:ext uri="{BB962C8B-B14F-4D97-AF65-F5344CB8AC3E}">
        <p14:creationId xmlns:p14="http://schemas.microsoft.com/office/powerpoint/2010/main" val="311300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B94FEA7F-9583-D594-3FE1-0A911E0495F4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955908422"/>
              </p:ext>
            </p:extLst>
          </p:nvPr>
        </p:nvGraphicFramePr>
        <p:xfrm>
          <a:off x="341986" y="1782148"/>
          <a:ext cx="8290719" cy="4052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46B17B4-6C48-6321-A27C-BE9B8690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31848"/>
            <a:ext cx="8721349" cy="714863"/>
          </a:xfrm>
        </p:spPr>
        <p:txBody>
          <a:bodyPr>
            <a:normAutofit fontScale="90000"/>
          </a:bodyPr>
          <a:lstStyle/>
          <a:p>
            <a:r>
              <a:rPr lang="ru-RU" dirty="0"/>
              <a:t>Часы активности пользователей в выходные и рабочие дни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856356-A733-616E-939C-06ADBDC688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pPr rtl="0"/>
              <a:t>7</a:t>
            </a:fld>
            <a:endParaRPr lang="ru-RU" noProof="0">
              <a:latin typeface="+mn-lt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20F44D2-C0BE-A482-2288-2CA3FD13D5E9}"/>
              </a:ext>
            </a:extLst>
          </p:cNvPr>
          <p:cNvSpPr/>
          <p:nvPr/>
        </p:nvSpPr>
        <p:spPr>
          <a:xfrm>
            <a:off x="8807568" y="2307566"/>
            <a:ext cx="3232226" cy="30019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Анализ показал, что самое популярное время просмотров фильмов и сериалов зафиксировано с 16:00 до 19:00.</a:t>
            </a:r>
          </a:p>
          <a:p>
            <a:pPr algn="ctr"/>
            <a:r>
              <a:rPr lang="ru-RU" dirty="0"/>
              <a:t>В выходные количество просмотров намного ниже, чем в будни. </a:t>
            </a:r>
          </a:p>
        </p:txBody>
      </p:sp>
    </p:spTree>
    <p:extLst>
      <p:ext uri="{BB962C8B-B14F-4D97-AF65-F5344CB8AC3E}">
        <p14:creationId xmlns:p14="http://schemas.microsoft.com/office/powerpoint/2010/main" val="298398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B08B46BD-A393-AF9A-C24E-2A7B2210E7C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692145389"/>
              </p:ext>
            </p:extLst>
          </p:nvPr>
        </p:nvGraphicFramePr>
        <p:xfrm>
          <a:off x="599574" y="703096"/>
          <a:ext cx="7694194" cy="4879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96B91B-82D3-CA3B-286C-B4D4F2A6C4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pPr rtl="0"/>
              <a:t>8</a:t>
            </a:fld>
            <a:endParaRPr lang="ru-RU" noProof="0">
              <a:latin typeface="+mn-lt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4749E49-9F87-67F6-85E1-0ACC1A8D0835}"/>
              </a:ext>
            </a:extLst>
          </p:cNvPr>
          <p:cNvSpPr/>
          <p:nvPr/>
        </p:nvSpPr>
        <p:spPr>
          <a:xfrm>
            <a:off x="8755811" y="1866164"/>
            <a:ext cx="2691442" cy="2553419"/>
          </a:xfrm>
          <a:prstGeom prst="roundRect">
            <a:avLst/>
          </a:prstGeom>
          <a:ln>
            <a:solidFill>
              <a:srgbClr val="FF006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 данном онлайн-кинотеатре наиболее популярным фильмом для просмотра стал </a:t>
            </a:r>
            <a:r>
              <a:rPr lang="en-US" dirty="0"/>
              <a:t>id411922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810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C0AA3BCE-B8F7-2CC7-8D89-F4FAC74FD145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030149830"/>
              </p:ext>
            </p:extLst>
          </p:nvPr>
        </p:nvGraphicFramePr>
        <p:xfrm>
          <a:off x="964023" y="1729791"/>
          <a:ext cx="7345788" cy="3564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419EDFB-335C-3732-1B0F-478E9A80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905197"/>
            <a:ext cx="7345788" cy="610863"/>
          </a:xfrm>
        </p:spPr>
        <p:txBody>
          <a:bodyPr>
            <a:normAutofit fontScale="90000"/>
          </a:bodyPr>
          <a:lstStyle/>
          <a:p>
            <a:r>
              <a:rPr lang="ru-RU" dirty="0"/>
              <a:t>Количество пользователей</a:t>
            </a:r>
            <a:r>
              <a:rPr lang="ru-RU" baseline="0" dirty="0"/>
              <a:t> по часовым поясам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0CBD9F-8F11-04E8-9596-EAA15849F8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pPr rtl="0"/>
              <a:t>9</a:t>
            </a:fld>
            <a:endParaRPr lang="ru-RU" noProof="0">
              <a:latin typeface="+mn-lt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E000863-0313-2BFE-AE3A-DC012C1EF814}"/>
              </a:ext>
            </a:extLst>
          </p:cNvPr>
          <p:cNvSpPr/>
          <p:nvPr/>
        </p:nvSpPr>
        <p:spPr>
          <a:xfrm>
            <a:off x="8686798" y="2001328"/>
            <a:ext cx="3079631" cy="2855344"/>
          </a:xfrm>
          <a:prstGeom prst="roundRect">
            <a:avLst/>
          </a:prstGeom>
          <a:ln>
            <a:solidFill>
              <a:srgbClr val="00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Смотря на данную диаграмму можно выяснить, что пользователи с часовым поясом </a:t>
            </a:r>
            <a:r>
              <a:rPr lang="en-US" dirty="0"/>
              <a:t>UNC+1</a:t>
            </a:r>
            <a:r>
              <a:rPr lang="ru-RU" dirty="0"/>
              <a:t> являются самыми активными. </a:t>
            </a:r>
          </a:p>
        </p:txBody>
      </p:sp>
    </p:spTree>
    <p:extLst>
      <p:ext uri="{BB962C8B-B14F-4D97-AF65-F5344CB8AC3E}">
        <p14:creationId xmlns:p14="http://schemas.microsoft.com/office/powerpoint/2010/main" val="18189032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3_TF78853419_Win32" id="{7E0D9D6F-7FC9-48AE-A7E6-5131EAED0465}" vid="{5FFFC254-88B3-44E6-AB48-66024C08C3B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{FEDE7DE1-C511-4B67-8362-48D2C683EA17}tf78853419_win32</Template>
  <TotalTime>112</TotalTime>
  <Words>273</Words>
  <Application>Microsoft Office PowerPoint</Application>
  <PresentationFormat>Широкоэкранный</PresentationFormat>
  <Paragraphs>40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Wingdings</vt:lpstr>
      <vt:lpstr>Тема 1</vt:lpstr>
      <vt:lpstr>Бизнес-модель работы кинотеатра</vt:lpstr>
      <vt:lpstr>Введение</vt:lpstr>
      <vt:lpstr>Динамика пользовательской активности</vt:lpstr>
      <vt:lpstr>Рассчитав юнит-экономику, мы увидели, что маржинальность данного онлайн-кинотеатра составила -94%. Для того, чтобы выйти на +25% маржинальность нужно повысить Retention на 13%, стоимость подписки повысить на 25%, а также уменьшить САС на 10%.</vt:lpstr>
      <vt:lpstr>Интенсивность просмотров</vt:lpstr>
      <vt:lpstr>Презентация PowerPoint</vt:lpstr>
      <vt:lpstr>Часы активности пользователей в выходные и рабочие дни</vt:lpstr>
      <vt:lpstr>Презентация PowerPoint</vt:lpstr>
      <vt:lpstr>Количество пользователей по часовым поясам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Бизнес-модель работы кинотеатра</dc:title>
  <dc:creator>Бадретдинов Ильшат Ринатович</dc:creator>
  <cp:lastModifiedBy>Бадретдинов Ильшат Ринатович</cp:lastModifiedBy>
  <cp:revision>2</cp:revision>
  <dcterms:created xsi:type="dcterms:W3CDTF">2023-03-10T06:19:06Z</dcterms:created>
  <dcterms:modified xsi:type="dcterms:W3CDTF">2023-03-10T08:11:31Z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