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5" r:id="rId6"/>
    <p:sldId id="266"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Rosario" panose="020B0604020202020204" charset="0"/>
      <p:regular r:id="rId13"/>
    </p:embeddedFont>
    <p:embeddedFont>
      <p:font typeface="Rosario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881" autoAdjust="0"/>
  </p:normalViewPr>
  <p:slideViewPr>
    <p:cSldViewPr>
      <p:cViewPr varScale="1">
        <p:scale>
          <a:sx n="35" d="100"/>
          <a:sy n="35" d="100"/>
        </p:scale>
        <p:origin x="14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9E694-3CE4-47E0-B9F8-6EAA8CEE6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549CAB7-3EA3-4587-8383-2F7463E4FA8D}">
      <dgm:prSet/>
      <dgm:spPr/>
      <dgm:t>
        <a:bodyPr/>
        <a:lstStyle/>
        <a:p>
          <a:r>
            <a:rPr lang="en-GB" dirty="0">
              <a:latin typeface="Rosario" panose="020B0604020202020204" charset="0"/>
            </a:rPr>
            <a:t>Collection of ‘Wholesale customers’ data (includes annual spending in monetary units for different product categories) from UCI Machine Learning Repository.</a:t>
          </a:r>
          <a:endParaRPr lang="en-IN" dirty="0">
            <a:latin typeface="Rosario" panose="020B0604020202020204" charset="0"/>
          </a:endParaRPr>
        </a:p>
      </dgm:t>
    </dgm:pt>
    <dgm:pt modelId="{ADC3742A-0378-491F-95CB-EDE0E11F02D8}" type="parTrans" cxnId="{18E6FABE-A26A-4930-86D9-2EF52D2382DB}">
      <dgm:prSet/>
      <dgm:spPr/>
      <dgm:t>
        <a:bodyPr/>
        <a:lstStyle/>
        <a:p>
          <a:endParaRPr lang="en-IN"/>
        </a:p>
      </dgm:t>
    </dgm:pt>
    <dgm:pt modelId="{2AE93518-15A7-4D6A-A0D5-5B70AEE10E18}" type="sibTrans" cxnId="{18E6FABE-A26A-4930-86D9-2EF52D2382DB}">
      <dgm:prSet/>
      <dgm:spPr/>
      <dgm:t>
        <a:bodyPr/>
        <a:lstStyle/>
        <a:p>
          <a:endParaRPr lang="en-IN"/>
        </a:p>
      </dgm:t>
    </dgm:pt>
    <dgm:pt modelId="{0BDD9031-2A2C-4F06-887D-AA4FC9DE7830}">
      <dgm:prSet/>
      <dgm:spPr/>
      <dgm:t>
        <a:bodyPr/>
        <a:lstStyle/>
        <a:p>
          <a:r>
            <a:rPr lang="en-GB" dirty="0">
              <a:latin typeface="Rosario" panose="020B0604020202020204" charset="0"/>
            </a:rPr>
            <a:t>Application of ‘Copyright, Design and Patent Act (1998)’ to avoid copyright infringement (Government of UK, 1988)</a:t>
          </a:r>
          <a:endParaRPr lang="en-IN" dirty="0">
            <a:latin typeface="Rosario" panose="020B0604020202020204" charset="0"/>
          </a:endParaRPr>
        </a:p>
      </dgm:t>
    </dgm:pt>
    <dgm:pt modelId="{9CB1E8F5-F729-49D4-922C-D235F0E9FA6A}" type="parTrans" cxnId="{6C144317-F954-4648-A160-15F02FB98E60}">
      <dgm:prSet/>
      <dgm:spPr/>
      <dgm:t>
        <a:bodyPr/>
        <a:lstStyle/>
        <a:p>
          <a:endParaRPr lang="en-IN"/>
        </a:p>
      </dgm:t>
    </dgm:pt>
    <dgm:pt modelId="{3AE57D96-D814-4CE7-9EAC-FF7EBD60783F}" type="sibTrans" cxnId="{6C144317-F954-4648-A160-15F02FB98E60}">
      <dgm:prSet/>
      <dgm:spPr/>
      <dgm:t>
        <a:bodyPr/>
        <a:lstStyle/>
        <a:p>
          <a:endParaRPr lang="en-IN"/>
        </a:p>
      </dgm:t>
    </dgm:pt>
    <dgm:pt modelId="{FCA0EC1A-AA1B-48CB-9BCC-5AB207055D26}">
      <dgm:prSet/>
      <dgm:spPr/>
      <dgm:t>
        <a:bodyPr/>
        <a:lstStyle/>
        <a:p>
          <a:r>
            <a:rPr lang="en-GB">
              <a:latin typeface="Rosario" panose="020B0604020202020204" charset="0"/>
            </a:rPr>
            <a:t>Application of data cleaning, and data transformation steps within Python Environment for preparing the dataset for ML modelling</a:t>
          </a:r>
          <a:endParaRPr lang="en-IN">
            <a:latin typeface="Rosario" panose="020B0604020202020204" charset="0"/>
          </a:endParaRPr>
        </a:p>
      </dgm:t>
    </dgm:pt>
    <dgm:pt modelId="{289EF170-E2D8-480C-B42F-9E524454A6AB}" type="parTrans" cxnId="{38F3304D-30CE-414A-8E14-BCEAA5672893}">
      <dgm:prSet/>
      <dgm:spPr/>
      <dgm:t>
        <a:bodyPr/>
        <a:lstStyle/>
        <a:p>
          <a:endParaRPr lang="en-IN"/>
        </a:p>
      </dgm:t>
    </dgm:pt>
    <dgm:pt modelId="{4E2C4A07-E775-4F3E-9B71-8C4FED7E0EB6}" type="sibTrans" cxnId="{38F3304D-30CE-414A-8E14-BCEAA5672893}">
      <dgm:prSet/>
      <dgm:spPr/>
      <dgm:t>
        <a:bodyPr/>
        <a:lstStyle/>
        <a:p>
          <a:endParaRPr lang="en-IN"/>
        </a:p>
      </dgm:t>
    </dgm:pt>
    <dgm:pt modelId="{4F6E2F28-22A6-4AEB-806C-1E5B64AA7993}" type="pres">
      <dgm:prSet presAssocID="{1CC9E694-3CE4-47E0-B9F8-6EAA8CEE6112}" presName="linear" presStyleCnt="0">
        <dgm:presLayoutVars>
          <dgm:animLvl val="lvl"/>
          <dgm:resizeHandles val="exact"/>
        </dgm:presLayoutVars>
      </dgm:prSet>
      <dgm:spPr/>
    </dgm:pt>
    <dgm:pt modelId="{798AF55E-6B2D-4E3C-BFBB-404E7519204B}" type="pres">
      <dgm:prSet presAssocID="{E549CAB7-3EA3-4587-8383-2F7463E4FA8D}" presName="parentText" presStyleLbl="node1" presStyleIdx="0" presStyleCnt="3">
        <dgm:presLayoutVars>
          <dgm:chMax val="0"/>
          <dgm:bulletEnabled val="1"/>
        </dgm:presLayoutVars>
      </dgm:prSet>
      <dgm:spPr/>
    </dgm:pt>
    <dgm:pt modelId="{A44976BF-F8C3-4807-BF37-566A862ABE54}" type="pres">
      <dgm:prSet presAssocID="{2AE93518-15A7-4D6A-A0D5-5B70AEE10E18}" presName="spacer" presStyleCnt="0"/>
      <dgm:spPr/>
    </dgm:pt>
    <dgm:pt modelId="{86156652-F635-4C3C-ADD4-D825B5A687B5}" type="pres">
      <dgm:prSet presAssocID="{0BDD9031-2A2C-4F06-887D-AA4FC9DE7830}" presName="parentText" presStyleLbl="node1" presStyleIdx="1" presStyleCnt="3">
        <dgm:presLayoutVars>
          <dgm:chMax val="0"/>
          <dgm:bulletEnabled val="1"/>
        </dgm:presLayoutVars>
      </dgm:prSet>
      <dgm:spPr/>
    </dgm:pt>
    <dgm:pt modelId="{9FEFB42E-0BC6-46DD-8CD1-9B15DFD33A60}" type="pres">
      <dgm:prSet presAssocID="{3AE57D96-D814-4CE7-9EAC-FF7EBD60783F}" presName="spacer" presStyleCnt="0"/>
      <dgm:spPr/>
    </dgm:pt>
    <dgm:pt modelId="{F931658F-986A-44DF-AF56-4EEB97D84244}" type="pres">
      <dgm:prSet presAssocID="{FCA0EC1A-AA1B-48CB-9BCC-5AB207055D26}" presName="parentText" presStyleLbl="node1" presStyleIdx="2" presStyleCnt="3">
        <dgm:presLayoutVars>
          <dgm:chMax val="0"/>
          <dgm:bulletEnabled val="1"/>
        </dgm:presLayoutVars>
      </dgm:prSet>
      <dgm:spPr/>
    </dgm:pt>
  </dgm:ptLst>
  <dgm:cxnLst>
    <dgm:cxn modelId="{9B975611-3941-4A52-87C7-564DBF3C1D00}" type="presOf" srcId="{1CC9E694-3CE4-47E0-B9F8-6EAA8CEE6112}" destId="{4F6E2F28-22A6-4AEB-806C-1E5B64AA7993}" srcOrd="0" destOrd="0" presId="urn:microsoft.com/office/officeart/2005/8/layout/vList2"/>
    <dgm:cxn modelId="{6C144317-F954-4648-A160-15F02FB98E60}" srcId="{1CC9E694-3CE4-47E0-B9F8-6EAA8CEE6112}" destId="{0BDD9031-2A2C-4F06-887D-AA4FC9DE7830}" srcOrd="1" destOrd="0" parTransId="{9CB1E8F5-F729-49D4-922C-D235F0E9FA6A}" sibTransId="{3AE57D96-D814-4CE7-9EAC-FF7EBD60783F}"/>
    <dgm:cxn modelId="{94A3114D-2413-42CE-93EB-FFB180CA060C}" type="presOf" srcId="{0BDD9031-2A2C-4F06-887D-AA4FC9DE7830}" destId="{86156652-F635-4C3C-ADD4-D825B5A687B5}" srcOrd="0" destOrd="0" presId="urn:microsoft.com/office/officeart/2005/8/layout/vList2"/>
    <dgm:cxn modelId="{38F3304D-30CE-414A-8E14-BCEAA5672893}" srcId="{1CC9E694-3CE4-47E0-B9F8-6EAA8CEE6112}" destId="{FCA0EC1A-AA1B-48CB-9BCC-5AB207055D26}" srcOrd="2" destOrd="0" parTransId="{289EF170-E2D8-480C-B42F-9E524454A6AB}" sibTransId="{4E2C4A07-E775-4F3E-9B71-8C4FED7E0EB6}"/>
    <dgm:cxn modelId="{06D61899-C973-41A2-B44A-8643E6F8F36A}" type="presOf" srcId="{E549CAB7-3EA3-4587-8383-2F7463E4FA8D}" destId="{798AF55E-6B2D-4E3C-BFBB-404E7519204B}" srcOrd="0" destOrd="0" presId="urn:microsoft.com/office/officeart/2005/8/layout/vList2"/>
    <dgm:cxn modelId="{18E6FABE-A26A-4930-86D9-2EF52D2382DB}" srcId="{1CC9E694-3CE4-47E0-B9F8-6EAA8CEE6112}" destId="{E549CAB7-3EA3-4587-8383-2F7463E4FA8D}" srcOrd="0" destOrd="0" parTransId="{ADC3742A-0378-491F-95CB-EDE0E11F02D8}" sibTransId="{2AE93518-15A7-4D6A-A0D5-5B70AEE10E18}"/>
    <dgm:cxn modelId="{D758DEC0-6ACE-46C5-88AD-06FAF6D9E8C9}" type="presOf" srcId="{FCA0EC1A-AA1B-48CB-9BCC-5AB207055D26}" destId="{F931658F-986A-44DF-AF56-4EEB97D84244}" srcOrd="0" destOrd="0" presId="urn:microsoft.com/office/officeart/2005/8/layout/vList2"/>
    <dgm:cxn modelId="{0055C988-C49C-4EC6-9D14-F0EDEFC3BDE2}" type="presParOf" srcId="{4F6E2F28-22A6-4AEB-806C-1E5B64AA7993}" destId="{798AF55E-6B2D-4E3C-BFBB-404E7519204B}" srcOrd="0" destOrd="0" presId="urn:microsoft.com/office/officeart/2005/8/layout/vList2"/>
    <dgm:cxn modelId="{1D17FEDA-5FC2-433C-9245-B5177984D239}" type="presParOf" srcId="{4F6E2F28-22A6-4AEB-806C-1E5B64AA7993}" destId="{A44976BF-F8C3-4807-BF37-566A862ABE54}" srcOrd="1" destOrd="0" presId="urn:microsoft.com/office/officeart/2005/8/layout/vList2"/>
    <dgm:cxn modelId="{834C7441-465D-47AF-A27D-F162BD96F173}" type="presParOf" srcId="{4F6E2F28-22A6-4AEB-806C-1E5B64AA7993}" destId="{86156652-F635-4C3C-ADD4-D825B5A687B5}" srcOrd="2" destOrd="0" presId="urn:microsoft.com/office/officeart/2005/8/layout/vList2"/>
    <dgm:cxn modelId="{5B9D9567-720E-475E-882A-8B660B8D1A5C}" type="presParOf" srcId="{4F6E2F28-22A6-4AEB-806C-1E5B64AA7993}" destId="{9FEFB42E-0BC6-46DD-8CD1-9B15DFD33A60}" srcOrd="3" destOrd="0" presId="urn:microsoft.com/office/officeart/2005/8/layout/vList2"/>
    <dgm:cxn modelId="{26781DA8-1E9E-4DF9-988D-0FB115B030C5}" type="presParOf" srcId="{4F6E2F28-22A6-4AEB-806C-1E5B64AA7993}" destId="{F931658F-986A-44DF-AF56-4EEB97D84244}" srcOrd="4"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AF55E-6B2D-4E3C-BFBB-404E7519204B}">
      <dsp:nvSpPr>
        <dsp:cNvPr id="0" name=""/>
        <dsp:cNvSpPr/>
      </dsp:nvSpPr>
      <dsp:spPr>
        <a:xfrm>
          <a:off x="0" y="35707"/>
          <a:ext cx="12343992" cy="1979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latin typeface="Rosario" panose="020B0604020202020204" charset="0"/>
            </a:rPr>
            <a:t>Collection of ‘Wholesale customers’ data (includes annual spending in monetary units for different product categories) from UCI Machine Learning Repository.</a:t>
          </a:r>
          <a:endParaRPr lang="en-IN" sz="3600" kern="1200" dirty="0">
            <a:latin typeface="Rosario" panose="020B0604020202020204" charset="0"/>
          </a:endParaRPr>
        </a:p>
      </dsp:txBody>
      <dsp:txXfrm>
        <a:off x="96638" y="132345"/>
        <a:ext cx="12150716" cy="1786364"/>
      </dsp:txXfrm>
    </dsp:sp>
    <dsp:sp modelId="{86156652-F635-4C3C-ADD4-D825B5A687B5}">
      <dsp:nvSpPr>
        <dsp:cNvPr id="0" name=""/>
        <dsp:cNvSpPr/>
      </dsp:nvSpPr>
      <dsp:spPr>
        <a:xfrm>
          <a:off x="0" y="2119027"/>
          <a:ext cx="12343992" cy="1979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latin typeface="Rosario" panose="020B0604020202020204" charset="0"/>
            </a:rPr>
            <a:t>Application of ‘Copyright, Design and Patent Act (1998)’ to avoid copyright infringement (Government of UK, 1988)</a:t>
          </a:r>
          <a:endParaRPr lang="en-IN" sz="3600" kern="1200" dirty="0">
            <a:latin typeface="Rosario" panose="020B0604020202020204" charset="0"/>
          </a:endParaRPr>
        </a:p>
      </dsp:txBody>
      <dsp:txXfrm>
        <a:off x="96638" y="2215665"/>
        <a:ext cx="12150716" cy="1786364"/>
      </dsp:txXfrm>
    </dsp:sp>
    <dsp:sp modelId="{F931658F-986A-44DF-AF56-4EEB97D84244}">
      <dsp:nvSpPr>
        <dsp:cNvPr id="0" name=""/>
        <dsp:cNvSpPr/>
      </dsp:nvSpPr>
      <dsp:spPr>
        <a:xfrm>
          <a:off x="0" y="4202347"/>
          <a:ext cx="12343992" cy="1979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a:latin typeface="Rosario" panose="020B0604020202020204" charset="0"/>
            </a:rPr>
            <a:t>Application of data cleaning, and data transformation steps within Python Environment for preparing the dataset for ML modelling</a:t>
          </a:r>
          <a:endParaRPr lang="en-IN" sz="3600" kern="1200">
            <a:latin typeface="Rosario" panose="020B0604020202020204" charset="0"/>
          </a:endParaRPr>
        </a:p>
      </dsp:txBody>
      <dsp:txXfrm>
        <a:off x="96638" y="4298985"/>
        <a:ext cx="12150716" cy="17863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7A6BE-CFB2-4116-B26A-8BFE7DE2379D}"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F79ED-D39F-4A15-905D-298A5F6EE7FF}" type="slidenum">
              <a:rPr lang="en-IN" smtClean="0"/>
              <a:t>‹#›</a:t>
            </a:fld>
            <a:endParaRPr lang="en-IN"/>
          </a:p>
        </p:txBody>
      </p:sp>
    </p:spTree>
    <p:extLst>
      <p:ext uri="{BB962C8B-B14F-4D97-AF65-F5344CB8AC3E}">
        <p14:creationId xmlns:p14="http://schemas.microsoft.com/office/powerpoint/2010/main" val="133429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In this presentation, I have discussed the project overview which includes the background context of retail food markets and the need for evaluating customer spending on food products. The retail food sales worldwide reached $9.09 trillion, showing significant food consumption. Thereby, understanding customer spending patterns on food products can be helpful for businesses to capture trends in the retail food market, which can allow businesses to optimise inventory as well as marketing strategies. The main purpose of this project is to evaluate customer spending on food products by leveraging ML algorithms.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B9EF79ED-D39F-4A15-905D-298A5F6EE7FF}" type="slidenum">
              <a:rPr lang="en-IN" smtClean="0"/>
              <a:t>2</a:t>
            </a:fld>
            <a:endParaRPr lang="en-IN"/>
          </a:p>
        </p:txBody>
      </p:sp>
    </p:spTree>
    <p:extLst>
      <p:ext uri="{BB962C8B-B14F-4D97-AF65-F5344CB8AC3E}">
        <p14:creationId xmlns:p14="http://schemas.microsoft.com/office/powerpoint/2010/main" val="347497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In this slide, I have presented the detailed project timeline for this study, from which it can be estimated that an expective duration of 12 weeks is required for this study. The main project milestone includes development of aim and objectives, conducting literature search to identify literature gaps, data exploration, preprocessing, and feature engineering and development of ML models.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B9EF79ED-D39F-4A15-905D-298A5F6EE7FF}" type="slidenum">
              <a:rPr lang="en-IN" smtClean="0"/>
              <a:t>3</a:t>
            </a:fld>
            <a:endParaRPr lang="en-IN"/>
          </a:p>
        </p:txBody>
      </p:sp>
    </p:spTree>
    <p:extLst>
      <p:ext uri="{BB962C8B-B14F-4D97-AF65-F5344CB8AC3E}">
        <p14:creationId xmlns:p14="http://schemas.microsoft.com/office/powerpoint/2010/main" val="24161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The ‘Wholesale customers’ dataset has been considered for this project, which is going to be collected from UCI Machine Learning Repository. The dataset includes annual spending in monetary units for different product categories (with 440 observations and 7 features), making the dataset suitable for developing ML models for evaluating customer spending on food products (Cardoso, 2014). The expected target variable for this project is the region, which can allow capturing of food consumption in a particular region. Additionally, the dataset is licensed under a ‘Creative Commons Attribution 4.0 International (CC BY 4.0)’ licence, which makes this dataset allowable for sharing and adoption with appropriate credit. This is expected to eliminate the data integrity issues within this project. Moreover, the ‘Copyright, Design and Patent Act (1998)’ is going to be implemented within this project to avoid potential copyright infringement.</a:t>
            </a:r>
            <a:endParaRPr lang="en-IN" dirty="0"/>
          </a:p>
        </p:txBody>
      </p:sp>
      <p:sp>
        <p:nvSpPr>
          <p:cNvPr id="4" name="Slide Number Placeholder 3"/>
          <p:cNvSpPr>
            <a:spLocks noGrp="1"/>
          </p:cNvSpPr>
          <p:nvPr>
            <p:ph type="sldNum" sz="quarter" idx="5"/>
          </p:nvPr>
        </p:nvSpPr>
        <p:spPr/>
        <p:txBody>
          <a:bodyPr/>
          <a:lstStyle/>
          <a:p>
            <a:fld id="{B9EF79ED-D39F-4A15-905D-298A5F6EE7FF}" type="slidenum">
              <a:rPr lang="en-IN" smtClean="0"/>
              <a:t>4</a:t>
            </a:fld>
            <a:endParaRPr lang="en-IN"/>
          </a:p>
        </p:txBody>
      </p:sp>
    </p:spTree>
    <p:extLst>
      <p:ext uri="{BB962C8B-B14F-4D97-AF65-F5344CB8AC3E}">
        <p14:creationId xmlns:p14="http://schemas.microsoft.com/office/powerpoint/2010/main" val="314549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diagramQuickStyle" Target="../diagrams/quickStyle1.xml"/><Relationship Id="rId2" Type="http://schemas.openxmlformats.org/officeDocument/2006/relationships/notesSlide" Target="../notesSlides/notesSlide3.xml"/><Relationship Id="rId16" Type="http://schemas.openxmlformats.org/officeDocument/2006/relationships/diagramLayout" Target="../diagrams/layout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Data" Target="../diagrams/data1.xml"/><Relationship Id="rId10" Type="http://schemas.openxmlformats.org/officeDocument/2006/relationships/image" Target="../media/image8.svg"/><Relationship Id="rId19" Type="http://schemas.microsoft.com/office/2007/relationships/diagramDrawing" Target="../diagrams/drawing1.xml"/><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50413" y="-2743662"/>
            <a:ext cx="7298595" cy="729859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342613" y="5961860"/>
            <a:ext cx="7298595" cy="729859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86675" y="9096618"/>
            <a:ext cx="2353208" cy="235320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959727" y="3595206"/>
            <a:ext cx="1919454" cy="191945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8905443"/>
            <a:ext cx="3920639" cy="705715"/>
          </a:xfrm>
          <a:custGeom>
            <a:avLst/>
            <a:gdLst/>
            <a:ahLst/>
            <a:cxnLst/>
            <a:rect l="l" t="t" r="r" b="b"/>
            <a:pathLst>
              <a:path w="3920639" h="705715">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91032" y="-89250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a:off x="16153568" y="2389297"/>
            <a:ext cx="1665995" cy="1665995"/>
          </a:xfrm>
          <a:custGeom>
            <a:avLst/>
            <a:gdLst/>
            <a:ahLst/>
            <a:cxnLst/>
            <a:rect l="l" t="t" r="r" b="b"/>
            <a:pathLst>
              <a:path w="1665995" h="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5546747" y="782726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16326504" y="5985148"/>
            <a:ext cx="1320124" cy="1320124"/>
          </a:xfrm>
          <a:custGeom>
            <a:avLst/>
            <a:gdLst/>
            <a:ahLst/>
            <a:cxnLst/>
            <a:rect l="l" t="t" r="r" b="b"/>
            <a:pathLst>
              <a:path w="1320124" h="1320124">
                <a:moveTo>
                  <a:pt x="0" y="0"/>
                </a:moveTo>
                <a:lnTo>
                  <a:pt x="1320124" y="0"/>
                </a:lnTo>
                <a:lnTo>
                  <a:pt x="1320124" y="1320124"/>
                </a:lnTo>
                <a:lnTo>
                  <a:pt x="0" y="1320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3105014" y="-1844324"/>
            <a:ext cx="3688648" cy="3688648"/>
          </a:xfrm>
          <a:custGeom>
            <a:avLst/>
            <a:gdLst/>
            <a:ahLst/>
            <a:cxnLst/>
            <a:rect l="l" t="t" r="r" b="b"/>
            <a:pathLst>
              <a:path w="3688648" h="3688648">
                <a:moveTo>
                  <a:pt x="0" y="0"/>
                </a:moveTo>
                <a:lnTo>
                  <a:pt x="3688649" y="0"/>
                </a:lnTo>
                <a:lnTo>
                  <a:pt x="3688649" y="3688648"/>
                </a:lnTo>
                <a:lnTo>
                  <a:pt x="0" y="368864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Freeform 20"/>
          <p:cNvSpPr/>
          <p:nvPr/>
        </p:nvSpPr>
        <p:spPr>
          <a:xfrm rot="-10800000" flipH="1">
            <a:off x="16153568" y="606788"/>
            <a:ext cx="1665995" cy="1665995"/>
          </a:xfrm>
          <a:custGeom>
            <a:avLst/>
            <a:gdLst/>
            <a:ahLst/>
            <a:cxnLst/>
            <a:rect l="l" t="t" r="r" b="b"/>
            <a:pathLst>
              <a:path w="1665995" h="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3259375" y="3542063"/>
            <a:ext cx="10993239" cy="3588996"/>
          </a:xfrm>
          <a:prstGeom prst="rect">
            <a:avLst/>
          </a:prstGeom>
        </p:spPr>
        <p:txBody>
          <a:bodyPr lIns="0" tIns="0" rIns="0" bIns="0" rtlCol="0" anchor="t">
            <a:spAutoFit/>
          </a:bodyPr>
          <a:lstStyle/>
          <a:p>
            <a:pPr algn="ctr">
              <a:lnSpc>
                <a:spcPct val="150000"/>
              </a:lnSpc>
            </a:pPr>
            <a:r>
              <a:rPr lang="en-US" sz="5400" b="1" dirty="0">
                <a:solidFill>
                  <a:srgbClr val="30318B"/>
                </a:solidFill>
                <a:latin typeface="Rosario Bold"/>
                <a:ea typeface="Rosario Bold"/>
                <a:cs typeface="Rosario Bold"/>
                <a:sym typeface="Rosario Bold"/>
              </a:rPr>
              <a:t>EVALUATION OF CUSTOMER SPENDING ON FOOD PRODUCTS USING MACHINE LEARNING</a:t>
            </a:r>
          </a:p>
        </p:txBody>
      </p:sp>
      <p:sp>
        <p:nvSpPr>
          <p:cNvPr id="22" name="TextBox 22"/>
          <p:cNvSpPr txBox="1"/>
          <p:nvPr/>
        </p:nvSpPr>
        <p:spPr>
          <a:xfrm>
            <a:off x="4889016" y="8308973"/>
            <a:ext cx="8111475" cy="975523"/>
          </a:xfrm>
          <a:prstGeom prst="rect">
            <a:avLst/>
          </a:prstGeom>
        </p:spPr>
        <p:txBody>
          <a:bodyPr lIns="0" tIns="0" rIns="0" bIns="0" rtlCol="0" anchor="t">
            <a:spAutoFit/>
          </a:bodyPr>
          <a:lstStyle/>
          <a:p>
            <a:pPr algn="ctr">
              <a:lnSpc>
                <a:spcPts val="8317"/>
              </a:lnSpc>
            </a:pPr>
            <a:r>
              <a:rPr lang="en-US" sz="5941" dirty="0">
                <a:solidFill>
                  <a:srgbClr val="30318B"/>
                </a:solidFill>
                <a:latin typeface="Rosario"/>
                <a:ea typeface="Rosario"/>
                <a:cs typeface="Rosario"/>
                <a:sym typeface="Rosario"/>
              </a:rPr>
              <a:t>BY STUDENT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67144" y="7591927"/>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21"/>
          <p:cNvSpPr txBox="1"/>
          <p:nvPr/>
        </p:nvSpPr>
        <p:spPr>
          <a:xfrm>
            <a:off x="4175160" y="447420"/>
            <a:ext cx="9937680" cy="1331839"/>
          </a:xfrm>
          <a:prstGeom prst="rect">
            <a:avLst/>
          </a:prstGeom>
        </p:spPr>
        <p:txBody>
          <a:bodyPr wrap="square" lIns="0" tIns="0" rIns="0" bIns="0" rtlCol="0" anchor="t">
            <a:spAutoFit/>
          </a:bodyPr>
          <a:lstStyle/>
          <a:p>
            <a:pPr algn="ctr">
              <a:lnSpc>
                <a:spcPts val="11847"/>
              </a:lnSpc>
            </a:pPr>
            <a:r>
              <a:rPr lang="en-US" sz="5400" b="1" dirty="0">
                <a:solidFill>
                  <a:srgbClr val="30318B"/>
                </a:solidFill>
                <a:latin typeface="Rosario Bold"/>
                <a:ea typeface="Rosario Bold"/>
                <a:cs typeface="Rosario Bold"/>
                <a:sym typeface="Rosario Bold"/>
              </a:rPr>
              <a:t>PROJECT OVERVIEW</a:t>
            </a:r>
          </a:p>
        </p:txBody>
      </p:sp>
      <p:sp>
        <p:nvSpPr>
          <p:cNvPr id="22" name="TextBox 22"/>
          <p:cNvSpPr txBox="1"/>
          <p:nvPr/>
        </p:nvSpPr>
        <p:spPr>
          <a:xfrm>
            <a:off x="690846" y="3589766"/>
            <a:ext cx="9937680" cy="5349093"/>
          </a:xfrm>
          <a:prstGeom prst="rect">
            <a:avLst/>
          </a:prstGeom>
        </p:spPr>
        <p:txBody>
          <a:bodyPr lIns="0" tIns="0" rIns="0" bIns="0" rtlCol="0" anchor="t">
            <a:spAutoFit/>
          </a:bodyPr>
          <a:lstStyle/>
          <a:p>
            <a:pPr marL="342900" lvl="0" indent="-342900" algn="just">
              <a:lnSpc>
                <a:spcPct val="150000"/>
              </a:lnSpc>
              <a:spcBef>
                <a:spcPts val="1000"/>
              </a:spcBef>
              <a:buFont typeface="Arial" panose="020B0604020202020204" pitchFamily="34" charset="0"/>
              <a:buChar char="●"/>
            </a:pPr>
            <a:r>
              <a:rPr lang="en-GB" sz="2800" u="none" strike="noStrike" dirty="0">
                <a:effectLst/>
                <a:latin typeface="Rosario" panose="020B0604020202020204" charset="0"/>
                <a:ea typeface="Times New Roman" panose="02020603050405020304" pitchFamily="18" charset="0"/>
              </a:rPr>
              <a:t>Revenue in the retail food market has reached $9.09 trillion in 2024 and it is expected to grow by 6.48% CAGR (Statista, 2024).</a:t>
            </a:r>
            <a:endParaRPr lang="en-IN" sz="2800" u="none" strike="noStrike" dirty="0">
              <a:effectLst/>
              <a:latin typeface="Rosario" panose="020B0604020202020204" charset="0"/>
              <a:ea typeface="Times New Roman" panose="02020603050405020304" pitchFamily="18" charset="0"/>
            </a:endParaRPr>
          </a:p>
          <a:p>
            <a:pPr marL="342900" lvl="0" indent="-342900" algn="just">
              <a:lnSpc>
                <a:spcPct val="150000"/>
              </a:lnSpc>
              <a:spcBef>
                <a:spcPts val="1000"/>
              </a:spcBef>
              <a:spcAft>
                <a:spcPts val="0"/>
              </a:spcAft>
              <a:buFont typeface="Arial" panose="020B0604020202020204" pitchFamily="34" charset="0"/>
              <a:buChar char="●"/>
            </a:pPr>
            <a:r>
              <a:rPr lang="en-GB" sz="2800" u="none" strike="noStrike" dirty="0">
                <a:effectLst/>
                <a:latin typeface="Rosario" panose="020B0604020202020204" charset="0"/>
                <a:ea typeface="Times New Roman" panose="02020603050405020304" pitchFamily="18" charset="0"/>
              </a:rPr>
              <a:t>This project aims to evaluate customer spending patterns on food products using Machine Learning (ML) techniques.</a:t>
            </a:r>
            <a:endParaRPr lang="en-IN" sz="2800" u="none" strike="noStrike" dirty="0">
              <a:effectLst/>
              <a:latin typeface="Rosario" panose="020B0604020202020204" charset="0"/>
              <a:ea typeface="Times New Roman" panose="02020603050405020304" pitchFamily="18" charset="0"/>
            </a:endParaRPr>
          </a:p>
          <a:p>
            <a:pPr marL="342900" lvl="0" indent="-342900" algn="just">
              <a:lnSpc>
                <a:spcPct val="150000"/>
              </a:lnSpc>
              <a:spcBef>
                <a:spcPts val="1000"/>
              </a:spcBef>
              <a:spcAft>
                <a:spcPts val="0"/>
              </a:spcAft>
              <a:buFont typeface="Arial" panose="020B0604020202020204" pitchFamily="34" charset="0"/>
              <a:buChar char="●"/>
            </a:pPr>
            <a:r>
              <a:rPr lang="en-GB" sz="2800" u="none" strike="noStrike" dirty="0">
                <a:effectLst/>
                <a:latin typeface="Rosario" panose="020B0604020202020204" charset="0"/>
                <a:ea typeface="Times New Roman" panose="02020603050405020304" pitchFamily="18" charset="0"/>
              </a:rPr>
              <a:t>Through leveraging Machine Learning (Classification and Clustering technique), the project intends to uncover underlying patterns, customer segments and regional preferences of products.</a:t>
            </a:r>
            <a:endParaRPr lang="en-IN" sz="2800" u="none" strike="noStrike" dirty="0">
              <a:effectLst/>
              <a:latin typeface="Rosario" panose="020B0604020202020204" charset="0"/>
              <a:ea typeface="Times New Roman" panose="02020603050405020304" pitchFamily="18" charset="0"/>
            </a:endParaRPr>
          </a:p>
        </p:txBody>
      </p:sp>
      <p:pic>
        <p:nvPicPr>
          <p:cNvPr id="23" name="image1.png">
            <a:extLst>
              <a:ext uri="{FF2B5EF4-FFF2-40B4-BE49-F238E27FC236}">
                <a16:creationId xmlns:a16="http://schemas.microsoft.com/office/drawing/2014/main" id="{5128BCD9-44D9-75A4-6E72-9FB2D1D3431D}"/>
              </a:ext>
            </a:extLst>
          </p:cNvPr>
          <p:cNvPicPr/>
          <p:nvPr/>
        </p:nvPicPr>
        <p:blipFill>
          <a:blip r:embed="rId13"/>
          <a:srcRect/>
          <a:stretch>
            <a:fillRect/>
          </a:stretch>
        </p:blipFill>
        <p:spPr>
          <a:xfrm>
            <a:off x="11630753" y="3643000"/>
            <a:ext cx="5730875" cy="2832100"/>
          </a:xfrm>
          <a:prstGeom prst="rect">
            <a:avLst/>
          </a:prstGeom>
          <a:ln/>
        </p:spPr>
      </p:pic>
      <p:sp>
        <p:nvSpPr>
          <p:cNvPr id="24" name="TextBox 23">
            <a:extLst>
              <a:ext uri="{FF2B5EF4-FFF2-40B4-BE49-F238E27FC236}">
                <a16:creationId xmlns:a16="http://schemas.microsoft.com/office/drawing/2014/main" id="{B795A6FD-FEE7-2D83-88F4-8ACD724421E3}"/>
              </a:ext>
            </a:extLst>
          </p:cNvPr>
          <p:cNvSpPr txBox="1"/>
          <p:nvPr/>
        </p:nvSpPr>
        <p:spPr>
          <a:xfrm>
            <a:off x="12084508" y="6972694"/>
            <a:ext cx="5474428" cy="1001813"/>
          </a:xfrm>
          <a:prstGeom prst="rect">
            <a:avLst/>
          </a:prstGeom>
          <a:noFill/>
        </p:spPr>
        <p:txBody>
          <a:bodyPr wrap="square" rtlCol="0">
            <a:spAutoFit/>
          </a:bodyPr>
          <a:lstStyle/>
          <a:p>
            <a:pPr algn="ctr">
              <a:lnSpc>
                <a:spcPct val="150000"/>
              </a:lnSpc>
              <a:spcBef>
                <a:spcPts val="1000"/>
              </a:spcBef>
            </a:pPr>
            <a:r>
              <a:rPr lang="en-GB" sz="1800" b="1" i="1" dirty="0">
                <a:effectLst/>
                <a:latin typeface="Times New Roman" panose="02020603050405020304" pitchFamily="18" charset="0"/>
                <a:ea typeface="Times New Roman" panose="02020603050405020304" pitchFamily="18" charset="0"/>
              </a:rPr>
              <a:t>Figure 1: Revenue in the retail food market</a:t>
            </a:r>
            <a:endParaRPr lang="en-IN" sz="1800" dirty="0">
              <a:effectLst/>
              <a:latin typeface="Times New Roman" panose="02020603050405020304" pitchFamily="18" charset="0"/>
              <a:ea typeface="Times New Roman" panose="02020603050405020304" pitchFamily="18" charset="0"/>
            </a:endParaRPr>
          </a:p>
          <a:p>
            <a:pPr algn="ctr">
              <a:lnSpc>
                <a:spcPct val="150000"/>
              </a:lnSpc>
              <a:spcBef>
                <a:spcPts val="1000"/>
              </a:spcBef>
            </a:pPr>
            <a:r>
              <a:rPr lang="en-GB" sz="1800" dirty="0">
                <a:effectLst/>
                <a:latin typeface="Times New Roman" panose="02020603050405020304" pitchFamily="18" charset="0"/>
                <a:ea typeface="Times New Roman" panose="02020603050405020304" pitchFamily="18" charset="0"/>
              </a:rPr>
              <a:t>(Source: Statista, 2024)</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1"/>
          <p:cNvSpPr txBox="1"/>
          <p:nvPr/>
        </p:nvSpPr>
        <p:spPr>
          <a:xfrm>
            <a:off x="2483967" y="-164386"/>
            <a:ext cx="13339399" cy="1331839"/>
          </a:xfrm>
          <a:prstGeom prst="rect">
            <a:avLst/>
          </a:prstGeom>
        </p:spPr>
        <p:txBody>
          <a:bodyPr wrap="square" lIns="0" tIns="0" rIns="0" bIns="0" rtlCol="0" anchor="t">
            <a:spAutoFit/>
          </a:bodyPr>
          <a:lstStyle/>
          <a:p>
            <a:pPr algn="ctr">
              <a:lnSpc>
                <a:spcPts val="11847"/>
              </a:lnSpc>
            </a:pPr>
            <a:r>
              <a:rPr lang="en-US" sz="5400" b="1" dirty="0">
                <a:solidFill>
                  <a:srgbClr val="30318B"/>
                </a:solidFill>
                <a:latin typeface="Rosario Bold"/>
                <a:ea typeface="Rosario Bold"/>
                <a:cs typeface="Rosario Bold"/>
                <a:sym typeface="Rosario Bold"/>
              </a:rPr>
              <a:t>PROJECT PLAN - A TIMELINE WITH DATES</a:t>
            </a:r>
          </a:p>
        </p:txBody>
      </p:sp>
      <p:graphicFrame>
        <p:nvGraphicFramePr>
          <p:cNvPr id="25" name="Table 24">
            <a:extLst>
              <a:ext uri="{FF2B5EF4-FFF2-40B4-BE49-F238E27FC236}">
                <a16:creationId xmlns:a16="http://schemas.microsoft.com/office/drawing/2014/main" id="{115EC7A0-07C8-7E6A-02F1-5B1078D1EDB5}"/>
              </a:ext>
            </a:extLst>
          </p:cNvPr>
          <p:cNvGraphicFramePr>
            <a:graphicFrameLocks noGrp="1"/>
          </p:cNvGraphicFramePr>
          <p:nvPr>
            <p:extLst>
              <p:ext uri="{D42A27DB-BD31-4B8C-83A1-F6EECF244321}">
                <p14:modId xmlns:p14="http://schemas.microsoft.com/office/powerpoint/2010/main" val="2610721871"/>
              </p:ext>
            </p:extLst>
          </p:nvPr>
        </p:nvGraphicFramePr>
        <p:xfrm>
          <a:off x="19334" y="1181101"/>
          <a:ext cx="18268666" cy="9105905"/>
        </p:xfrm>
        <a:graphic>
          <a:graphicData uri="http://schemas.openxmlformats.org/drawingml/2006/table">
            <a:tbl>
              <a:tblPr>
                <a:tableStyleId>{5C22544A-7EE6-4342-B048-85BDC9FD1C3A}</a:tableStyleId>
              </a:tblPr>
              <a:tblGrid>
                <a:gridCol w="1370150">
                  <a:extLst>
                    <a:ext uri="{9D8B030D-6E8A-4147-A177-3AD203B41FA5}">
                      <a16:colId xmlns:a16="http://schemas.microsoft.com/office/drawing/2014/main" val="3147698319"/>
                    </a:ext>
                  </a:extLst>
                </a:gridCol>
                <a:gridCol w="2892539">
                  <a:extLst>
                    <a:ext uri="{9D8B030D-6E8A-4147-A177-3AD203B41FA5}">
                      <a16:colId xmlns:a16="http://schemas.microsoft.com/office/drawing/2014/main" val="4122984858"/>
                    </a:ext>
                  </a:extLst>
                </a:gridCol>
                <a:gridCol w="9514930">
                  <a:extLst>
                    <a:ext uri="{9D8B030D-6E8A-4147-A177-3AD203B41FA5}">
                      <a16:colId xmlns:a16="http://schemas.microsoft.com/office/drawing/2014/main" val="2921981874"/>
                    </a:ext>
                  </a:extLst>
                </a:gridCol>
                <a:gridCol w="4491047">
                  <a:extLst>
                    <a:ext uri="{9D8B030D-6E8A-4147-A177-3AD203B41FA5}">
                      <a16:colId xmlns:a16="http://schemas.microsoft.com/office/drawing/2014/main" val="1553747317"/>
                    </a:ext>
                  </a:extLst>
                </a:gridCol>
              </a:tblGrid>
              <a:tr h="347309">
                <a:tc>
                  <a:txBody>
                    <a:bodyPr/>
                    <a:lstStyle/>
                    <a:p>
                      <a:pPr algn="just">
                        <a:lnSpc>
                          <a:spcPct val="100000"/>
                        </a:lnSpc>
                        <a:spcBef>
                          <a:spcPts val="1200"/>
                        </a:spcBef>
                      </a:pPr>
                      <a:r>
                        <a:rPr lang="en-GB" sz="900" dirty="0">
                          <a:effectLst/>
                        </a:rPr>
                        <a:t>Week</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Task</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Description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Deliverables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80181861"/>
                  </a:ext>
                </a:extLst>
              </a:tr>
              <a:tr h="227988">
                <a:tc rowSpan="4">
                  <a:txBody>
                    <a:bodyPr/>
                    <a:lstStyle/>
                    <a:p>
                      <a:pPr algn="just">
                        <a:lnSpc>
                          <a:spcPct val="100000"/>
                        </a:lnSpc>
                        <a:spcBef>
                          <a:spcPts val="1200"/>
                        </a:spcBef>
                      </a:pPr>
                      <a:r>
                        <a:rPr lang="en-GB" sz="900" dirty="0">
                          <a:effectLst/>
                        </a:rPr>
                        <a:t>1</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rowSpan="4">
                  <a:txBody>
                    <a:bodyPr/>
                    <a:lstStyle/>
                    <a:p>
                      <a:pPr algn="just">
                        <a:lnSpc>
                          <a:spcPct val="100000"/>
                        </a:lnSpc>
                        <a:spcBef>
                          <a:spcPts val="1200"/>
                        </a:spcBef>
                      </a:pPr>
                      <a:r>
                        <a:rPr lang="en-GB" sz="900" dirty="0">
                          <a:effectLst/>
                        </a:rPr>
                        <a:t>Project Setup and Understanding</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Define project goals and scope.</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Project timeline and novelty</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306106825"/>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Development of aim and objectives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Approval of aim and objectives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712793718"/>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Project proposal</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Initial data exploration report</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035985316"/>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Review and explore the dataset for initial understanding.</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024145311"/>
                  </a:ext>
                </a:extLst>
              </a:tr>
              <a:tr h="260267">
                <a:tc rowSpan="4">
                  <a:txBody>
                    <a:bodyPr/>
                    <a:lstStyle/>
                    <a:p>
                      <a:pPr algn="just">
                        <a:lnSpc>
                          <a:spcPct val="100000"/>
                        </a:lnSpc>
                        <a:spcBef>
                          <a:spcPts val="1200"/>
                        </a:spcBef>
                      </a:pPr>
                      <a:r>
                        <a:rPr lang="en-GB" sz="900">
                          <a:effectLst/>
                        </a:rPr>
                        <a:t>2</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4">
                  <a:txBody>
                    <a:bodyPr/>
                    <a:lstStyle/>
                    <a:p>
                      <a:pPr algn="just">
                        <a:lnSpc>
                          <a:spcPct val="100000"/>
                        </a:lnSpc>
                        <a:spcBef>
                          <a:spcPts val="1200"/>
                        </a:spcBef>
                      </a:pPr>
                      <a:r>
                        <a:rPr lang="en-GB" sz="900" dirty="0">
                          <a:effectLst/>
                        </a:rPr>
                        <a:t>Data Collection and Loading</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Load the dataset.</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Clean and well-documented dataset.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761073859"/>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Verify data integrity and check for missing values.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Summary statistics.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4140933344"/>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Document data types and units of each variable.</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Visualisations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823574349"/>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Conduct exploratory data analysis (EDA).</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608152297"/>
                  </a:ext>
                </a:extLst>
              </a:tr>
              <a:tr h="260267">
                <a:tc rowSpan="4">
                  <a:txBody>
                    <a:bodyPr/>
                    <a:lstStyle/>
                    <a:p>
                      <a:pPr algn="just">
                        <a:lnSpc>
                          <a:spcPct val="100000"/>
                        </a:lnSpc>
                        <a:spcBef>
                          <a:spcPts val="1200"/>
                        </a:spcBef>
                      </a:pPr>
                      <a:r>
                        <a:rPr lang="en-GB" sz="900" dirty="0">
                          <a:effectLst/>
                        </a:rPr>
                        <a:t>3</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rowSpan="4">
                  <a:txBody>
                    <a:bodyPr/>
                    <a:lstStyle/>
                    <a:p>
                      <a:pPr algn="just">
                        <a:lnSpc>
                          <a:spcPct val="100000"/>
                        </a:lnSpc>
                        <a:spcBef>
                          <a:spcPts val="1200"/>
                        </a:spcBef>
                      </a:pPr>
                      <a:r>
                        <a:rPr lang="en-GB" sz="900" dirty="0">
                          <a:effectLst/>
                        </a:rPr>
                        <a:t>Data Preprocessing</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Handle any missing or outlier values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Pre-processed dataset.</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712115093"/>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Normalise/scale numerical features.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Normalised/scaled features.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837500118"/>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Convert categorical features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Training and testing datasets ready.</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517245865"/>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Split the dataset into training and testing sets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410481250"/>
                  </a:ext>
                </a:extLst>
              </a:tr>
              <a:tr h="260267">
                <a:tc rowSpan="2">
                  <a:txBody>
                    <a:bodyPr/>
                    <a:lstStyle/>
                    <a:p>
                      <a:pPr algn="just">
                        <a:lnSpc>
                          <a:spcPct val="100000"/>
                        </a:lnSpc>
                        <a:spcBef>
                          <a:spcPts val="1200"/>
                        </a:spcBef>
                      </a:pPr>
                      <a:r>
                        <a:rPr lang="en-GB" sz="900">
                          <a:effectLst/>
                        </a:rPr>
                        <a:t>4</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2">
                  <a:txBody>
                    <a:bodyPr/>
                    <a:lstStyle/>
                    <a:p>
                      <a:pPr algn="just">
                        <a:lnSpc>
                          <a:spcPct val="100000"/>
                        </a:lnSpc>
                        <a:spcBef>
                          <a:spcPts val="1200"/>
                        </a:spcBef>
                      </a:pPr>
                      <a:r>
                        <a:rPr lang="en-GB" sz="900" dirty="0">
                          <a:effectLst/>
                        </a:rPr>
                        <a:t>Feature Engineering and Selection</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Identify important features using techniques like correlation analysis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Final list of selected features.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6499883"/>
                  </a:ext>
                </a:extLst>
              </a:tr>
              <a:tr h="289155">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Perform feature selection to remove irrelevant or redundant features.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Feature engineering report.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092489073"/>
                  </a:ext>
                </a:extLst>
              </a:tr>
              <a:tr h="260267">
                <a:tc rowSpan="3">
                  <a:txBody>
                    <a:bodyPr/>
                    <a:lstStyle/>
                    <a:p>
                      <a:pPr algn="just">
                        <a:lnSpc>
                          <a:spcPct val="100000"/>
                        </a:lnSpc>
                        <a:spcBef>
                          <a:spcPts val="1200"/>
                        </a:spcBef>
                      </a:pPr>
                      <a:r>
                        <a:rPr lang="en-GB" sz="900">
                          <a:effectLst/>
                        </a:rPr>
                        <a:t>5</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3">
                  <a:txBody>
                    <a:bodyPr/>
                    <a:lstStyle/>
                    <a:p>
                      <a:pPr algn="just">
                        <a:lnSpc>
                          <a:spcPct val="100000"/>
                        </a:lnSpc>
                        <a:spcBef>
                          <a:spcPts val="1200"/>
                        </a:spcBef>
                      </a:pPr>
                      <a:r>
                        <a:rPr lang="en-GB" sz="900">
                          <a:effectLst/>
                        </a:rPr>
                        <a:t>Model Selection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Research potential classification algorithms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Baseline model implementation.</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263830963"/>
                  </a:ext>
                </a:extLst>
              </a:tr>
              <a:tr h="549421">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Implement a baseline model</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Performance metrics (confusion matrix, accuracy, precision, recall, F1-score).</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76554943"/>
                  </a:ext>
                </a:extLst>
              </a:tr>
              <a:tr h="27535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Evaluate baseline performance using accuracy, precision, recall, and F1-score.</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085305452"/>
                  </a:ext>
                </a:extLst>
              </a:tr>
              <a:tr h="260267">
                <a:tc rowSpan="3">
                  <a:txBody>
                    <a:bodyPr/>
                    <a:lstStyle/>
                    <a:p>
                      <a:pPr algn="just">
                        <a:lnSpc>
                          <a:spcPct val="100000"/>
                        </a:lnSpc>
                        <a:spcBef>
                          <a:spcPts val="1200"/>
                        </a:spcBef>
                      </a:pPr>
                      <a:r>
                        <a:rPr lang="en-GB" sz="900">
                          <a:effectLst/>
                        </a:rPr>
                        <a:t>6 and 7</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3">
                  <a:txBody>
                    <a:bodyPr/>
                    <a:lstStyle/>
                    <a:p>
                      <a:pPr algn="just">
                        <a:lnSpc>
                          <a:spcPct val="100000"/>
                        </a:lnSpc>
                        <a:spcBef>
                          <a:spcPts val="1200"/>
                        </a:spcBef>
                      </a:pPr>
                      <a:r>
                        <a:rPr lang="en-GB" sz="900">
                          <a:effectLst/>
                        </a:rPr>
                        <a:t>Model Tuning and Optimisation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Hyperparameter tuning using techniques like Grid Search or Random Search.</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Optimized model implementation.</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505360470"/>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Optimise the best-performing models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Final performance metrics report.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590754488"/>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Re-evaluate performance metrics on test data.</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937534972"/>
                  </a:ext>
                </a:extLst>
              </a:tr>
              <a:tr h="345488">
                <a:tc rowSpan="2">
                  <a:txBody>
                    <a:bodyPr/>
                    <a:lstStyle/>
                    <a:p>
                      <a:pPr algn="just">
                        <a:lnSpc>
                          <a:spcPct val="100000"/>
                        </a:lnSpc>
                        <a:spcBef>
                          <a:spcPts val="1200"/>
                        </a:spcBef>
                      </a:pPr>
                      <a:r>
                        <a:rPr lang="en-GB" sz="900">
                          <a:effectLst/>
                        </a:rPr>
                        <a:t>8</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2">
                  <a:txBody>
                    <a:bodyPr/>
                    <a:lstStyle/>
                    <a:p>
                      <a:pPr algn="just">
                        <a:lnSpc>
                          <a:spcPct val="100000"/>
                        </a:lnSpc>
                        <a:spcBef>
                          <a:spcPts val="1200"/>
                        </a:spcBef>
                      </a:pPr>
                      <a:r>
                        <a:rPr lang="en-GB" sz="900">
                          <a:effectLst/>
                        </a:rPr>
                        <a:t>Unsupervised Learning</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Implement clustering techniques (K-Means, Hierarchical Clustering) to explore customer segmentation.</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Customer segmentation report.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969278264"/>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Analyse and interpret cluster characteristics and patterns in customer spending behaviour.</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Visualisations of clusters.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035497016"/>
                  </a:ext>
                </a:extLst>
              </a:tr>
              <a:tr h="260267">
                <a:tc rowSpan="3">
                  <a:txBody>
                    <a:bodyPr/>
                    <a:lstStyle/>
                    <a:p>
                      <a:pPr algn="just">
                        <a:lnSpc>
                          <a:spcPct val="100000"/>
                        </a:lnSpc>
                        <a:spcBef>
                          <a:spcPts val="1200"/>
                        </a:spcBef>
                      </a:pPr>
                      <a:r>
                        <a:rPr lang="en-GB" sz="900">
                          <a:effectLst/>
                        </a:rPr>
                        <a:t>9</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3">
                  <a:txBody>
                    <a:bodyPr/>
                    <a:lstStyle/>
                    <a:p>
                      <a:pPr algn="just">
                        <a:lnSpc>
                          <a:spcPct val="100000"/>
                        </a:lnSpc>
                        <a:spcBef>
                          <a:spcPts val="1200"/>
                        </a:spcBef>
                      </a:pPr>
                      <a:r>
                        <a:rPr lang="en-GB" sz="900">
                          <a:effectLst/>
                        </a:rPr>
                        <a:t>Model Validation and Testing</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Conduct final validation using unseen test data.</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Final validation report.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109290548"/>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Evaluate model performance using accuracy, precision, recall, and F1-score.</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Performance metrics on test data.</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619972313"/>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Create confusion matrix and ROC curves.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Confusion matrix and ROC curve.</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721762737"/>
                  </a:ext>
                </a:extLst>
              </a:tr>
              <a:tr h="260267">
                <a:tc rowSpan="3">
                  <a:txBody>
                    <a:bodyPr/>
                    <a:lstStyle/>
                    <a:p>
                      <a:pPr algn="just">
                        <a:lnSpc>
                          <a:spcPct val="100000"/>
                        </a:lnSpc>
                        <a:spcBef>
                          <a:spcPts val="1200"/>
                        </a:spcBef>
                      </a:pPr>
                      <a:r>
                        <a:rPr lang="en-GB" sz="900">
                          <a:effectLst/>
                        </a:rPr>
                        <a:t>10</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3">
                  <a:txBody>
                    <a:bodyPr/>
                    <a:lstStyle/>
                    <a:p>
                      <a:pPr algn="just">
                        <a:lnSpc>
                          <a:spcPct val="100000"/>
                        </a:lnSpc>
                        <a:spcBef>
                          <a:spcPts val="1200"/>
                        </a:spcBef>
                      </a:pPr>
                      <a:r>
                        <a:rPr lang="en-GB" sz="900">
                          <a:effectLst/>
                        </a:rPr>
                        <a:t>Business Insights and Interpretation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Analyse model predictions to derive business insights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Business insights report.</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199299402"/>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Interpret customer spending behaviour across regions.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Presentation of key findings.</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907045370"/>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Provide actionable insights for stakeholders.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a:t>
                      </a:r>
                      <a:endParaRPr lang="en-IN" sz="90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238209545"/>
                  </a:ext>
                </a:extLst>
              </a:tr>
              <a:tr h="275357">
                <a:tc rowSpan="2">
                  <a:txBody>
                    <a:bodyPr/>
                    <a:lstStyle/>
                    <a:p>
                      <a:pPr algn="just">
                        <a:lnSpc>
                          <a:spcPct val="100000"/>
                        </a:lnSpc>
                        <a:spcBef>
                          <a:spcPts val="1200"/>
                        </a:spcBef>
                      </a:pPr>
                      <a:r>
                        <a:rPr lang="en-GB" sz="900">
                          <a:effectLst/>
                        </a:rPr>
                        <a:t>11</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2">
                  <a:txBody>
                    <a:bodyPr/>
                    <a:lstStyle/>
                    <a:p>
                      <a:pPr algn="just">
                        <a:lnSpc>
                          <a:spcPct val="100000"/>
                        </a:lnSpc>
                        <a:spcBef>
                          <a:spcPts val="1200"/>
                        </a:spcBef>
                      </a:pPr>
                      <a:r>
                        <a:rPr lang="en-GB" sz="900">
                          <a:effectLst/>
                        </a:rPr>
                        <a:t>Reporting and Documentation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Prepare a detailed project report covering objectives, methodology, results, and business insights.</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Final project report.</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4108572260"/>
                  </a:ext>
                </a:extLst>
              </a:tr>
              <a:tr h="260267">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a:effectLst/>
                        </a:rPr>
                        <a:t>- Document code, models, and results for reproducibility.</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Documented code and models.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853850377"/>
                  </a:ext>
                </a:extLst>
              </a:tr>
              <a:tr h="260267">
                <a:tc rowSpan="2">
                  <a:txBody>
                    <a:bodyPr/>
                    <a:lstStyle/>
                    <a:p>
                      <a:pPr algn="just">
                        <a:lnSpc>
                          <a:spcPct val="100000"/>
                        </a:lnSpc>
                        <a:spcBef>
                          <a:spcPts val="1200"/>
                        </a:spcBef>
                      </a:pPr>
                      <a:r>
                        <a:rPr lang="en-GB" sz="900">
                          <a:effectLst/>
                        </a:rPr>
                        <a:t>12</a:t>
                      </a:r>
                      <a:endParaRPr lang="en-IN" sz="900">
                        <a:effectLst/>
                        <a:latin typeface="Times New Roman" panose="02020603050405020304" pitchFamily="18" charset="0"/>
                        <a:ea typeface="Times New Roman" panose="02020603050405020304" pitchFamily="18" charset="0"/>
                      </a:endParaRPr>
                    </a:p>
                  </a:txBody>
                  <a:tcPr marL="12874" marR="12874" marT="2575" marB="0"/>
                </a:tc>
                <a:tc rowSpan="2">
                  <a:txBody>
                    <a:bodyPr/>
                    <a:lstStyle/>
                    <a:p>
                      <a:pPr algn="just">
                        <a:lnSpc>
                          <a:spcPct val="100000"/>
                        </a:lnSpc>
                        <a:spcBef>
                          <a:spcPts val="1200"/>
                        </a:spcBef>
                      </a:pPr>
                      <a:r>
                        <a:rPr lang="en-GB" sz="900">
                          <a:effectLst/>
                        </a:rPr>
                        <a:t>Presentation and Final Submission</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a:effectLst/>
                        </a:rPr>
                        <a:t>- Present the Research</a:t>
                      </a:r>
                      <a:endParaRPr lang="en-IN" sz="90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Final presentation.</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1263727657"/>
                  </a:ext>
                </a:extLst>
              </a:tr>
              <a:tr h="289155">
                <a:tc vMerge="1">
                  <a:txBody>
                    <a:bodyPr/>
                    <a:lstStyle/>
                    <a:p>
                      <a:endParaRPr lang="en-IN"/>
                    </a:p>
                  </a:txBody>
                  <a:tcPr/>
                </a:tc>
                <a:tc vMerge="1">
                  <a:txBody>
                    <a:bodyPr/>
                    <a:lstStyle/>
                    <a:p>
                      <a:endParaRPr lang="en-IN"/>
                    </a:p>
                  </a:txBody>
                  <a:tcPr/>
                </a:tc>
                <a:tc>
                  <a:txBody>
                    <a:bodyPr/>
                    <a:lstStyle/>
                    <a:p>
                      <a:pPr algn="just">
                        <a:lnSpc>
                          <a:spcPct val="100000"/>
                        </a:lnSpc>
                        <a:spcBef>
                          <a:spcPts val="1200"/>
                        </a:spcBef>
                      </a:pPr>
                      <a:r>
                        <a:rPr lang="en-GB" sz="900" dirty="0">
                          <a:effectLst/>
                        </a:rPr>
                        <a:t>- Provide recommendations based on insights.</a:t>
                      </a:r>
                      <a:endParaRPr lang="en-IN" sz="900" dirty="0">
                        <a:effectLst/>
                        <a:latin typeface="Times New Roman" panose="02020603050405020304" pitchFamily="18" charset="0"/>
                        <a:ea typeface="Times New Roman" panose="02020603050405020304" pitchFamily="18" charset="0"/>
                      </a:endParaRPr>
                    </a:p>
                  </a:txBody>
                  <a:tcPr marL="12874" marR="12874" marT="2575" marB="0"/>
                </a:tc>
                <a:tc>
                  <a:txBody>
                    <a:bodyPr/>
                    <a:lstStyle/>
                    <a:p>
                      <a:pPr algn="just">
                        <a:lnSpc>
                          <a:spcPct val="100000"/>
                        </a:lnSpc>
                        <a:spcBef>
                          <a:spcPts val="1200"/>
                        </a:spcBef>
                      </a:pPr>
                      <a:r>
                        <a:rPr lang="en-GB" sz="900" dirty="0">
                          <a:effectLst/>
                        </a:rPr>
                        <a:t>- Recommendations and future work outline.</a:t>
                      </a:r>
                      <a:endParaRPr lang="en-IN" sz="900" dirty="0">
                        <a:effectLst/>
                        <a:latin typeface="Times New Roman" panose="02020603050405020304" pitchFamily="18" charset="0"/>
                        <a:ea typeface="Times New Roman" panose="02020603050405020304" pitchFamily="18" charset="0"/>
                      </a:endParaRPr>
                    </a:p>
                  </a:txBody>
                  <a:tcPr marL="12874" marR="12874" marT="2575" marB="0"/>
                </a:tc>
                <a:extLst>
                  <a:ext uri="{0D108BD9-81ED-4DB2-BD59-A6C34878D82A}">
                    <a16:rowId xmlns:a16="http://schemas.microsoft.com/office/drawing/2014/main" val="366443278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TextBox 21"/>
          <p:cNvSpPr txBox="1"/>
          <p:nvPr/>
        </p:nvSpPr>
        <p:spPr>
          <a:xfrm>
            <a:off x="4949338" y="260125"/>
            <a:ext cx="8424863" cy="1313949"/>
          </a:xfrm>
          <a:prstGeom prst="rect">
            <a:avLst/>
          </a:prstGeom>
        </p:spPr>
        <p:txBody>
          <a:bodyPr lIns="0" tIns="0" rIns="0" bIns="0" rtlCol="0" anchor="t">
            <a:spAutoFit/>
          </a:bodyPr>
          <a:lstStyle/>
          <a:p>
            <a:pPr algn="ctr">
              <a:lnSpc>
                <a:spcPts val="11847"/>
              </a:lnSpc>
            </a:pPr>
            <a:r>
              <a:rPr lang="en-US" sz="5400" b="1" dirty="0">
                <a:solidFill>
                  <a:srgbClr val="30318B"/>
                </a:solidFill>
                <a:latin typeface="Rosario Bold"/>
                <a:ea typeface="Rosario Bold"/>
                <a:cs typeface="Rosario Bold"/>
                <a:sym typeface="Rosario Bold"/>
              </a:rPr>
              <a:t>DATA MANAGEMENT PLAN</a:t>
            </a:r>
          </a:p>
        </p:txBody>
      </p:sp>
      <p:graphicFrame>
        <p:nvGraphicFramePr>
          <p:cNvPr id="24" name="Diagram 23">
            <a:extLst>
              <a:ext uri="{FF2B5EF4-FFF2-40B4-BE49-F238E27FC236}">
                <a16:creationId xmlns:a16="http://schemas.microsoft.com/office/drawing/2014/main" id="{E5781A11-36D0-95E2-7DC2-3CF15083A164}"/>
              </a:ext>
            </a:extLst>
          </p:cNvPr>
          <p:cNvGraphicFramePr/>
          <p:nvPr>
            <p:extLst>
              <p:ext uri="{D42A27DB-BD31-4B8C-83A1-F6EECF244321}">
                <p14:modId xmlns:p14="http://schemas.microsoft.com/office/powerpoint/2010/main" val="3665218078"/>
              </p:ext>
            </p:extLst>
          </p:nvPr>
        </p:nvGraphicFramePr>
        <p:xfrm>
          <a:off x="3277008" y="2469664"/>
          <a:ext cx="12343992" cy="621769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4896909" y="212896"/>
            <a:ext cx="8424863" cy="1331839"/>
          </a:xfrm>
          <a:prstGeom prst="rect">
            <a:avLst/>
          </a:prstGeom>
        </p:spPr>
        <p:txBody>
          <a:bodyPr lIns="0" tIns="0" rIns="0" bIns="0" rtlCol="0" anchor="t">
            <a:spAutoFit/>
          </a:bodyPr>
          <a:lstStyle/>
          <a:p>
            <a:pPr algn="ctr">
              <a:lnSpc>
                <a:spcPts val="11847"/>
              </a:lnSpc>
            </a:pPr>
            <a:r>
              <a:rPr lang="en-US" sz="5400" b="1" dirty="0">
                <a:solidFill>
                  <a:srgbClr val="30318B"/>
                </a:solidFill>
                <a:latin typeface="Rosario Bold"/>
                <a:ea typeface="Rosario Bold"/>
                <a:cs typeface="Rosario Bold"/>
                <a:sym typeface="Rosario Bold"/>
              </a:rPr>
              <a:t>REFERENCES</a:t>
            </a:r>
          </a:p>
        </p:txBody>
      </p:sp>
      <p:sp>
        <p:nvSpPr>
          <p:cNvPr id="22" name="TextBox 22"/>
          <p:cNvSpPr txBox="1"/>
          <p:nvPr/>
        </p:nvSpPr>
        <p:spPr>
          <a:xfrm>
            <a:off x="2117759" y="2915309"/>
            <a:ext cx="14153713" cy="5656870"/>
          </a:xfrm>
          <a:prstGeom prst="rect">
            <a:avLst/>
          </a:prstGeom>
        </p:spPr>
        <p:txBody>
          <a:bodyPr wrap="square" lIns="0" tIns="0" rIns="0" bIns="0" rtlCol="0" anchor="t">
            <a:spAutoFit/>
          </a:bodyPr>
          <a:lstStyle/>
          <a:p>
            <a:pPr algn="just">
              <a:lnSpc>
                <a:spcPct val="150000"/>
              </a:lnSpc>
              <a:spcBef>
                <a:spcPts val="1000"/>
              </a:spcBef>
              <a:spcAft>
                <a:spcPts val="1200"/>
              </a:spcAft>
            </a:pPr>
            <a:r>
              <a:rPr lang="en-GB" sz="2800" dirty="0">
                <a:effectLst/>
                <a:latin typeface="Rosario" panose="020B0604020202020204" charset="0"/>
                <a:ea typeface="Times New Roman" panose="02020603050405020304" pitchFamily="18" charset="0"/>
              </a:rPr>
              <a:t>Cardoso, M. (2014) </a:t>
            </a:r>
            <a:r>
              <a:rPr lang="en-GB" sz="2800" i="1" dirty="0">
                <a:effectLst/>
                <a:latin typeface="Rosario" panose="020B0604020202020204" charset="0"/>
                <a:ea typeface="Times New Roman" panose="02020603050405020304" pitchFamily="18" charset="0"/>
              </a:rPr>
              <a:t>UCI Machine Learning Repository</a:t>
            </a:r>
            <a:r>
              <a:rPr lang="en-GB" sz="2800" dirty="0">
                <a:effectLst/>
                <a:latin typeface="Rosario" panose="020B0604020202020204" charset="0"/>
                <a:ea typeface="Times New Roman" panose="02020603050405020304" pitchFamily="18" charset="0"/>
              </a:rPr>
              <a:t>, </a:t>
            </a:r>
            <a:r>
              <a:rPr lang="en-GB" sz="2800" i="1" dirty="0">
                <a:effectLst/>
                <a:latin typeface="Rosario" panose="020B0604020202020204" charset="0"/>
                <a:ea typeface="Times New Roman" panose="02020603050405020304" pitchFamily="18" charset="0"/>
              </a:rPr>
              <a:t>archive.ics.uci.edu</a:t>
            </a:r>
            <a:r>
              <a:rPr lang="en-GB" sz="2800" dirty="0">
                <a:effectLst/>
                <a:latin typeface="Rosario" panose="020B0604020202020204" charset="0"/>
                <a:ea typeface="Times New Roman" panose="02020603050405020304" pitchFamily="18" charset="0"/>
              </a:rPr>
              <a:t>. Available at: https://archive.ics.uci.edu/dataset/292/wholesale+customers (Accessed: 16 October 2024).</a:t>
            </a:r>
            <a:endParaRPr lang="en-IN" sz="2800" dirty="0">
              <a:effectLst/>
              <a:latin typeface="Rosario" panose="020B0604020202020204" charset="0"/>
              <a:ea typeface="Times New Roman" panose="02020603050405020304" pitchFamily="18" charset="0"/>
            </a:endParaRPr>
          </a:p>
          <a:p>
            <a:pPr algn="just">
              <a:lnSpc>
                <a:spcPct val="150000"/>
              </a:lnSpc>
              <a:spcBef>
                <a:spcPts val="1000"/>
              </a:spcBef>
              <a:spcAft>
                <a:spcPts val="1200"/>
              </a:spcAft>
            </a:pPr>
            <a:r>
              <a:rPr lang="en-GB" sz="2800" dirty="0">
                <a:effectLst/>
                <a:latin typeface="Rosario" panose="020B0604020202020204" charset="0"/>
                <a:ea typeface="Times New Roman" panose="02020603050405020304" pitchFamily="18" charset="0"/>
              </a:rPr>
              <a:t>Government of UK (1988) </a:t>
            </a:r>
            <a:r>
              <a:rPr lang="en-GB" sz="2800" i="1" dirty="0">
                <a:effectLst/>
                <a:latin typeface="Rosario" panose="020B0604020202020204" charset="0"/>
                <a:ea typeface="Times New Roman" panose="02020603050405020304" pitchFamily="18" charset="0"/>
              </a:rPr>
              <a:t>Copyright, Designs and Patents Act 1988</a:t>
            </a:r>
            <a:r>
              <a:rPr lang="en-GB" sz="2800" dirty="0">
                <a:effectLst/>
                <a:latin typeface="Rosario" panose="020B0604020202020204" charset="0"/>
                <a:ea typeface="Times New Roman" panose="02020603050405020304" pitchFamily="18" charset="0"/>
              </a:rPr>
              <a:t>, </a:t>
            </a:r>
            <a:r>
              <a:rPr lang="en-GB" sz="2800" i="1" dirty="0">
                <a:effectLst/>
                <a:latin typeface="Rosario" panose="020B0604020202020204" charset="0"/>
                <a:ea typeface="Times New Roman" panose="02020603050405020304" pitchFamily="18" charset="0"/>
              </a:rPr>
              <a:t>Legislation.gov.uk</a:t>
            </a:r>
            <a:r>
              <a:rPr lang="en-GB" sz="2800" dirty="0">
                <a:effectLst/>
                <a:latin typeface="Rosario" panose="020B0604020202020204" charset="0"/>
                <a:ea typeface="Times New Roman" panose="02020603050405020304" pitchFamily="18" charset="0"/>
              </a:rPr>
              <a:t>. www.legislation.gov.uk. Available at: https://www.legislation.gov.uk/ukpga/1988/48/contents (Accessed: 16 October 2024).</a:t>
            </a:r>
            <a:endParaRPr lang="en-IN" sz="2800" dirty="0">
              <a:effectLst/>
              <a:latin typeface="Rosario" panose="020B0604020202020204" charset="0"/>
              <a:ea typeface="Times New Roman" panose="02020603050405020304" pitchFamily="18" charset="0"/>
            </a:endParaRPr>
          </a:p>
          <a:p>
            <a:pPr algn="just">
              <a:lnSpc>
                <a:spcPct val="150000"/>
              </a:lnSpc>
              <a:spcBef>
                <a:spcPts val="1000"/>
              </a:spcBef>
              <a:spcAft>
                <a:spcPts val="1200"/>
              </a:spcAft>
            </a:pPr>
            <a:r>
              <a:rPr lang="en-GB" sz="2800" dirty="0">
                <a:effectLst/>
                <a:latin typeface="Rosario" panose="020B0604020202020204" charset="0"/>
                <a:ea typeface="Times New Roman" panose="02020603050405020304" pitchFamily="18" charset="0"/>
              </a:rPr>
              <a:t>Statista (2024) </a:t>
            </a:r>
            <a:r>
              <a:rPr lang="en-GB" sz="2800" i="1" dirty="0">
                <a:effectLst/>
                <a:latin typeface="Rosario" panose="020B0604020202020204" charset="0"/>
                <a:ea typeface="Times New Roman" panose="02020603050405020304" pitchFamily="18" charset="0"/>
              </a:rPr>
              <a:t>Food - Worldwide | Statista Market Forecast</a:t>
            </a:r>
            <a:r>
              <a:rPr lang="en-GB" sz="2800" dirty="0">
                <a:effectLst/>
                <a:latin typeface="Rosario" panose="020B0604020202020204" charset="0"/>
                <a:ea typeface="Times New Roman" panose="02020603050405020304" pitchFamily="18" charset="0"/>
              </a:rPr>
              <a:t>, </a:t>
            </a:r>
            <a:r>
              <a:rPr lang="en-GB" sz="2800" i="1" dirty="0">
                <a:effectLst/>
                <a:latin typeface="Rosario" panose="020B0604020202020204" charset="0"/>
                <a:ea typeface="Times New Roman" panose="02020603050405020304" pitchFamily="18" charset="0"/>
              </a:rPr>
              <a:t>Statista</a:t>
            </a:r>
            <a:r>
              <a:rPr lang="en-GB" sz="2800" dirty="0">
                <a:effectLst/>
                <a:latin typeface="Rosario" panose="020B0604020202020204" charset="0"/>
                <a:ea typeface="Times New Roman" panose="02020603050405020304" pitchFamily="18" charset="0"/>
              </a:rPr>
              <a:t>. www.statista.com. Available at: https://www.statista.com/outlook/cmo/food/worldwide (Accessed: 16 October 2024).</a:t>
            </a:r>
            <a:endParaRPr lang="en-IN" sz="2800" dirty="0">
              <a:effectLst/>
              <a:latin typeface="Rosario" panose="020B0604020202020204"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4013827" y="3189756"/>
            <a:ext cx="10260346" cy="4240862"/>
          </a:xfrm>
          <a:prstGeom prst="rect">
            <a:avLst/>
          </a:prstGeom>
        </p:spPr>
        <p:txBody>
          <a:bodyPr lIns="0" tIns="0" rIns="0" bIns="0" rtlCol="0" anchor="t">
            <a:spAutoFit/>
          </a:bodyPr>
          <a:lstStyle/>
          <a:p>
            <a:pPr algn="ctr">
              <a:lnSpc>
                <a:spcPts val="16347"/>
              </a:lnSpc>
            </a:pPr>
            <a:r>
              <a:rPr lang="en-US" sz="16512" b="1">
                <a:solidFill>
                  <a:srgbClr val="30318B"/>
                </a:solidFill>
                <a:latin typeface="Rosario Bold"/>
                <a:ea typeface="Rosario Bold"/>
                <a:cs typeface="Rosario Bold"/>
                <a:sym typeface="Rosario Bold"/>
              </a:rPr>
              <a:t>THANK</a:t>
            </a:r>
          </a:p>
          <a:p>
            <a:pPr algn="ctr">
              <a:lnSpc>
                <a:spcPts val="16347"/>
              </a:lnSpc>
            </a:pPr>
            <a:r>
              <a:rPr lang="en-US" sz="16512" b="1">
                <a:solidFill>
                  <a:srgbClr val="30318B"/>
                </a:solidFill>
                <a:latin typeface="Rosario Bold"/>
                <a:ea typeface="Rosario Bold"/>
                <a:cs typeface="Rosario Bold"/>
                <a:sym typeface="Rosario 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1147</Words>
  <PresentationFormat>Custom</PresentationFormat>
  <Paragraphs>115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Rosario</vt:lpstr>
      <vt:lpstr>Rosario Bold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2024-10-16T07:59:45Z</dcterms:modified>
  <dc:identifier>DAGTt5CcwPw</dc:identifier>
</cp:coreProperties>
</file>