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5" r:id="rId13"/>
    <p:sldId id="2146847066" r:id="rId14"/>
    <p:sldId id="2146847063" r:id="rId15"/>
    <p:sldId id="2146847064" r:id="rId16"/>
    <p:sldId id="268" r:id="rId17"/>
    <p:sldId id="2146847055" r:id="rId18"/>
    <p:sldId id="269" r:id="rId19"/>
    <p:sldId id="2146847059" r:id="rId20"/>
    <p:sldId id="2146847060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docs/machine-learning" TargetMode="External"/><Relationship Id="rId2" Type="http://schemas.openxmlformats.org/officeDocument/2006/relationships/hyperlink" Target="https://www.kaggle.com/datasets/shivamb/machine-predictive-maintenance-classific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Predictive Maintenance of Industrial Machinery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573" y="4586365"/>
            <a:ext cx="1025213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Kancharla Badri Narayana- Vasavi College of Engineering - IT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218DD-B60B-074A-3000-5808459B1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BC7020-97FF-F363-D9C4-0EFA172B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D3C80-C2E3-3593-A5DF-EFEE0204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53" y="1232452"/>
            <a:ext cx="10594693" cy="504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3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1608A-690F-EA2F-A09C-888A415A7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AC6D7E-EB15-30D5-035A-FA10B4CA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7D5F3D-AB43-0CE9-EA93-78EFC5DE5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432" y="1301750"/>
            <a:ext cx="10285136" cy="4673600"/>
          </a:xfrm>
        </p:spPr>
      </p:pic>
    </p:spTree>
    <p:extLst>
      <p:ext uri="{BB962C8B-B14F-4D97-AF65-F5344CB8AC3E}">
        <p14:creationId xmlns:p14="http://schemas.microsoft.com/office/powerpoint/2010/main" val="68320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96708-DD3E-EB53-EB26-B0A27D14B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B4F4EB-40C2-DD8B-0704-0DA4B7CC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B0276E-C9BB-B6F0-5FD6-87DB7849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432" y="1301750"/>
            <a:ext cx="10285136" cy="46736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902BB6-BADF-8C4A-44C1-9B00ABD3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5" y="1232453"/>
            <a:ext cx="11228439" cy="4923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72EE8-B2B9-DD11-1199-9F52BDC04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5310"/>
            <a:ext cx="12192000" cy="5527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972336-72B8-E72E-E802-0A2B57BDB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55780"/>
            <a:ext cx="12192000" cy="55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9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91B9D-CFF8-3312-0E64-99ACA1430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6750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Findings: </a:t>
            </a:r>
            <a:r>
              <a:rPr lang="en-IN" dirty="0" err="1"/>
              <a:t>AutoAI’s</a:t>
            </a:r>
            <a:r>
              <a:rPr lang="en-IN" dirty="0"/>
              <a:t> Snap Random Forest Classifier achieves 0.997 accuracy (holdout), with 99.7% overall percent correct across failure types.</a:t>
            </a:r>
          </a:p>
          <a:p>
            <a:r>
              <a:rPr lang="en-IN" dirty="0"/>
              <a:t>Effectiveness: High precision (e.g., 100% for No Failure, Tool Wear Failure) and recall (e.g., 10/10 for Heat Dissipation Failure) ensure reliable failure predictions, reducing industrial downtime.</a:t>
            </a:r>
          </a:p>
          <a:p>
            <a:r>
              <a:rPr lang="en-IN" dirty="0"/>
              <a:t>Challenges: Imbalanced data (e.g., Random Failures misclassified) and Lite tier compute limits impacted rare failure detection.</a:t>
            </a:r>
          </a:p>
          <a:p>
            <a:r>
              <a:rPr lang="en-IN" dirty="0"/>
              <a:t>Improvements: Enhance model with more diverse data, optimize for edge cases.</a:t>
            </a:r>
          </a:p>
          <a:p>
            <a:r>
              <a:rPr lang="en-IN" dirty="0"/>
              <a:t>Importance: Accurate failure predictions are critical for proactive maintenance, minimizing costs and enhancing machinery reliability.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Future Scope</a:t>
            </a:r>
          </a:p>
          <a:p>
            <a:r>
              <a:rPr lang="en-US" sz="2000" dirty="0"/>
              <a:t>Add vibration, humidity data</a:t>
            </a:r>
          </a:p>
          <a:p>
            <a:r>
              <a:rPr lang="en-US" sz="2000" dirty="0"/>
              <a:t>Scale to multiple sites</a:t>
            </a:r>
          </a:p>
          <a:p>
            <a:r>
              <a:rPr lang="en-US" sz="2000" dirty="0"/>
              <a:t>Explore edge computing, deep learning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Kaggle: </a:t>
            </a:r>
            <a:r>
              <a:rPr lang="en-US" sz="2400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https://www.kaggle.com/datasets/shivamb/machine-predictive-maintenance-classification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IBM Watson Docs: </a:t>
            </a:r>
            <a:r>
              <a:rPr lang="en-US" sz="2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https://cloud.ibm.com/docs/machine-learning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IEEE Paper (2020): Predictive Maintenance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E10E9-2918-F1CA-6374-E3E5AF82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99" y="1354238"/>
            <a:ext cx="10440363" cy="50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05B9E-A9C2-BC97-68A5-051457DCC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51" y="1301750"/>
            <a:ext cx="10104698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DBE72-0636-280E-AD7D-4B6C550F1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952" y="1301750"/>
            <a:ext cx="10613985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Predictive Maintenance of Industrial Machinery </a:t>
            </a:r>
          </a:p>
          <a:p>
            <a:pPr marL="0" indent="0">
              <a:buNone/>
            </a:pPr>
            <a:r>
              <a:rPr lang="en-US" sz="2000" dirty="0"/>
              <a:t>	Develop a predictive maintenance model for a fleet of industrial machines to anticipate failures before they occur. This project will involve analyzing sensor data from machinery to identify patterns that precede a failure. The goal is to create a classification model that can predict the type of failure (e.g., tool wear, heat dissipation, power failure) based on real-time operational data. This will enable proactive maintenance, reducing downtime and operational costs.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35" y="1232452"/>
            <a:ext cx="10953917" cy="54829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050" b="1" dirty="0">
              <a:latin typeface="Calibri"/>
              <a:cs typeface="Calibri"/>
            </a:endParaRPr>
          </a:p>
          <a:p>
            <a:r>
              <a:rPr lang="en-IN" sz="1400" b="1" dirty="0"/>
              <a:t>Data Collection</a:t>
            </a:r>
            <a:r>
              <a:rPr lang="en-IN" sz="1400" dirty="0"/>
              <a:t>:</a:t>
            </a:r>
          </a:p>
          <a:p>
            <a:pPr lvl="1"/>
            <a:r>
              <a:rPr lang="en-IN" sz="1200" dirty="0"/>
              <a:t>Utilising sensor data from the Kaggle dataset (e.g., air/process temperature, rotational speed, torque, tool wear).</a:t>
            </a:r>
          </a:p>
          <a:p>
            <a:pPr lvl="1"/>
            <a:r>
              <a:rPr lang="en-IN" sz="1200" dirty="0"/>
              <a:t>Incorporating real-time operational data to enhance prediction accuracy.</a:t>
            </a:r>
          </a:p>
          <a:p>
            <a:r>
              <a:rPr lang="en-IN" sz="1400" b="1" dirty="0"/>
              <a:t>Data Preprocessing</a:t>
            </a:r>
            <a:r>
              <a:rPr lang="en-IN" sz="1400" dirty="0"/>
              <a:t>:</a:t>
            </a:r>
          </a:p>
          <a:p>
            <a:pPr lvl="1"/>
            <a:r>
              <a:rPr lang="en-IN" sz="1200" dirty="0" err="1"/>
              <a:t>AutoAI</a:t>
            </a:r>
            <a:r>
              <a:rPr lang="en-IN" sz="1200" dirty="0"/>
              <a:t> cleans data, handles missing values, encodes categorical variables (e.g., machine type), and scales numerical features.</a:t>
            </a:r>
          </a:p>
          <a:p>
            <a:pPr lvl="1"/>
            <a:r>
              <a:rPr lang="en-IN" sz="1200" dirty="0"/>
              <a:t>Feature engineering extracts predictive patterns from sensor data.</a:t>
            </a:r>
          </a:p>
          <a:p>
            <a:r>
              <a:rPr lang="en-IN" sz="1400" b="1" dirty="0"/>
              <a:t>Machine Learning Algorithm</a:t>
            </a:r>
            <a:r>
              <a:rPr lang="en-IN" sz="1400" dirty="0"/>
              <a:t>:</a:t>
            </a:r>
          </a:p>
          <a:p>
            <a:pPr lvl="1"/>
            <a:r>
              <a:rPr lang="en-IN" sz="1200" dirty="0" err="1"/>
              <a:t>AutoAI</a:t>
            </a:r>
            <a:r>
              <a:rPr lang="en-IN" sz="1200" dirty="0"/>
              <a:t> tests multiple algorithms (e.g., Random Forest, </a:t>
            </a:r>
            <a:r>
              <a:rPr lang="en-IN" sz="1200" dirty="0" err="1"/>
              <a:t>XGBoost</a:t>
            </a:r>
            <a:r>
              <a:rPr lang="en-IN" sz="1200" dirty="0"/>
              <a:t>) for multiclass classification.</a:t>
            </a:r>
          </a:p>
          <a:p>
            <a:pPr lvl="1"/>
            <a:r>
              <a:rPr lang="en-IN" sz="1200" dirty="0"/>
              <a:t>Optimized using metrics like F1 Score, with performance validated by ROC  and Precision-Recall curves, showing high sensitivity and precision across failure types.</a:t>
            </a:r>
          </a:p>
          <a:p>
            <a:r>
              <a:rPr lang="en-IN" sz="1400" b="1" dirty="0"/>
              <a:t>Deployment</a:t>
            </a:r>
            <a:r>
              <a:rPr lang="en-IN" sz="1400" dirty="0"/>
              <a:t>:</a:t>
            </a:r>
          </a:p>
          <a:p>
            <a:pPr lvl="1"/>
            <a:r>
              <a:rPr lang="en-IN" sz="1200" dirty="0"/>
              <a:t>Deploy the model as a REST API endpoint on IBM Watson Machine Learning for real-time predictions.</a:t>
            </a:r>
          </a:p>
          <a:p>
            <a:pPr lvl="1"/>
            <a:r>
              <a:rPr lang="en-IN" sz="1200" dirty="0"/>
              <a:t>Enable integration into industrial maintenance systems.</a:t>
            </a:r>
          </a:p>
          <a:p>
            <a:r>
              <a:rPr lang="en-IN" sz="1400" b="1" dirty="0"/>
              <a:t>Evaluation</a:t>
            </a:r>
            <a:r>
              <a:rPr lang="en-IN" sz="1400" dirty="0"/>
              <a:t>:</a:t>
            </a:r>
          </a:p>
          <a:p>
            <a:pPr lvl="1"/>
            <a:r>
              <a:rPr lang="en-IN" sz="1200" dirty="0"/>
              <a:t>Assess model performance using ROC curve (AUC close to 1), Precision-Recall curve (high precision at various recall levels), and Precision-Threshold curve (stable precision above 0.7).</a:t>
            </a:r>
          </a:p>
          <a:p>
            <a:pPr lvl="1"/>
            <a:r>
              <a:rPr lang="en-IN" sz="1200" dirty="0"/>
              <a:t>Fine-tune based on continuous monitoring and feedback.</a:t>
            </a:r>
          </a:p>
          <a:p>
            <a:r>
              <a:rPr lang="en-IN" sz="1400" b="1" dirty="0"/>
              <a:t>Result</a:t>
            </a:r>
            <a:r>
              <a:rPr lang="en-IN" sz="1400" dirty="0"/>
              <a:t>:</a:t>
            </a:r>
          </a:p>
          <a:p>
            <a:pPr lvl="1"/>
            <a:r>
              <a:rPr lang="en-IN" sz="1200" dirty="0"/>
              <a:t>Model achieves robust prediction accuracy, with visualizations (e.g., ROC, Precision-Recall) indicating effective failure type classification.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621045"/>
          </a:xfrm>
        </p:spPr>
        <p:txBody>
          <a:bodyPr>
            <a:normAutofit/>
          </a:bodyPr>
          <a:lstStyle/>
          <a:p>
            <a:r>
              <a:rPr lang="en-IN" sz="2400" b="1" dirty="0"/>
              <a:t>Requirements</a:t>
            </a:r>
            <a:r>
              <a:rPr lang="en-IN" sz="2400" dirty="0"/>
              <a:t>: IBM Cloud Lite, Kaggle dataset, Object Storage</a:t>
            </a:r>
          </a:p>
          <a:p>
            <a:r>
              <a:rPr lang="en-IN" sz="2400" b="1" dirty="0"/>
              <a:t>Tools</a:t>
            </a:r>
            <a:r>
              <a:rPr lang="en-IN" sz="2400" dirty="0"/>
              <a:t>: </a:t>
            </a:r>
            <a:r>
              <a:rPr lang="en-IN" sz="2400" dirty="0" err="1"/>
              <a:t>AutoAI</a:t>
            </a:r>
            <a:r>
              <a:rPr lang="en-IN" sz="2400" dirty="0"/>
              <a:t>, Watson Machine Learning, Python libraries</a:t>
            </a:r>
          </a:p>
          <a:p>
            <a:r>
              <a:rPr lang="en-IN" sz="2400" b="1" dirty="0"/>
              <a:t>Methodology</a:t>
            </a:r>
            <a:r>
              <a:rPr lang="en-IN" sz="2400" dirty="0"/>
              <a:t>: Data prep, model selection, training, deployment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5DA4513-D6A0-22FC-A96F-C147EE63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059638"/>
            <a:ext cx="954024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Selection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Chosen: Snap Random Forest Classifier (via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Overview: Ensemble of decision trees for multiclass classification.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Justification: Handles imbalanced failure types (e.g., tool wear, power failure) and complex sensor data patterns effectively.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 Type, Air temperature [K], Process temperature [K], Rotational speed [rpm], Torque [Nm], Tool wear [min].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Target: Failure Type (e.g., No Failure, Tool Wear Failure).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on Kaggle dataset with cross-validation.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optimizes hyperparameters and feature engineering.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Considers preprocessing steps (e.g., scaling, encoding).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sensor data fed to deployed model via REST API.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Outputs failure type probability for proactive maintenance.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Hosted on Watson Machine Learning endpoint.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for integration into industrial systems.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998084F4-3AE2-51D5-352F-C420434EA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194" y="1311582"/>
            <a:ext cx="10297302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6884A-73EB-2E43-9842-55574732C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158192-9314-79E3-D478-E68905C0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B0F4-C123-8086-4618-18977313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86814-C749-A927-A410-1E4ACD7F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1232453"/>
            <a:ext cx="11228439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7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A8859-640F-85E9-1532-A308D565A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2BFD92-A730-D467-09E0-000CCBFA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74B164-7A7E-3A49-CCDE-3F600AA89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70668"/>
            <a:ext cx="5108294" cy="502281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63774B-2F60-3BEC-CCDB-0F432996E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93" y="1588796"/>
            <a:ext cx="4665382" cy="45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029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</TotalTime>
  <Words>746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Predictive Maintenance of Industrial Machinery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Badri Narayana</cp:lastModifiedBy>
  <cp:revision>25</cp:revision>
  <dcterms:created xsi:type="dcterms:W3CDTF">2021-05-26T16:50:10Z</dcterms:created>
  <dcterms:modified xsi:type="dcterms:W3CDTF">2025-07-25T12:19:10Z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