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Helvetica Neue" panose="02000503000000020004" pitchFamily="2" charset="0"/>
      <p:regular r:id="rId24"/>
      <p:bold r:id="rId25"/>
      <p:italic r:id="rId26"/>
      <p:boldItalic r:id="rId27"/>
    </p:embeddedFont>
    <p:embeddedFont>
      <p:font typeface="Merriweather" pitchFamily="2" charset="77"/>
      <p:regular r:id="rId28"/>
      <p:bold r:id="rId29"/>
      <p:italic r:id="rId30"/>
      <p:bold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6"/>
  </p:normalViewPr>
  <p:slideViewPr>
    <p:cSldViewPr snapToGrid="0">
      <p:cViewPr varScale="1">
        <p:scale>
          <a:sx n="141" d="100"/>
          <a:sy n="141" d="100"/>
        </p:scale>
        <p:origin x="80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ccfee84662_0_4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ccfee84662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f7e5e2c18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f7e5e2c18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f7e5e2c18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f7e5e2c18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the New Year, Canon got a new CEO (Sammy Kobaychi); had seen that output from Marketing was not the best.  Fostered more meetings in person and meeting in teams; hybrid meetings were not as effective.  Employee recognition week occurred for the first time week of 4.29.2024.  Simulated teamwork exercises.  John received feedback, as he is the event planner and coordinator.  Moving forward, there will be a monthly all-company meeting, C-Suite; they will be asked questions and receive feedback directly from the team.  The theme was “beyond the boundaries”, now it is “Power of One”.  Department and organization will be implementing these strategies.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ff36fe97d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ff36fe97d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These are the leadership styles that would embody what is needed, should the organization move in this direction structurally.  While this is the obvious solution, there are alternative solutions to incorporate this in management training.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ff36fe97d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ff36fe97d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Directive Leadership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f7e5e2c18d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f7e5e2c18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1200"/>
              </a:spcAft>
              <a:buClr>
                <a:schemeClr val="dk1"/>
              </a:buClr>
              <a:buSzPts val="688"/>
              <a:buFont typeface="Arial"/>
              <a:buNone/>
            </a:pPr>
            <a:r>
              <a:rPr lang="en" sz="1452">
                <a:solidFill>
                  <a:schemeClr val="dk1"/>
                </a:solidFill>
                <a:latin typeface="Helvetica Neue"/>
                <a:ea typeface="Helvetica Neue"/>
                <a:cs typeface="Helvetica Neue"/>
                <a:sym typeface="Helvetica Neue"/>
              </a:rPr>
              <a:t>This study emphasizes the need for strong teamwork to achieve a unified message. By fostering collaboration and team building exercises, the marketing department can work towards a cohesive brand narrative. In the absence of a central leader, individual marketing leads might feel demotivated or directionless. By implementing the study's recommendations, we can create a more collaborative and motivating environment, ultimately leading to a more engaged marketing team at Canon U.S.A.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d059c1f21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d059c1f2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lieu of a CMO, training current managers for upward mobility to meet the current leadership needs.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f7e5e2c18d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f7e5e2c18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Org-wide, there has been communication issues (i.e., Marketing-wise: many different departments [selling various products], and multiple departments for EACH PRODUCT [vertical and horizontal mgt], directions in marketing hasn’t been clear (i.e., Marketing wants to market to Gen Z, but the story that ends up going out does not reflect the Marketing department’s original vision).  Marketing’s message to the consumers is not clear…gets lost in communication.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f7e5e2c18d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f7e5e2c18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The goal is that all departments are on the same page, from the initial stages of the product marketing to the target audience.  The Marketing Campaign is currently not unified across the organization, and the absence of a CMO to advocate for the Marketing Campaign to be organizational is apparent here.  </a:t>
            </a:r>
            <a:r>
              <a:rPr lang="en" sz="1000">
                <a:solidFill>
                  <a:schemeClr val="dk1"/>
                </a:solidFill>
                <a:latin typeface="Helvetica Neue"/>
                <a:ea typeface="Helvetica Neue"/>
                <a:cs typeface="Helvetica Neue"/>
                <a:sym typeface="Helvetica Neue"/>
              </a:rPr>
              <a:t>It is predicted that UC&amp;C implementation will increase productivity, encourage innovation, and improve collaboration within companies through digitally connected communication via virtual work environments.</a:t>
            </a:r>
            <a:endParaRPr sz="1000">
              <a:solidFill>
                <a:schemeClr val="dk1"/>
              </a:solidFill>
              <a:latin typeface="Helvetica Neue"/>
              <a:ea typeface="Helvetica Neue"/>
              <a:cs typeface="Helvetica Neue"/>
              <a:sym typeface="Helvetica Neue"/>
            </a:endParaRPr>
          </a:p>
          <a:p>
            <a:pPr marL="0" lvl="0" indent="0" algn="just" rtl="0">
              <a:lnSpc>
                <a:spcPct val="115000"/>
              </a:lnSpc>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To Canon’s benefit, this communication system is able to keep digital documentation of all communications, as well as produce communication reports that provide information about productivity, workflows, interdepartmental connectivity, and actualization of priorities.</a:t>
            </a:r>
            <a:endParaRPr sz="1000">
              <a:solidFill>
                <a:schemeClr val="dk1"/>
              </a:solidFill>
              <a:latin typeface="Helvetica Neue"/>
              <a:ea typeface="Helvetica Neue"/>
              <a:cs typeface="Helvetica Neue"/>
              <a:sym typeface="Helvetica Neue"/>
            </a:endParaRPr>
          </a:p>
          <a:p>
            <a:pPr marL="0" lvl="0" indent="0" algn="l" rtl="0">
              <a:spcBef>
                <a:spcPts val="1200"/>
              </a:spcBef>
              <a:spcAft>
                <a:spcPts val="0"/>
              </a:spcAft>
              <a:buNone/>
            </a:pPr>
            <a:endParaRPr sz="10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f7e5e2c18d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f7e5e2c18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d12681f02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d12681f02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d17dfdd101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d17dfdd10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f7e5e2c18d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f7e5e2c18d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ccfee84662_0_3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ccfee84662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f7e5e2c18d_0_9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f7e5e2c18d_0_9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f7e5e2c18d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f7e5e2c18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ccfee84662_0_4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ccfee84662_0_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specific examples of the problem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d12681f024_3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d12681f024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000">
                <a:latin typeface="Helvetica Neue"/>
                <a:ea typeface="Helvetica Neue"/>
                <a:cs typeface="Helvetica Neue"/>
                <a:sym typeface="Helvetica Neue"/>
              </a:rPr>
              <a:t>Problems in the Marketing Department associated with Canon USA (Melville, NY) are outlined by experienced professionals in the department.</a:t>
            </a:r>
            <a:endParaRPr sz="1000">
              <a:latin typeface="Helvetica Neue"/>
              <a:ea typeface="Helvetica Neue"/>
              <a:cs typeface="Helvetica Neue"/>
              <a:sym typeface="Helvetica Neue"/>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f7e5e2c18d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f7e5e2c18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endParaRPr sz="10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f7e5e2c18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f7e5e2c1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pic>
        <p:nvPicPr>
          <p:cNvPr id="14" name="Google Shape;14;p2"/>
          <p:cNvPicPr preferRelativeResize="0"/>
          <p:nvPr/>
        </p:nvPicPr>
        <p:blipFill>
          <a:blip r:embed="rId2">
            <a:alphaModFix/>
          </a:blip>
          <a:stretch>
            <a:fillRect/>
          </a:stretch>
        </p:blipFill>
        <p:spPr>
          <a:xfrm>
            <a:off x="7582875" y="4693338"/>
            <a:ext cx="1438275" cy="3333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5"/>
        <p:cNvGrpSpPr/>
        <p:nvPr/>
      </p:nvGrpSpPr>
      <p:grpSpPr>
        <a:xfrm>
          <a:off x="0" y="0"/>
          <a:ext cx="0" cy="0"/>
          <a:chOff x="0" y="0"/>
          <a:chExt cx="0" cy="0"/>
        </a:xfrm>
      </p:grpSpPr>
      <p:sp>
        <p:nvSpPr>
          <p:cNvPr id="16" name="Google Shape;16;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7" name="Google Shape;17;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8" name="Google Shape;18;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3" name="Google Shape;23;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4" name="Google Shape;24;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5" name="Google Shape;25;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6" name="Google Shape;2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7" name="Google Shape;27;p4"/>
          <p:cNvPicPr preferRelativeResize="0"/>
          <p:nvPr/>
        </p:nvPicPr>
        <p:blipFill>
          <a:blip r:embed="rId2">
            <a:alphaModFix/>
          </a:blip>
          <a:stretch>
            <a:fillRect/>
          </a:stretch>
        </p:blipFill>
        <p:spPr>
          <a:xfrm>
            <a:off x="7582875" y="4693338"/>
            <a:ext cx="1438275" cy="3333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1" name="Google Shape;31;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2" name="Google Shape;32;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3" name="Google Shape;3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1" name="Google Shape;41;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2" name="Google Shape;4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43" name="Google Shape;43;p7"/>
          <p:cNvPicPr preferRelativeResize="0"/>
          <p:nvPr/>
        </p:nvPicPr>
        <p:blipFill>
          <a:blip r:embed="rId2">
            <a:alphaModFix/>
          </a:blip>
          <a:stretch>
            <a:fillRect/>
          </a:stretch>
        </p:blipFill>
        <p:spPr>
          <a:xfrm>
            <a:off x="7582875" y="4693338"/>
            <a:ext cx="1438275" cy="3333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6" name="Google Shape;4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
        <p:cNvGrpSpPr/>
        <p:nvPr/>
      </p:nvGrpSpPr>
      <p:grpSpPr>
        <a:xfrm>
          <a:off x="0" y="0"/>
          <a:ext cx="0" cy="0"/>
          <a:chOff x="0" y="0"/>
          <a:chExt cx="0" cy="0"/>
        </a:xfrm>
      </p:grpSpPr>
      <p:sp>
        <p:nvSpPr>
          <p:cNvPr id="48" name="Google Shape;48;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0" name="Google Shape;50;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1" name="Google Shape;51;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2" name="Google Shape;5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3" name="Google Shape;53;p9"/>
          <p:cNvPicPr preferRelativeResize="0"/>
          <p:nvPr/>
        </p:nvPicPr>
        <p:blipFill>
          <a:blip r:embed="rId2">
            <a:alphaModFix/>
          </a:blip>
          <a:stretch>
            <a:fillRect/>
          </a:stretch>
        </p:blipFill>
        <p:spPr>
          <a:xfrm>
            <a:off x="7582875" y="4693338"/>
            <a:ext cx="1438275" cy="3333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sh/>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hyperlink" Target="https://www.usa.canon.com/about-us"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hyperlink" Target="https://hofstra.instructure.com/courses/26867/module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Canon U.S.A.</a:t>
            </a:r>
            <a:endParaRPr b="1"/>
          </a:p>
          <a:p>
            <a:pPr marL="0" lvl="0" indent="0" algn="l" rtl="0">
              <a:spcBef>
                <a:spcPts val="0"/>
              </a:spcBef>
              <a:spcAft>
                <a:spcPts val="0"/>
              </a:spcAft>
              <a:buNone/>
            </a:pPr>
            <a:r>
              <a:rPr lang="en" sz="2044" b="1"/>
              <a:t>Clarifying Direction for the Big Picture</a:t>
            </a:r>
            <a:endParaRPr sz="2044" b="1"/>
          </a:p>
          <a:p>
            <a:pPr marL="0" lvl="0" indent="0" algn="l" rtl="0">
              <a:spcBef>
                <a:spcPts val="0"/>
              </a:spcBef>
              <a:spcAft>
                <a:spcPts val="0"/>
              </a:spcAft>
              <a:buNone/>
            </a:pPr>
            <a:endParaRPr b="1"/>
          </a:p>
        </p:txBody>
      </p:sp>
      <p:sp>
        <p:nvSpPr>
          <p:cNvPr id="69" name="Google Shape;69;p13"/>
          <p:cNvSpPr txBox="1">
            <a:spLocks noGrp="1"/>
          </p:cNvSpPr>
          <p:nvPr>
            <p:ph type="subTitle" idx="1"/>
          </p:nvPr>
        </p:nvSpPr>
        <p:spPr>
          <a:xfrm>
            <a:off x="311700" y="1712625"/>
            <a:ext cx="5704200" cy="16056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Clr>
                <a:schemeClr val="dk1"/>
              </a:buClr>
              <a:buSzPct val="73333"/>
              <a:buFont typeface="Arial"/>
              <a:buNone/>
            </a:pPr>
            <a:r>
              <a:rPr lang="en" sz="1500">
                <a:solidFill>
                  <a:schemeClr val="dk1"/>
                </a:solidFill>
                <a:latin typeface="Helvetica Neue"/>
                <a:ea typeface="Helvetica Neue"/>
                <a:cs typeface="Helvetica Neue"/>
                <a:sym typeface="Helvetica Neue"/>
              </a:rPr>
              <a:t>Badrinath Batule, Ken McLean, Anwar Robinson, John Roller, &amp; Gabrielle Scelsa</a:t>
            </a:r>
            <a:endParaRPr sz="1500">
              <a:solidFill>
                <a:schemeClr val="dk1"/>
              </a:solidFill>
              <a:latin typeface="Helvetica Neue"/>
              <a:ea typeface="Helvetica Neue"/>
              <a:cs typeface="Helvetica Neue"/>
              <a:sym typeface="Helvetica Neue"/>
            </a:endParaRPr>
          </a:p>
          <a:p>
            <a:pPr marL="0" lvl="0" indent="0" algn="l" rtl="0">
              <a:spcBef>
                <a:spcPts val="500"/>
              </a:spcBef>
              <a:spcAft>
                <a:spcPts val="0"/>
              </a:spcAft>
              <a:buClr>
                <a:schemeClr val="dk1"/>
              </a:buClr>
              <a:buSzPct val="73333"/>
              <a:buFont typeface="Arial"/>
              <a:buNone/>
            </a:pPr>
            <a:endParaRPr sz="1500">
              <a:solidFill>
                <a:schemeClr val="dk1"/>
              </a:solidFill>
              <a:latin typeface="Helvetica Neue"/>
              <a:ea typeface="Helvetica Neue"/>
              <a:cs typeface="Helvetica Neue"/>
              <a:sym typeface="Helvetica Neue"/>
            </a:endParaRPr>
          </a:p>
          <a:p>
            <a:pPr marL="0" lvl="0" indent="0" algn="l" rtl="0">
              <a:spcBef>
                <a:spcPts val="500"/>
              </a:spcBef>
              <a:spcAft>
                <a:spcPts val="0"/>
              </a:spcAft>
              <a:buClr>
                <a:schemeClr val="dk1"/>
              </a:buClr>
              <a:buSzPct val="73333"/>
              <a:buFont typeface="Arial"/>
              <a:buNone/>
            </a:pPr>
            <a:r>
              <a:rPr lang="en" sz="1500">
                <a:solidFill>
                  <a:schemeClr val="dk1"/>
                </a:solidFill>
                <a:latin typeface="Helvetica Neue"/>
                <a:ea typeface="Helvetica Neue"/>
                <a:cs typeface="Helvetica Neue"/>
                <a:sym typeface="Helvetica Neue"/>
              </a:rPr>
              <a:t>MGT 207 — Organizational Behavior and Leadership Skills For Strategic Advantage</a:t>
            </a:r>
            <a:endParaRPr sz="1500">
              <a:solidFill>
                <a:schemeClr val="dk1"/>
              </a:solidFill>
              <a:latin typeface="Helvetica Neue"/>
              <a:ea typeface="Helvetica Neue"/>
              <a:cs typeface="Helvetica Neue"/>
              <a:sym typeface="Helvetica Neue"/>
            </a:endParaRPr>
          </a:p>
          <a:p>
            <a:pPr marL="0" lvl="0" indent="0" algn="l" rtl="0">
              <a:spcBef>
                <a:spcPts val="500"/>
              </a:spcBef>
              <a:spcAft>
                <a:spcPts val="0"/>
              </a:spcAft>
              <a:buClr>
                <a:schemeClr val="dk1"/>
              </a:buClr>
              <a:buSzPct val="73333"/>
              <a:buFont typeface="Arial"/>
              <a:buNone/>
            </a:pPr>
            <a:r>
              <a:rPr lang="en" sz="1500">
                <a:solidFill>
                  <a:schemeClr val="dk1"/>
                </a:solidFill>
                <a:latin typeface="Helvetica Neue"/>
                <a:ea typeface="Helvetica Neue"/>
                <a:cs typeface="Helvetica Neue"/>
                <a:sym typeface="Helvetica Neue"/>
              </a:rPr>
              <a:t>HOFSTRA UNIVERSITY</a:t>
            </a:r>
            <a:endParaRPr sz="1500">
              <a:solidFill>
                <a:schemeClr val="dk1"/>
              </a:solidFill>
              <a:latin typeface="Helvetica Neue"/>
              <a:ea typeface="Helvetica Neue"/>
              <a:cs typeface="Helvetica Neue"/>
              <a:sym typeface="Helvetica Neue"/>
            </a:endParaRPr>
          </a:p>
          <a:p>
            <a:pPr marL="0" lvl="0" indent="0" algn="l" rtl="0">
              <a:spcBef>
                <a:spcPts val="500"/>
              </a:spcBef>
              <a:spcAft>
                <a:spcPts val="0"/>
              </a:spcAft>
              <a:buClr>
                <a:schemeClr val="dk1"/>
              </a:buClr>
              <a:buSzPct val="73333"/>
              <a:buFont typeface="Arial"/>
              <a:buNone/>
            </a:pPr>
            <a:r>
              <a:rPr lang="en" sz="1500">
                <a:solidFill>
                  <a:schemeClr val="dk1"/>
                </a:solidFill>
                <a:latin typeface="Helvetica Neue"/>
                <a:ea typeface="Helvetica Neue"/>
                <a:cs typeface="Helvetica Neue"/>
                <a:sym typeface="Helvetica Neue"/>
              </a:rPr>
              <a:t>Dr. Lauren C. Hindman, Professor</a:t>
            </a:r>
            <a:endParaRPr sz="1500">
              <a:solidFill>
                <a:schemeClr val="dk1"/>
              </a:solidFill>
              <a:latin typeface="Helvetica Neue"/>
              <a:ea typeface="Helvetica Neue"/>
              <a:cs typeface="Helvetica Neue"/>
              <a:sym typeface="Helvetica Neue"/>
            </a:endParaRPr>
          </a:p>
          <a:p>
            <a:pPr marL="0" lvl="0" indent="0" algn="l" rtl="0">
              <a:spcBef>
                <a:spcPts val="500"/>
              </a:spcBef>
              <a:spcAft>
                <a:spcPts val="0"/>
              </a:spcAft>
              <a:buClr>
                <a:schemeClr val="dk1"/>
              </a:buClr>
              <a:buSzPct val="73333"/>
              <a:buFont typeface="Arial"/>
              <a:buNone/>
            </a:pPr>
            <a:r>
              <a:rPr lang="en" sz="1500">
                <a:solidFill>
                  <a:schemeClr val="dk1"/>
                </a:solidFill>
                <a:latin typeface="Helvetica Neue"/>
                <a:ea typeface="Helvetica Neue"/>
                <a:cs typeface="Helvetica Neue"/>
                <a:sym typeface="Helvetica Neue"/>
              </a:rPr>
              <a:t>Spring 2024</a:t>
            </a:r>
            <a:endParaRPr sz="1500">
              <a:solidFill>
                <a:schemeClr val="dk1"/>
              </a:solidFill>
              <a:latin typeface="Helvetica Neue"/>
              <a:ea typeface="Helvetica Neue"/>
              <a:cs typeface="Helvetica Neue"/>
              <a:sym typeface="Helvetica Neue"/>
            </a:endParaRPr>
          </a:p>
          <a:p>
            <a:pPr marL="0" lvl="0" indent="0" algn="l" rtl="0">
              <a:spcBef>
                <a:spcPts val="500"/>
              </a:spcBef>
              <a:spcAft>
                <a:spcPts val="500"/>
              </a:spcAft>
              <a:buClr>
                <a:schemeClr val="dk1"/>
              </a:buClr>
              <a:buSzPct val="73333"/>
              <a:buFont typeface="Arial"/>
              <a:buNone/>
            </a:pPr>
            <a:r>
              <a:rPr lang="en" sz="1500">
                <a:solidFill>
                  <a:schemeClr val="dk1"/>
                </a:solidFill>
                <a:latin typeface="Helvetica Neue"/>
                <a:ea typeface="Helvetica Neue"/>
                <a:cs typeface="Helvetica Neue"/>
                <a:sym typeface="Helvetica Neue"/>
              </a:rPr>
              <a:t>Presentation Date: Tuesday, May 7, 2024</a:t>
            </a:r>
            <a:endParaRPr sz="1500">
              <a:solidFill>
                <a:schemeClr val="dk1"/>
              </a:solidFill>
              <a:latin typeface="Helvetica Neue"/>
              <a:ea typeface="Helvetica Neue"/>
              <a:cs typeface="Helvetica Neue"/>
              <a:sym typeface="Helvetica Neu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2"/>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Organizational Challenges Connected to Departmental Performance</a:t>
            </a:r>
            <a:endParaRPr/>
          </a:p>
        </p:txBody>
      </p:sp>
      <p:sp>
        <p:nvSpPr>
          <p:cNvPr id="133" name="Google Shape;133;p22"/>
          <p:cNvSpPr txBox="1">
            <a:spLocks noGrp="1"/>
          </p:cNvSpPr>
          <p:nvPr>
            <p:ph type="body" idx="1"/>
          </p:nvPr>
        </p:nvSpPr>
        <p:spPr>
          <a:xfrm>
            <a:off x="4572000" y="338425"/>
            <a:ext cx="4166400" cy="40986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Font typeface="Helvetica Neue"/>
              <a:buChar char="●"/>
            </a:pPr>
            <a:r>
              <a:rPr lang="en" sz="1500">
                <a:solidFill>
                  <a:srgbClr val="000000"/>
                </a:solidFill>
                <a:latin typeface="Helvetica Neue"/>
                <a:ea typeface="Helvetica Neue"/>
                <a:cs typeface="Helvetica Neue"/>
                <a:sym typeface="Helvetica Neue"/>
              </a:rPr>
              <a:t>Departmental Leadership Needed</a:t>
            </a:r>
            <a:endParaRPr sz="1500">
              <a:solidFill>
                <a:srgbClr val="000000"/>
              </a:solidFill>
              <a:latin typeface="Helvetica Neue"/>
              <a:ea typeface="Helvetica Neue"/>
              <a:cs typeface="Helvetica Neue"/>
              <a:sym typeface="Helvetica Neue"/>
            </a:endParaRPr>
          </a:p>
          <a:p>
            <a:pPr marL="914400" lvl="1" indent="-311150" algn="l" rtl="0">
              <a:spcBef>
                <a:spcPts val="0"/>
              </a:spcBef>
              <a:spcAft>
                <a:spcPts val="0"/>
              </a:spcAft>
              <a:buClr>
                <a:srgbClr val="000000"/>
              </a:buClr>
              <a:buSzPts val="1300"/>
              <a:buFont typeface="Helvetica Neue"/>
              <a:buChar char="○"/>
            </a:pPr>
            <a:r>
              <a:rPr lang="en" sz="1300">
                <a:solidFill>
                  <a:srgbClr val="000000"/>
                </a:solidFill>
                <a:latin typeface="Helvetica Neue"/>
                <a:ea typeface="Helvetica Neue"/>
                <a:cs typeface="Helvetica Neue"/>
                <a:sym typeface="Helvetica Neue"/>
              </a:rPr>
              <a:t>Without a CMO, or another leadership figure, Canon U.S.A. is struggling to be able to coordinate in a way that pushes them all towards the same result. </a:t>
            </a:r>
            <a:endParaRPr sz="1300">
              <a:solidFill>
                <a:srgbClr val="000000"/>
              </a:solidFill>
              <a:latin typeface="Helvetica Neue"/>
              <a:ea typeface="Helvetica Neue"/>
              <a:cs typeface="Helvetica Neue"/>
              <a:sym typeface="Helvetica Neue"/>
            </a:endParaRPr>
          </a:p>
          <a:p>
            <a:pPr marL="457200" lvl="0" indent="-323850" algn="l" rtl="0">
              <a:spcBef>
                <a:spcPts val="0"/>
              </a:spcBef>
              <a:spcAft>
                <a:spcPts val="0"/>
              </a:spcAft>
              <a:buClr>
                <a:srgbClr val="000000"/>
              </a:buClr>
              <a:buSzPts val="1500"/>
              <a:buFont typeface="Helvetica Neue"/>
              <a:buChar char="●"/>
            </a:pPr>
            <a:r>
              <a:rPr lang="en" sz="1500">
                <a:solidFill>
                  <a:srgbClr val="000000"/>
                </a:solidFill>
                <a:latin typeface="Helvetica Neue"/>
                <a:ea typeface="Helvetica Neue"/>
                <a:cs typeface="Helvetica Neue"/>
                <a:sym typeface="Helvetica Neue"/>
              </a:rPr>
              <a:t>Improvement Needed for Interdepartmental Coordination &amp; Communication</a:t>
            </a:r>
            <a:endParaRPr sz="1500">
              <a:solidFill>
                <a:srgbClr val="000000"/>
              </a:solidFill>
              <a:latin typeface="Helvetica Neue"/>
              <a:ea typeface="Helvetica Neue"/>
              <a:cs typeface="Helvetica Neue"/>
              <a:sym typeface="Helvetica Neue"/>
            </a:endParaRPr>
          </a:p>
          <a:p>
            <a:pPr marL="914400" lvl="1" indent="-311150" algn="l" rtl="0">
              <a:spcBef>
                <a:spcPts val="0"/>
              </a:spcBef>
              <a:spcAft>
                <a:spcPts val="0"/>
              </a:spcAft>
              <a:buClr>
                <a:srgbClr val="000000"/>
              </a:buClr>
              <a:buSzPts val="1300"/>
              <a:buFont typeface="Helvetica Neue"/>
              <a:buChar char="○"/>
            </a:pPr>
            <a:r>
              <a:rPr lang="en" sz="1300">
                <a:solidFill>
                  <a:srgbClr val="000000"/>
                </a:solidFill>
                <a:latin typeface="Helvetica Neue"/>
                <a:ea typeface="Helvetica Neue"/>
                <a:cs typeface="Helvetica Neue"/>
                <a:sym typeface="Helvetica Neue"/>
              </a:rPr>
              <a:t>Limiting the flow of thoughts, ideas, and processes</a:t>
            </a:r>
            <a:endParaRPr sz="1300">
              <a:solidFill>
                <a:srgbClr val="000000"/>
              </a:solidFill>
              <a:latin typeface="Helvetica Neue"/>
              <a:ea typeface="Helvetica Neue"/>
              <a:cs typeface="Helvetica Neue"/>
              <a:sym typeface="Helvetica Neue"/>
            </a:endParaRPr>
          </a:p>
          <a:p>
            <a:pPr marL="914400" lvl="1" indent="-311150" algn="l" rtl="0">
              <a:spcBef>
                <a:spcPts val="0"/>
              </a:spcBef>
              <a:spcAft>
                <a:spcPts val="0"/>
              </a:spcAft>
              <a:buClr>
                <a:srgbClr val="000000"/>
              </a:buClr>
              <a:buSzPts val="1300"/>
              <a:buFont typeface="Helvetica Neue"/>
              <a:buChar char="○"/>
            </a:pPr>
            <a:r>
              <a:rPr lang="en" sz="1300">
                <a:solidFill>
                  <a:srgbClr val="000000"/>
                </a:solidFill>
                <a:latin typeface="Helvetica Neue"/>
                <a:ea typeface="Helvetica Neue"/>
                <a:cs typeface="Helvetica Neue"/>
                <a:sym typeface="Helvetica Neue"/>
              </a:rPr>
              <a:t>Negatively impacting the ability to organize task efficiently and effectively</a:t>
            </a:r>
            <a:endParaRPr sz="1300">
              <a:solidFill>
                <a:srgbClr val="000000"/>
              </a:solidFill>
              <a:latin typeface="Helvetica Neue"/>
              <a:ea typeface="Helvetica Neue"/>
              <a:cs typeface="Helvetica Neue"/>
              <a:sym typeface="Helvetica Neue"/>
            </a:endParaRPr>
          </a:p>
          <a:p>
            <a:pPr marL="457200" lvl="0" indent="-323850" algn="l" rtl="0">
              <a:spcBef>
                <a:spcPts val="0"/>
              </a:spcBef>
              <a:spcAft>
                <a:spcPts val="0"/>
              </a:spcAft>
              <a:buClr>
                <a:srgbClr val="000000"/>
              </a:buClr>
              <a:buSzPts val="1500"/>
              <a:buFont typeface="Helvetica Neue"/>
              <a:buChar char="●"/>
            </a:pPr>
            <a:r>
              <a:rPr lang="en" sz="1500">
                <a:solidFill>
                  <a:srgbClr val="000000"/>
                </a:solidFill>
                <a:latin typeface="Helvetica Neue"/>
                <a:ea typeface="Helvetica Neue"/>
                <a:cs typeface="Helvetica Neue"/>
                <a:sym typeface="Helvetica Neue"/>
              </a:rPr>
              <a:t>Communication Challenges</a:t>
            </a:r>
            <a:endParaRPr sz="1500">
              <a:solidFill>
                <a:srgbClr val="000000"/>
              </a:solidFill>
              <a:latin typeface="Helvetica Neue"/>
              <a:ea typeface="Helvetica Neue"/>
              <a:cs typeface="Helvetica Neue"/>
              <a:sym typeface="Helvetica Neue"/>
            </a:endParaRPr>
          </a:p>
          <a:p>
            <a:pPr marL="914400" lvl="1" indent="-311150" algn="l" rtl="0">
              <a:spcBef>
                <a:spcPts val="0"/>
              </a:spcBef>
              <a:spcAft>
                <a:spcPts val="0"/>
              </a:spcAft>
              <a:buClr>
                <a:srgbClr val="000000"/>
              </a:buClr>
              <a:buSzPts val="1300"/>
              <a:buFont typeface="Helvetica Neue"/>
              <a:buChar char="○"/>
            </a:pPr>
            <a:r>
              <a:rPr lang="en" sz="1300">
                <a:solidFill>
                  <a:srgbClr val="000000"/>
                </a:solidFill>
                <a:latin typeface="Helvetica Neue"/>
                <a:ea typeface="Helvetica Neue"/>
                <a:cs typeface="Helvetica Neue"/>
                <a:sym typeface="Helvetica Neue"/>
              </a:rPr>
              <a:t>Employees are all on different pages when it come to creating a clear narrative &amp; branding strategies for the company</a:t>
            </a:r>
            <a:endParaRPr sz="1300">
              <a:solidFill>
                <a:srgbClr val="000000"/>
              </a:solidFill>
              <a:latin typeface="Helvetica Neue"/>
              <a:ea typeface="Helvetica Neue"/>
              <a:cs typeface="Helvetica Neue"/>
              <a:sym typeface="Helvetica Neue"/>
            </a:endParaRPr>
          </a:p>
          <a:p>
            <a:pPr marL="914400" lvl="0" indent="0" algn="just" rtl="0">
              <a:spcBef>
                <a:spcPts val="1200"/>
              </a:spcBef>
              <a:spcAft>
                <a:spcPts val="0"/>
              </a:spcAft>
              <a:buNone/>
            </a:pPr>
            <a:endParaRPr sz="1000" b="1">
              <a:solidFill>
                <a:srgbClr val="000000"/>
              </a:solidFill>
              <a:latin typeface="Helvetica Neue"/>
              <a:ea typeface="Helvetica Neue"/>
              <a:cs typeface="Helvetica Neue"/>
              <a:sym typeface="Helvetica Neue"/>
            </a:endParaRPr>
          </a:p>
          <a:p>
            <a:pPr marL="0" lvl="0" indent="0" algn="just" rtl="0">
              <a:spcBef>
                <a:spcPts val="1200"/>
              </a:spcBef>
              <a:spcAft>
                <a:spcPts val="1200"/>
              </a:spcAft>
              <a:buNone/>
            </a:pPr>
            <a:endParaRPr sz="1200">
              <a:solidFill>
                <a:srgbClr val="000000"/>
              </a:solidFill>
              <a:latin typeface="Helvetica Neue"/>
              <a:ea typeface="Helvetica Neue"/>
              <a:cs typeface="Helvetica Neue"/>
              <a:sym typeface="Helvetica Neue"/>
            </a:endParaRPr>
          </a:p>
        </p:txBody>
      </p:sp>
    </p:spTree>
  </p:cSld>
  <p:clrMapOvr>
    <a:masterClrMapping/>
  </p:clrMapOvr>
  <mc:AlternateContent xmlns:mc="http://schemas.openxmlformats.org/markup-compatibility/2006" xmlns:p14="http://schemas.microsoft.com/office/powerpoint/2010/main">
    <mc:Choice Requires="p14">
      <p:transition spd="slow" p14:dur="35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
                                            <p:txEl>
                                              <p:pRg st="0" end="0"/>
                                            </p:txEl>
                                          </p:spTgt>
                                        </p:tgtEl>
                                        <p:attrNameLst>
                                          <p:attrName>style.visibility</p:attrName>
                                        </p:attrNameLst>
                                      </p:cBhvr>
                                      <p:to>
                                        <p:strVal val="visible"/>
                                      </p:to>
                                    </p:set>
                                    <p:animEffect transition="in" filter="fade">
                                      <p:cBhvr>
                                        <p:cTn id="7" dur="2500"/>
                                        <p:tgtEl>
                                          <p:spTgt spid="1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3">
                                            <p:txEl>
                                              <p:pRg st="1" end="1"/>
                                            </p:txEl>
                                          </p:spTgt>
                                        </p:tgtEl>
                                        <p:attrNameLst>
                                          <p:attrName>style.visibility</p:attrName>
                                        </p:attrNameLst>
                                      </p:cBhvr>
                                      <p:to>
                                        <p:strVal val="visible"/>
                                      </p:to>
                                    </p:set>
                                    <p:animEffect transition="in" filter="fade">
                                      <p:cBhvr>
                                        <p:cTn id="12" dur="2500"/>
                                        <p:tgtEl>
                                          <p:spTgt spid="1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3">
                                            <p:txEl>
                                              <p:pRg st="2" end="2"/>
                                            </p:txEl>
                                          </p:spTgt>
                                        </p:tgtEl>
                                        <p:attrNameLst>
                                          <p:attrName>style.visibility</p:attrName>
                                        </p:attrNameLst>
                                      </p:cBhvr>
                                      <p:to>
                                        <p:strVal val="visible"/>
                                      </p:to>
                                    </p:set>
                                    <p:animEffect transition="in" filter="fade">
                                      <p:cBhvr>
                                        <p:cTn id="17" dur="2500"/>
                                        <p:tgtEl>
                                          <p:spTgt spid="13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3">
                                            <p:txEl>
                                              <p:pRg st="3" end="3"/>
                                            </p:txEl>
                                          </p:spTgt>
                                        </p:tgtEl>
                                        <p:attrNameLst>
                                          <p:attrName>style.visibility</p:attrName>
                                        </p:attrNameLst>
                                      </p:cBhvr>
                                      <p:to>
                                        <p:strVal val="visible"/>
                                      </p:to>
                                    </p:set>
                                    <p:animEffect transition="in" filter="fade">
                                      <p:cBhvr>
                                        <p:cTn id="22" dur="2500"/>
                                        <p:tgtEl>
                                          <p:spTgt spid="13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3">
                                            <p:txEl>
                                              <p:pRg st="4" end="4"/>
                                            </p:txEl>
                                          </p:spTgt>
                                        </p:tgtEl>
                                        <p:attrNameLst>
                                          <p:attrName>style.visibility</p:attrName>
                                        </p:attrNameLst>
                                      </p:cBhvr>
                                      <p:to>
                                        <p:strVal val="visible"/>
                                      </p:to>
                                    </p:set>
                                    <p:animEffect transition="in" filter="fade">
                                      <p:cBhvr>
                                        <p:cTn id="27" dur="2500"/>
                                        <p:tgtEl>
                                          <p:spTgt spid="13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3">
                                            <p:txEl>
                                              <p:pRg st="5" end="5"/>
                                            </p:txEl>
                                          </p:spTgt>
                                        </p:tgtEl>
                                        <p:attrNameLst>
                                          <p:attrName>style.visibility</p:attrName>
                                        </p:attrNameLst>
                                      </p:cBhvr>
                                      <p:to>
                                        <p:strVal val="visible"/>
                                      </p:to>
                                    </p:set>
                                    <p:animEffect transition="in" filter="fade">
                                      <p:cBhvr>
                                        <p:cTn id="32" dur="2500"/>
                                        <p:tgtEl>
                                          <p:spTgt spid="13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3">
                                            <p:txEl>
                                              <p:pRg st="6" end="6"/>
                                            </p:txEl>
                                          </p:spTgt>
                                        </p:tgtEl>
                                        <p:attrNameLst>
                                          <p:attrName>style.visibility</p:attrName>
                                        </p:attrNameLst>
                                      </p:cBhvr>
                                      <p:to>
                                        <p:strVal val="visible"/>
                                      </p:to>
                                    </p:set>
                                    <p:animEffect transition="in" filter="fade">
                                      <p:cBhvr>
                                        <p:cTn id="37" dur="2500"/>
                                        <p:tgtEl>
                                          <p:spTgt spid="13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3">
                                            <p:txEl>
                                              <p:pRg st="7" end="7"/>
                                            </p:txEl>
                                          </p:spTgt>
                                        </p:tgtEl>
                                        <p:attrNameLst>
                                          <p:attrName>style.visibility</p:attrName>
                                        </p:attrNameLst>
                                      </p:cBhvr>
                                      <p:to>
                                        <p:strVal val="visible"/>
                                      </p:to>
                                    </p:set>
                                    <p:animEffect transition="in" filter="fade">
                                      <p:cBhvr>
                                        <p:cTn id="42" dur="2500"/>
                                        <p:tgtEl>
                                          <p:spTgt spid="13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3">
                                            <p:txEl>
                                              <p:pRg st="8" end="8"/>
                                            </p:txEl>
                                          </p:spTgt>
                                        </p:tgtEl>
                                        <p:attrNameLst>
                                          <p:attrName>style.visibility</p:attrName>
                                        </p:attrNameLst>
                                      </p:cBhvr>
                                      <p:to>
                                        <p:strVal val="visible"/>
                                      </p:to>
                                    </p:set>
                                    <p:animEffect transition="in" filter="fade">
                                      <p:cBhvr>
                                        <p:cTn id="47" dur="2500"/>
                                        <p:tgtEl>
                                          <p:spTgt spid="13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3"/>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Recommendations</a:t>
            </a:r>
            <a:endParaRPr/>
          </a:p>
        </p:txBody>
      </p:sp>
      <p:sp>
        <p:nvSpPr>
          <p:cNvPr id="139" name="Google Shape;139;p23"/>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2200">
              <a:solidFill>
                <a:srgbClr val="000000"/>
              </a:solidFill>
              <a:latin typeface="Helvetica Neue"/>
              <a:ea typeface="Helvetica Neue"/>
              <a:cs typeface="Helvetica Neue"/>
              <a:sym typeface="Helvetica Neue"/>
            </a:endParaRPr>
          </a:p>
          <a:p>
            <a:pPr marL="457200" lvl="0" indent="-368300" algn="l" rtl="0">
              <a:spcBef>
                <a:spcPts val="1200"/>
              </a:spcBef>
              <a:spcAft>
                <a:spcPts val="0"/>
              </a:spcAft>
              <a:buClr>
                <a:srgbClr val="000000"/>
              </a:buClr>
              <a:buSzPts val="2200"/>
              <a:buFont typeface="Helvetica Neue"/>
              <a:buChar char="●"/>
            </a:pPr>
            <a:r>
              <a:rPr lang="en" sz="2200">
                <a:solidFill>
                  <a:srgbClr val="000000"/>
                </a:solidFill>
                <a:latin typeface="Helvetica Neue"/>
                <a:ea typeface="Helvetica Neue"/>
                <a:cs typeface="Helvetica Neue"/>
                <a:sym typeface="Helvetica Neue"/>
              </a:rPr>
              <a:t>Implement C-Suite Position (CMO)</a:t>
            </a:r>
            <a:endParaRPr sz="2200">
              <a:solidFill>
                <a:srgbClr val="000000"/>
              </a:solidFill>
              <a:latin typeface="Helvetica Neue"/>
              <a:ea typeface="Helvetica Neue"/>
              <a:cs typeface="Helvetica Neue"/>
              <a:sym typeface="Helvetica Neue"/>
            </a:endParaRPr>
          </a:p>
          <a:p>
            <a:pPr marL="457200" lvl="0" indent="-368300" algn="l" rtl="0">
              <a:spcBef>
                <a:spcPts val="0"/>
              </a:spcBef>
              <a:spcAft>
                <a:spcPts val="0"/>
              </a:spcAft>
              <a:buClr>
                <a:srgbClr val="000000"/>
              </a:buClr>
              <a:buSzPts val="2200"/>
              <a:buFont typeface="Helvetica Neue"/>
              <a:buChar char="●"/>
            </a:pPr>
            <a:r>
              <a:rPr lang="en" sz="2200">
                <a:solidFill>
                  <a:srgbClr val="000000"/>
                </a:solidFill>
                <a:latin typeface="Helvetica Neue"/>
                <a:ea typeface="Helvetica Neue"/>
                <a:cs typeface="Helvetica Neue"/>
                <a:sym typeface="Helvetica Neue"/>
              </a:rPr>
              <a:t>Focus on Leadership &amp; Motivation</a:t>
            </a:r>
            <a:endParaRPr sz="2200">
              <a:solidFill>
                <a:srgbClr val="000000"/>
              </a:solidFill>
              <a:latin typeface="Helvetica Neue"/>
              <a:ea typeface="Helvetica Neue"/>
              <a:cs typeface="Helvetica Neue"/>
              <a:sym typeface="Helvetica Neue"/>
            </a:endParaRPr>
          </a:p>
          <a:p>
            <a:pPr marL="457200" lvl="0" indent="-368300" algn="l" rtl="0">
              <a:spcBef>
                <a:spcPts val="0"/>
              </a:spcBef>
              <a:spcAft>
                <a:spcPts val="0"/>
              </a:spcAft>
              <a:buClr>
                <a:srgbClr val="000000"/>
              </a:buClr>
              <a:buSzPts val="2200"/>
              <a:buFont typeface="Helvetica Neue"/>
              <a:buChar char="●"/>
            </a:pPr>
            <a:r>
              <a:rPr lang="en" sz="2200">
                <a:solidFill>
                  <a:srgbClr val="000000"/>
                </a:solidFill>
                <a:latin typeface="Helvetica Neue"/>
                <a:ea typeface="Helvetica Neue"/>
                <a:cs typeface="Helvetica Neue"/>
                <a:sym typeface="Helvetica Neue"/>
              </a:rPr>
              <a:t>Unified Communication and Collaboration Solutions</a:t>
            </a:r>
            <a:endParaRPr sz="2200">
              <a:solidFill>
                <a:srgbClr val="000000"/>
              </a:solidFill>
              <a:latin typeface="Helvetica Neue"/>
              <a:ea typeface="Helvetica Neue"/>
              <a:cs typeface="Helvetica Neue"/>
              <a:sym typeface="Helvetica Neue"/>
            </a:endParaRPr>
          </a:p>
          <a:p>
            <a:pPr marL="457200" lvl="0" indent="0" algn="just" rtl="0">
              <a:spcBef>
                <a:spcPts val="1200"/>
              </a:spcBef>
              <a:spcAft>
                <a:spcPts val="0"/>
              </a:spcAft>
              <a:buNone/>
            </a:pPr>
            <a:endParaRPr sz="1000">
              <a:solidFill>
                <a:srgbClr val="000000"/>
              </a:solidFill>
              <a:latin typeface="Helvetica Neue"/>
              <a:ea typeface="Helvetica Neue"/>
              <a:cs typeface="Helvetica Neue"/>
              <a:sym typeface="Helvetica Neue"/>
            </a:endParaRPr>
          </a:p>
          <a:p>
            <a:pPr marL="0" lvl="0" indent="0" algn="just" rtl="0">
              <a:spcBef>
                <a:spcPts val="1200"/>
              </a:spcBef>
              <a:spcAft>
                <a:spcPts val="1200"/>
              </a:spcAft>
              <a:buNone/>
            </a:pPr>
            <a:endParaRPr sz="1000">
              <a:solidFill>
                <a:srgbClr val="000000"/>
              </a:solidFill>
              <a:latin typeface="Helvetica Neue"/>
              <a:ea typeface="Helvetica Neue"/>
              <a:cs typeface="Helvetica Neue"/>
              <a:sym typeface="Helvetica Neue"/>
            </a:endParaRPr>
          </a:p>
        </p:txBody>
      </p:sp>
      <p:sp>
        <p:nvSpPr>
          <p:cNvPr id="140" name="Google Shape;140;p23"/>
          <p:cNvSpPr txBox="1"/>
          <p:nvPr/>
        </p:nvSpPr>
        <p:spPr>
          <a:xfrm>
            <a:off x="0" y="4804800"/>
            <a:ext cx="5675700" cy="3693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1200"/>
              </a:spcAft>
              <a:buNone/>
            </a:pPr>
            <a:r>
              <a:rPr lang="en" sz="1200">
                <a:solidFill>
                  <a:schemeClr val="lt1"/>
                </a:solidFill>
                <a:latin typeface="Helvetica Neue"/>
                <a:ea typeface="Helvetica Neue"/>
                <a:cs typeface="Helvetica Neue"/>
                <a:sym typeface="Helvetica Neue"/>
              </a:rPr>
              <a:t>(Hindman, 2024a, 2024b, 2024c, 2024d, 2024e, &amp; 2024f)</a:t>
            </a:r>
            <a:endParaRPr sz="1200">
              <a:solidFill>
                <a:schemeClr val="lt1"/>
              </a:solidFill>
              <a:latin typeface="Roboto"/>
              <a:ea typeface="Roboto"/>
              <a:cs typeface="Roboto"/>
              <a:sym typeface="Roboto"/>
            </a:endParaRPr>
          </a:p>
        </p:txBody>
      </p:sp>
      <p:pic>
        <p:nvPicPr>
          <p:cNvPr id="141" name="Google Shape;141;p23" title="Problem Solved Free Stock Photo - Public Domain Pictures"/>
          <p:cNvPicPr preferRelativeResize="0"/>
          <p:nvPr/>
        </p:nvPicPr>
        <p:blipFill>
          <a:blip r:embed="rId3">
            <a:alphaModFix/>
          </a:blip>
          <a:stretch>
            <a:fillRect/>
          </a:stretch>
        </p:blipFill>
        <p:spPr>
          <a:xfrm>
            <a:off x="668374" y="1750375"/>
            <a:ext cx="2993200" cy="2238825"/>
          </a:xfrm>
          <a:prstGeom prst="rect">
            <a:avLst/>
          </a:prstGeom>
          <a:noFill/>
          <a:ln>
            <a:noFill/>
          </a:ln>
        </p:spPr>
      </p:pic>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39">
                                            <p:txEl>
                                              <p:pRg st="0" end="0"/>
                                            </p:txEl>
                                          </p:spTgt>
                                        </p:tgtEl>
                                        <p:attrNameLst>
                                          <p:attrName>style.visibility</p:attrName>
                                        </p:attrNameLst>
                                      </p:cBhvr>
                                      <p:to>
                                        <p:strVal val="visible"/>
                                      </p:to>
                                    </p:set>
                                    <p:anim calcmode="lin" valueType="num">
                                      <p:cBhvr additive="base">
                                        <p:cTn id="7" dur="1000"/>
                                        <p:tgtEl>
                                          <p:spTgt spid="1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139">
                                            <p:txEl>
                                              <p:pRg st="1" end="1"/>
                                            </p:txEl>
                                          </p:spTgt>
                                        </p:tgtEl>
                                        <p:attrNameLst>
                                          <p:attrName>style.visibility</p:attrName>
                                        </p:attrNameLst>
                                      </p:cBhvr>
                                      <p:to>
                                        <p:strVal val="visible"/>
                                      </p:to>
                                    </p:set>
                                    <p:anim calcmode="lin" valueType="num">
                                      <p:cBhvr additive="base">
                                        <p:cTn id="12" dur="1000"/>
                                        <p:tgtEl>
                                          <p:spTgt spid="13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139">
                                            <p:txEl>
                                              <p:pRg st="2" end="2"/>
                                            </p:txEl>
                                          </p:spTgt>
                                        </p:tgtEl>
                                        <p:attrNameLst>
                                          <p:attrName>style.visibility</p:attrName>
                                        </p:attrNameLst>
                                      </p:cBhvr>
                                      <p:to>
                                        <p:strVal val="visible"/>
                                      </p:to>
                                    </p:set>
                                    <p:anim calcmode="lin" valueType="num">
                                      <p:cBhvr additive="base">
                                        <p:cTn id="17" dur="1000"/>
                                        <p:tgtEl>
                                          <p:spTgt spid="13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nodeType="clickEffect">
                                  <p:stCondLst>
                                    <p:cond delay="0"/>
                                  </p:stCondLst>
                                  <p:childTnLst>
                                    <p:set>
                                      <p:cBhvr>
                                        <p:cTn id="21" dur="1" fill="hold">
                                          <p:stCondLst>
                                            <p:cond delay="0"/>
                                          </p:stCondLst>
                                        </p:cTn>
                                        <p:tgtEl>
                                          <p:spTgt spid="139">
                                            <p:txEl>
                                              <p:pRg st="3" end="3"/>
                                            </p:txEl>
                                          </p:spTgt>
                                        </p:tgtEl>
                                        <p:attrNameLst>
                                          <p:attrName>style.visibility</p:attrName>
                                        </p:attrNameLst>
                                      </p:cBhvr>
                                      <p:to>
                                        <p:strVal val="visible"/>
                                      </p:to>
                                    </p:set>
                                    <p:anim calcmode="lin" valueType="num">
                                      <p:cBhvr additive="base">
                                        <p:cTn id="22" dur="1000"/>
                                        <p:tgtEl>
                                          <p:spTgt spid="13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nodeType="clickEffect">
                                  <p:stCondLst>
                                    <p:cond delay="0"/>
                                  </p:stCondLst>
                                  <p:childTnLst>
                                    <p:set>
                                      <p:cBhvr>
                                        <p:cTn id="26" dur="1" fill="hold">
                                          <p:stCondLst>
                                            <p:cond delay="0"/>
                                          </p:stCondLst>
                                        </p:cTn>
                                        <p:tgtEl>
                                          <p:spTgt spid="139">
                                            <p:txEl>
                                              <p:pRg st="4" end="4"/>
                                            </p:txEl>
                                          </p:spTgt>
                                        </p:tgtEl>
                                        <p:attrNameLst>
                                          <p:attrName>style.visibility</p:attrName>
                                        </p:attrNameLst>
                                      </p:cBhvr>
                                      <p:to>
                                        <p:strVal val="visible"/>
                                      </p:to>
                                    </p:set>
                                    <p:anim calcmode="lin" valueType="num">
                                      <p:cBhvr additive="base">
                                        <p:cTn id="27" dur="1000"/>
                                        <p:tgtEl>
                                          <p:spTgt spid="13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1" fill="hold" nodeType="clickEffect">
                                  <p:stCondLst>
                                    <p:cond delay="0"/>
                                  </p:stCondLst>
                                  <p:childTnLst>
                                    <p:set>
                                      <p:cBhvr>
                                        <p:cTn id="31" dur="1" fill="hold">
                                          <p:stCondLst>
                                            <p:cond delay="0"/>
                                          </p:stCondLst>
                                        </p:cTn>
                                        <p:tgtEl>
                                          <p:spTgt spid="139">
                                            <p:txEl>
                                              <p:pRg st="5" end="5"/>
                                            </p:txEl>
                                          </p:spTgt>
                                        </p:tgtEl>
                                        <p:attrNameLst>
                                          <p:attrName>style.visibility</p:attrName>
                                        </p:attrNameLst>
                                      </p:cBhvr>
                                      <p:to>
                                        <p:strVal val="visible"/>
                                      </p:to>
                                    </p:set>
                                    <p:anim calcmode="lin" valueType="num">
                                      <p:cBhvr additive="base">
                                        <p:cTn id="32" dur="1000"/>
                                        <p:tgtEl>
                                          <p:spTgt spid="13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Solutions through OB Strategies</a:t>
            </a:r>
            <a:endParaRPr/>
          </a:p>
        </p:txBody>
      </p:sp>
      <p:sp>
        <p:nvSpPr>
          <p:cNvPr id="147" name="Google Shape;147;p2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lnSpcReduction="20000"/>
          </a:bodyPr>
          <a:lstStyle/>
          <a:p>
            <a:pPr marL="457200" lvl="0" indent="-381000" algn="just" rtl="0">
              <a:lnSpc>
                <a:spcPct val="115000"/>
              </a:lnSpc>
              <a:spcBef>
                <a:spcPts val="0"/>
              </a:spcBef>
              <a:spcAft>
                <a:spcPts val="0"/>
              </a:spcAft>
              <a:buClr>
                <a:schemeClr val="dk1"/>
              </a:buClr>
              <a:buSzPts val="2400"/>
              <a:buFont typeface="Helvetica Neue"/>
              <a:buAutoNum type="arabicPeriod"/>
            </a:pPr>
            <a:r>
              <a:rPr lang="en" sz="2400" b="1">
                <a:solidFill>
                  <a:schemeClr val="dk1"/>
                </a:solidFill>
                <a:latin typeface="Helvetica Neue"/>
                <a:ea typeface="Helvetica Neue"/>
                <a:cs typeface="Helvetica Neue"/>
                <a:sym typeface="Helvetica Neue"/>
              </a:rPr>
              <a:t>Goals for fostering Motivation</a:t>
            </a:r>
            <a:endParaRPr sz="2400" b="1">
              <a:solidFill>
                <a:schemeClr val="dk1"/>
              </a:solidFill>
              <a:latin typeface="Helvetica Neue"/>
              <a:ea typeface="Helvetica Neue"/>
              <a:cs typeface="Helvetica Neue"/>
              <a:sym typeface="Helvetica Neue"/>
            </a:endParaRPr>
          </a:p>
          <a:p>
            <a:pPr marL="914400" lvl="1" indent="-368300" algn="just" rtl="0">
              <a:lnSpc>
                <a:spcPct val="115000"/>
              </a:lnSpc>
              <a:spcBef>
                <a:spcPts val="0"/>
              </a:spcBef>
              <a:spcAft>
                <a:spcPts val="0"/>
              </a:spcAft>
              <a:buClr>
                <a:schemeClr val="dk1"/>
              </a:buClr>
              <a:buSzPts val="2200"/>
              <a:buFont typeface="Helvetica Neue"/>
              <a:buChar char="○"/>
            </a:pPr>
            <a:r>
              <a:rPr lang="en" sz="2200">
                <a:solidFill>
                  <a:schemeClr val="dk1"/>
                </a:solidFill>
                <a:latin typeface="Helvetica Neue"/>
                <a:ea typeface="Helvetica Neue"/>
                <a:cs typeface="Helvetica Neue"/>
                <a:sym typeface="Helvetica Neue"/>
              </a:rPr>
              <a:t>Unify Department, maximize trust from other departments</a:t>
            </a:r>
            <a:endParaRPr sz="2200">
              <a:solidFill>
                <a:schemeClr val="dk1"/>
              </a:solidFill>
              <a:latin typeface="Helvetica Neue"/>
              <a:ea typeface="Helvetica Neue"/>
              <a:cs typeface="Helvetica Neue"/>
              <a:sym typeface="Helvetica Neue"/>
            </a:endParaRPr>
          </a:p>
          <a:p>
            <a:pPr marL="914400" lvl="1" indent="-368300" algn="just" rtl="0">
              <a:lnSpc>
                <a:spcPct val="115000"/>
              </a:lnSpc>
              <a:spcBef>
                <a:spcPts val="0"/>
              </a:spcBef>
              <a:spcAft>
                <a:spcPts val="0"/>
              </a:spcAft>
              <a:buClr>
                <a:schemeClr val="dk1"/>
              </a:buClr>
              <a:buSzPts val="2200"/>
              <a:buFont typeface="Helvetica Neue"/>
              <a:buChar char="○"/>
            </a:pPr>
            <a:r>
              <a:rPr lang="en" sz="2200">
                <a:solidFill>
                  <a:schemeClr val="dk1"/>
                </a:solidFill>
                <a:latin typeface="Helvetica Neue"/>
                <a:ea typeface="Helvetica Neue"/>
                <a:cs typeface="Helvetica Neue"/>
                <a:sym typeface="Helvetica Neue"/>
              </a:rPr>
              <a:t>Provide Autonomy to staff; allow contributions and collaboration in deliverables</a:t>
            </a:r>
            <a:endParaRPr sz="2200">
              <a:solidFill>
                <a:schemeClr val="dk1"/>
              </a:solidFill>
              <a:latin typeface="Helvetica Neue"/>
              <a:ea typeface="Helvetica Neue"/>
              <a:cs typeface="Helvetica Neue"/>
              <a:sym typeface="Helvetica Neue"/>
            </a:endParaRPr>
          </a:p>
          <a:p>
            <a:pPr marL="0" lvl="0" indent="0" algn="just" rtl="0">
              <a:lnSpc>
                <a:spcPct val="100000"/>
              </a:lnSpc>
              <a:spcBef>
                <a:spcPts val="1200"/>
              </a:spcBef>
              <a:spcAft>
                <a:spcPts val="0"/>
              </a:spcAft>
              <a:buNone/>
            </a:pPr>
            <a:endParaRPr sz="2200">
              <a:solidFill>
                <a:schemeClr val="dk1"/>
              </a:solidFill>
              <a:latin typeface="Helvetica Neue"/>
              <a:ea typeface="Helvetica Neue"/>
              <a:cs typeface="Helvetica Neue"/>
              <a:sym typeface="Helvetica Neue"/>
            </a:endParaRPr>
          </a:p>
          <a:p>
            <a:pPr marL="0" lvl="0" indent="0" algn="just" rtl="0">
              <a:lnSpc>
                <a:spcPct val="100000"/>
              </a:lnSpc>
              <a:spcBef>
                <a:spcPts val="1200"/>
              </a:spcBef>
              <a:spcAft>
                <a:spcPts val="1200"/>
              </a:spcAft>
              <a:buNone/>
            </a:pPr>
            <a:endParaRPr sz="1200">
              <a:solidFill>
                <a:schemeClr val="dk1"/>
              </a:solidFill>
              <a:latin typeface="Helvetica Neue"/>
              <a:ea typeface="Helvetica Neue"/>
              <a:cs typeface="Helvetica Neue"/>
              <a:sym typeface="Helvetica Neue"/>
            </a:endParaRPr>
          </a:p>
        </p:txBody>
      </p:sp>
      <p:sp>
        <p:nvSpPr>
          <p:cNvPr id="148" name="Google Shape;148;p24"/>
          <p:cNvSpPr txBox="1"/>
          <p:nvPr/>
        </p:nvSpPr>
        <p:spPr>
          <a:xfrm>
            <a:off x="0" y="4774200"/>
            <a:ext cx="5675700" cy="369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1200"/>
              </a:spcAft>
              <a:buNone/>
            </a:pPr>
            <a:r>
              <a:rPr lang="en" sz="1200">
                <a:solidFill>
                  <a:schemeClr val="lt1"/>
                </a:solidFill>
                <a:latin typeface="Helvetica Neue"/>
                <a:ea typeface="Helvetica Neue"/>
                <a:cs typeface="Helvetica Neue"/>
                <a:sym typeface="Helvetica Neue"/>
              </a:rPr>
              <a:t>(Hindman, 2024a, 2024e)</a:t>
            </a:r>
            <a:endParaRPr sz="1300">
              <a:solidFill>
                <a:schemeClr val="lt1"/>
              </a:solidFill>
              <a:latin typeface="Roboto"/>
              <a:ea typeface="Roboto"/>
              <a:cs typeface="Roboto"/>
              <a:sym typeface="Roboto"/>
            </a:endParaRPr>
          </a:p>
        </p:txBody>
      </p:sp>
      <p:pic>
        <p:nvPicPr>
          <p:cNvPr id="149" name="Google Shape;149;p24" title="Free Images : analysis, automation, business, man, success, circle ..."/>
          <p:cNvPicPr preferRelativeResize="0"/>
          <p:nvPr/>
        </p:nvPicPr>
        <p:blipFill>
          <a:blip r:embed="rId3">
            <a:alphaModFix/>
          </a:blip>
          <a:stretch>
            <a:fillRect/>
          </a:stretch>
        </p:blipFill>
        <p:spPr>
          <a:xfrm>
            <a:off x="994575" y="1792200"/>
            <a:ext cx="2340797" cy="234080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Solutions through OB Strategies</a:t>
            </a:r>
            <a:endParaRPr/>
          </a:p>
        </p:txBody>
      </p:sp>
      <p:sp>
        <p:nvSpPr>
          <p:cNvPr id="155" name="Google Shape;155;p25"/>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Clr>
                <a:schemeClr val="dk1"/>
              </a:buClr>
              <a:buSzPts val="2400"/>
              <a:buFont typeface="Helvetica Neue"/>
              <a:buAutoNum type="arabicPeriod" startAt="2"/>
            </a:pPr>
            <a:r>
              <a:rPr lang="en" sz="2400" b="1">
                <a:solidFill>
                  <a:schemeClr val="dk1"/>
                </a:solidFill>
                <a:latin typeface="Helvetica Neue"/>
                <a:ea typeface="Helvetica Neue"/>
                <a:cs typeface="Helvetica Neue"/>
                <a:sym typeface="Helvetica Neue"/>
              </a:rPr>
              <a:t>Path-Goal Theory</a:t>
            </a:r>
            <a:endParaRPr sz="2400" b="1">
              <a:solidFill>
                <a:schemeClr val="dk1"/>
              </a:solidFill>
              <a:latin typeface="Helvetica Neue"/>
              <a:ea typeface="Helvetica Neue"/>
              <a:cs typeface="Helvetica Neue"/>
              <a:sym typeface="Helvetica Neue"/>
            </a:endParaRPr>
          </a:p>
          <a:p>
            <a:pPr marL="914400" lvl="1" indent="-381000" algn="l" rtl="0">
              <a:lnSpc>
                <a:spcPct val="115000"/>
              </a:lnSpc>
              <a:spcBef>
                <a:spcPts val="0"/>
              </a:spcBef>
              <a:spcAft>
                <a:spcPts val="0"/>
              </a:spcAft>
              <a:buClr>
                <a:schemeClr val="dk1"/>
              </a:buClr>
              <a:buSzPts val="2400"/>
              <a:buFont typeface="Helvetica Neue"/>
              <a:buChar char="○"/>
            </a:pPr>
            <a:r>
              <a:rPr lang="en" sz="2400" i="1">
                <a:solidFill>
                  <a:schemeClr val="dk1"/>
                </a:solidFill>
                <a:latin typeface="Helvetica Neue"/>
                <a:ea typeface="Helvetica Neue"/>
                <a:cs typeface="Helvetica Neue"/>
                <a:sym typeface="Helvetica Neue"/>
              </a:rPr>
              <a:t>Leadership Styles</a:t>
            </a:r>
            <a:endParaRPr sz="2400" i="1">
              <a:solidFill>
                <a:schemeClr val="dk1"/>
              </a:solidFill>
              <a:latin typeface="Helvetica Neue"/>
              <a:ea typeface="Helvetica Neue"/>
              <a:cs typeface="Helvetica Neue"/>
              <a:sym typeface="Helvetica Neue"/>
            </a:endParaRPr>
          </a:p>
          <a:p>
            <a:pPr marL="1371600" lvl="2" indent="-381000" algn="l" rtl="0">
              <a:lnSpc>
                <a:spcPct val="115000"/>
              </a:lnSpc>
              <a:spcBef>
                <a:spcPts val="0"/>
              </a:spcBef>
              <a:spcAft>
                <a:spcPts val="0"/>
              </a:spcAft>
              <a:buClr>
                <a:schemeClr val="dk1"/>
              </a:buClr>
              <a:buSzPts val="2400"/>
              <a:buFont typeface="Helvetica Neue"/>
              <a:buChar char="■"/>
            </a:pPr>
            <a:r>
              <a:rPr lang="en" sz="2400">
                <a:solidFill>
                  <a:schemeClr val="dk1"/>
                </a:solidFill>
                <a:latin typeface="Helvetica Neue"/>
                <a:ea typeface="Helvetica Neue"/>
                <a:cs typeface="Helvetica Neue"/>
                <a:sym typeface="Helvetica Neue"/>
              </a:rPr>
              <a:t>Directive Leadership</a:t>
            </a:r>
            <a:endParaRPr sz="2400">
              <a:solidFill>
                <a:schemeClr val="dk1"/>
              </a:solidFill>
              <a:latin typeface="Helvetica Neue"/>
              <a:ea typeface="Helvetica Neue"/>
              <a:cs typeface="Helvetica Neue"/>
              <a:sym typeface="Helvetica Neue"/>
            </a:endParaRPr>
          </a:p>
          <a:p>
            <a:pPr marL="1371600" lvl="2" indent="-381000" algn="l" rtl="0">
              <a:lnSpc>
                <a:spcPct val="115000"/>
              </a:lnSpc>
              <a:spcBef>
                <a:spcPts val="0"/>
              </a:spcBef>
              <a:spcAft>
                <a:spcPts val="0"/>
              </a:spcAft>
              <a:buClr>
                <a:schemeClr val="dk1"/>
              </a:buClr>
              <a:buSzPts val="2400"/>
              <a:buFont typeface="Helvetica Neue"/>
              <a:buChar char="■"/>
            </a:pPr>
            <a:r>
              <a:rPr lang="en" sz="2400">
                <a:solidFill>
                  <a:schemeClr val="dk1"/>
                </a:solidFill>
                <a:latin typeface="Helvetica Neue"/>
                <a:ea typeface="Helvetica Neue"/>
                <a:cs typeface="Helvetica Neue"/>
                <a:sym typeface="Helvetica Neue"/>
              </a:rPr>
              <a:t>Transformational Leadership</a:t>
            </a:r>
            <a:endParaRPr sz="2400">
              <a:solidFill>
                <a:schemeClr val="dk1"/>
              </a:solidFill>
              <a:latin typeface="Helvetica Neue"/>
              <a:ea typeface="Helvetica Neue"/>
              <a:cs typeface="Helvetica Neue"/>
              <a:sym typeface="Helvetica Neue"/>
            </a:endParaRPr>
          </a:p>
          <a:p>
            <a:pPr marL="1371600" lvl="2" indent="-381000" algn="l" rtl="0">
              <a:lnSpc>
                <a:spcPct val="115000"/>
              </a:lnSpc>
              <a:spcBef>
                <a:spcPts val="0"/>
              </a:spcBef>
              <a:spcAft>
                <a:spcPts val="0"/>
              </a:spcAft>
              <a:buClr>
                <a:schemeClr val="dk1"/>
              </a:buClr>
              <a:buSzPts val="2400"/>
              <a:buFont typeface="Helvetica Neue"/>
              <a:buChar char="■"/>
            </a:pPr>
            <a:r>
              <a:rPr lang="en" sz="2400">
                <a:solidFill>
                  <a:schemeClr val="dk1"/>
                </a:solidFill>
                <a:latin typeface="Helvetica Neue"/>
                <a:ea typeface="Helvetica Neue"/>
                <a:cs typeface="Helvetica Neue"/>
                <a:sym typeface="Helvetica Neue"/>
              </a:rPr>
              <a:t>Participative &amp; Servant Leadership</a:t>
            </a:r>
            <a:endParaRPr sz="2400">
              <a:solidFill>
                <a:schemeClr val="dk1"/>
              </a:solidFill>
              <a:latin typeface="Helvetica Neue"/>
              <a:ea typeface="Helvetica Neue"/>
              <a:cs typeface="Helvetica Neue"/>
              <a:sym typeface="Helvetica Neue"/>
            </a:endParaRPr>
          </a:p>
          <a:p>
            <a:pPr marL="0" lvl="0" indent="0" algn="just" rtl="0">
              <a:lnSpc>
                <a:spcPct val="115000"/>
              </a:lnSpc>
              <a:spcBef>
                <a:spcPts val="1200"/>
              </a:spcBef>
              <a:spcAft>
                <a:spcPts val="1200"/>
              </a:spcAft>
              <a:buNone/>
            </a:pPr>
            <a:endParaRPr sz="1200">
              <a:solidFill>
                <a:schemeClr val="dk1"/>
              </a:solidFill>
              <a:latin typeface="Helvetica Neue"/>
              <a:ea typeface="Helvetica Neue"/>
              <a:cs typeface="Helvetica Neue"/>
              <a:sym typeface="Helvetica Neue"/>
            </a:endParaRPr>
          </a:p>
        </p:txBody>
      </p:sp>
      <p:sp>
        <p:nvSpPr>
          <p:cNvPr id="156" name="Google Shape;156;p25"/>
          <p:cNvSpPr txBox="1"/>
          <p:nvPr/>
        </p:nvSpPr>
        <p:spPr>
          <a:xfrm>
            <a:off x="0" y="4774200"/>
            <a:ext cx="5675700" cy="3693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1200"/>
              </a:spcAft>
              <a:buNone/>
            </a:pPr>
            <a:r>
              <a:rPr lang="en" sz="1200">
                <a:solidFill>
                  <a:schemeClr val="lt1"/>
                </a:solidFill>
                <a:latin typeface="Helvetica Neue"/>
                <a:ea typeface="Helvetica Neue"/>
                <a:cs typeface="Helvetica Neue"/>
                <a:sym typeface="Helvetica Neue"/>
              </a:rPr>
              <a:t>(Hindman, 2024e)</a:t>
            </a:r>
            <a:endParaRPr sz="1300">
              <a:solidFill>
                <a:schemeClr val="lt1"/>
              </a:solidFill>
              <a:latin typeface="Roboto"/>
              <a:ea typeface="Roboto"/>
              <a:cs typeface="Roboto"/>
              <a:sym typeface="Roboto"/>
            </a:endParaRPr>
          </a:p>
        </p:txBody>
      </p:sp>
      <p:pic>
        <p:nvPicPr>
          <p:cNvPr id="157" name="Google Shape;157;p25" title="Leadership - Free of Charge Creative Commons Keyboard image"/>
          <p:cNvPicPr preferRelativeResize="0"/>
          <p:nvPr/>
        </p:nvPicPr>
        <p:blipFill>
          <a:blip r:embed="rId3">
            <a:alphaModFix/>
          </a:blip>
          <a:stretch>
            <a:fillRect/>
          </a:stretch>
        </p:blipFill>
        <p:spPr>
          <a:xfrm>
            <a:off x="706413" y="1934475"/>
            <a:ext cx="2917125" cy="1944750"/>
          </a:xfrm>
          <a:prstGeom prst="rect">
            <a:avLst/>
          </a:prstGeom>
          <a:noFill/>
          <a:ln>
            <a:noFill/>
          </a:ln>
        </p:spPr>
      </p:pic>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Solutions through OB Strategies</a:t>
            </a:r>
            <a:endParaRPr/>
          </a:p>
        </p:txBody>
      </p:sp>
      <p:sp>
        <p:nvSpPr>
          <p:cNvPr id="163" name="Google Shape;163;p2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457200" lvl="0" indent="-361950" algn="l" rtl="0">
              <a:lnSpc>
                <a:spcPct val="115000"/>
              </a:lnSpc>
              <a:spcBef>
                <a:spcPts val="0"/>
              </a:spcBef>
              <a:spcAft>
                <a:spcPts val="0"/>
              </a:spcAft>
              <a:buClr>
                <a:schemeClr val="dk1"/>
              </a:buClr>
              <a:buSzPts val="2100"/>
              <a:buFont typeface="Helvetica Neue"/>
              <a:buAutoNum type="arabicPeriod" startAt="3"/>
            </a:pPr>
            <a:r>
              <a:rPr lang="en" sz="2100" b="1">
                <a:solidFill>
                  <a:schemeClr val="dk1"/>
                </a:solidFill>
                <a:latin typeface="Helvetica Neue"/>
                <a:ea typeface="Helvetica Neue"/>
                <a:cs typeface="Helvetica Neue"/>
                <a:sym typeface="Helvetica Neue"/>
              </a:rPr>
              <a:t>Embody Goals within new Leadership</a:t>
            </a:r>
            <a:endParaRPr sz="2100" b="1">
              <a:solidFill>
                <a:schemeClr val="dk1"/>
              </a:solidFill>
              <a:latin typeface="Helvetica Neue"/>
              <a:ea typeface="Helvetica Neue"/>
              <a:cs typeface="Helvetica Neue"/>
              <a:sym typeface="Helvetica Neue"/>
            </a:endParaRPr>
          </a:p>
          <a:p>
            <a:pPr marL="914400" lvl="1" indent="-361950" algn="l" rtl="0">
              <a:lnSpc>
                <a:spcPct val="115000"/>
              </a:lnSpc>
              <a:spcBef>
                <a:spcPts val="0"/>
              </a:spcBef>
              <a:spcAft>
                <a:spcPts val="0"/>
              </a:spcAft>
              <a:buClr>
                <a:schemeClr val="dk1"/>
              </a:buClr>
              <a:buSzPts val="2100"/>
              <a:buFont typeface="Helvetica Neue"/>
              <a:buChar char="○"/>
            </a:pPr>
            <a:r>
              <a:rPr lang="en" sz="2100">
                <a:solidFill>
                  <a:schemeClr val="dk1"/>
                </a:solidFill>
                <a:latin typeface="Helvetica Neue"/>
                <a:ea typeface="Helvetica Neue"/>
                <a:cs typeface="Helvetica Neue"/>
                <a:sym typeface="Helvetica Neue"/>
              </a:rPr>
              <a:t>Pending resource allocation, a new position can carry out these goals</a:t>
            </a:r>
            <a:endParaRPr sz="2100">
              <a:solidFill>
                <a:schemeClr val="dk1"/>
              </a:solidFill>
              <a:latin typeface="Helvetica Neue"/>
              <a:ea typeface="Helvetica Neue"/>
              <a:cs typeface="Helvetica Neue"/>
              <a:sym typeface="Helvetica Neue"/>
            </a:endParaRPr>
          </a:p>
          <a:p>
            <a:pPr marL="914400" lvl="1" indent="-361950" algn="l" rtl="0">
              <a:lnSpc>
                <a:spcPct val="115000"/>
              </a:lnSpc>
              <a:spcBef>
                <a:spcPts val="0"/>
              </a:spcBef>
              <a:spcAft>
                <a:spcPts val="0"/>
              </a:spcAft>
              <a:buClr>
                <a:schemeClr val="dk1"/>
              </a:buClr>
              <a:buSzPts val="2100"/>
              <a:buFont typeface="Helvetica Neue"/>
              <a:buChar char="○"/>
            </a:pPr>
            <a:r>
              <a:rPr lang="en" sz="2100">
                <a:solidFill>
                  <a:schemeClr val="dk1"/>
                </a:solidFill>
                <a:latin typeface="Helvetica Neue"/>
                <a:ea typeface="Helvetica Neue"/>
                <a:cs typeface="Helvetica Neue"/>
                <a:sym typeface="Helvetica Neue"/>
              </a:rPr>
              <a:t>Candidate should embody these characteristics and have proven leadership track record related to current department needs </a:t>
            </a:r>
            <a:endParaRPr sz="2100">
              <a:solidFill>
                <a:schemeClr val="dk1"/>
              </a:solidFill>
              <a:latin typeface="Helvetica Neue"/>
              <a:ea typeface="Helvetica Neue"/>
              <a:cs typeface="Helvetica Neue"/>
              <a:sym typeface="Helvetica Neue"/>
            </a:endParaRPr>
          </a:p>
          <a:p>
            <a:pPr marL="0" lvl="0" indent="0" algn="just" rtl="0">
              <a:spcBef>
                <a:spcPts val="1200"/>
              </a:spcBef>
              <a:spcAft>
                <a:spcPts val="1200"/>
              </a:spcAft>
              <a:buNone/>
            </a:pPr>
            <a:endParaRPr sz="2100">
              <a:solidFill>
                <a:schemeClr val="dk1"/>
              </a:solidFill>
              <a:latin typeface="Helvetica Neue"/>
              <a:ea typeface="Helvetica Neue"/>
              <a:cs typeface="Helvetica Neue"/>
              <a:sym typeface="Helvetica Neue"/>
            </a:endParaRPr>
          </a:p>
        </p:txBody>
      </p:sp>
      <p:sp>
        <p:nvSpPr>
          <p:cNvPr id="164" name="Google Shape;164;p26"/>
          <p:cNvSpPr txBox="1"/>
          <p:nvPr/>
        </p:nvSpPr>
        <p:spPr>
          <a:xfrm>
            <a:off x="0" y="4774200"/>
            <a:ext cx="5675700" cy="3693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1200"/>
              </a:spcAft>
              <a:buNone/>
            </a:pPr>
            <a:r>
              <a:rPr lang="en" sz="1200">
                <a:solidFill>
                  <a:schemeClr val="lt1"/>
                </a:solidFill>
                <a:latin typeface="Helvetica Neue"/>
                <a:ea typeface="Helvetica Neue"/>
                <a:cs typeface="Helvetica Neue"/>
                <a:sym typeface="Helvetica Neue"/>
              </a:rPr>
              <a:t>(Hindman, 2024e)</a:t>
            </a:r>
            <a:endParaRPr sz="1300">
              <a:solidFill>
                <a:schemeClr val="lt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SzPts val="688"/>
              <a:buNone/>
            </a:pPr>
            <a:endParaRPr sz="1852">
              <a:solidFill>
                <a:srgbClr val="000000"/>
              </a:solidFill>
              <a:latin typeface="Helvetica Neue"/>
              <a:ea typeface="Helvetica Neue"/>
              <a:cs typeface="Helvetica Neue"/>
              <a:sym typeface="Helvetica Neue"/>
            </a:endParaRPr>
          </a:p>
          <a:p>
            <a:pPr marL="0" lvl="0" indent="0" algn="just" rtl="0">
              <a:lnSpc>
                <a:spcPct val="95000"/>
              </a:lnSpc>
              <a:spcBef>
                <a:spcPts val="1200"/>
              </a:spcBef>
              <a:spcAft>
                <a:spcPts val="0"/>
              </a:spcAft>
              <a:buSzPts val="688"/>
              <a:buNone/>
            </a:pPr>
            <a:endParaRPr sz="1852">
              <a:solidFill>
                <a:srgbClr val="000000"/>
              </a:solidFill>
              <a:latin typeface="Helvetica Neue"/>
              <a:ea typeface="Helvetica Neue"/>
              <a:cs typeface="Helvetica Neue"/>
              <a:sym typeface="Helvetica Neue"/>
            </a:endParaRPr>
          </a:p>
          <a:p>
            <a:pPr marL="0" lvl="0" indent="0" algn="just" rtl="0">
              <a:lnSpc>
                <a:spcPct val="95000"/>
              </a:lnSpc>
              <a:spcBef>
                <a:spcPts val="1200"/>
              </a:spcBef>
              <a:spcAft>
                <a:spcPts val="0"/>
              </a:spcAft>
              <a:buSzPts val="688"/>
              <a:buNone/>
            </a:pPr>
            <a:r>
              <a:rPr lang="en" sz="1852">
                <a:solidFill>
                  <a:srgbClr val="000000"/>
                </a:solidFill>
                <a:latin typeface="Helvetica Neue"/>
                <a:ea typeface="Helvetica Neue"/>
                <a:cs typeface="Helvetica Neue"/>
                <a:sym typeface="Helvetica Neue"/>
              </a:rPr>
              <a:t>Strong leadership that goes beyond supervision and control, requiring active cooperation.</a:t>
            </a:r>
            <a:endParaRPr sz="1852">
              <a:solidFill>
                <a:srgbClr val="000000"/>
              </a:solidFill>
              <a:latin typeface="Helvetica Neue"/>
              <a:ea typeface="Helvetica Neue"/>
              <a:cs typeface="Helvetica Neue"/>
              <a:sym typeface="Helvetica Neue"/>
            </a:endParaRPr>
          </a:p>
          <a:p>
            <a:pPr marL="457200" lvl="0" indent="-346224" algn="just" rtl="0">
              <a:lnSpc>
                <a:spcPct val="95000"/>
              </a:lnSpc>
              <a:spcBef>
                <a:spcPts val="1200"/>
              </a:spcBef>
              <a:spcAft>
                <a:spcPts val="0"/>
              </a:spcAft>
              <a:buClr>
                <a:srgbClr val="000000"/>
              </a:buClr>
              <a:buSzPts val="1852"/>
              <a:buFont typeface="Helvetica Neue"/>
              <a:buChar char="●"/>
            </a:pPr>
            <a:r>
              <a:rPr lang="en" sz="1852">
                <a:solidFill>
                  <a:srgbClr val="000000"/>
                </a:solidFill>
                <a:latin typeface="Helvetica Neue"/>
                <a:ea typeface="Helvetica Neue"/>
                <a:cs typeface="Helvetica Neue"/>
                <a:sym typeface="Helvetica Neue"/>
              </a:rPr>
              <a:t>Self-Determination Theory</a:t>
            </a:r>
            <a:endParaRPr sz="1852">
              <a:solidFill>
                <a:srgbClr val="000000"/>
              </a:solidFill>
              <a:latin typeface="Helvetica Neue"/>
              <a:ea typeface="Helvetica Neue"/>
              <a:cs typeface="Helvetica Neue"/>
              <a:sym typeface="Helvetica Neue"/>
            </a:endParaRPr>
          </a:p>
          <a:p>
            <a:pPr marL="457200" lvl="0" indent="-346224" algn="just" rtl="0">
              <a:lnSpc>
                <a:spcPct val="95000"/>
              </a:lnSpc>
              <a:spcBef>
                <a:spcPts val="0"/>
              </a:spcBef>
              <a:spcAft>
                <a:spcPts val="0"/>
              </a:spcAft>
              <a:buClr>
                <a:srgbClr val="000000"/>
              </a:buClr>
              <a:buSzPts val="1852"/>
              <a:buFont typeface="Helvetica Neue"/>
              <a:buChar char="●"/>
            </a:pPr>
            <a:r>
              <a:rPr lang="en" sz="1852">
                <a:solidFill>
                  <a:srgbClr val="000000"/>
                </a:solidFill>
                <a:latin typeface="Helvetica Neue"/>
                <a:ea typeface="Helvetica Neue"/>
                <a:cs typeface="Helvetica Neue"/>
                <a:sym typeface="Helvetica Neue"/>
              </a:rPr>
              <a:t>Team-Building &amp; Motivation</a:t>
            </a:r>
            <a:endParaRPr sz="1852">
              <a:solidFill>
                <a:srgbClr val="000000"/>
              </a:solidFill>
              <a:latin typeface="Helvetica Neue"/>
              <a:ea typeface="Helvetica Neue"/>
              <a:cs typeface="Helvetica Neue"/>
              <a:sym typeface="Helvetica Neue"/>
            </a:endParaRPr>
          </a:p>
          <a:p>
            <a:pPr marL="457200" lvl="0" indent="-346224" algn="just" rtl="0">
              <a:lnSpc>
                <a:spcPct val="95000"/>
              </a:lnSpc>
              <a:spcBef>
                <a:spcPts val="0"/>
              </a:spcBef>
              <a:spcAft>
                <a:spcPts val="0"/>
              </a:spcAft>
              <a:buClr>
                <a:srgbClr val="000000"/>
              </a:buClr>
              <a:buSzPts val="1852"/>
              <a:buFont typeface="Helvetica Neue"/>
              <a:buChar char="●"/>
            </a:pPr>
            <a:r>
              <a:rPr lang="en" sz="1852">
                <a:solidFill>
                  <a:srgbClr val="000000"/>
                </a:solidFill>
                <a:latin typeface="Helvetica Neue"/>
                <a:ea typeface="Helvetica Neue"/>
                <a:cs typeface="Helvetica Neue"/>
                <a:sym typeface="Helvetica Neue"/>
              </a:rPr>
              <a:t>Cohesive Goals</a:t>
            </a:r>
            <a:endParaRPr sz="1852">
              <a:solidFill>
                <a:srgbClr val="000000"/>
              </a:solidFill>
              <a:latin typeface="Helvetica Neue"/>
              <a:ea typeface="Helvetica Neue"/>
              <a:cs typeface="Helvetica Neue"/>
              <a:sym typeface="Helvetica Neue"/>
            </a:endParaRPr>
          </a:p>
          <a:p>
            <a:pPr marL="0" lvl="0" indent="0" algn="just" rtl="0">
              <a:lnSpc>
                <a:spcPct val="95000"/>
              </a:lnSpc>
              <a:spcBef>
                <a:spcPts val="1200"/>
              </a:spcBef>
              <a:spcAft>
                <a:spcPts val="0"/>
              </a:spcAft>
              <a:buSzPts val="688"/>
              <a:buNone/>
            </a:pPr>
            <a:endParaRPr sz="1852">
              <a:solidFill>
                <a:srgbClr val="000000"/>
              </a:solidFill>
              <a:latin typeface="Helvetica Neue"/>
              <a:ea typeface="Helvetica Neue"/>
              <a:cs typeface="Helvetica Neue"/>
              <a:sym typeface="Helvetica Neue"/>
            </a:endParaRPr>
          </a:p>
          <a:p>
            <a:pPr marL="0" lvl="0" indent="0" algn="just" rtl="0">
              <a:lnSpc>
                <a:spcPct val="95000"/>
              </a:lnSpc>
              <a:spcBef>
                <a:spcPts val="1200"/>
              </a:spcBef>
              <a:spcAft>
                <a:spcPts val="0"/>
              </a:spcAft>
              <a:buSzPts val="688"/>
              <a:buNone/>
            </a:pPr>
            <a:endParaRPr sz="1852">
              <a:solidFill>
                <a:srgbClr val="000000"/>
              </a:solidFill>
              <a:latin typeface="Helvetica Neue"/>
              <a:ea typeface="Helvetica Neue"/>
              <a:cs typeface="Helvetica Neue"/>
              <a:sym typeface="Helvetica Neue"/>
            </a:endParaRPr>
          </a:p>
          <a:p>
            <a:pPr marL="0" lvl="0" indent="0" algn="just" rtl="0">
              <a:lnSpc>
                <a:spcPct val="95000"/>
              </a:lnSpc>
              <a:spcBef>
                <a:spcPts val="1200"/>
              </a:spcBef>
              <a:spcAft>
                <a:spcPts val="1200"/>
              </a:spcAft>
              <a:buSzPts val="688"/>
              <a:buNone/>
            </a:pPr>
            <a:endParaRPr sz="1412" b="1">
              <a:solidFill>
                <a:srgbClr val="000000"/>
              </a:solidFill>
            </a:endParaRPr>
          </a:p>
        </p:txBody>
      </p:sp>
      <p:sp>
        <p:nvSpPr>
          <p:cNvPr id="170" name="Google Shape;170;p27"/>
          <p:cNvSpPr txBox="1">
            <a:spLocks noGrp="1"/>
          </p:cNvSpPr>
          <p:nvPr>
            <p:ph type="title"/>
          </p:nvPr>
        </p:nvSpPr>
        <p:spPr>
          <a:xfrm>
            <a:off x="309150" y="240600"/>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Leadership Impact on Motivation</a:t>
            </a:r>
            <a:endParaRPr/>
          </a:p>
        </p:txBody>
      </p:sp>
      <p:sp>
        <p:nvSpPr>
          <p:cNvPr id="171" name="Google Shape;171;p27"/>
          <p:cNvSpPr txBox="1"/>
          <p:nvPr/>
        </p:nvSpPr>
        <p:spPr>
          <a:xfrm>
            <a:off x="0" y="4774200"/>
            <a:ext cx="5998800" cy="3693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1200"/>
              </a:spcAft>
              <a:buNone/>
            </a:pPr>
            <a:r>
              <a:rPr lang="en" sz="1200">
                <a:solidFill>
                  <a:schemeClr val="lt1"/>
                </a:solidFill>
                <a:latin typeface="Helvetica Neue"/>
                <a:ea typeface="Helvetica Neue"/>
                <a:cs typeface="Helvetica Neue"/>
                <a:sym typeface="Helvetica Neue"/>
              </a:rPr>
              <a:t>(Khan &amp; Wajidi, 2019)</a:t>
            </a:r>
            <a:endParaRPr sz="1200">
              <a:solidFill>
                <a:schemeClr val="lt1"/>
              </a:solidFill>
              <a:latin typeface="Roboto"/>
              <a:ea typeface="Roboto"/>
              <a:cs typeface="Roboto"/>
              <a:sym typeface="Roboto"/>
            </a:endParaRPr>
          </a:p>
        </p:txBody>
      </p:sp>
      <p:sp>
        <p:nvSpPr>
          <p:cNvPr id="172" name="Google Shape;172;p27"/>
          <p:cNvSpPr/>
          <p:nvPr/>
        </p:nvSpPr>
        <p:spPr>
          <a:xfrm>
            <a:off x="227800" y="1675850"/>
            <a:ext cx="1220400" cy="5379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Leader</a:t>
            </a:r>
            <a:endParaRPr>
              <a:latin typeface="Roboto"/>
              <a:ea typeface="Roboto"/>
              <a:cs typeface="Roboto"/>
              <a:sym typeface="Roboto"/>
            </a:endParaRPr>
          </a:p>
        </p:txBody>
      </p:sp>
      <p:sp>
        <p:nvSpPr>
          <p:cNvPr id="173" name="Google Shape;173;p27"/>
          <p:cNvSpPr/>
          <p:nvPr/>
        </p:nvSpPr>
        <p:spPr>
          <a:xfrm>
            <a:off x="1448200" y="2956075"/>
            <a:ext cx="1220400" cy="5379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Goals</a:t>
            </a:r>
            <a:endParaRPr>
              <a:latin typeface="Roboto"/>
              <a:ea typeface="Roboto"/>
              <a:cs typeface="Roboto"/>
              <a:sym typeface="Roboto"/>
            </a:endParaRPr>
          </a:p>
        </p:txBody>
      </p:sp>
      <p:sp>
        <p:nvSpPr>
          <p:cNvPr id="174" name="Google Shape;174;p27"/>
          <p:cNvSpPr/>
          <p:nvPr/>
        </p:nvSpPr>
        <p:spPr>
          <a:xfrm>
            <a:off x="2668600" y="4236300"/>
            <a:ext cx="1220400" cy="5379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Motivation</a:t>
            </a:r>
            <a:endParaRPr>
              <a:latin typeface="Roboto"/>
              <a:ea typeface="Roboto"/>
              <a:cs typeface="Roboto"/>
              <a:sym typeface="Roboto"/>
            </a:endParaRPr>
          </a:p>
        </p:txBody>
      </p:sp>
      <p:cxnSp>
        <p:nvCxnSpPr>
          <p:cNvPr id="175" name="Google Shape;175;p27"/>
          <p:cNvCxnSpPr>
            <a:stCxn id="172" idx="2"/>
            <a:endCxn id="173" idx="0"/>
          </p:cNvCxnSpPr>
          <p:nvPr/>
        </p:nvCxnSpPr>
        <p:spPr>
          <a:xfrm>
            <a:off x="838000" y="2213750"/>
            <a:ext cx="1220400" cy="742200"/>
          </a:xfrm>
          <a:prstGeom prst="straightConnector1">
            <a:avLst/>
          </a:prstGeom>
          <a:noFill/>
          <a:ln w="9525" cap="flat" cmpd="sng">
            <a:solidFill>
              <a:schemeClr val="lt1"/>
            </a:solidFill>
            <a:prstDash val="solid"/>
            <a:round/>
            <a:headEnd type="none" w="med" len="med"/>
            <a:tailEnd type="triangle" w="med" len="med"/>
          </a:ln>
        </p:spPr>
      </p:cxnSp>
      <p:cxnSp>
        <p:nvCxnSpPr>
          <p:cNvPr id="176" name="Google Shape;176;p27"/>
          <p:cNvCxnSpPr>
            <a:stCxn id="173" idx="2"/>
            <a:endCxn id="174" idx="0"/>
          </p:cNvCxnSpPr>
          <p:nvPr/>
        </p:nvCxnSpPr>
        <p:spPr>
          <a:xfrm>
            <a:off x="2058400" y="3493975"/>
            <a:ext cx="1220400" cy="742200"/>
          </a:xfrm>
          <a:prstGeom prst="straightConnector1">
            <a:avLst/>
          </a:prstGeom>
          <a:noFill/>
          <a:ln w="9525" cap="flat" cmpd="sng">
            <a:solidFill>
              <a:schemeClr val="lt1"/>
            </a:solidFill>
            <a:prstDash val="solid"/>
            <a:round/>
            <a:headEnd type="none" w="med" len="med"/>
            <a:tailEnd type="triangle" w="med" len="med"/>
          </a:ln>
        </p:spPr>
      </p:cxn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9">
                                            <p:txEl>
                                              <p:pRg st="0" end="0"/>
                                            </p:txEl>
                                          </p:spTgt>
                                        </p:tgtEl>
                                        <p:attrNameLst>
                                          <p:attrName>style.visibility</p:attrName>
                                        </p:attrNameLst>
                                      </p:cBhvr>
                                      <p:to>
                                        <p:strVal val="visible"/>
                                      </p:to>
                                    </p:set>
                                    <p:anim calcmode="lin" valueType="num">
                                      <p:cBhvr additive="base">
                                        <p:cTn id="7" dur="2000"/>
                                        <p:tgtEl>
                                          <p:spTgt spid="16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69">
                                            <p:txEl>
                                              <p:pRg st="1" end="1"/>
                                            </p:txEl>
                                          </p:spTgt>
                                        </p:tgtEl>
                                        <p:attrNameLst>
                                          <p:attrName>style.visibility</p:attrName>
                                        </p:attrNameLst>
                                      </p:cBhvr>
                                      <p:to>
                                        <p:strVal val="visible"/>
                                      </p:to>
                                    </p:set>
                                    <p:anim calcmode="lin" valueType="num">
                                      <p:cBhvr additive="base">
                                        <p:cTn id="12" dur="2000"/>
                                        <p:tgtEl>
                                          <p:spTgt spid="16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9">
                                            <p:txEl>
                                              <p:pRg st="2" end="2"/>
                                            </p:txEl>
                                          </p:spTgt>
                                        </p:tgtEl>
                                        <p:attrNameLst>
                                          <p:attrName>style.visibility</p:attrName>
                                        </p:attrNameLst>
                                      </p:cBhvr>
                                      <p:to>
                                        <p:strVal val="visible"/>
                                      </p:to>
                                    </p:set>
                                    <p:anim calcmode="lin" valueType="num">
                                      <p:cBhvr additive="base">
                                        <p:cTn id="17" dur="2000"/>
                                        <p:tgtEl>
                                          <p:spTgt spid="16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69">
                                            <p:txEl>
                                              <p:pRg st="3" end="3"/>
                                            </p:txEl>
                                          </p:spTgt>
                                        </p:tgtEl>
                                        <p:attrNameLst>
                                          <p:attrName>style.visibility</p:attrName>
                                        </p:attrNameLst>
                                      </p:cBhvr>
                                      <p:to>
                                        <p:strVal val="visible"/>
                                      </p:to>
                                    </p:set>
                                    <p:anim calcmode="lin" valueType="num">
                                      <p:cBhvr additive="base">
                                        <p:cTn id="22" dur="2000"/>
                                        <p:tgtEl>
                                          <p:spTgt spid="16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69">
                                            <p:txEl>
                                              <p:pRg st="4" end="4"/>
                                            </p:txEl>
                                          </p:spTgt>
                                        </p:tgtEl>
                                        <p:attrNameLst>
                                          <p:attrName>style.visibility</p:attrName>
                                        </p:attrNameLst>
                                      </p:cBhvr>
                                      <p:to>
                                        <p:strVal val="visible"/>
                                      </p:to>
                                    </p:set>
                                    <p:anim calcmode="lin" valueType="num">
                                      <p:cBhvr additive="base">
                                        <p:cTn id="27" dur="2000"/>
                                        <p:tgtEl>
                                          <p:spTgt spid="16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69">
                                            <p:txEl>
                                              <p:pRg st="5" end="5"/>
                                            </p:txEl>
                                          </p:spTgt>
                                        </p:tgtEl>
                                        <p:attrNameLst>
                                          <p:attrName>style.visibility</p:attrName>
                                        </p:attrNameLst>
                                      </p:cBhvr>
                                      <p:to>
                                        <p:strVal val="visible"/>
                                      </p:to>
                                    </p:set>
                                    <p:anim calcmode="lin" valueType="num">
                                      <p:cBhvr additive="base">
                                        <p:cTn id="32" dur="2000"/>
                                        <p:tgtEl>
                                          <p:spTgt spid="16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9">
                                            <p:txEl>
                                              <p:pRg st="6" end="6"/>
                                            </p:txEl>
                                          </p:spTgt>
                                        </p:tgtEl>
                                        <p:attrNameLst>
                                          <p:attrName>style.visibility</p:attrName>
                                        </p:attrNameLst>
                                      </p:cBhvr>
                                      <p:to>
                                        <p:strVal val="visible"/>
                                      </p:to>
                                    </p:set>
                                    <p:anim calcmode="lin" valueType="num">
                                      <p:cBhvr additive="base">
                                        <p:cTn id="37" dur="2000"/>
                                        <p:tgtEl>
                                          <p:spTgt spid="16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69">
                                            <p:txEl>
                                              <p:pRg st="7" end="7"/>
                                            </p:txEl>
                                          </p:spTgt>
                                        </p:tgtEl>
                                        <p:attrNameLst>
                                          <p:attrName>style.visibility</p:attrName>
                                        </p:attrNameLst>
                                      </p:cBhvr>
                                      <p:to>
                                        <p:strVal val="visible"/>
                                      </p:to>
                                    </p:set>
                                    <p:anim calcmode="lin" valueType="num">
                                      <p:cBhvr additive="base">
                                        <p:cTn id="42" dur="2000"/>
                                        <p:tgtEl>
                                          <p:spTgt spid="16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69">
                                            <p:txEl>
                                              <p:pRg st="8" end="8"/>
                                            </p:txEl>
                                          </p:spTgt>
                                        </p:tgtEl>
                                        <p:attrNameLst>
                                          <p:attrName>style.visibility</p:attrName>
                                        </p:attrNameLst>
                                      </p:cBhvr>
                                      <p:to>
                                        <p:strVal val="visible"/>
                                      </p:to>
                                    </p:set>
                                    <p:anim calcmode="lin" valueType="num">
                                      <p:cBhvr additive="base">
                                        <p:cTn id="47" dur="2000"/>
                                        <p:tgtEl>
                                          <p:spTgt spid="169">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Challenges &amp; Alternatives for Leadership Position</a:t>
            </a:r>
            <a:endParaRPr/>
          </a:p>
        </p:txBody>
      </p:sp>
      <p:sp>
        <p:nvSpPr>
          <p:cNvPr id="182" name="Google Shape;182;p28"/>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lnSpcReduction="10000"/>
          </a:bodyPr>
          <a:lstStyle/>
          <a:p>
            <a:pPr marL="457200" lvl="0" indent="0" algn="l" rtl="0">
              <a:lnSpc>
                <a:spcPct val="95000"/>
              </a:lnSpc>
              <a:spcBef>
                <a:spcPts val="0"/>
              </a:spcBef>
              <a:spcAft>
                <a:spcPts val="0"/>
              </a:spcAft>
              <a:buSzPts val="275"/>
              <a:buNone/>
            </a:pPr>
            <a:endParaRPr sz="500" dirty="0">
              <a:solidFill>
                <a:srgbClr val="000000"/>
              </a:solidFill>
              <a:latin typeface="Helvetica Neue"/>
              <a:ea typeface="Helvetica Neue"/>
              <a:cs typeface="Helvetica Neue"/>
              <a:sym typeface="Helvetica Neue"/>
            </a:endParaRPr>
          </a:p>
          <a:p>
            <a:pPr marL="457200" lvl="0" indent="-331572" algn="l" rtl="0">
              <a:lnSpc>
                <a:spcPct val="95000"/>
              </a:lnSpc>
              <a:spcBef>
                <a:spcPts val="1200"/>
              </a:spcBef>
              <a:spcAft>
                <a:spcPts val="0"/>
              </a:spcAft>
              <a:buClr>
                <a:srgbClr val="000000"/>
              </a:buClr>
              <a:buSzPts val="1622"/>
              <a:buFont typeface="Helvetica Neue"/>
              <a:buChar char="●"/>
            </a:pPr>
            <a:r>
              <a:rPr lang="en" sz="1621" dirty="0">
                <a:solidFill>
                  <a:srgbClr val="000000"/>
                </a:solidFill>
                <a:latin typeface="Helvetica Neue"/>
                <a:ea typeface="Helvetica Neue"/>
                <a:cs typeface="Helvetica Neue"/>
                <a:sym typeface="Helvetica Neue"/>
              </a:rPr>
              <a:t>Creating a CMO position is the most ideal direction for the company.</a:t>
            </a:r>
            <a:endParaRPr sz="1621" dirty="0">
              <a:solidFill>
                <a:srgbClr val="000000"/>
              </a:solidFill>
              <a:latin typeface="Helvetica Neue"/>
              <a:ea typeface="Helvetica Neue"/>
              <a:cs typeface="Helvetica Neue"/>
              <a:sym typeface="Helvetica Neue"/>
            </a:endParaRPr>
          </a:p>
          <a:p>
            <a:pPr marL="457200" lvl="0" indent="-331572" algn="l" rtl="0">
              <a:lnSpc>
                <a:spcPct val="95000"/>
              </a:lnSpc>
              <a:spcBef>
                <a:spcPts val="0"/>
              </a:spcBef>
              <a:spcAft>
                <a:spcPts val="0"/>
              </a:spcAft>
              <a:buClr>
                <a:srgbClr val="000000"/>
              </a:buClr>
              <a:buSzPts val="1622"/>
              <a:buFont typeface="Helvetica Neue"/>
              <a:buChar char="●"/>
            </a:pPr>
            <a:r>
              <a:rPr lang="en" sz="1621" dirty="0">
                <a:solidFill>
                  <a:srgbClr val="000000"/>
                </a:solidFill>
                <a:latin typeface="Helvetica Neue"/>
                <a:ea typeface="Helvetica Neue"/>
                <a:cs typeface="Helvetica Neue"/>
                <a:sym typeface="Helvetica Neue"/>
              </a:rPr>
              <a:t>Some challenges for creating a new position:</a:t>
            </a:r>
            <a:endParaRPr sz="1621" dirty="0">
              <a:solidFill>
                <a:srgbClr val="000000"/>
              </a:solidFill>
              <a:latin typeface="Helvetica Neue"/>
              <a:ea typeface="Helvetica Neue"/>
              <a:cs typeface="Helvetica Neue"/>
              <a:sym typeface="Helvetica Neue"/>
            </a:endParaRPr>
          </a:p>
          <a:p>
            <a:pPr marL="914400" lvl="1" indent="-331572" algn="l" rtl="0">
              <a:lnSpc>
                <a:spcPct val="95000"/>
              </a:lnSpc>
              <a:spcBef>
                <a:spcPts val="0"/>
              </a:spcBef>
              <a:spcAft>
                <a:spcPts val="0"/>
              </a:spcAft>
              <a:buClr>
                <a:srgbClr val="000000"/>
              </a:buClr>
              <a:buSzPts val="1622"/>
              <a:buFont typeface="Helvetica Neue"/>
              <a:buChar char="○"/>
            </a:pPr>
            <a:r>
              <a:rPr lang="en" sz="1621" dirty="0">
                <a:solidFill>
                  <a:srgbClr val="000000"/>
                </a:solidFill>
                <a:latin typeface="Helvetica Neue"/>
                <a:ea typeface="Helvetica Neue"/>
                <a:cs typeface="Helvetica Neue"/>
                <a:sym typeface="Helvetica Neue"/>
              </a:rPr>
              <a:t>Budget</a:t>
            </a:r>
            <a:endParaRPr sz="1621" dirty="0">
              <a:solidFill>
                <a:srgbClr val="000000"/>
              </a:solidFill>
              <a:latin typeface="Helvetica Neue"/>
              <a:ea typeface="Helvetica Neue"/>
              <a:cs typeface="Helvetica Neue"/>
              <a:sym typeface="Helvetica Neue"/>
            </a:endParaRPr>
          </a:p>
          <a:p>
            <a:pPr marL="914400" lvl="1" indent="-331572" algn="l" rtl="0">
              <a:lnSpc>
                <a:spcPct val="95000"/>
              </a:lnSpc>
              <a:spcBef>
                <a:spcPts val="0"/>
              </a:spcBef>
              <a:spcAft>
                <a:spcPts val="0"/>
              </a:spcAft>
              <a:buClr>
                <a:srgbClr val="000000"/>
              </a:buClr>
              <a:buSzPts val="1622"/>
              <a:buFont typeface="Helvetica Neue"/>
              <a:buChar char="○"/>
            </a:pPr>
            <a:r>
              <a:rPr lang="en" sz="1621" dirty="0">
                <a:solidFill>
                  <a:srgbClr val="000000"/>
                </a:solidFill>
                <a:latin typeface="Helvetica Neue"/>
                <a:ea typeface="Helvetica Neue"/>
                <a:cs typeface="Helvetica Neue"/>
                <a:sym typeface="Helvetica Neue"/>
              </a:rPr>
              <a:t>Rationale</a:t>
            </a:r>
            <a:endParaRPr sz="1621" dirty="0">
              <a:solidFill>
                <a:srgbClr val="000000"/>
              </a:solidFill>
              <a:latin typeface="Helvetica Neue"/>
              <a:ea typeface="Helvetica Neue"/>
              <a:cs typeface="Helvetica Neue"/>
              <a:sym typeface="Helvetica Neue"/>
            </a:endParaRPr>
          </a:p>
          <a:p>
            <a:pPr marL="914400" lvl="1" indent="-331572" algn="l" rtl="0">
              <a:lnSpc>
                <a:spcPct val="95000"/>
              </a:lnSpc>
              <a:spcBef>
                <a:spcPts val="0"/>
              </a:spcBef>
              <a:spcAft>
                <a:spcPts val="0"/>
              </a:spcAft>
              <a:buClr>
                <a:srgbClr val="000000"/>
              </a:buClr>
              <a:buSzPts val="1622"/>
              <a:buFont typeface="Helvetica Neue"/>
              <a:buChar char="○"/>
            </a:pPr>
            <a:r>
              <a:rPr lang="en" sz="1621" dirty="0">
                <a:solidFill>
                  <a:srgbClr val="000000"/>
                </a:solidFill>
                <a:latin typeface="Helvetica Neue"/>
                <a:ea typeface="Helvetica Neue"/>
                <a:cs typeface="Helvetica Neue"/>
                <a:sym typeface="Helvetica Neue"/>
              </a:rPr>
              <a:t>Succession Planning Interference</a:t>
            </a:r>
            <a:endParaRPr sz="1621" dirty="0">
              <a:solidFill>
                <a:srgbClr val="000000"/>
              </a:solidFill>
              <a:latin typeface="Helvetica Neue"/>
              <a:ea typeface="Helvetica Neue"/>
              <a:cs typeface="Helvetica Neue"/>
              <a:sym typeface="Helvetica Neue"/>
            </a:endParaRPr>
          </a:p>
          <a:p>
            <a:pPr marL="457200" lvl="0" indent="-331572" algn="l" rtl="0">
              <a:lnSpc>
                <a:spcPct val="95000"/>
              </a:lnSpc>
              <a:spcBef>
                <a:spcPts val="0"/>
              </a:spcBef>
              <a:spcAft>
                <a:spcPts val="0"/>
              </a:spcAft>
              <a:buClr>
                <a:srgbClr val="000000"/>
              </a:buClr>
              <a:buSzPts val="1622"/>
              <a:buChar char="●"/>
            </a:pPr>
            <a:r>
              <a:rPr lang="en" sz="1621" dirty="0">
                <a:solidFill>
                  <a:srgbClr val="000000"/>
                </a:solidFill>
                <a:latin typeface="Helvetica Neue"/>
                <a:ea typeface="Helvetica Neue"/>
                <a:cs typeface="Helvetica Neue"/>
                <a:sym typeface="Helvetica Neue"/>
              </a:rPr>
              <a:t>Alternatives</a:t>
            </a:r>
            <a:endParaRPr sz="1621" dirty="0">
              <a:solidFill>
                <a:srgbClr val="000000"/>
              </a:solidFill>
              <a:latin typeface="Helvetica Neue"/>
              <a:ea typeface="Helvetica Neue"/>
              <a:cs typeface="Helvetica Neue"/>
              <a:sym typeface="Helvetica Neue"/>
            </a:endParaRPr>
          </a:p>
          <a:p>
            <a:pPr marL="914400" lvl="1" indent="-331572" algn="l" rtl="0">
              <a:lnSpc>
                <a:spcPct val="95000"/>
              </a:lnSpc>
              <a:spcBef>
                <a:spcPts val="0"/>
              </a:spcBef>
              <a:spcAft>
                <a:spcPts val="0"/>
              </a:spcAft>
              <a:buClr>
                <a:srgbClr val="000000"/>
              </a:buClr>
              <a:buSzPts val="1622"/>
              <a:buFont typeface="Helvetica Neue"/>
              <a:buChar char="○"/>
            </a:pPr>
            <a:r>
              <a:rPr lang="en" sz="1621" dirty="0">
                <a:solidFill>
                  <a:srgbClr val="000000"/>
                </a:solidFill>
                <a:latin typeface="Helvetica Neue"/>
                <a:ea typeface="Helvetica Neue"/>
                <a:cs typeface="Helvetica Neue"/>
                <a:sym typeface="Helvetica Neue"/>
              </a:rPr>
              <a:t>Incorporate Succession Plan for Current Managers</a:t>
            </a:r>
            <a:endParaRPr sz="1621" dirty="0">
              <a:solidFill>
                <a:srgbClr val="000000"/>
              </a:solidFill>
              <a:latin typeface="Helvetica Neue"/>
              <a:ea typeface="Helvetica Neue"/>
              <a:cs typeface="Helvetica Neue"/>
              <a:sym typeface="Helvetica Neue"/>
            </a:endParaRPr>
          </a:p>
          <a:p>
            <a:pPr marL="1371600" lvl="2" indent="-331572" algn="l" rtl="0">
              <a:lnSpc>
                <a:spcPct val="95000"/>
              </a:lnSpc>
              <a:spcBef>
                <a:spcPts val="0"/>
              </a:spcBef>
              <a:spcAft>
                <a:spcPts val="0"/>
              </a:spcAft>
              <a:buClr>
                <a:srgbClr val="000000"/>
              </a:buClr>
              <a:buSzPts val="1622"/>
              <a:buFont typeface="Helvetica Neue"/>
              <a:buChar char="■"/>
            </a:pPr>
            <a:r>
              <a:rPr lang="en" sz="1621" dirty="0">
                <a:solidFill>
                  <a:srgbClr val="000000"/>
                </a:solidFill>
                <a:latin typeface="Helvetica Neue"/>
                <a:ea typeface="Helvetica Neue"/>
                <a:cs typeface="Helvetica Neue"/>
                <a:sym typeface="Helvetica Neue"/>
              </a:rPr>
              <a:t>Training</a:t>
            </a:r>
            <a:endParaRPr sz="1621" dirty="0">
              <a:solidFill>
                <a:srgbClr val="000000"/>
              </a:solidFill>
              <a:latin typeface="Helvetica Neue"/>
              <a:ea typeface="Helvetica Neue"/>
              <a:cs typeface="Helvetica Neue"/>
              <a:sym typeface="Helvetica Neue"/>
            </a:endParaRPr>
          </a:p>
          <a:p>
            <a:pPr marL="914400" lvl="1" indent="-331572" algn="l" rtl="0">
              <a:lnSpc>
                <a:spcPct val="95000"/>
              </a:lnSpc>
              <a:spcBef>
                <a:spcPts val="0"/>
              </a:spcBef>
              <a:spcAft>
                <a:spcPts val="0"/>
              </a:spcAft>
              <a:buClr>
                <a:srgbClr val="000000"/>
              </a:buClr>
              <a:buSzPts val="1622"/>
              <a:buFont typeface="Helvetica Neue"/>
              <a:buChar char="○"/>
            </a:pPr>
            <a:r>
              <a:rPr lang="en" sz="1621" dirty="0">
                <a:solidFill>
                  <a:srgbClr val="000000"/>
                </a:solidFill>
                <a:latin typeface="Helvetica Neue"/>
                <a:ea typeface="Helvetica Neue"/>
                <a:cs typeface="Helvetica Neue"/>
                <a:sym typeface="Helvetica Neue"/>
              </a:rPr>
              <a:t>Improve Communication Channels</a:t>
            </a:r>
            <a:endParaRPr sz="1621" dirty="0">
              <a:solidFill>
                <a:srgbClr val="000000"/>
              </a:solidFill>
              <a:latin typeface="Helvetica Neue"/>
              <a:ea typeface="Helvetica Neue"/>
              <a:cs typeface="Helvetica Neue"/>
              <a:sym typeface="Helvetica Neue"/>
            </a:endParaRPr>
          </a:p>
          <a:p>
            <a:pPr marL="914400" lvl="1" indent="-331572" algn="l" rtl="0">
              <a:lnSpc>
                <a:spcPct val="95000"/>
              </a:lnSpc>
              <a:spcBef>
                <a:spcPts val="0"/>
              </a:spcBef>
              <a:spcAft>
                <a:spcPts val="0"/>
              </a:spcAft>
              <a:buClr>
                <a:srgbClr val="000000"/>
              </a:buClr>
              <a:buSzPts val="1622"/>
              <a:buFont typeface="Helvetica Neue"/>
              <a:buChar char="○"/>
            </a:pPr>
            <a:r>
              <a:rPr lang="en" sz="1621" dirty="0">
                <a:solidFill>
                  <a:srgbClr val="000000"/>
                </a:solidFill>
                <a:latin typeface="Helvetica Neue"/>
                <a:ea typeface="Helvetica Neue"/>
                <a:cs typeface="Helvetica Neue"/>
                <a:sym typeface="Helvetica Neue"/>
              </a:rPr>
              <a:t>Cost-Effective Corporate Restructuring</a:t>
            </a:r>
            <a:endParaRPr sz="475" dirty="0">
              <a:solidFill>
                <a:srgbClr val="000000"/>
              </a:solidFill>
              <a:latin typeface="Helvetica Neue"/>
              <a:ea typeface="Helvetica Neue"/>
              <a:cs typeface="Helvetica Neue"/>
              <a:sym typeface="Helvetica Neue"/>
            </a:endParaRPr>
          </a:p>
          <a:p>
            <a:pPr marL="914400" lvl="1" indent="-239712" algn="l" rtl="0">
              <a:lnSpc>
                <a:spcPct val="95000"/>
              </a:lnSpc>
              <a:spcBef>
                <a:spcPts val="0"/>
              </a:spcBef>
              <a:spcAft>
                <a:spcPts val="0"/>
              </a:spcAft>
              <a:buClr>
                <a:srgbClr val="000000"/>
              </a:buClr>
              <a:buSzPts val="175"/>
              <a:buFont typeface="Helvetica Neue"/>
              <a:buChar char="○"/>
            </a:pPr>
            <a:endParaRPr sz="175" dirty="0">
              <a:solidFill>
                <a:srgbClr val="000000"/>
              </a:solidFill>
              <a:latin typeface="Helvetica Neue"/>
              <a:ea typeface="Helvetica Neue"/>
              <a:cs typeface="Helvetica Neue"/>
              <a:sym typeface="Helvetica Neue"/>
            </a:endParaRPr>
          </a:p>
        </p:txBody>
      </p:sp>
      <p:sp>
        <p:nvSpPr>
          <p:cNvPr id="183" name="Google Shape;183;p28"/>
          <p:cNvSpPr txBox="1"/>
          <p:nvPr/>
        </p:nvSpPr>
        <p:spPr>
          <a:xfrm>
            <a:off x="0" y="4774200"/>
            <a:ext cx="5675700" cy="369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200">
                <a:solidFill>
                  <a:schemeClr val="lt1"/>
                </a:solidFill>
                <a:latin typeface="Helvetica Neue"/>
                <a:ea typeface="Helvetica Neue"/>
                <a:cs typeface="Helvetica Neue"/>
                <a:sym typeface="Helvetica Neue"/>
              </a:rPr>
              <a:t>(Hindman, 2024c &amp; 2024f)</a:t>
            </a:r>
            <a:endParaRPr sz="1200">
              <a:solidFill>
                <a:schemeClr val="lt1"/>
              </a:solidFill>
              <a:latin typeface="Roboto"/>
              <a:ea typeface="Roboto"/>
              <a:cs typeface="Roboto"/>
              <a:sym typeface="Roboto"/>
            </a:endParaRPr>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2">
                                            <p:txEl>
                                              <p:pRg st="0" end="0"/>
                                            </p:txEl>
                                          </p:spTgt>
                                        </p:tgtEl>
                                        <p:attrNameLst>
                                          <p:attrName>style.visibility</p:attrName>
                                        </p:attrNameLst>
                                      </p:cBhvr>
                                      <p:to>
                                        <p:strVal val="visible"/>
                                      </p:to>
                                    </p:set>
                                    <p:animEffect transition="in" filter="fade">
                                      <p:cBhvr>
                                        <p:cTn id="7" dur="1000"/>
                                        <p:tgtEl>
                                          <p:spTgt spid="1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2">
                                            <p:txEl>
                                              <p:pRg st="1" end="1"/>
                                            </p:txEl>
                                          </p:spTgt>
                                        </p:tgtEl>
                                        <p:attrNameLst>
                                          <p:attrName>style.visibility</p:attrName>
                                        </p:attrNameLst>
                                      </p:cBhvr>
                                      <p:to>
                                        <p:strVal val="visible"/>
                                      </p:to>
                                    </p:set>
                                    <p:animEffect transition="in" filter="fade">
                                      <p:cBhvr>
                                        <p:cTn id="12" dur="1000"/>
                                        <p:tgtEl>
                                          <p:spTgt spid="18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2">
                                            <p:txEl>
                                              <p:pRg st="2" end="2"/>
                                            </p:txEl>
                                          </p:spTgt>
                                        </p:tgtEl>
                                        <p:attrNameLst>
                                          <p:attrName>style.visibility</p:attrName>
                                        </p:attrNameLst>
                                      </p:cBhvr>
                                      <p:to>
                                        <p:strVal val="visible"/>
                                      </p:to>
                                    </p:set>
                                    <p:animEffect transition="in" filter="fade">
                                      <p:cBhvr>
                                        <p:cTn id="17" dur="1000"/>
                                        <p:tgtEl>
                                          <p:spTgt spid="18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2">
                                            <p:txEl>
                                              <p:pRg st="3" end="3"/>
                                            </p:txEl>
                                          </p:spTgt>
                                        </p:tgtEl>
                                        <p:attrNameLst>
                                          <p:attrName>style.visibility</p:attrName>
                                        </p:attrNameLst>
                                      </p:cBhvr>
                                      <p:to>
                                        <p:strVal val="visible"/>
                                      </p:to>
                                    </p:set>
                                    <p:animEffect transition="in" filter="fade">
                                      <p:cBhvr>
                                        <p:cTn id="22" dur="1000"/>
                                        <p:tgtEl>
                                          <p:spTgt spid="18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2">
                                            <p:txEl>
                                              <p:pRg st="4" end="4"/>
                                            </p:txEl>
                                          </p:spTgt>
                                        </p:tgtEl>
                                        <p:attrNameLst>
                                          <p:attrName>style.visibility</p:attrName>
                                        </p:attrNameLst>
                                      </p:cBhvr>
                                      <p:to>
                                        <p:strVal val="visible"/>
                                      </p:to>
                                    </p:set>
                                    <p:animEffect transition="in" filter="fade">
                                      <p:cBhvr>
                                        <p:cTn id="27" dur="1000"/>
                                        <p:tgtEl>
                                          <p:spTgt spid="18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2">
                                            <p:txEl>
                                              <p:pRg st="5" end="5"/>
                                            </p:txEl>
                                          </p:spTgt>
                                        </p:tgtEl>
                                        <p:attrNameLst>
                                          <p:attrName>style.visibility</p:attrName>
                                        </p:attrNameLst>
                                      </p:cBhvr>
                                      <p:to>
                                        <p:strVal val="visible"/>
                                      </p:to>
                                    </p:set>
                                    <p:animEffect transition="in" filter="fade">
                                      <p:cBhvr>
                                        <p:cTn id="32" dur="1000"/>
                                        <p:tgtEl>
                                          <p:spTgt spid="18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2">
                                            <p:txEl>
                                              <p:pRg st="6" end="6"/>
                                            </p:txEl>
                                          </p:spTgt>
                                        </p:tgtEl>
                                        <p:attrNameLst>
                                          <p:attrName>style.visibility</p:attrName>
                                        </p:attrNameLst>
                                      </p:cBhvr>
                                      <p:to>
                                        <p:strVal val="visible"/>
                                      </p:to>
                                    </p:set>
                                    <p:animEffect transition="in" filter="fade">
                                      <p:cBhvr>
                                        <p:cTn id="37" dur="1000"/>
                                        <p:tgtEl>
                                          <p:spTgt spid="18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2">
                                            <p:txEl>
                                              <p:pRg st="7" end="7"/>
                                            </p:txEl>
                                          </p:spTgt>
                                        </p:tgtEl>
                                        <p:attrNameLst>
                                          <p:attrName>style.visibility</p:attrName>
                                        </p:attrNameLst>
                                      </p:cBhvr>
                                      <p:to>
                                        <p:strVal val="visible"/>
                                      </p:to>
                                    </p:set>
                                    <p:animEffect transition="in" filter="fade">
                                      <p:cBhvr>
                                        <p:cTn id="42" dur="1000"/>
                                        <p:tgtEl>
                                          <p:spTgt spid="18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82">
                                            <p:txEl>
                                              <p:pRg st="8" end="8"/>
                                            </p:txEl>
                                          </p:spTgt>
                                        </p:tgtEl>
                                        <p:attrNameLst>
                                          <p:attrName>style.visibility</p:attrName>
                                        </p:attrNameLst>
                                      </p:cBhvr>
                                      <p:to>
                                        <p:strVal val="visible"/>
                                      </p:to>
                                    </p:set>
                                    <p:animEffect transition="in" filter="fade">
                                      <p:cBhvr>
                                        <p:cTn id="47" dur="1000"/>
                                        <p:tgtEl>
                                          <p:spTgt spid="18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82">
                                            <p:txEl>
                                              <p:pRg st="9" end="9"/>
                                            </p:txEl>
                                          </p:spTgt>
                                        </p:tgtEl>
                                        <p:attrNameLst>
                                          <p:attrName>style.visibility</p:attrName>
                                        </p:attrNameLst>
                                      </p:cBhvr>
                                      <p:to>
                                        <p:strVal val="visible"/>
                                      </p:to>
                                    </p:set>
                                    <p:animEffect transition="in" filter="fade">
                                      <p:cBhvr>
                                        <p:cTn id="52" dur="1000"/>
                                        <p:tgtEl>
                                          <p:spTgt spid="18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82">
                                            <p:txEl>
                                              <p:pRg st="10" end="10"/>
                                            </p:txEl>
                                          </p:spTgt>
                                        </p:tgtEl>
                                        <p:attrNameLst>
                                          <p:attrName>style.visibility</p:attrName>
                                        </p:attrNameLst>
                                      </p:cBhvr>
                                      <p:to>
                                        <p:strVal val="visible"/>
                                      </p:to>
                                    </p:set>
                                    <p:animEffect transition="in" filter="fade">
                                      <p:cBhvr>
                                        <p:cTn id="57" dur="1000"/>
                                        <p:tgtEl>
                                          <p:spTgt spid="18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82">
                                            <p:txEl>
                                              <p:pRg st="11" end="11"/>
                                            </p:txEl>
                                          </p:spTgt>
                                        </p:tgtEl>
                                        <p:attrNameLst>
                                          <p:attrName>style.visibility</p:attrName>
                                        </p:attrNameLst>
                                      </p:cBhvr>
                                      <p:to>
                                        <p:strVal val="visible"/>
                                      </p:to>
                                    </p:set>
                                    <p:animEffect transition="in" filter="fade">
                                      <p:cBhvr>
                                        <p:cTn id="62" dur="1000"/>
                                        <p:tgtEl>
                                          <p:spTgt spid="18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Solutions through OB Strategies</a:t>
            </a:r>
            <a:endParaRPr/>
          </a:p>
        </p:txBody>
      </p:sp>
      <p:sp>
        <p:nvSpPr>
          <p:cNvPr id="189" name="Google Shape;189;p29"/>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fontScale="77500" lnSpcReduction="20000"/>
          </a:bodyPr>
          <a:lstStyle/>
          <a:p>
            <a:pPr marL="457200" lvl="0" indent="-354724" algn="l" rtl="0">
              <a:spcBef>
                <a:spcPts val="0"/>
              </a:spcBef>
              <a:spcAft>
                <a:spcPts val="0"/>
              </a:spcAft>
              <a:buClr>
                <a:schemeClr val="dk1"/>
              </a:buClr>
              <a:buSzPct val="100000"/>
              <a:buFont typeface="Helvetica Neue"/>
              <a:buAutoNum type="arabicPeriod" startAt="4"/>
            </a:pPr>
            <a:r>
              <a:rPr lang="en" sz="2562" b="1">
                <a:solidFill>
                  <a:schemeClr val="dk1"/>
                </a:solidFill>
                <a:latin typeface="Helvetica Neue"/>
                <a:ea typeface="Helvetica Neue"/>
                <a:cs typeface="Helvetica Neue"/>
                <a:sym typeface="Helvetica Neue"/>
              </a:rPr>
              <a:t>Clarify &amp; Streamline Communications</a:t>
            </a:r>
            <a:endParaRPr b="1">
              <a:solidFill>
                <a:srgbClr val="000000"/>
              </a:solidFill>
            </a:endParaRPr>
          </a:p>
          <a:p>
            <a:pPr marL="0" lvl="0" indent="0" algn="l" rtl="0">
              <a:spcBef>
                <a:spcPts val="1200"/>
              </a:spcBef>
              <a:spcAft>
                <a:spcPts val="0"/>
              </a:spcAft>
              <a:buNone/>
            </a:pPr>
            <a:r>
              <a:rPr lang="en" sz="2040">
                <a:solidFill>
                  <a:srgbClr val="000000"/>
                </a:solidFill>
                <a:latin typeface="Helvetica Neue"/>
                <a:ea typeface="Helvetica Neue"/>
                <a:cs typeface="Helvetica Neue"/>
                <a:sym typeface="Helvetica Neue"/>
              </a:rPr>
              <a:t>Media Richness Theory states:</a:t>
            </a:r>
            <a:endParaRPr sz="2040">
              <a:solidFill>
                <a:srgbClr val="000000"/>
              </a:solidFill>
              <a:latin typeface="Helvetica Neue"/>
              <a:ea typeface="Helvetica Neue"/>
              <a:cs typeface="Helvetica Neue"/>
              <a:sym typeface="Helvetica Neue"/>
            </a:endParaRPr>
          </a:p>
          <a:p>
            <a:pPr marL="457200" lvl="0" indent="-329018" algn="l" rtl="0">
              <a:spcBef>
                <a:spcPts val="1200"/>
              </a:spcBef>
              <a:spcAft>
                <a:spcPts val="0"/>
              </a:spcAft>
              <a:buClr>
                <a:srgbClr val="000000"/>
              </a:buClr>
              <a:buSzPct val="100000"/>
              <a:buFont typeface="Helvetica Neue"/>
              <a:buChar char="●"/>
            </a:pPr>
            <a:r>
              <a:rPr lang="en" sz="2040">
                <a:solidFill>
                  <a:srgbClr val="000000"/>
                </a:solidFill>
                <a:latin typeface="Helvetica Neue"/>
                <a:ea typeface="Helvetica Neue"/>
                <a:cs typeface="Helvetica Neue"/>
                <a:sym typeface="Helvetica Neue"/>
              </a:rPr>
              <a:t>In-person Conversation and Meetings</a:t>
            </a:r>
            <a:endParaRPr sz="2040">
              <a:solidFill>
                <a:srgbClr val="000000"/>
              </a:solidFill>
              <a:latin typeface="Helvetica Neue"/>
              <a:ea typeface="Helvetica Neue"/>
              <a:cs typeface="Helvetica Neue"/>
              <a:sym typeface="Helvetica Neue"/>
            </a:endParaRPr>
          </a:p>
          <a:p>
            <a:pPr marL="914400" lvl="1" indent="-319175" algn="l" rtl="0">
              <a:spcBef>
                <a:spcPts val="0"/>
              </a:spcBef>
              <a:spcAft>
                <a:spcPts val="0"/>
              </a:spcAft>
              <a:buClr>
                <a:srgbClr val="000000"/>
              </a:buClr>
              <a:buSzPct val="100000"/>
              <a:buFont typeface="Helvetica Neue"/>
              <a:buChar char="○"/>
            </a:pPr>
            <a:r>
              <a:rPr lang="en" sz="1840">
                <a:solidFill>
                  <a:srgbClr val="000000"/>
                </a:solidFill>
                <a:latin typeface="Helvetica Neue"/>
                <a:ea typeface="Helvetica Neue"/>
                <a:cs typeface="Helvetica Neue"/>
                <a:sym typeface="Helvetica Neue"/>
              </a:rPr>
              <a:t>Increase open communication and ensure all ideas are equally heard and given the same attention and respect</a:t>
            </a:r>
            <a:endParaRPr sz="1840">
              <a:solidFill>
                <a:srgbClr val="000000"/>
              </a:solidFill>
              <a:latin typeface="Helvetica Neue"/>
              <a:ea typeface="Helvetica Neue"/>
              <a:cs typeface="Helvetica Neue"/>
              <a:sym typeface="Helvetica Neue"/>
            </a:endParaRPr>
          </a:p>
          <a:p>
            <a:pPr marL="914400" lvl="1" indent="-319175" algn="l" rtl="0">
              <a:spcBef>
                <a:spcPts val="0"/>
              </a:spcBef>
              <a:spcAft>
                <a:spcPts val="0"/>
              </a:spcAft>
              <a:buClr>
                <a:srgbClr val="000000"/>
              </a:buClr>
              <a:buSzPct val="100000"/>
              <a:buFont typeface="Helvetica Neue"/>
              <a:buChar char="○"/>
            </a:pPr>
            <a:r>
              <a:rPr lang="en" sz="1840">
                <a:solidFill>
                  <a:srgbClr val="000000"/>
                </a:solidFill>
                <a:latin typeface="Helvetica Neue"/>
                <a:ea typeface="Helvetica Neue"/>
                <a:cs typeface="Helvetica Neue"/>
                <a:sym typeface="Helvetica Neue"/>
              </a:rPr>
              <a:t>New marketing directives and Campaign ideas</a:t>
            </a:r>
            <a:endParaRPr sz="1840">
              <a:solidFill>
                <a:srgbClr val="000000"/>
              </a:solidFill>
              <a:latin typeface="Helvetica Neue"/>
              <a:ea typeface="Helvetica Neue"/>
              <a:cs typeface="Helvetica Neue"/>
              <a:sym typeface="Helvetica Neue"/>
            </a:endParaRPr>
          </a:p>
          <a:p>
            <a:pPr marL="457200" lvl="0" indent="-329018" algn="l" rtl="0">
              <a:spcBef>
                <a:spcPts val="0"/>
              </a:spcBef>
              <a:spcAft>
                <a:spcPts val="0"/>
              </a:spcAft>
              <a:buClr>
                <a:srgbClr val="000000"/>
              </a:buClr>
              <a:buSzPct val="100000"/>
              <a:buFont typeface="Helvetica Neue"/>
              <a:buChar char="●"/>
            </a:pPr>
            <a:r>
              <a:rPr lang="en" sz="2040">
                <a:solidFill>
                  <a:srgbClr val="000000"/>
                </a:solidFill>
                <a:latin typeface="Helvetica Neue"/>
                <a:ea typeface="Helvetica Neue"/>
                <a:cs typeface="Helvetica Neue"/>
                <a:sym typeface="Helvetica Neue"/>
              </a:rPr>
              <a:t>Emails and Instant Messaging</a:t>
            </a:r>
            <a:endParaRPr sz="2040">
              <a:solidFill>
                <a:srgbClr val="000000"/>
              </a:solidFill>
              <a:latin typeface="Helvetica Neue"/>
              <a:ea typeface="Helvetica Neue"/>
              <a:cs typeface="Helvetica Neue"/>
              <a:sym typeface="Helvetica Neue"/>
            </a:endParaRPr>
          </a:p>
          <a:p>
            <a:pPr marL="914400" lvl="1" indent="-319175" algn="l" rtl="0">
              <a:spcBef>
                <a:spcPts val="0"/>
              </a:spcBef>
              <a:spcAft>
                <a:spcPts val="0"/>
              </a:spcAft>
              <a:buClr>
                <a:srgbClr val="000000"/>
              </a:buClr>
              <a:buSzPct val="100000"/>
              <a:buFont typeface="Helvetica Neue"/>
              <a:buChar char="○"/>
            </a:pPr>
            <a:r>
              <a:rPr lang="en" sz="1840">
                <a:solidFill>
                  <a:srgbClr val="000000"/>
                </a:solidFill>
                <a:latin typeface="Helvetica Neue"/>
                <a:ea typeface="Helvetica Neue"/>
                <a:cs typeface="Helvetica Neue"/>
                <a:sym typeface="Helvetica Neue"/>
              </a:rPr>
              <a:t>Smaller questions of concerns that may arise while continuing to conduct the project.</a:t>
            </a:r>
            <a:endParaRPr sz="1840">
              <a:solidFill>
                <a:srgbClr val="000000"/>
              </a:solidFill>
              <a:latin typeface="Helvetica Neue"/>
              <a:ea typeface="Helvetica Neue"/>
              <a:cs typeface="Helvetica Neue"/>
              <a:sym typeface="Helvetica Neue"/>
            </a:endParaRPr>
          </a:p>
          <a:p>
            <a:pPr marL="457200" lvl="0" indent="-329018" algn="l" rtl="0">
              <a:spcBef>
                <a:spcPts val="0"/>
              </a:spcBef>
              <a:spcAft>
                <a:spcPts val="0"/>
              </a:spcAft>
              <a:buClr>
                <a:srgbClr val="000000"/>
              </a:buClr>
              <a:buSzPct val="100000"/>
              <a:buFont typeface="Helvetica Neue"/>
              <a:buChar char="●"/>
            </a:pPr>
            <a:r>
              <a:rPr lang="en" sz="2040">
                <a:solidFill>
                  <a:srgbClr val="000000"/>
                </a:solidFill>
                <a:latin typeface="Helvetica Neue"/>
                <a:ea typeface="Helvetica Neue"/>
                <a:cs typeface="Helvetica Neue"/>
                <a:sym typeface="Helvetica Neue"/>
              </a:rPr>
              <a:t>Incorporate UC&amp;C </a:t>
            </a:r>
            <a:endParaRPr/>
          </a:p>
          <a:p>
            <a:pPr marL="0" lvl="0" indent="0" algn="just" rtl="0">
              <a:spcBef>
                <a:spcPts val="1200"/>
              </a:spcBef>
              <a:spcAft>
                <a:spcPts val="1200"/>
              </a:spcAft>
              <a:buNone/>
            </a:pPr>
            <a:endParaRPr>
              <a:solidFill>
                <a:srgbClr val="000000"/>
              </a:solidFill>
              <a:latin typeface="Helvetica Neue"/>
              <a:ea typeface="Helvetica Neue"/>
              <a:cs typeface="Helvetica Neue"/>
              <a:sym typeface="Helvetica Neue"/>
            </a:endParaRPr>
          </a:p>
        </p:txBody>
      </p:sp>
      <p:sp>
        <p:nvSpPr>
          <p:cNvPr id="190" name="Google Shape;190;p29"/>
          <p:cNvSpPr txBox="1"/>
          <p:nvPr/>
        </p:nvSpPr>
        <p:spPr>
          <a:xfrm>
            <a:off x="0" y="4789500"/>
            <a:ext cx="5675700" cy="3693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1200"/>
              </a:spcAft>
              <a:buNone/>
            </a:pPr>
            <a:r>
              <a:rPr lang="en" sz="1200">
                <a:solidFill>
                  <a:schemeClr val="lt1"/>
                </a:solidFill>
                <a:latin typeface="Helvetica Neue"/>
                <a:ea typeface="Helvetica Neue"/>
                <a:cs typeface="Helvetica Neue"/>
                <a:sym typeface="Helvetica Neue"/>
              </a:rPr>
              <a:t>(Hindman, 2024d)</a:t>
            </a:r>
            <a:endParaRPr sz="1200">
              <a:solidFill>
                <a:schemeClr val="lt1"/>
              </a:solidFill>
              <a:latin typeface="Roboto"/>
              <a:ea typeface="Roboto"/>
              <a:cs typeface="Roboto"/>
              <a:sym typeface="Roboto"/>
            </a:endParaRPr>
          </a:p>
        </p:txBody>
      </p:sp>
      <p:pic>
        <p:nvPicPr>
          <p:cNvPr id="191" name="Google Shape;191;p29" title="File:Refining and harmonizing the Movement Strategy ..."/>
          <p:cNvPicPr preferRelativeResize="0"/>
          <p:nvPr/>
        </p:nvPicPr>
        <p:blipFill>
          <a:blip r:embed="rId3">
            <a:alphaModFix/>
          </a:blip>
          <a:stretch>
            <a:fillRect/>
          </a:stretch>
        </p:blipFill>
        <p:spPr>
          <a:xfrm>
            <a:off x="677550" y="2090625"/>
            <a:ext cx="2732611" cy="250890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89">
                                            <p:txEl>
                                              <p:pRg st="0" end="0"/>
                                            </p:txEl>
                                          </p:spTgt>
                                        </p:tgtEl>
                                        <p:attrNameLst>
                                          <p:attrName>style.visibility</p:attrName>
                                        </p:attrNameLst>
                                      </p:cBhvr>
                                      <p:to>
                                        <p:strVal val="visible"/>
                                      </p:to>
                                    </p:set>
                                    <p:anim calcmode="lin" valueType="num">
                                      <p:cBhvr additive="base">
                                        <p:cTn id="7" dur="100"/>
                                        <p:tgtEl>
                                          <p:spTgt spid="189">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89">
                                            <p:txEl>
                                              <p:pRg st="1" end="1"/>
                                            </p:txEl>
                                          </p:spTgt>
                                        </p:tgtEl>
                                        <p:attrNameLst>
                                          <p:attrName>style.visibility</p:attrName>
                                        </p:attrNameLst>
                                      </p:cBhvr>
                                      <p:to>
                                        <p:strVal val="visible"/>
                                      </p:to>
                                    </p:set>
                                    <p:anim calcmode="lin" valueType="num">
                                      <p:cBhvr additive="base">
                                        <p:cTn id="12" dur="100"/>
                                        <p:tgtEl>
                                          <p:spTgt spid="189">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89">
                                            <p:txEl>
                                              <p:pRg st="2" end="2"/>
                                            </p:txEl>
                                          </p:spTgt>
                                        </p:tgtEl>
                                        <p:attrNameLst>
                                          <p:attrName>style.visibility</p:attrName>
                                        </p:attrNameLst>
                                      </p:cBhvr>
                                      <p:to>
                                        <p:strVal val="visible"/>
                                      </p:to>
                                    </p:set>
                                    <p:anim calcmode="lin" valueType="num">
                                      <p:cBhvr additive="base">
                                        <p:cTn id="17" dur="100"/>
                                        <p:tgtEl>
                                          <p:spTgt spid="189">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189">
                                            <p:txEl>
                                              <p:pRg st="3" end="3"/>
                                            </p:txEl>
                                          </p:spTgt>
                                        </p:tgtEl>
                                        <p:attrNameLst>
                                          <p:attrName>style.visibility</p:attrName>
                                        </p:attrNameLst>
                                      </p:cBhvr>
                                      <p:to>
                                        <p:strVal val="visible"/>
                                      </p:to>
                                    </p:set>
                                    <p:anim calcmode="lin" valueType="num">
                                      <p:cBhvr additive="base">
                                        <p:cTn id="22" dur="100"/>
                                        <p:tgtEl>
                                          <p:spTgt spid="189">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189">
                                            <p:txEl>
                                              <p:pRg st="4" end="4"/>
                                            </p:txEl>
                                          </p:spTgt>
                                        </p:tgtEl>
                                        <p:attrNameLst>
                                          <p:attrName>style.visibility</p:attrName>
                                        </p:attrNameLst>
                                      </p:cBhvr>
                                      <p:to>
                                        <p:strVal val="visible"/>
                                      </p:to>
                                    </p:set>
                                    <p:anim calcmode="lin" valueType="num">
                                      <p:cBhvr additive="base">
                                        <p:cTn id="27" dur="100"/>
                                        <p:tgtEl>
                                          <p:spTgt spid="189">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189">
                                            <p:txEl>
                                              <p:pRg st="5" end="5"/>
                                            </p:txEl>
                                          </p:spTgt>
                                        </p:tgtEl>
                                        <p:attrNameLst>
                                          <p:attrName>style.visibility</p:attrName>
                                        </p:attrNameLst>
                                      </p:cBhvr>
                                      <p:to>
                                        <p:strVal val="visible"/>
                                      </p:to>
                                    </p:set>
                                    <p:anim calcmode="lin" valueType="num">
                                      <p:cBhvr additive="base">
                                        <p:cTn id="32" dur="100"/>
                                        <p:tgtEl>
                                          <p:spTgt spid="189">
                                            <p:txEl>
                                              <p:pRg st="5" end="5"/>
                                            </p:txEl>
                                          </p:spTgt>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189">
                                            <p:txEl>
                                              <p:pRg st="6" end="6"/>
                                            </p:txEl>
                                          </p:spTgt>
                                        </p:tgtEl>
                                        <p:attrNameLst>
                                          <p:attrName>style.visibility</p:attrName>
                                        </p:attrNameLst>
                                      </p:cBhvr>
                                      <p:to>
                                        <p:strVal val="visible"/>
                                      </p:to>
                                    </p:set>
                                    <p:anim calcmode="lin" valueType="num">
                                      <p:cBhvr additive="base">
                                        <p:cTn id="37" dur="100"/>
                                        <p:tgtEl>
                                          <p:spTgt spid="189">
                                            <p:txEl>
                                              <p:pRg st="6" end="6"/>
                                            </p:txEl>
                                          </p:spTgt>
                                        </p:tgtEl>
                                        <p:attrNameLst>
                                          <p:attrName>ppt_x</p:attrName>
                                        </p:attrNameLst>
                                      </p:cBhvr>
                                      <p:tavLst>
                                        <p:tav tm="0">
                                          <p:val>
                                            <p:strVal val="#ppt_x+1"/>
                                          </p:val>
                                        </p:tav>
                                        <p:tav tm="100000">
                                          <p:val>
                                            <p:strVal val="#ppt_x"/>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nodeType="clickEffect">
                                  <p:stCondLst>
                                    <p:cond delay="0"/>
                                  </p:stCondLst>
                                  <p:childTnLst>
                                    <p:set>
                                      <p:cBhvr>
                                        <p:cTn id="41" dur="1" fill="hold">
                                          <p:stCondLst>
                                            <p:cond delay="0"/>
                                          </p:stCondLst>
                                        </p:cTn>
                                        <p:tgtEl>
                                          <p:spTgt spid="189">
                                            <p:txEl>
                                              <p:pRg st="7" end="7"/>
                                            </p:txEl>
                                          </p:spTgt>
                                        </p:tgtEl>
                                        <p:attrNameLst>
                                          <p:attrName>style.visibility</p:attrName>
                                        </p:attrNameLst>
                                      </p:cBhvr>
                                      <p:to>
                                        <p:strVal val="visible"/>
                                      </p:to>
                                    </p:set>
                                    <p:anim calcmode="lin" valueType="num">
                                      <p:cBhvr additive="base">
                                        <p:cTn id="42" dur="100"/>
                                        <p:tgtEl>
                                          <p:spTgt spid="189">
                                            <p:txEl>
                                              <p:pRg st="7" end="7"/>
                                            </p:txEl>
                                          </p:spTgt>
                                        </p:tgtEl>
                                        <p:attrNameLst>
                                          <p:attrName>ppt_x</p:attrName>
                                        </p:attrNameLst>
                                      </p:cBhvr>
                                      <p:tavLst>
                                        <p:tav tm="0">
                                          <p:val>
                                            <p:strVal val="#ppt_x+1"/>
                                          </p:val>
                                        </p:tav>
                                        <p:tav tm="100000">
                                          <p:val>
                                            <p:strVal val="#ppt_x"/>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189">
                                            <p:txEl>
                                              <p:pRg st="8" end="8"/>
                                            </p:txEl>
                                          </p:spTgt>
                                        </p:tgtEl>
                                        <p:attrNameLst>
                                          <p:attrName>style.visibility</p:attrName>
                                        </p:attrNameLst>
                                      </p:cBhvr>
                                      <p:to>
                                        <p:strVal val="visible"/>
                                      </p:to>
                                    </p:set>
                                    <p:anim calcmode="lin" valueType="num">
                                      <p:cBhvr additive="base">
                                        <p:cTn id="47" dur="100"/>
                                        <p:tgtEl>
                                          <p:spTgt spid="189">
                                            <p:txEl>
                                              <p:pRg st="8" end="8"/>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title"/>
          </p:nvPr>
        </p:nvSpPr>
        <p:spPr>
          <a:xfrm>
            <a:off x="311725" y="356750"/>
            <a:ext cx="3127500" cy="1829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Ensuring Effective Collaboration</a:t>
            </a:r>
            <a:endParaRPr/>
          </a:p>
        </p:txBody>
      </p:sp>
      <p:sp>
        <p:nvSpPr>
          <p:cNvPr id="197" name="Google Shape;197;p30"/>
          <p:cNvSpPr txBox="1">
            <a:spLocks noGrp="1"/>
          </p:cNvSpPr>
          <p:nvPr>
            <p:ph type="body" idx="1"/>
          </p:nvPr>
        </p:nvSpPr>
        <p:spPr>
          <a:xfrm>
            <a:off x="3906050" y="266475"/>
            <a:ext cx="5051100" cy="4779900"/>
          </a:xfrm>
          <a:prstGeom prst="rect">
            <a:avLst/>
          </a:prstGeom>
        </p:spPr>
        <p:txBody>
          <a:bodyPr spcFirstLastPara="1" wrap="square" lIns="91425" tIns="91425" rIns="91425" bIns="91425" anchor="t" anchorCtr="0">
            <a:normAutofit/>
          </a:bodyPr>
          <a:lstStyle/>
          <a:p>
            <a:pPr marL="0" lvl="0" indent="0" algn="just" rtl="0">
              <a:lnSpc>
                <a:spcPct val="105000"/>
              </a:lnSpc>
              <a:spcBef>
                <a:spcPts val="0"/>
              </a:spcBef>
              <a:spcAft>
                <a:spcPts val="0"/>
              </a:spcAft>
              <a:buSzPts val="688"/>
              <a:buNone/>
            </a:pPr>
            <a:r>
              <a:rPr lang="en" sz="2000" b="1">
                <a:solidFill>
                  <a:srgbClr val="000000"/>
                </a:solidFill>
                <a:latin typeface="Helvetica Neue"/>
                <a:ea typeface="Helvetica Neue"/>
                <a:cs typeface="Helvetica Neue"/>
                <a:sym typeface="Helvetica Neue"/>
              </a:rPr>
              <a:t>Unified Communications and Collaboration</a:t>
            </a:r>
            <a:endParaRPr sz="2000" b="1">
              <a:solidFill>
                <a:srgbClr val="000000"/>
              </a:solidFill>
              <a:latin typeface="Helvetica Neue"/>
              <a:ea typeface="Helvetica Neue"/>
              <a:cs typeface="Helvetica Neue"/>
              <a:sym typeface="Helvetica Neue"/>
            </a:endParaRPr>
          </a:p>
          <a:p>
            <a:pPr marL="0" lvl="0" indent="0" algn="just" rtl="0">
              <a:lnSpc>
                <a:spcPct val="105000"/>
              </a:lnSpc>
              <a:spcBef>
                <a:spcPts val="1200"/>
              </a:spcBef>
              <a:spcAft>
                <a:spcPts val="0"/>
              </a:spcAft>
              <a:buSzPts val="688"/>
              <a:buNone/>
            </a:pPr>
            <a:r>
              <a:rPr lang="en" sz="2000">
                <a:solidFill>
                  <a:srgbClr val="000000"/>
                </a:solidFill>
                <a:latin typeface="Helvetica Neue"/>
                <a:ea typeface="Helvetica Neue"/>
                <a:cs typeface="Helvetica Neue"/>
                <a:sym typeface="Helvetica Neue"/>
              </a:rPr>
              <a:t>Single Interface that incorporates all aspects of communication within a business for real time collaboration including:</a:t>
            </a:r>
            <a:endParaRPr sz="2000">
              <a:solidFill>
                <a:srgbClr val="000000"/>
              </a:solidFill>
              <a:latin typeface="Helvetica Neue"/>
              <a:ea typeface="Helvetica Neue"/>
              <a:cs typeface="Helvetica Neue"/>
              <a:sym typeface="Helvetica Neue"/>
            </a:endParaRPr>
          </a:p>
          <a:p>
            <a:pPr marL="457200" lvl="0" indent="-355600" algn="just" rtl="0">
              <a:lnSpc>
                <a:spcPct val="105000"/>
              </a:lnSpc>
              <a:spcBef>
                <a:spcPts val="1200"/>
              </a:spcBef>
              <a:spcAft>
                <a:spcPts val="0"/>
              </a:spcAft>
              <a:buClr>
                <a:srgbClr val="000000"/>
              </a:buClr>
              <a:buSzPts val="2000"/>
              <a:buFont typeface="Helvetica Neue"/>
              <a:buChar char="●"/>
            </a:pPr>
            <a:r>
              <a:rPr lang="en" sz="2000">
                <a:solidFill>
                  <a:srgbClr val="000000"/>
                </a:solidFill>
                <a:latin typeface="Helvetica Neue"/>
                <a:ea typeface="Helvetica Neue"/>
                <a:cs typeface="Helvetica Neue"/>
                <a:sym typeface="Helvetica Neue"/>
              </a:rPr>
              <a:t>Voice calling</a:t>
            </a:r>
            <a:endParaRPr sz="2000">
              <a:solidFill>
                <a:srgbClr val="000000"/>
              </a:solidFill>
              <a:latin typeface="Helvetica Neue"/>
              <a:ea typeface="Helvetica Neue"/>
              <a:cs typeface="Helvetica Neue"/>
              <a:sym typeface="Helvetica Neue"/>
            </a:endParaRPr>
          </a:p>
          <a:p>
            <a:pPr marL="457200" lvl="0" indent="-355600" algn="just" rtl="0">
              <a:lnSpc>
                <a:spcPct val="105000"/>
              </a:lnSpc>
              <a:spcBef>
                <a:spcPts val="0"/>
              </a:spcBef>
              <a:spcAft>
                <a:spcPts val="0"/>
              </a:spcAft>
              <a:buClr>
                <a:srgbClr val="000000"/>
              </a:buClr>
              <a:buSzPts val="2000"/>
              <a:buFont typeface="Helvetica Neue"/>
              <a:buChar char="●"/>
            </a:pPr>
            <a:r>
              <a:rPr lang="en" sz="2000">
                <a:solidFill>
                  <a:srgbClr val="000000"/>
                </a:solidFill>
                <a:latin typeface="Helvetica Neue"/>
                <a:ea typeface="Helvetica Neue"/>
                <a:cs typeface="Helvetica Neue"/>
                <a:sym typeface="Helvetica Neue"/>
              </a:rPr>
              <a:t>Web Calls</a:t>
            </a:r>
            <a:endParaRPr sz="2000">
              <a:solidFill>
                <a:srgbClr val="000000"/>
              </a:solidFill>
              <a:latin typeface="Helvetica Neue"/>
              <a:ea typeface="Helvetica Neue"/>
              <a:cs typeface="Helvetica Neue"/>
              <a:sym typeface="Helvetica Neue"/>
            </a:endParaRPr>
          </a:p>
          <a:p>
            <a:pPr marL="457200" lvl="0" indent="-355600" algn="just" rtl="0">
              <a:lnSpc>
                <a:spcPct val="105000"/>
              </a:lnSpc>
              <a:spcBef>
                <a:spcPts val="0"/>
              </a:spcBef>
              <a:spcAft>
                <a:spcPts val="0"/>
              </a:spcAft>
              <a:buClr>
                <a:srgbClr val="000000"/>
              </a:buClr>
              <a:buSzPts val="2000"/>
              <a:buFont typeface="Helvetica Neue"/>
              <a:buChar char="●"/>
            </a:pPr>
            <a:r>
              <a:rPr lang="en" sz="2000">
                <a:solidFill>
                  <a:srgbClr val="000000"/>
                </a:solidFill>
                <a:latin typeface="Helvetica Neue"/>
                <a:ea typeface="Helvetica Neue"/>
                <a:cs typeface="Helvetica Neue"/>
                <a:sym typeface="Helvetica Neue"/>
              </a:rPr>
              <a:t>Emails</a:t>
            </a:r>
            <a:endParaRPr sz="2000">
              <a:solidFill>
                <a:srgbClr val="000000"/>
              </a:solidFill>
              <a:latin typeface="Helvetica Neue"/>
              <a:ea typeface="Helvetica Neue"/>
              <a:cs typeface="Helvetica Neue"/>
              <a:sym typeface="Helvetica Neue"/>
            </a:endParaRPr>
          </a:p>
          <a:p>
            <a:pPr marL="457200" lvl="0" indent="-355600" algn="just" rtl="0">
              <a:lnSpc>
                <a:spcPct val="105000"/>
              </a:lnSpc>
              <a:spcBef>
                <a:spcPts val="0"/>
              </a:spcBef>
              <a:spcAft>
                <a:spcPts val="0"/>
              </a:spcAft>
              <a:buClr>
                <a:srgbClr val="000000"/>
              </a:buClr>
              <a:buSzPts val="2000"/>
              <a:buFont typeface="Helvetica Neue"/>
              <a:buChar char="●"/>
            </a:pPr>
            <a:r>
              <a:rPr lang="en" sz="2000">
                <a:solidFill>
                  <a:srgbClr val="000000"/>
                </a:solidFill>
                <a:latin typeface="Helvetica Neue"/>
                <a:ea typeface="Helvetica Neue"/>
                <a:cs typeface="Helvetica Neue"/>
                <a:sym typeface="Helvetica Neue"/>
              </a:rPr>
              <a:t>Instant Messaging </a:t>
            </a:r>
            <a:endParaRPr sz="2000">
              <a:solidFill>
                <a:srgbClr val="000000"/>
              </a:solidFill>
              <a:latin typeface="Helvetica Neue"/>
              <a:ea typeface="Helvetica Neue"/>
              <a:cs typeface="Helvetica Neue"/>
              <a:sym typeface="Helvetica Neue"/>
            </a:endParaRPr>
          </a:p>
          <a:p>
            <a:pPr marL="0" lvl="0" indent="0" algn="just" rtl="0">
              <a:lnSpc>
                <a:spcPct val="105000"/>
              </a:lnSpc>
              <a:spcBef>
                <a:spcPts val="1200"/>
              </a:spcBef>
              <a:spcAft>
                <a:spcPts val="1200"/>
              </a:spcAft>
              <a:buSzPts val="688"/>
              <a:buNone/>
            </a:pPr>
            <a:endParaRPr sz="312">
              <a:solidFill>
                <a:srgbClr val="FF0000"/>
              </a:solidFill>
            </a:endParaRPr>
          </a:p>
        </p:txBody>
      </p:sp>
      <p:sp>
        <p:nvSpPr>
          <p:cNvPr id="198" name="Google Shape;198;p30"/>
          <p:cNvSpPr txBox="1"/>
          <p:nvPr/>
        </p:nvSpPr>
        <p:spPr>
          <a:xfrm>
            <a:off x="0" y="4774200"/>
            <a:ext cx="5675700" cy="354000"/>
          </a:xfrm>
          <a:prstGeom prst="rect">
            <a:avLst/>
          </a:prstGeom>
          <a:noFill/>
          <a:ln>
            <a:noFill/>
          </a:ln>
        </p:spPr>
        <p:txBody>
          <a:bodyPr spcFirstLastPara="1" wrap="square" lIns="91425" tIns="91425" rIns="91425" bIns="91425" anchor="t" anchorCtr="0">
            <a:spAutoFit/>
          </a:bodyPr>
          <a:lstStyle/>
          <a:p>
            <a:pPr marL="0" lvl="0" indent="0" algn="just" rtl="0">
              <a:lnSpc>
                <a:spcPct val="100000"/>
              </a:lnSpc>
              <a:spcBef>
                <a:spcPts val="0"/>
              </a:spcBef>
              <a:spcAft>
                <a:spcPts val="1200"/>
              </a:spcAft>
              <a:buNone/>
            </a:pPr>
            <a:r>
              <a:rPr lang="en" sz="1100">
                <a:solidFill>
                  <a:schemeClr val="lt1"/>
                </a:solidFill>
                <a:latin typeface="Helvetica Neue"/>
                <a:ea typeface="Helvetica Neue"/>
                <a:cs typeface="Helvetica Neue"/>
                <a:sym typeface="Helvetica Neue"/>
              </a:rPr>
              <a:t>(Bolton, Murray, &amp; Fluker  et. al, 2017) (Hindman, 2024d)</a:t>
            </a:r>
            <a:endParaRPr sz="1100">
              <a:solidFill>
                <a:schemeClr val="lt1"/>
              </a:solidFill>
              <a:latin typeface="Helvetica Neue"/>
              <a:ea typeface="Helvetica Neue"/>
              <a:cs typeface="Helvetica Neue"/>
              <a:sym typeface="Helvetica Neue"/>
            </a:endParaRPr>
          </a:p>
        </p:txBody>
      </p:sp>
      <p:pic>
        <p:nvPicPr>
          <p:cNvPr id="199" name="Google Shape;199;p30" title="abstract, network, people, -, social, networks, business ..."/>
          <p:cNvPicPr preferRelativeResize="0"/>
          <p:nvPr/>
        </p:nvPicPr>
        <p:blipFill>
          <a:blip r:embed="rId3">
            <a:alphaModFix/>
          </a:blip>
          <a:stretch>
            <a:fillRect/>
          </a:stretch>
        </p:blipFill>
        <p:spPr>
          <a:xfrm>
            <a:off x="267800" y="2007975"/>
            <a:ext cx="3215346" cy="21270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100">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97">
                                            <p:txEl>
                                              <p:pRg st="0" end="0"/>
                                            </p:txEl>
                                          </p:spTgt>
                                        </p:tgtEl>
                                        <p:attrNameLst>
                                          <p:attrName>style.visibility</p:attrName>
                                        </p:attrNameLst>
                                      </p:cBhvr>
                                      <p:to>
                                        <p:strVal val="visible"/>
                                      </p:to>
                                    </p:set>
                                    <p:anim calcmode="lin" valueType="num">
                                      <p:cBhvr additive="base">
                                        <p:cTn id="7" dur="500"/>
                                        <p:tgtEl>
                                          <p:spTgt spid="197">
                                            <p:txEl>
                                              <p:pRg st="0" end="0"/>
                                            </p:txEl>
                                          </p:spTgt>
                                        </p:tgtEl>
                                        <p:attrNameLst>
                                          <p:attrName>ppt_w</p:attrName>
                                        </p:attrNameLst>
                                      </p:cBhvr>
                                      <p:tavLst>
                                        <p:tav tm="0">
                                          <p:val>
                                            <p:strVal val="0"/>
                                          </p:val>
                                        </p:tav>
                                        <p:tav tm="100000">
                                          <p:val>
                                            <p:strVal val="#ppt_w"/>
                                          </p:val>
                                        </p:tav>
                                      </p:tavLst>
                                    </p:anim>
                                    <p:anim calcmode="lin" valueType="num">
                                      <p:cBhvr additive="base">
                                        <p:cTn id="8" dur="500"/>
                                        <p:tgtEl>
                                          <p:spTgt spid="197">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97">
                                            <p:txEl>
                                              <p:pRg st="1" end="1"/>
                                            </p:txEl>
                                          </p:spTgt>
                                        </p:tgtEl>
                                        <p:attrNameLst>
                                          <p:attrName>style.visibility</p:attrName>
                                        </p:attrNameLst>
                                      </p:cBhvr>
                                      <p:to>
                                        <p:strVal val="visible"/>
                                      </p:to>
                                    </p:set>
                                    <p:anim calcmode="lin" valueType="num">
                                      <p:cBhvr additive="base">
                                        <p:cTn id="13" dur="500"/>
                                        <p:tgtEl>
                                          <p:spTgt spid="197">
                                            <p:txEl>
                                              <p:pRg st="1" end="1"/>
                                            </p:txEl>
                                          </p:spTgt>
                                        </p:tgtEl>
                                        <p:attrNameLst>
                                          <p:attrName>ppt_w</p:attrName>
                                        </p:attrNameLst>
                                      </p:cBhvr>
                                      <p:tavLst>
                                        <p:tav tm="0">
                                          <p:val>
                                            <p:strVal val="0"/>
                                          </p:val>
                                        </p:tav>
                                        <p:tav tm="100000">
                                          <p:val>
                                            <p:strVal val="#ppt_w"/>
                                          </p:val>
                                        </p:tav>
                                      </p:tavLst>
                                    </p:anim>
                                    <p:anim calcmode="lin" valueType="num">
                                      <p:cBhvr additive="base">
                                        <p:cTn id="14" dur="500"/>
                                        <p:tgtEl>
                                          <p:spTgt spid="197">
                                            <p:txEl>
                                              <p:pRg st="1" end="1"/>
                                            </p:txEl>
                                          </p:spTgt>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97">
                                            <p:txEl>
                                              <p:pRg st="2" end="2"/>
                                            </p:txEl>
                                          </p:spTgt>
                                        </p:tgtEl>
                                        <p:attrNameLst>
                                          <p:attrName>style.visibility</p:attrName>
                                        </p:attrNameLst>
                                      </p:cBhvr>
                                      <p:to>
                                        <p:strVal val="visible"/>
                                      </p:to>
                                    </p:set>
                                    <p:anim calcmode="lin" valueType="num">
                                      <p:cBhvr additive="base">
                                        <p:cTn id="19" dur="500"/>
                                        <p:tgtEl>
                                          <p:spTgt spid="197">
                                            <p:txEl>
                                              <p:pRg st="2" end="2"/>
                                            </p:txEl>
                                          </p:spTgt>
                                        </p:tgtEl>
                                        <p:attrNameLst>
                                          <p:attrName>ppt_w</p:attrName>
                                        </p:attrNameLst>
                                      </p:cBhvr>
                                      <p:tavLst>
                                        <p:tav tm="0">
                                          <p:val>
                                            <p:strVal val="0"/>
                                          </p:val>
                                        </p:tav>
                                        <p:tav tm="100000">
                                          <p:val>
                                            <p:strVal val="#ppt_w"/>
                                          </p:val>
                                        </p:tav>
                                      </p:tavLst>
                                    </p:anim>
                                    <p:anim calcmode="lin" valueType="num">
                                      <p:cBhvr additive="base">
                                        <p:cTn id="20" dur="500"/>
                                        <p:tgtEl>
                                          <p:spTgt spid="197">
                                            <p:txEl>
                                              <p:pRg st="2" end="2"/>
                                            </p:txEl>
                                          </p:spTgt>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197">
                                            <p:txEl>
                                              <p:pRg st="3" end="3"/>
                                            </p:txEl>
                                          </p:spTgt>
                                        </p:tgtEl>
                                        <p:attrNameLst>
                                          <p:attrName>style.visibility</p:attrName>
                                        </p:attrNameLst>
                                      </p:cBhvr>
                                      <p:to>
                                        <p:strVal val="visible"/>
                                      </p:to>
                                    </p:set>
                                    <p:anim calcmode="lin" valueType="num">
                                      <p:cBhvr additive="base">
                                        <p:cTn id="25" dur="500"/>
                                        <p:tgtEl>
                                          <p:spTgt spid="197">
                                            <p:txEl>
                                              <p:pRg st="3" end="3"/>
                                            </p:txEl>
                                          </p:spTgt>
                                        </p:tgtEl>
                                        <p:attrNameLst>
                                          <p:attrName>ppt_w</p:attrName>
                                        </p:attrNameLst>
                                      </p:cBhvr>
                                      <p:tavLst>
                                        <p:tav tm="0">
                                          <p:val>
                                            <p:strVal val="0"/>
                                          </p:val>
                                        </p:tav>
                                        <p:tav tm="100000">
                                          <p:val>
                                            <p:strVal val="#ppt_w"/>
                                          </p:val>
                                        </p:tav>
                                      </p:tavLst>
                                    </p:anim>
                                    <p:anim calcmode="lin" valueType="num">
                                      <p:cBhvr additive="base">
                                        <p:cTn id="26" dur="500"/>
                                        <p:tgtEl>
                                          <p:spTgt spid="197">
                                            <p:txEl>
                                              <p:pRg st="3" end="3"/>
                                            </p:txEl>
                                          </p:spTgt>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197">
                                            <p:txEl>
                                              <p:pRg st="4" end="4"/>
                                            </p:txEl>
                                          </p:spTgt>
                                        </p:tgtEl>
                                        <p:attrNameLst>
                                          <p:attrName>style.visibility</p:attrName>
                                        </p:attrNameLst>
                                      </p:cBhvr>
                                      <p:to>
                                        <p:strVal val="visible"/>
                                      </p:to>
                                    </p:set>
                                    <p:anim calcmode="lin" valueType="num">
                                      <p:cBhvr additive="base">
                                        <p:cTn id="31" dur="500"/>
                                        <p:tgtEl>
                                          <p:spTgt spid="197">
                                            <p:txEl>
                                              <p:pRg st="4" end="4"/>
                                            </p:txEl>
                                          </p:spTgt>
                                        </p:tgtEl>
                                        <p:attrNameLst>
                                          <p:attrName>ppt_w</p:attrName>
                                        </p:attrNameLst>
                                      </p:cBhvr>
                                      <p:tavLst>
                                        <p:tav tm="0">
                                          <p:val>
                                            <p:strVal val="0"/>
                                          </p:val>
                                        </p:tav>
                                        <p:tav tm="100000">
                                          <p:val>
                                            <p:strVal val="#ppt_w"/>
                                          </p:val>
                                        </p:tav>
                                      </p:tavLst>
                                    </p:anim>
                                    <p:anim calcmode="lin" valueType="num">
                                      <p:cBhvr additive="base">
                                        <p:cTn id="32" dur="500"/>
                                        <p:tgtEl>
                                          <p:spTgt spid="197">
                                            <p:txEl>
                                              <p:pRg st="4" end="4"/>
                                            </p:txEl>
                                          </p:spTgt>
                                        </p:tgtEl>
                                        <p:attrNameLst>
                                          <p:attrName>ppt_h</p:attrName>
                                        </p:attrNameLst>
                                      </p:cBhvr>
                                      <p:tavLst>
                                        <p:tav tm="0">
                                          <p:val>
                                            <p:str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197">
                                            <p:txEl>
                                              <p:pRg st="5" end="5"/>
                                            </p:txEl>
                                          </p:spTgt>
                                        </p:tgtEl>
                                        <p:attrNameLst>
                                          <p:attrName>style.visibility</p:attrName>
                                        </p:attrNameLst>
                                      </p:cBhvr>
                                      <p:to>
                                        <p:strVal val="visible"/>
                                      </p:to>
                                    </p:set>
                                    <p:anim calcmode="lin" valueType="num">
                                      <p:cBhvr additive="base">
                                        <p:cTn id="37" dur="500"/>
                                        <p:tgtEl>
                                          <p:spTgt spid="197">
                                            <p:txEl>
                                              <p:pRg st="5" end="5"/>
                                            </p:txEl>
                                          </p:spTgt>
                                        </p:tgtEl>
                                        <p:attrNameLst>
                                          <p:attrName>ppt_w</p:attrName>
                                        </p:attrNameLst>
                                      </p:cBhvr>
                                      <p:tavLst>
                                        <p:tav tm="0">
                                          <p:val>
                                            <p:strVal val="0"/>
                                          </p:val>
                                        </p:tav>
                                        <p:tav tm="100000">
                                          <p:val>
                                            <p:strVal val="#ppt_w"/>
                                          </p:val>
                                        </p:tav>
                                      </p:tavLst>
                                    </p:anim>
                                    <p:anim calcmode="lin" valueType="num">
                                      <p:cBhvr additive="base">
                                        <p:cTn id="38" dur="500"/>
                                        <p:tgtEl>
                                          <p:spTgt spid="197">
                                            <p:txEl>
                                              <p:pRg st="5" end="5"/>
                                            </p:txEl>
                                          </p:spTgt>
                                        </p:tgtEl>
                                        <p:attrNameLst>
                                          <p:attrName>ppt_h</p:attrName>
                                        </p:attrNameLst>
                                      </p:cBhvr>
                                      <p:tavLst>
                                        <p:tav tm="0">
                                          <p:val>
                                            <p:str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197">
                                            <p:txEl>
                                              <p:pRg st="6" end="6"/>
                                            </p:txEl>
                                          </p:spTgt>
                                        </p:tgtEl>
                                        <p:attrNameLst>
                                          <p:attrName>style.visibility</p:attrName>
                                        </p:attrNameLst>
                                      </p:cBhvr>
                                      <p:to>
                                        <p:strVal val="visible"/>
                                      </p:to>
                                    </p:set>
                                    <p:anim calcmode="lin" valueType="num">
                                      <p:cBhvr additive="base">
                                        <p:cTn id="43" dur="500"/>
                                        <p:tgtEl>
                                          <p:spTgt spid="197">
                                            <p:txEl>
                                              <p:pRg st="6" end="6"/>
                                            </p:txEl>
                                          </p:spTgt>
                                        </p:tgtEl>
                                        <p:attrNameLst>
                                          <p:attrName>ppt_w</p:attrName>
                                        </p:attrNameLst>
                                      </p:cBhvr>
                                      <p:tavLst>
                                        <p:tav tm="0">
                                          <p:val>
                                            <p:strVal val="0"/>
                                          </p:val>
                                        </p:tav>
                                        <p:tav tm="100000">
                                          <p:val>
                                            <p:strVal val="#ppt_w"/>
                                          </p:val>
                                        </p:tav>
                                      </p:tavLst>
                                    </p:anim>
                                    <p:anim calcmode="lin" valueType="num">
                                      <p:cBhvr additive="base">
                                        <p:cTn id="44" dur="500"/>
                                        <p:tgtEl>
                                          <p:spTgt spid="197">
                                            <p:txEl>
                                              <p:pRg st="6" end="6"/>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205" name="Google Shape;205;p31"/>
          <p:cNvSpPr txBox="1">
            <a:spLocks noGrp="1"/>
          </p:cNvSpPr>
          <p:nvPr>
            <p:ph type="body" idx="1"/>
          </p:nvPr>
        </p:nvSpPr>
        <p:spPr>
          <a:xfrm>
            <a:off x="4477900" y="522450"/>
            <a:ext cx="4166400" cy="4098600"/>
          </a:xfrm>
          <a:prstGeom prst="rect">
            <a:avLst/>
          </a:prstGeom>
        </p:spPr>
        <p:txBody>
          <a:bodyPr spcFirstLastPara="1" wrap="square" lIns="91425" tIns="91425" rIns="91425" bIns="91425" anchor="t" anchorCtr="0">
            <a:noAutofit/>
          </a:bodyPr>
          <a:lstStyle/>
          <a:p>
            <a:pPr marL="0" lvl="0" indent="0" algn="just" rtl="0">
              <a:lnSpc>
                <a:spcPct val="105000"/>
              </a:lnSpc>
              <a:spcBef>
                <a:spcPts val="0"/>
              </a:spcBef>
              <a:spcAft>
                <a:spcPts val="0"/>
              </a:spcAft>
              <a:buSzPts val="1018"/>
              <a:buNone/>
            </a:pPr>
            <a:r>
              <a:rPr lang="en" sz="1502">
                <a:solidFill>
                  <a:srgbClr val="000000"/>
                </a:solidFill>
                <a:latin typeface="Helvetica Neue"/>
                <a:ea typeface="Helvetica Neue"/>
                <a:cs typeface="Helvetica Neue"/>
                <a:sym typeface="Helvetica Neue"/>
              </a:rPr>
              <a:t>The overall goals: </a:t>
            </a:r>
            <a:endParaRPr sz="1502">
              <a:solidFill>
                <a:srgbClr val="000000"/>
              </a:solidFill>
              <a:latin typeface="Helvetica Neue"/>
              <a:ea typeface="Helvetica Neue"/>
              <a:cs typeface="Helvetica Neue"/>
              <a:sym typeface="Helvetica Neue"/>
            </a:endParaRPr>
          </a:p>
          <a:p>
            <a:pPr marL="457200" lvl="0" indent="-324008" algn="just" rtl="0">
              <a:lnSpc>
                <a:spcPct val="105000"/>
              </a:lnSpc>
              <a:spcBef>
                <a:spcPts val="1200"/>
              </a:spcBef>
              <a:spcAft>
                <a:spcPts val="0"/>
              </a:spcAft>
              <a:buClr>
                <a:srgbClr val="000000"/>
              </a:buClr>
              <a:buSzPts val="1503"/>
              <a:buFont typeface="Helvetica Neue"/>
              <a:buChar char="●"/>
            </a:pPr>
            <a:r>
              <a:rPr lang="en" sz="1502">
                <a:solidFill>
                  <a:srgbClr val="000000"/>
                </a:solidFill>
                <a:latin typeface="Helvetica Neue"/>
                <a:ea typeface="Helvetica Neue"/>
                <a:cs typeface="Helvetica Neue"/>
                <a:sym typeface="Helvetica Neue"/>
              </a:rPr>
              <a:t>Improving the quality of the Marketing Department’s output </a:t>
            </a:r>
            <a:endParaRPr sz="1502">
              <a:solidFill>
                <a:srgbClr val="000000"/>
              </a:solidFill>
              <a:latin typeface="Helvetica Neue"/>
              <a:ea typeface="Helvetica Neue"/>
              <a:cs typeface="Helvetica Neue"/>
              <a:sym typeface="Helvetica Neue"/>
            </a:endParaRPr>
          </a:p>
          <a:p>
            <a:pPr marL="457200" lvl="0" indent="-324008" algn="just" rtl="0">
              <a:lnSpc>
                <a:spcPct val="105000"/>
              </a:lnSpc>
              <a:spcBef>
                <a:spcPts val="0"/>
              </a:spcBef>
              <a:spcAft>
                <a:spcPts val="0"/>
              </a:spcAft>
              <a:buClr>
                <a:srgbClr val="000000"/>
              </a:buClr>
              <a:buSzPts val="1503"/>
              <a:buFont typeface="Helvetica Neue"/>
              <a:buChar char="●"/>
            </a:pPr>
            <a:r>
              <a:rPr lang="en" sz="1502">
                <a:solidFill>
                  <a:srgbClr val="000000"/>
                </a:solidFill>
                <a:latin typeface="Helvetica Neue"/>
                <a:ea typeface="Helvetica Neue"/>
                <a:cs typeface="Helvetica Neue"/>
                <a:sym typeface="Helvetica Neue"/>
              </a:rPr>
              <a:t>Creating a cohesive department brand narrative </a:t>
            </a:r>
            <a:endParaRPr sz="1502">
              <a:solidFill>
                <a:srgbClr val="000000"/>
              </a:solidFill>
              <a:latin typeface="Helvetica Neue"/>
              <a:ea typeface="Helvetica Neue"/>
              <a:cs typeface="Helvetica Neue"/>
              <a:sym typeface="Helvetica Neue"/>
            </a:endParaRPr>
          </a:p>
          <a:p>
            <a:pPr marL="457200" lvl="0" indent="-324008" algn="just" rtl="0">
              <a:lnSpc>
                <a:spcPct val="105000"/>
              </a:lnSpc>
              <a:spcBef>
                <a:spcPts val="0"/>
              </a:spcBef>
              <a:spcAft>
                <a:spcPts val="0"/>
              </a:spcAft>
              <a:buClr>
                <a:srgbClr val="000000"/>
              </a:buClr>
              <a:buSzPts val="1503"/>
              <a:buFont typeface="Helvetica Neue"/>
              <a:buChar char="●"/>
            </a:pPr>
            <a:r>
              <a:rPr lang="en" sz="1502">
                <a:solidFill>
                  <a:srgbClr val="000000"/>
                </a:solidFill>
                <a:latin typeface="Helvetica Neue"/>
                <a:ea typeface="Helvetica Neue"/>
                <a:cs typeface="Helvetica Neue"/>
                <a:sym typeface="Helvetica Neue"/>
              </a:rPr>
              <a:t>Prioritizing motivation and restructuring the team </a:t>
            </a:r>
            <a:endParaRPr sz="1502">
              <a:solidFill>
                <a:srgbClr val="000000"/>
              </a:solidFill>
              <a:latin typeface="Helvetica Neue"/>
              <a:ea typeface="Helvetica Neue"/>
              <a:cs typeface="Helvetica Neue"/>
              <a:sym typeface="Helvetica Neue"/>
            </a:endParaRPr>
          </a:p>
          <a:p>
            <a:pPr marL="457200" lvl="0" indent="-324008" algn="just" rtl="0">
              <a:lnSpc>
                <a:spcPct val="105000"/>
              </a:lnSpc>
              <a:spcBef>
                <a:spcPts val="0"/>
              </a:spcBef>
              <a:spcAft>
                <a:spcPts val="0"/>
              </a:spcAft>
              <a:buClr>
                <a:srgbClr val="000000"/>
              </a:buClr>
              <a:buSzPts val="1503"/>
              <a:buFont typeface="Helvetica Neue"/>
              <a:buChar char="●"/>
            </a:pPr>
            <a:r>
              <a:rPr lang="en" sz="1502">
                <a:solidFill>
                  <a:srgbClr val="000000"/>
                </a:solidFill>
                <a:latin typeface="Helvetica Neue"/>
                <a:ea typeface="Helvetica Neue"/>
                <a:cs typeface="Helvetica Neue"/>
                <a:sym typeface="Helvetica Neue"/>
              </a:rPr>
              <a:t>Improving and maintaining the health of the Marketing Department and its staff that will ensure its upward trajectory and vitality</a:t>
            </a:r>
            <a:endParaRPr sz="1502">
              <a:solidFill>
                <a:srgbClr val="000000"/>
              </a:solidFill>
              <a:latin typeface="Helvetica Neue"/>
              <a:ea typeface="Helvetica Neue"/>
              <a:cs typeface="Helvetica Neue"/>
              <a:sym typeface="Helvetica Neue"/>
            </a:endParaRPr>
          </a:p>
          <a:p>
            <a:pPr marL="457200" lvl="0" indent="-324008" algn="just" rtl="0">
              <a:lnSpc>
                <a:spcPct val="105000"/>
              </a:lnSpc>
              <a:spcBef>
                <a:spcPts val="0"/>
              </a:spcBef>
              <a:spcAft>
                <a:spcPts val="0"/>
              </a:spcAft>
              <a:buClr>
                <a:srgbClr val="000000"/>
              </a:buClr>
              <a:buSzPts val="1503"/>
              <a:buFont typeface="Helvetica Neue"/>
              <a:buChar char="●"/>
            </a:pPr>
            <a:r>
              <a:rPr lang="en" sz="1502">
                <a:solidFill>
                  <a:srgbClr val="000000"/>
                </a:solidFill>
                <a:latin typeface="Helvetica Neue"/>
                <a:ea typeface="Helvetica Neue"/>
                <a:cs typeface="Helvetica Neue"/>
                <a:sym typeface="Helvetica Neue"/>
              </a:rPr>
              <a:t>Producing a sustainable and motivated workforce and boost morale within the company.</a:t>
            </a:r>
            <a:endParaRPr sz="1502">
              <a:solidFill>
                <a:srgbClr val="000000"/>
              </a:solidFill>
              <a:latin typeface="Helvetica Neue"/>
              <a:ea typeface="Helvetica Neue"/>
              <a:cs typeface="Helvetica Neue"/>
              <a:sym typeface="Helvetica Neue"/>
            </a:endParaRPr>
          </a:p>
          <a:p>
            <a:pPr marL="0" lvl="0" indent="0" algn="just" rtl="0">
              <a:lnSpc>
                <a:spcPct val="105000"/>
              </a:lnSpc>
              <a:spcBef>
                <a:spcPts val="1200"/>
              </a:spcBef>
              <a:spcAft>
                <a:spcPts val="1200"/>
              </a:spcAft>
              <a:buSzPts val="1018"/>
              <a:buNone/>
            </a:pPr>
            <a:endParaRPr sz="1402">
              <a:solidFill>
                <a:srgbClr val="000000"/>
              </a:solidFill>
              <a:latin typeface="Helvetica Neue"/>
              <a:ea typeface="Helvetica Neue"/>
              <a:cs typeface="Helvetica Neue"/>
              <a:sym typeface="Helvetica Neue"/>
            </a:endParaRPr>
          </a:p>
        </p:txBody>
      </p:sp>
      <p:sp>
        <p:nvSpPr>
          <p:cNvPr id="206" name="Google Shape;206;p31"/>
          <p:cNvSpPr txBox="1"/>
          <p:nvPr/>
        </p:nvSpPr>
        <p:spPr>
          <a:xfrm>
            <a:off x="0" y="4774200"/>
            <a:ext cx="7037100" cy="369300"/>
          </a:xfrm>
          <a:prstGeom prst="rect">
            <a:avLst/>
          </a:prstGeom>
          <a:noFill/>
          <a:ln>
            <a:noFill/>
          </a:ln>
        </p:spPr>
        <p:txBody>
          <a:bodyPr spcFirstLastPara="1" wrap="square" lIns="91425" tIns="91425" rIns="91425" bIns="91425" anchor="t" anchorCtr="0">
            <a:spAutoFit/>
          </a:bodyPr>
          <a:lstStyle/>
          <a:p>
            <a:pPr marL="0" lvl="0" indent="0" algn="just" rtl="0">
              <a:lnSpc>
                <a:spcPct val="105000"/>
              </a:lnSpc>
              <a:spcBef>
                <a:spcPts val="0"/>
              </a:spcBef>
              <a:spcAft>
                <a:spcPts val="1200"/>
              </a:spcAft>
              <a:buClr>
                <a:srgbClr val="000000"/>
              </a:buClr>
              <a:buSzPts val="1018"/>
              <a:buFont typeface="Arial"/>
              <a:buNone/>
            </a:pPr>
            <a:r>
              <a:rPr lang="en" sz="1200">
                <a:solidFill>
                  <a:schemeClr val="lt1"/>
                </a:solidFill>
                <a:latin typeface="Helvetica Neue"/>
                <a:ea typeface="Helvetica Neue"/>
                <a:cs typeface="Helvetica Neue"/>
                <a:sym typeface="Helvetica Neue"/>
              </a:rPr>
              <a:t>(Hindman, 2024)</a:t>
            </a:r>
            <a:endParaRPr sz="1200">
              <a:solidFill>
                <a:schemeClr val="lt1"/>
              </a:solidFill>
              <a:latin typeface="Roboto"/>
              <a:ea typeface="Roboto"/>
              <a:cs typeface="Roboto"/>
              <a:sym typeface="Roboto"/>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
                                            <p:txEl>
                                              <p:pRg st="0" end="0"/>
                                            </p:txEl>
                                          </p:spTgt>
                                        </p:tgtEl>
                                        <p:attrNameLst>
                                          <p:attrName>style.visibility</p:attrName>
                                        </p:attrNameLst>
                                      </p:cBhvr>
                                      <p:to>
                                        <p:strVal val="visible"/>
                                      </p:to>
                                    </p:set>
                                    <p:animEffect transition="in" filter="fade">
                                      <p:cBhvr>
                                        <p:cTn id="7" dur="1000"/>
                                        <p:tgtEl>
                                          <p:spTgt spid="20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
                                            <p:txEl>
                                              <p:pRg st="1" end="1"/>
                                            </p:txEl>
                                          </p:spTgt>
                                        </p:tgtEl>
                                        <p:attrNameLst>
                                          <p:attrName>style.visibility</p:attrName>
                                        </p:attrNameLst>
                                      </p:cBhvr>
                                      <p:to>
                                        <p:strVal val="visible"/>
                                      </p:to>
                                    </p:set>
                                    <p:animEffect transition="in" filter="fade">
                                      <p:cBhvr>
                                        <p:cTn id="12" dur="1000"/>
                                        <p:tgtEl>
                                          <p:spTgt spid="20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5">
                                            <p:txEl>
                                              <p:pRg st="2" end="2"/>
                                            </p:txEl>
                                          </p:spTgt>
                                        </p:tgtEl>
                                        <p:attrNameLst>
                                          <p:attrName>style.visibility</p:attrName>
                                        </p:attrNameLst>
                                      </p:cBhvr>
                                      <p:to>
                                        <p:strVal val="visible"/>
                                      </p:to>
                                    </p:set>
                                    <p:animEffect transition="in" filter="fade">
                                      <p:cBhvr>
                                        <p:cTn id="17" dur="1000"/>
                                        <p:tgtEl>
                                          <p:spTgt spid="20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5">
                                            <p:txEl>
                                              <p:pRg st="3" end="3"/>
                                            </p:txEl>
                                          </p:spTgt>
                                        </p:tgtEl>
                                        <p:attrNameLst>
                                          <p:attrName>style.visibility</p:attrName>
                                        </p:attrNameLst>
                                      </p:cBhvr>
                                      <p:to>
                                        <p:strVal val="visible"/>
                                      </p:to>
                                    </p:set>
                                    <p:animEffect transition="in" filter="fade">
                                      <p:cBhvr>
                                        <p:cTn id="22" dur="1000"/>
                                        <p:tgtEl>
                                          <p:spTgt spid="20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5">
                                            <p:txEl>
                                              <p:pRg st="4" end="4"/>
                                            </p:txEl>
                                          </p:spTgt>
                                        </p:tgtEl>
                                        <p:attrNameLst>
                                          <p:attrName>style.visibility</p:attrName>
                                        </p:attrNameLst>
                                      </p:cBhvr>
                                      <p:to>
                                        <p:strVal val="visible"/>
                                      </p:to>
                                    </p:set>
                                    <p:animEffect transition="in" filter="fade">
                                      <p:cBhvr>
                                        <p:cTn id="27" dur="1000"/>
                                        <p:tgtEl>
                                          <p:spTgt spid="20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5">
                                            <p:txEl>
                                              <p:pRg st="5" end="5"/>
                                            </p:txEl>
                                          </p:spTgt>
                                        </p:tgtEl>
                                        <p:attrNameLst>
                                          <p:attrName>style.visibility</p:attrName>
                                        </p:attrNameLst>
                                      </p:cBhvr>
                                      <p:to>
                                        <p:strVal val="visible"/>
                                      </p:to>
                                    </p:set>
                                    <p:animEffect transition="in" filter="fade">
                                      <p:cBhvr>
                                        <p:cTn id="32" dur="1000"/>
                                        <p:tgtEl>
                                          <p:spTgt spid="20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5">
                                            <p:txEl>
                                              <p:pRg st="6" end="6"/>
                                            </p:txEl>
                                          </p:spTgt>
                                        </p:tgtEl>
                                        <p:attrNameLst>
                                          <p:attrName>style.visibility</p:attrName>
                                        </p:attrNameLst>
                                      </p:cBhvr>
                                      <p:to>
                                        <p:strVal val="visible"/>
                                      </p:to>
                                    </p:set>
                                    <p:animEffect transition="in" filter="fade">
                                      <p:cBhvr>
                                        <p:cTn id="37" dur="1000"/>
                                        <p:tgtEl>
                                          <p:spTgt spid="20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Table of Contents</a:t>
            </a:r>
            <a:endParaRPr/>
          </a:p>
        </p:txBody>
      </p:sp>
      <p:sp>
        <p:nvSpPr>
          <p:cNvPr id="75" name="Google Shape;75;p14"/>
          <p:cNvSpPr txBox="1">
            <a:spLocks noGrp="1"/>
          </p:cNvSpPr>
          <p:nvPr>
            <p:ph type="body" idx="1"/>
          </p:nvPr>
        </p:nvSpPr>
        <p:spPr>
          <a:xfrm>
            <a:off x="311700" y="1505700"/>
            <a:ext cx="7452000" cy="3076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Helvetica Neue"/>
              <a:buChar char="❖"/>
            </a:pPr>
            <a:r>
              <a:rPr lang="en" sz="1800">
                <a:solidFill>
                  <a:schemeClr val="dk1"/>
                </a:solidFill>
                <a:latin typeface="Helvetica Neue"/>
                <a:ea typeface="Helvetica Neue"/>
                <a:cs typeface="Helvetica Neue"/>
                <a:sym typeface="Helvetica Neue"/>
              </a:rPr>
              <a:t>Company Overview</a:t>
            </a:r>
            <a:endParaRPr sz="1800">
              <a:solidFill>
                <a:schemeClr val="dk1"/>
              </a:solidFill>
              <a:latin typeface="Helvetica Neue"/>
              <a:ea typeface="Helvetica Neue"/>
              <a:cs typeface="Helvetica Neue"/>
              <a:sym typeface="Helvetica Neue"/>
            </a:endParaRPr>
          </a:p>
          <a:p>
            <a:pPr marL="457200" lvl="0" indent="-342900" algn="l" rtl="0">
              <a:spcBef>
                <a:spcPts val="0"/>
              </a:spcBef>
              <a:spcAft>
                <a:spcPts val="0"/>
              </a:spcAft>
              <a:buClr>
                <a:schemeClr val="dk1"/>
              </a:buClr>
              <a:buSzPts val="1800"/>
              <a:buFont typeface="Helvetica Neue"/>
              <a:buChar char="❖"/>
            </a:pPr>
            <a:r>
              <a:rPr lang="en" sz="1800">
                <a:solidFill>
                  <a:schemeClr val="dk1"/>
                </a:solidFill>
                <a:latin typeface="Helvetica Neue"/>
                <a:ea typeface="Helvetica Neue"/>
                <a:cs typeface="Helvetica Neue"/>
                <a:sym typeface="Helvetica Neue"/>
              </a:rPr>
              <a:t>Current Leadership Structure</a:t>
            </a:r>
            <a:endParaRPr sz="1800">
              <a:solidFill>
                <a:schemeClr val="dk1"/>
              </a:solidFill>
              <a:latin typeface="Helvetica Neue"/>
              <a:ea typeface="Helvetica Neue"/>
              <a:cs typeface="Helvetica Neue"/>
              <a:sym typeface="Helvetica Neue"/>
            </a:endParaRPr>
          </a:p>
          <a:p>
            <a:pPr marL="457200" lvl="0" indent="-342900" algn="l" rtl="0">
              <a:spcBef>
                <a:spcPts val="0"/>
              </a:spcBef>
              <a:spcAft>
                <a:spcPts val="0"/>
              </a:spcAft>
              <a:buClr>
                <a:schemeClr val="dk1"/>
              </a:buClr>
              <a:buSzPts val="1800"/>
              <a:buFont typeface="Helvetica Neue"/>
              <a:buChar char="❖"/>
            </a:pPr>
            <a:r>
              <a:rPr lang="en" sz="1800">
                <a:solidFill>
                  <a:schemeClr val="dk1"/>
                </a:solidFill>
                <a:latin typeface="Helvetica Neue"/>
                <a:ea typeface="Helvetica Neue"/>
                <a:cs typeface="Helvetica Neue"/>
                <a:sym typeface="Helvetica Neue"/>
              </a:rPr>
              <a:t>Overview of Problem Statement</a:t>
            </a:r>
            <a:endParaRPr sz="1800">
              <a:solidFill>
                <a:schemeClr val="dk1"/>
              </a:solidFill>
              <a:latin typeface="Helvetica Neue"/>
              <a:ea typeface="Helvetica Neue"/>
              <a:cs typeface="Helvetica Neue"/>
              <a:sym typeface="Helvetica Neue"/>
            </a:endParaRPr>
          </a:p>
          <a:p>
            <a:pPr marL="457200" lvl="0" indent="-342900" algn="l" rtl="0">
              <a:spcBef>
                <a:spcPts val="0"/>
              </a:spcBef>
              <a:spcAft>
                <a:spcPts val="0"/>
              </a:spcAft>
              <a:buClr>
                <a:schemeClr val="dk1"/>
              </a:buClr>
              <a:buSzPts val="1800"/>
              <a:buFont typeface="Helvetica Neue"/>
              <a:buChar char="❖"/>
            </a:pPr>
            <a:r>
              <a:rPr lang="en" sz="1800">
                <a:solidFill>
                  <a:schemeClr val="dk1"/>
                </a:solidFill>
                <a:latin typeface="Helvetica Neue"/>
                <a:ea typeface="Helvetica Neue"/>
                <a:cs typeface="Helvetica Neue"/>
                <a:sym typeface="Helvetica Neue"/>
              </a:rPr>
              <a:t>Experiences of Current Employees</a:t>
            </a:r>
            <a:endParaRPr sz="1800">
              <a:solidFill>
                <a:schemeClr val="dk1"/>
              </a:solidFill>
              <a:latin typeface="Helvetica Neue"/>
              <a:ea typeface="Helvetica Neue"/>
              <a:cs typeface="Helvetica Neue"/>
              <a:sym typeface="Helvetica Neue"/>
            </a:endParaRPr>
          </a:p>
          <a:p>
            <a:pPr marL="457200" lvl="0" indent="-342900" algn="l" rtl="0">
              <a:spcBef>
                <a:spcPts val="0"/>
              </a:spcBef>
              <a:spcAft>
                <a:spcPts val="0"/>
              </a:spcAft>
              <a:buClr>
                <a:schemeClr val="dk1"/>
              </a:buClr>
              <a:buSzPts val="1800"/>
              <a:buFont typeface="Helvetica Neue"/>
              <a:buChar char="❖"/>
            </a:pPr>
            <a:r>
              <a:rPr lang="en" sz="1800">
                <a:solidFill>
                  <a:schemeClr val="dk1"/>
                </a:solidFill>
                <a:latin typeface="Helvetica Neue"/>
                <a:ea typeface="Helvetica Neue"/>
                <a:cs typeface="Helvetica Neue"/>
                <a:sym typeface="Helvetica Neue"/>
              </a:rPr>
              <a:t>Missing Effective Team Characteristics</a:t>
            </a:r>
            <a:endParaRPr sz="1800">
              <a:solidFill>
                <a:schemeClr val="dk1"/>
              </a:solidFill>
              <a:latin typeface="Helvetica Neue"/>
              <a:ea typeface="Helvetica Neue"/>
              <a:cs typeface="Helvetica Neue"/>
              <a:sym typeface="Helvetica Neue"/>
            </a:endParaRPr>
          </a:p>
          <a:p>
            <a:pPr marL="457200" lvl="0" indent="-342900" algn="l" rtl="0">
              <a:spcBef>
                <a:spcPts val="0"/>
              </a:spcBef>
              <a:spcAft>
                <a:spcPts val="0"/>
              </a:spcAft>
              <a:buClr>
                <a:schemeClr val="dk1"/>
              </a:buClr>
              <a:buSzPts val="1800"/>
              <a:buFont typeface="Helvetica Neue"/>
              <a:buChar char="❖"/>
            </a:pPr>
            <a:r>
              <a:rPr lang="en" sz="1800">
                <a:solidFill>
                  <a:schemeClr val="dk1"/>
                </a:solidFill>
                <a:latin typeface="Helvetica Neue"/>
                <a:ea typeface="Helvetica Neue"/>
                <a:cs typeface="Helvetica Neue"/>
                <a:sym typeface="Helvetica Neue"/>
              </a:rPr>
              <a:t>Recommendations and Solutions through OB Strategies</a:t>
            </a:r>
            <a:endParaRPr sz="1800">
              <a:solidFill>
                <a:schemeClr val="dk1"/>
              </a:solidFill>
              <a:latin typeface="Helvetica Neue"/>
              <a:ea typeface="Helvetica Neue"/>
              <a:cs typeface="Helvetica Neue"/>
              <a:sym typeface="Helvetica Neue"/>
            </a:endParaRPr>
          </a:p>
          <a:p>
            <a:pPr marL="457200" lvl="0" indent="-342900" algn="l" rtl="0">
              <a:spcBef>
                <a:spcPts val="0"/>
              </a:spcBef>
              <a:spcAft>
                <a:spcPts val="0"/>
              </a:spcAft>
              <a:buClr>
                <a:schemeClr val="dk1"/>
              </a:buClr>
              <a:buSzPts val="1800"/>
              <a:buFont typeface="Helvetica Neue"/>
              <a:buChar char="❖"/>
            </a:pPr>
            <a:r>
              <a:rPr lang="en" sz="1800">
                <a:solidFill>
                  <a:schemeClr val="dk1"/>
                </a:solidFill>
                <a:latin typeface="Helvetica Neue"/>
                <a:ea typeface="Helvetica Neue"/>
                <a:cs typeface="Helvetica Neue"/>
                <a:sym typeface="Helvetica Neue"/>
              </a:rPr>
              <a:t>Conclusion</a:t>
            </a:r>
            <a:endParaRPr sz="1800">
              <a:solidFill>
                <a:schemeClr val="dk1"/>
              </a:solidFill>
              <a:latin typeface="Helvetica Neue"/>
              <a:ea typeface="Helvetica Neue"/>
              <a:cs typeface="Helvetica Neue"/>
              <a:sym typeface="Helvetica Neue"/>
            </a:endParaRPr>
          </a:p>
          <a:p>
            <a:pPr marL="457200" lvl="0" indent="-342900" algn="l" rtl="0">
              <a:spcBef>
                <a:spcPts val="0"/>
              </a:spcBef>
              <a:spcAft>
                <a:spcPts val="0"/>
              </a:spcAft>
              <a:buClr>
                <a:schemeClr val="dk1"/>
              </a:buClr>
              <a:buSzPts val="1800"/>
              <a:buFont typeface="Helvetica Neue"/>
              <a:buChar char="❖"/>
            </a:pPr>
            <a:r>
              <a:rPr lang="en" sz="1800">
                <a:solidFill>
                  <a:schemeClr val="dk1"/>
                </a:solidFill>
                <a:latin typeface="Helvetica Neue"/>
                <a:ea typeface="Helvetica Neue"/>
                <a:cs typeface="Helvetica Neue"/>
                <a:sym typeface="Helvetica Neue"/>
              </a:rPr>
              <a:t>References</a:t>
            </a:r>
            <a:endParaRPr sz="1800">
              <a:solidFill>
                <a:schemeClr val="dk1"/>
              </a:solidFill>
              <a:latin typeface="Helvetica Neue"/>
              <a:ea typeface="Helvetica Neue"/>
              <a:cs typeface="Helvetica Neue"/>
              <a:sym typeface="Helvetica Neue"/>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2"/>
          <p:cNvSpPr txBox="1">
            <a:spLocks noGrp="1"/>
          </p:cNvSpPr>
          <p:nvPr>
            <p:ph type="title"/>
          </p:nvPr>
        </p:nvSpPr>
        <p:spPr>
          <a:xfrm>
            <a:off x="729000" y="1798950"/>
            <a:ext cx="7686000" cy="1545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7500"/>
              <a:t>Q &amp; A</a:t>
            </a:r>
            <a:endParaRPr sz="7500"/>
          </a:p>
          <a:p>
            <a:pPr marL="0" lvl="0" indent="0" algn="ctr" rtl="0">
              <a:spcBef>
                <a:spcPts val="0"/>
              </a:spcBef>
              <a:spcAft>
                <a:spcPts val="0"/>
              </a:spcAft>
              <a:buNone/>
            </a:pPr>
            <a:r>
              <a:rPr lang="en" sz="4000"/>
              <a:t>(Question &amp; Answer)</a:t>
            </a:r>
            <a:endParaRPr sz="4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References</a:t>
            </a:r>
            <a:endParaRPr/>
          </a:p>
        </p:txBody>
      </p:sp>
      <p:sp>
        <p:nvSpPr>
          <p:cNvPr id="217" name="Google Shape;217;p33"/>
          <p:cNvSpPr txBox="1">
            <a:spLocks noGrp="1"/>
          </p:cNvSpPr>
          <p:nvPr>
            <p:ph type="body" idx="4294967295"/>
          </p:nvPr>
        </p:nvSpPr>
        <p:spPr>
          <a:xfrm>
            <a:off x="0" y="1297450"/>
            <a:ext cx="9144000" cy="38460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SzPts val="193"/>
              <a:buNone/>
            </a:pPr>
            <a:r>
              <a:rPr lang="en" sz="1426">
                <a:solidFill>
                  <a:srgbClr val="000000"/>
                </a:solidFill>
                <a:latin typeface="Helvetica Neue"/>
                <a:ea typeface="Helvetica Neue"/>
                <a:cs typeface="Helvetica Neue"/>
                <a:sym typeface="Helvetica Neue"/>
              </a:rPr>
              <a:t>Bolton, A., Fluker, J., &amp; Murray, M. (2017). Transforming the workplace: Unified communications &amp; collaboration usage patterns in a large automotive manufacturer. </a:t>
            </a:r>
            <a:r>
              <a:rPr lang="en" sz="1426" i="1">
                <a:solidFill>
                  <a:srgbClr val="000000"/>
                </a:solidFill>
                <a:latin typeface="Helvetica Neue"/>
                <a:ea typeface="Helvetica Neue"/>
                <a:cs typeface="Helvetica Neue"/>
                <a:sym typeface="Helvetica Neue"/>
              </a:rPr>
              <a:t>Hawaii International Conference on System Sciences. </a:t>
            </a:r>
            <a:endParaRPr sz="1426" i="1">
              <a:solidFill>
                <a:srgbClr val="000000"/>
              </a:solidFill>
              <a:latin typeface="Helvetica Neue"/>
              <a:ea typeface="Helvetica Neue"/>
              <a:cs typeface="Helvetica Neue"/>
              <a:sym typeface="Helvetica Neue"/>
            </a:endParaRPr>
          </a:p>
          <a:p>
            <a:pPr marL="0" lvl="0" indent="0" algn="l" rtl="0">
              <a:spcBef>
                <a:spcPts val="1200"/>
              </a:spcBef>
              <a:spcAft>
                <a:spcPts val="0"/>
              </a:spcAft>
              <a:buSzPts val="193"/>
              <a:buNone/>
            </a:pPr>
            <a:r>
              <a:rPr lang="en" sz="1426">
                <a:solidFill>
                  <a:srgbClr val="000000"/>
                </a:solidFill>
                <a:latin typeface="Helvetica Neue"/>
                <a:ea typeface="Helvetica Neue"/>
                <a:cs typeface="Helvetica Neue"/>
                <a:sym typeface="Helvetica Neue"/>
              </a:rPr>
              <a:t>Canon U.S.A. (2024).  About Us [Website].  Retrieved on May 1, 2024 from, </a:t>
            </a:r>
            <a:r>
              <a:rPr lang="en" sz="1426" u="sng">
                <a:solidFill>
                  <a:srgbClr val="0563C1"/>
                </a:solidFill>
                <a:latin typeface="Helvetica Neue"/>
                <a:ea typeface="Helvetica Neue"/>
                <a:cs typeface="Helvetica Neue"/>
                <a:sym typeface="Helvetica Neue"/>
                <a:hlinkClick r:id="rId3">
                  <a:extLst>
                    <a:ext uri="{A12FA001-AC4F-418D-AE19-62706E023703}">
                      <ahyp:hlinkClr xmlns:ahyp="http://schemas.microsoft.com/office/drawing/2018/hyperlinkcolor" val="tx"/>
                    </a:ext>
                  </a:extLst>
                </a:hlinkClick>
              </a:rPr>
              <a:t>https://www.usa.canon.com/about-us</a:t>
            </a:r>
            <a:r>
              <a:rPr lang="en" sz="1426">
                <a:solidFill>
                  <a:srgbClr val="000000"/>
                </a:solidFill>
                <a:latin typeface="Helvetica Neue"/>
                <a:ea typeface="Helvetica Neue"/>
                <a:cs typeface="Helvetica Neue"/>
                <a:sym typeface="Helvetica Neue"/>
              </a:rPr>
              <a:t>  </a:t>
            </a:r>
            <a:endParaRPr sz="1426">
              <a:solidFill>
                <a:srgbClr val="000000"/>
              </a:solidFill>
              <a:latin typeface="Helvetica Neue"/>
              <a:ea typeface="Helvetica Neue"/>
              <a:cs typeface="Helvetica Neue"/>
              <a:sym typeface="Helvetica Neue"/>
            </a:endParaRPr>
          </a:p>
          <a:p>
            <a:pPr marL="0" lvl="0" indent="0" algn="l" rtl="0">
              <a:spcBef>
                <a:spcPts val="1200"/>
              </a:spcBef>
              <a:spcAft>
                <a:spcPts val="0"/>
              </a:spcAft>
              <a:buSzPts val="193"/>
              <a:buNone/>
            </a:pPr>
            <a:r>
              <a:rPr lang="en" sz="1426">
                <a:solidFill>
                  <a:srgbClr val="000000"/>
                </a:solidFill>
                <a:latin typeface="Helvetica Neue"/>
                <a:ea typeface="Helvetica Neue"/>
                <a:cs typeface="Helvetica Neue"/>
                <a:sym typeface="Helvetica Neue"/>
              </a:rPr>
              <a:t>Hindman, L.C. (2024).  </a:t>
            </a:r>
            <a:r>
              <a:rPr lang="en" sz="1426" i="1">
                <a:solidFill>
                  <a:srgbClr val="000000"/>
                </a:solidFill>
                <a:latin typeface="Helvetica Neue"/>
                <a:ea typeface="Helvetica Neue"/>
                <a:cs typeface="Helvetica Neue"/>
                <a:sym typeface="Helvetica Neue"/>
              </a:rPr>
              <a:t>Class #1: Intro to Organizational Behavior</a:t>
            </a:r>
            <a:r>
              <a:rPr lang="en" sz="1426">
                <a:solidFill>
                  <a:srgbClr val="000000"/>
                </a:solidFill>
                <a:latin typeface="Helvetica Neue"/>
                <a:ea typeface="Helvetica Neue"/>
                <a:cs typeface="Helvetica Neue"/>
                <a:sym typeface="Helvetica Neue"/>
              </a:rPr>
              <a:t> [PowerPoint slides].  Retrieved on January 30, 2024 from, </a:t>
            </a:r>
            <a:r>
              <a:rPr lang="en" sz="1426" u="sng">
                <a:solidFill>
                  <a:srgbClr val="0563C1"/>
                </a:solidFill>
                <a:latin typeface="Helvetica Neue"/>
                <a:ea typeface="Helvetica Neue"/>
                <a:cs typeface="Helvetica Neue"/>
                <a:sym typeface="Helvetica Neue"/>
                <a:hlinkClick r:id="rId4">
                  <a:extLst>
                    <a:ext uri="{A12FA001-AC4F-418D-AE19-62706E023703}">
                      <ahyp:hlinkClr xmlns:ahyp="http://schemas.microsoft.com/office/drawing/2018/hyperlinkcolor" val="tx"/>
                    </a:ext>
                  </a:extLst>
                </a:hlinkClick>
              </a:rPr>
              <a:t>https://hofstra.instructure.com/courses/26867/modules</a:t>
            </a:r>
            <a:r>
              <a:rPr lang="en" sz="1426">
                <a:solidFill>
                  <a:srgbClr val="000000"/>
                </a:solidFill>
                <a:latin typeface="Helvetica Neue"/>
                <a:ea typeface="Helvetica Neue"/>
                <a:cs typeface="Helvetica Neue"/>
                <a:sym typeface="Helvetica Neue"/>
              </a:rPr>
              <a:t>.</a:t>
            </a:r>
            <a:endParaRPr sz="1426">
              <a:solidFill>
                <a:srgbClr val="000000"/>
              </a:solidFill>
              <a:latin typeface="Helvetica Neue"/>
              <a:ea typeface="Helvetica Neue"/>
              <a:cs typeface="Helvetica Neue"/>
              <a:sym typeface="Helvetica Neue"/>
            </a:endParaRPr>
          </a:p>
          <a:p>
            <a:pPr marL="0" lvl="0" indent="0" algn="l" rtl="0">
              <a:spcBef>
                <a:spcPts val="1200"/>
              </a:spcBef>
              <a:spcAft>
                <a:spcPts val="0"/>
              </a:spcAft>
              <a:buSzPts val="193"/>
              <a:buNone/>
            </a:pPr>
            <a:r>
              <a:rPr lang="en" sz="1426">
                <a:solidFill>
                  <a:srgbClr val="000000"/>
                </a:solidFill>
                <a:latin typeface="Helvetica Neue"/>
                <a:ea typeface="Helvetica Neue"/>
                <a:cs typeface="Helvetica Neue"/>
                <a:sym typeface="Helvetica Neue"/>
              </a:rPr>
              <a:t>Hindman, L.C. (2024).  </a:t>
            </a:r>
            <a:r>
              <a:rPr lang="en" sz="1426" i="1">
                <a:solidFill>
                  <a:srgbClr val="000000"/>
                </a:solidFill>
                <a:latin typeface="Helvetica Neue"/>
                <a:ea typeface="Helvetica Neue"/>
                <a:cs typeface="Helvetica Neue"/>
                <a:sym typeface="Helvetica Neue"/>
              </a:rPr>
              <a:t>Class #5: Job Performance &amp; Motivation</a:t>
            </a:r>
            <a:r>
              <a:rPr lang="en" sz="1426">
                <a:solidFill>
                  <a:srgbClr val="000000"/>
                </a:solidFill>
                <a:latin typeface="Helvetica Neue"/>
                <a:ea typeface="Helvetica Neue"/>
                <a:cs typeface="Helvetica Neue"/>
                <a:sym typeface="Helvetica Neue"/>
              </a:rPr>
              <a:t> [PowerPoint slides].  Retrieved on April 16, 2024, from </a:t>
            </a:r>
            <a:r>
              <a:rPr lang="en" sz="1426" u="sng">
                <a:solidFill>
                  <a:srgbClr val="0563C1"/>
                </a:solidFill>
                <a:latin typeface="Helvetica Neue"/>
                <a:ea typeface="Helvetica Neue"/>
                <a:cs typeface="Helvetica Neue"/>
                <a:sym typeface="Helvetica Neue"/>
                <a:hlinkClick r:id="rId4">
                  <a:extLst>
                    <a:ext uri="{A12FA001-AC4F-418D-AE19-62706E023703}">
                      <ahyp:hlinkClr xmlns:ahyp="http://schemas.microsoft.com/office/drawing/2018/hyperlinkcolor" val="tx"/>
                    </a:ext>
                  </a:extLst>
                </a:hlinkClick>
              </a:rPr>
              <a:t>https://hofstra.instructure.com/courses/26867/modules</a:t>
            </a:r>
            <a:r>
              <a:rPr lang="en" sz="1426">
                <a:solidFill>
                  <a:srgbClr val="000000"/>
                </a:solidFill>
                <a:latin typeface="Helvetica Neue"/>
                <a:ea typeface="Helvetica Neue"/>
                <a:cs typeface="Helvetica Neue"/>
                <a:sym typeface="Helvetica Neue"/>
              </a:rPr>
              <a:t>.</a:t>
            </a:r>
            <a:endParaRPr sz="1426">
              <a:solidFill>
                <a:srgbClr val="000000"/>
              </a:solidFill>
              <a:latin typeface="Helvetica Neue"/>
              <a:ea typeface="Helvetica Neue"/>
              <a:cs typeface="Helvetica Neue"/>
              <a:sym typeface="Helvetica Neue"/>
            </a:endParaRPr>
          </a:p>
          <a:p>
            <a:pPr marL="0" lvl="0" indent="0" algn="l" rtl="0">
              <a:spcBef>
                <a:spcPts val="1200"/>
              </a:spcBef>
              <a:spcAft>
                <a:spcPts val="0"/>
              </a:spcAft>
              <a:buSzPts val="193"/>
              <a:buNone/>
            </a:pPr>
            <a:r>
              <a:rPr lang="en" sz="1426">
                <a:solidFill>
                  <a:srgbClr val="000000"/>
                </a:solidFill>
                <a:latin typeface="Helvetica Neue"/>
                <a:ea typeface="Helvetica Neue"/>
                <a:cs typeface="Helvetica Neue"/>
                <a:sym typeface="Helvetica Neue"/>
              </a:rPr>
              <a:t>Hindman, L.C. (2024).  </a:t>
            </a:r>
            <a:r>
              <a:rPr lang="en" sz="1426" i="1">
                <a:solidFill>
                  <a:srgbClr val="000000"/>
                </a:solidFill>
                <a:latin typeface="Helvetica Neue"/>
                <a:ea typeface="Helvetica Neue"/>
                <a:cs typeface="Helvetica Neue"/>
                <a:sym typeface="Helvetica Neue"/>
              </a:rPr>
              <a:t>Class #6: Managing Teams</a:t>
            </a:r>
            <a:r>
              <a:rPr lang="en" sz="1426">
                <a:solidFill>
                  <a:srgbClr val="000000"/>
                </a:solidFill>
                <a:latin typeface="Helvetica Neue"/>
                <a:ea typeface="Helvetica Neue"/>
                <a:cs typeface="Helvetica Neue"/>
                <a:sym typeface="Helvetica Neue"/>
              </a:rPr>
              <a:t> [PowerPoint slides].  Retrieved on April 16, 2024, from </a:t>
            </a:r>
            <a:r>
              <a:rPr lang="en" sz="1426" u="sng">
                <a:solidFill>
                  <a:srgbClr val="0563C1"/>
                </a:solidFill>
                <a:latin typeface="Helvetica Neue"/>
                <a:ea typeface="Helvetica Neue"/>
                <a:cs typeface="Helvetica Neue"/>
                <a:sym typeface="Helvetica Neue"/>
                <a:hlinkClick r:id="rId4">
                  <a:extLst>
                    <a:ext uri="{A12FA001-AC4F-418D-AE19-62706E023703}">
                      <ahyp:hlinkClr xmlns:ahyp="http://schemas.microsoft.com/office/drawing/2018/hyperlinkcolor" val="tx"/>
                    </a:ext>
                  </a:extLst>
                </a:hlinkClick>
              </a:rPr>
              <a:t>https://hofstra.instructure.com/courses/26867/modules</a:t>
            </a:r>
            <a:r>
              <a:rPr lang="en" sz="1426">
                <a:solidFill>
                  <a:srgbClr val="000000"/>
                </a:solidFill>
                <a:latin typeface="Helvetica Neue"/>
                <a:ea typeface="Helvetica Neue"/>
                <a:cs typeface="Helvetica Neue"/>
                <a:sym typeface="Helvetica Neue"/>
              </a:rPr>
              <a:t>.</a:t>
            </a:r>
            <a:endParaRPr sz="1426">
              <a:solidFill>
                <a:srgbClr val="000000"/>
              </a:solidFill>
              <a:latin typeface="Helvetica Neue"/>
              <a:ea typeface="Helvetica Neue"/>
              <a:cs typeface="Helvetica Neue"/>
              <a:sym typeface="Helvetica Neue"/>
            </a:endParaRPr>
          </a:p>
          <a:p>
            <a:pPr marL="0" lvl="0" indent="0" algn="l" rtl="0">
              <a:spcBef>
                <a:spcPts val="1200"/>
              </a:spcBef>
              <a:spcAft>
                <a:spcPts val="0"/>
              </a:spcAft>
              <a:buSzPts val="193"/>
              <a:buNone/>
            </a:pPr>
            <a:r>
              <a:rPr lang="en" sz="1426">
                <a:solidFill>
                  <a:srgbClr val="000000"/>
                </a:solidFill>
                <a:latin typeface="Helvetica Neue"/>
                <a:ea typeface="Helvetica Neue"/>
                <a:cs typeface="Helvetica Neue"/>
                <a:sym typeface="Helvetica Neue"/>
              </a:rPr>
              <a:t>Hindman, L.C. (2024).  </a:t>
            </a:r>
            <a:r>
              <a:rPr lang="en" sz="1426" i="1">
                <a:solidFill>
                  <a:srgbClr val="000000"/>
                </a:solidFill>
                <a:latin typeface="Helvetica Neue"/>
                <a:ea typeface="Helvetica Neue"/>
                <a:cs typeface="Helvetica Neue"/>
                <a:sym typeface="Helvetica Neue"/>
              </a:rPr>
              <a:t>Class #7: Communication</a:t>
            </a:r>
            <a:r>
              <a:rPr lang="en" sz="1426">
                <a:solidFill>
                  <a:srgbClr val="000000"/>
                </a:solidFill>
                <a:latin typeface="Helvetica Neue"/>
                <a:ea typeface="Helvetica Neue"/>
                <a:cs typeface="Helvetica Neue"/>
                <a:sym typeface="Helvetica Neue"/>
              </a:rPr>
              <a:t> [PowerPoint slides].  Retrieved on April 16, 2024, from </a:t>
            </a:r>
            <a:r>
              <a:rPr lang="en" sz="1426" u="sng">
                <a:solidFill>
                  <a:srgbClr val="0563C1"/>
                </a:solidFill>
                <a:latin typeface="Helvetica Neue"/>
                <a:ea typeface="Helvetica Neue"/>
                <a:cs typeface="Helvetica Neue"/>
                <a:sym typeface="Helvetica Neue"/>
                <a:hlinkClick r:id="rId4">
                  <a:extLst>
                    <a:ext uri="{A12FA001-AC4F-418D-AE19-62706E023703}">
                      <ahyp:hlinkClr xmlns:ahyp="http://schemas.microsoft.com/office/drawing/2018/hyperlinkcolor" val="tx"/>
                    </a:ext>
                  </a:extLst>
                </a:hlinkClick>
              </a:rPr>
              <a:t>https://hofstra.instructure.com/courses/26867/modules</a:t>
            </a:r>
            <a:r>
              <a:rPr lang="en" sz="1426">
                <a:solidFill>
                  <a:srgbClr val="000000"/>
                </a:solidFill>
                <a:latin typeface="Helvetica Neue"/>
                <a:ea typeface="Helvetica Neue"/>
                <a:cs typeface="Helvetica Neue"/>
                <a:sym typeface="Helvetica Neue"/>
              </a:rPr>
              <a:t>.</a:t>
            </a:r>
            <a:endParaRPr sz="1426">
              <a:solidFill>
                <a:srgbClr val="000000"/>
              </a:solidFill>
              <a:latin typeface="Helvetica Neue"/>
              <a:ea typeface="Helvetica Neue"/>
              <a:cs typeface="Helvetica Neue"/>
              <a:sym typeface="Helvetica Neue"/>
            </a:endParaRPr>
          </a:p>
          <a:p>
            <a:pPr marL="0" lvl="0" indent="0" algn="l" rtl="0">
              <a:spcBef>
                <a:spcPts val="1200"/>
              </a:spcBef>
              <a:spcAft>
                <a:spcPts val="0"/>
              </a:spcAft>
              <a:buSzPts val="193"/>
              <a:buNone/>
            </a:pPr>
            <a:r>
              <a:rPr lang="en" sz="1426">
                <a:solidFill>
                  <a:srgbClr val="000000"/>
                </a:solidFill>
                <a:latin typeface="Helvetica Neue"/>
                <a:ea typeface="Helvetica Neue"/>
                <a:cs typeface="Helvetica Neue"/>
                <a:sym typeface="Helvetica Neue"/>
              </a:rPr>
              <a:t>Hindman, L.C. (2024).  </a:t>
            </a:r>
            <a:r>
              <a:rPr lang="en" sz="1426" i="1">
                <a:solidFill>
                  <a:srgbClr val="000000"/>
                </a:solidFill>
                <a:latin typeface="Helvetica Neue"/>
                <a:ea typeface="Helvetica Neue"/>
                <a:cs typeface="Helvetica Neue"/>
                <a:sym typeface="Helvetica Neue"/>
              </a:rPr>
              <a:t>Class #8: Leadership</a:t>
            </a:r>
            <a:r>
              <a:rPr lang="en" sz="1426">
                <a:solidFill>
                  <a:srgbClr val="000000"/>
                </a:solidFill>
                <a:latin typeface="Helvetica Neue"/>
                <a:ea typeface="Helvetica Neue"/>
                <a:cs typeface="Helvetica Neue"/>
                <a:sym typeface="Helvetica Neue"/>
              </a:rPr>
              <a:t> [PowerPoint slides].  Retrieved on April 16, 2024, from </a:t>
            </a:r>
            <a:r>
              <a:rPr lang="en" sz="1426" u="sng">
                <a:solidFill>
                  <a:srgbClr val="0563C1"/>
                </a:solidFill>
                <a:latin typeface="Helvetica Neue"/>
                <a:ea typeface="Helvetica Neue"/>
                <a:cs typeface="Helvetica Neue"/>
                <a:sym typeface="Helvetica Neue"/>
                <a:hlinkClick r:id="rId4">
                  <a:extLst>
                    <a:ext uri="{A12FA001-AC4F-418D-AE19-62706E023703}">
                      <ahyp:hlinkClr xmlns:ahyp="http://schemas.microsoft.com/office/drawing/2018/hyperlinkcolor" val="tx"/>
                    </a:ext>
                  </a:extLst>
                </a:hlinkClick>
              </a:rPr>
              <a:t>https://hofstra.instructure.com/courses/26867/modules</a:t>
            </a:r>
            <a:r>
              <a:rPr lang="en" sz="1426">
                <a:solidFill>
                  <a:srgbClr val="000000"/>
                </a:solidFill>
                <a:latin typeface="Helvetica Neue"/>
                <a:ea typeface="Helvetica Neue"/>
                <a:cs typeface="Helvetica Neue"/>
                <a:sym typeface="Helvetica Neue"/>
              </a:rPr>
              <a:t>.</a:t>
            </a:r>
            <a:endParaRPr sz="1426">
              <a:solidFill>
                <a:srgbClr val="000000"/>
              </a:solidFill>
              <a:latin typeface="Helvetica Neue"/>
              <a:ea typeface="Helvetica Neue"/>
              <a:cs typeface="Helvetica Neue"/>
              <a:sym typeface="Helvetica Neue"/>
            </a:endParaRPr>
          </a:p>
          <a:p>
            <a:pPr marL="0" lvl="0" indent="0" algn="l" rtl="0">
              <a:spcBef>
                <a:spcPts val="1200"/>
              </a:spcBef>
              <a:spcAft>
                <a:spcPts val="0"/>
              </a:spcAft>
              <a:buSzPts val="193"/>
              <a:buNone/>
            </a:pPr>
            <a:r>
              <a:rPr lang="en" sz="1426">
                <a:solidFill>
                  <a:srgbClr val="000000"/>
                </a:solidFill>
                <a:latin typeface="Helvetica Neue"/>
                <a:ea typeface="Helvetica Neue"/>
                <a:cs typeface="Helvetica Neue"/>
                <a:sym typeface="Helvetica Neue"/>
              </a:rPr>
              <a:t>Hindman, L.C. (2024).  </a:t>
            </a:r>
            <a:r>
              <a:rPr lang="en" sz="1426" i="1">
                <a:solidFill>
                  <a:srgbClr val="000000"/>
                </a:solidFill>
                <a:latin typeface="Helvetica Neue"/>
                <a:ea typeface="Helvetica Neue"/>
                <a:cs typeface="Helvetica Neue"/>
                <a:sym typeface="Helvetica Neue"/>
              </a:rPr>
              <a:t>Class #10: Organizational Structure &amp; Change</a:t>
            </a:r>
            <a:r>
              <a:rPr lang="en" sz="1426">
                <a:solidFill>
                  <a:srgbClr val="000000"/>
                </a:solidFill>
                <a:latin typeface="Helvetica Neue"/>
                <a:ea typeface="Helvetica Neue"/>
                <a:cs typeface="Helvetica Neue"/>
                <a:sym typeface="Helvetica Neue"/>
              </a:rPr>
              <a:t> [PowerPoint slides].  Retrieved on April 16, 2024, from </a:t>
            </a:r>
            <a:r>
              <a:rPr lang="en" sz="1426" u="sng">
                <a:solidFill>
                  <a:srgbClr val="0563C1"/>
                </a:solidFill>
                <a:latin typeface="Helvetica Neue"/>
                <a:ea typeface="Helvetica Neue"/>
                <a:cs typeface="Helvetica Neue"/>
                <a:sym typeface="Helvetica Neue"/>
                <a:hlinkClick r:id="rId4">
                  <a:extLst>
                    <a:ext uri="{A12FA001-AC4F-418D-AE19-62706E023703}">
                      <ahyp:hlinkClr xmlns:ahyp="http://schemas.microsoft.com/office/drawing/2018/hyperlinkcolor" val="tx"/>
                    </a:ext>
                  </a:extLst>
                </a:hlinkClick>
              </a:rPr>
              <a:t>https://hofstra.instructure.com/courses/26867/modules</a:t>
            </a:r>
            <a:r>
              <a:rPr lang="en" sz="1426">
                <a:solidFill>
                  <a:srgbClr val="000000"/>
                </a:solidFill>
                <a:latin typeface="Helvetica Neue"/>
                <a:ea typeface="Helvetica Neue"/>
                <a:cs typeface="Helvetica Neue"/>
                <a:sym typeface="Helvetica Neue"/>
              </a:rPr>
              <a:t>.</a:t>
            </a:r>
            <a:endParaRPr sz="1426">
              <a:solidFill>
                <a:srgbClr val="000000"/>
              </a:solidFill>
              <a:latin typeface="Helvetica Neue"/>
              <a:ea typeface="Helvetica Neue"/>
              <a:cs typeface="Helvetica Neue"/>
              <a:sym typeface="Helvetica Neue"/>
            </a:endParaRPr>
          </a:p>
          <a:p>
            <a:pPr marL="0" lvl="0" indent="0" algn="l" rtl="0">
              <a:spcBef>
                <a:spcPts val="1200"/>
              </a:spcBef>
              <a:spcAft>
                <a:spcPts val="1200"/>
              </a:spcAft>
              <a:buSzPts val="193"/>
              <a:buNone/>
            </a:pPr>
            <a:r>
              <a:rPr lang="en" sz="1426">
                <a:solidFill>
                  <a:srgbClr val="000000"/>
                </a:solidFill>
                <a:latin typeface="Helvetica Neue"/>
                <a:ea typeface="Helvetica Neue"/>
                <a:cs typeface="Helvetica Neue"/>
                <a:sym typeface="Helvetica Neue"/>
              </a:rPr>
              <a:t>Khan, M.R., &amp; Wajidi, A. (2019). Role of Leadership and Team Building in Employee Motivation at Workplace. </a:t>
            </a:r>
            <a:r>
              <a:rPr lang="en" sz="1426" i="1">
                <a:solidFill>
                  <a:srgbClr val="000000"/>
                </a:solidFill>
                <a:latin typeface="Helvetica Neue"/>
                <a:ea typeface="Helvetica Neue"/>
                <a:cs typeface="Helvetica Neue"/>
                <a:sym typeface="Helvetica Neue"/>
              </a:rPr>
              <a:t>Global Management Journal for Academic &amp; Corporate Studies</a:t>
            </a:r>
            <a:r>
              <a:rPr lang="en" sz="1426">
                <a:solidFill>
                  <a:srgbClr val="000000"/>
                </a:solidFill>
                <a:latin typeface="Helvetica Neue"/>
                <a:ea typeface="Helvetica Neue"/>
                <a:cs typeface="Helvetica Neue"/>
                <a:sym typeface="Helvetica Neue"/>
              </a:rPr>
              <a:t>, </a:t>
            </a:r>
            <a:r>
              <a:rPr lang="en" sz="1426" i="1">
                <a:solidFill>
                  <a:srgbClr val="000000"/>
                </a:solidFill>
                <a:latin typeface="Helvetica Neue"/>
                <a:ea typeface="Helvetica Neue"/>
                <a:cs typeface="Helvetica Neue"/>
                <a:sym typeface="Helvetica Neue"/>
              </a:rPr>
              <a:t>9</a:t>
            </a:r>
            <a:r>
              <a:rPr lang="en" sz="1426">
                <a:solidFill>
                  <a:srgbClr val="000000"/>
                </a:solidFill>
                <a:latin typeface="Helvetica Neue"/>
                <a:ea typeface="Helvetica Neue"/>
                <a:cs typeface="Helvetica Neue"/>
                <a:sym typeface="Helvetica Neue"/>
              </a:rPr>
              <a:t>(1), pp. 39-49.</a:t>
            </a:r>
            <a:endParaRPr sz="1426">
              <a:solidFill>
                <a:srgbClr val="000000"/>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Company Overview</a:t>
            </a:r>
            <a:endParaRPr/>
          </a:p>
        </p:txBody>
      </p:sp>
      <p:sp>
        <p:nvSpPr>
          <p:cNvPr id="81" name="Google Shape;81;p15"/>
          <p:cNvSpPr txBox="1">
            <a:spLocks noGrp="1"/>
          </p:cNvSpPr>
          <p:nvPr>
            <p:ph type="body" idx="1"/>
          </p:nvPr>
        </p:nvSpPr>
        <p:spPr>
          <a:xfrm>
            <a:off x="4644675" y="500925"/>
            <a:ext cx="4166400" cy="13683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Font typeface="Helvetica Neue"/>
              <a:buChar char="●"/>
            </a:pPr>
            <a:r>
              <a:rPr lang="en" sz="1600">
                <a:solidFill>
                  <a:srgbClr val="000000"/>
                </a:solidFill>
                <a:latin typeface="Helvetica Neue"/>
                <a:ea typeface="Helvetica Neue"/>
                <a:cs typeface="Helvetica Neue"/>
                <a:sym typeface="Helvetica Neue"/>
              </a:rPr>
              <a:t>Established in 1955</a:t>
            </a:r>
            <a:endParaRPr sz="1600">
              <a:solidFill>
                <a:srgbClr val="000000"/>
              </a:solidFill>
              <a:latin typeface="Helvetica Neue"/>
              <a:ea typeface="Helvetica Neue"/>
              <a:cs typeface="Helvetica Neue"/>
              <a:sym typeface="Helvetica Neue"/>
            </a:endParaRPr>
          </a:p>
          <a:p>
            <a:pPr marL="457200" lvl="0" indent="-330200" algn="l" rtl="0">
              <a:spcBef>
                <a:spcPts val="0"/>
              </a:spcBef>
              <a:spcAft>
                <a:spcPts val="0"/>
              </a:spcAft>
              <a:buClr>
                <a:srgbClr val="000000"/>
              </a:buClr>
              <a:buSzPts val="1600"/>
              <a:buFont typeface="Helvetica Neue"/>
              <a:buChar char="●"/>
            </a:pPr>
            <a:r>
              <a:rPr lang="en" sz="1600">
                <a:solidFill>
                  <a:srgbClr val="000000"/>
                </a:solidFill>
                <a:latin typeface="Helvetica Neue"/>
                <a:ea typeface="Helvetica Neue"/>
                <a:cs typeface="Helvetica Neue"/>
                <a:sym typeface="Helvetica Neue"/>
              </a:rPr>
              <a:t>Leader in imaging and optical technologies</a:t>
            </a:r>
            <a:endParaRPr sz="1600">
              <a:solidFill>
                <a:srgbClr val="000000"/>
              </a:solidFill>
              <a:latin typeface="Helvetica Neue"/>
              <a:ea typeface="Helvetica Neue"/>
              <a:cs typeface="Helvetica Neue"/>
              <a:sym typeface="Helvetica Neue"/>
            </a:endParaRPr>
          </a:p>
          <a:p>
            <a:pPr marL="457200" lvl="0" indent="-330200" algn="l" rtl="0">
              <a:spcBef>
                <a:spcPts val="0"/>
              </a:spcBef>
              <a:spcAft>
                <a:spcPts val="0"/>
              </a:spcAft>
              <a:buClr>
                <a:srgbClr val="000000"/>
              </a:buClr>
              <a:buSzPts val="1600"/>
              <a:buFont typeface="Helvetica Neue"/>
              <a:buChar char="●"/>
            </a:pPr>
            <a:r>
              <a:rPr lang="en" sz="1600">
                <a:solidFill>
                  <a:srgbClr val="000000"/>
                </a:solidFill>
                <a:latin typeface="Helvetica Neue"/>
                <a:ea typeface="Helvetica Neue"/>
                <a:cs typeface="Helvetica Neue"/>
                <a:sym typeface="Helvetica Neue"/>
              </a:rPr>
              <a:t>Headquartered in Melville, New York</a:t>
            </a:r>
            <a:endParaRPr sz="1600">
              <a:solidFill>
                <a:srgbClr val="000000"/>
              </a:solidFill>
              <a:latin typeface="Helvetica Neue"/>
              <a:ea typeface="Helvetica Neue"/>
              <a:cs typeface="Helvetica Neue"/>
              <a:sym typeface="Helvetica Neue"/>
            </a:endParaRPr>
          </a:p>
          <a:p>
            <a:pPr marL="457200" lvl="0" indent="-330200" algn="l" rtl="0">
              <a:spcBef>
                <a:spcPts val="0"/>
              </a:spcBef>
              <a:spcAft>
                <a:spcPts val="0"/>
              </a:spcAft>
              <a:buClr>
                <a:srgbClr val="000000"/>
              </a:buClr>
              <a:buSzPts val="1600"/>
              <a:buFont typeface="Helvetica Neue"/>
              <a:buChar char="●"/>
            </a:pPr>
            <a:r>
              <a:rPr lang="en" sz="1600">
                <a:solidFill>
                  <a:srgbClr val="000000"/>
                </a:solidFill>
                <a:latin typeface="Helvetica Neue"/>
                <a:ea typeface="Helvetica Neue"/>
                <a:cs typeface="Helvetica Neue"/>
                <a:sym typeface="Helvetica Neue"/>
              </a:rPr>
              <a:t>Employs over 12,000 </a:t>
            </a:r>
            <a:endParaRPr sz="1600">
              <a:solidFill>
                <a:srgbClr val="000000"/>
              </a:solidFill>
              <a:latin typeface="Helvetica Neue"/>
              <a:ea typeface="Helvetica Neue"/>
              <a:cs typeface="Helvetica Neue"/>
              <a:sym typeface="Helvetica Neue"/>
            </a:endParaRPr>
          </a:p>
        </p:txBody>
      </p:sp>
      <p:pic>
        <p:nvPicPr>
          <p:cNvPr id="82" name="Google Shape;82;p15"/>
          <p:cNvPicPr preferRelativeResize="0"/>
          <p:nvPr/>
        </p:nvPicPr>
        <p:blipFill>
          <a:blip r:embed="rId3">
            <a:alphaModFix/>
          </a:blip>
          <a:stretch>
            <a:fillRect/>
          </a:stretch>
        </p:blipFill>
        <p:spPr>
          <a:xfrm>
            <a:off x="4489500" y="2241900"/>
            <a:ext cx="4476749" cy="2238375"/>
          </a:xfrm>
          <a:prstGeom prst="rect">
            <a:avLst/>
          </a:prstGeom>
          <a:noFill/>
          <a:ln>
            <a:noFill/>
          </a:ln>
        </p:spPr>
      </p:pic>
      <p:sp>
        <p:nvSpPr>
          <p:cNvPr id="83" name="Google Shape;83;p15"/>
          <p:cNvSpPr txBox="1"/>
          <p:nvPr/>
        </p:nvSpPr>
        <p:spPr>
          <a:xfrm>
            <a:off x="0" y="4774200"/>
            <a:ext cx="56757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lt1"/>
                </a:solidFill>
                <a:latin typeface="Roboto"/>
                <a:ea typeface="Roboto"/>
                <a:cs typeface="Roboto"/>
                <a:sym typeface="Roboto"/>
              </a:rPr>
              <a:t>(Canon U.S.A., 2024)</a:t>
            </a:r>
            <a:endParaRPr sz="1200">
              <a:solidFill>
                <a:schemeClr val="lt1"/>
              </a:solidFill>
              <a:latin typeface="Roboto"/>
              <a:ea typeface="Roboto"/>
              <a:cs typeface="Roboto"/>
              <a:sym typeface="Roboto"/>
            </a:endParaRPr>
          </a:p>
        </p:txBody>
      </p:sp>
    </p:spTree>
  </p:cSld>
  <p:clrMapOvr>
    <a:masterClrMapping/>
  </p:clrMapOvr>
  <mc:AlternateContent xmlns:mc="http://schemas.openxmlformats.org/markup-compatibility/2006" xmlns:p14="http://schemas.microsoft.com/office/powerpoint/2010/main">
    <mc:Choice Requires="p14">
      <p:transition spd="slow" p14:dur="2000">
        <p14:gallery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311725" y="500925"/>
            <a:ext cx="3706500" cy="1698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Products and Services</a:t>
            </a:r>
            <a:endParaRPr/>
          </a:p>
        </p:txBody>
      </p:sp>
      <p:sp>
        <p:nvSpPr>
          <p:cNvPr id="89" name="Google Shape;89;p1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solidFill>
                  <a:srgbClr val="000000"/>
                </a:solidFill>
                <a:latin typeface="Helvetica Neue"/>
                <a:ea typeface="Helvetica Neue"/>
                <a:cs typeface="Helvetica Neue"/>
                <a:sym typeface="Helvetica Neue"/>
              </a:rPr>
              <a:t>Provides innovative solutions for a wide range of consumers</a:t>
            </a:r>
            <a:endParaRPr sz="1600">
              <a:solidFill>
                <a:srgbClr val="000000"/>
              </a:solidFill>
              <a:latin typeface="Helvetica Neue"/>
              <a:ea typeface="Helvetica Neue"/>
              <a:cs typeface="Helvetica Neue"/>
              <a:sym typeface="Helvetica Neue"/>
            </a:endParaRPr>
          </a:p>
          <a:p>
            <a:pPr marL="457200" lvl="0" indent="-330200" algn="l" rtl="0">
              <a:spcBef>
                <a:spcPts val="1200"/>
              </a:spcBef>
              <a:spcAft>
                <a:spcPts val="0"/>
              </a:spcAft>
              <a:buClr>
                <a:srgbClr val="000000"/>
              </a:buClr>
              <a:buSzPts val="1600"/>
              <a:buFont typeface="Helvetica Neue"/>
              <a:buChar char="●"/>
            </a:pPr>
            <a:r>
              <a:rPr lang="en" sz="1600">
                <a:solidFill>
                  <a:srgbClr val="000000"/>
                </a:solidFill>
                <a:latin typeface="Helvetica Neue"/>
                <a:ea typeface="Helvetica Neue"/>
                <a:cs typeface="Helvetica Neue"/>
                <a:sym typeface="Helvetica Neue"/>
              </a:rPr>
              <a:t>Professional photographers, videographers</a:t>
            </a:r>
            <a:endParaRPr sz="1600">
              <a:solidFill>
                <a:srgbClr val="000000"/>
              </a:solidFill>
              <a:latin typeface="Helvetica Neue"/>
              <a:ea typeface="Helvetica Neue"/>
              <a:cs typeface="Helvetica Neue"/>
              <a:sym typeface="Helvetica Neue"/>
            </a:endParaRPr>
          </a:p>
          <a:p>
            <a:pPr marL="457200" lvl="0" indent="-330200" algn="l" rtl="0">
              <a:spcBef>
                <a:spcPts val="0"/>
              </a:spcBef>
              <a:spcAft>
                <a:spcPts val="0"/>
              </a:spcAft>
              <a:buClr>
                <a:srgbClr val="000000"/>
              </a:buClr>
              <a:buSzPts val="1600"/>
              <a:buFont typeface="Helvetica Neue"/>
              <a:buChar char="●"/>
            </a:pPr>
            <a:r>
              <a:rPr lang="en" sz="1600">
                <a:solidFill>
                  <a:srgbClr val="000000"/>
                </a:solidFill>
                <a:latin typeface="Helvetica Neue"/>
                <a:ea typeface="Helvetica Neue"/>
                <a:cs typeface="Helvetica Neue"/>
                <a:sym typeface="Helvetica Neue"/>
              </a:rPr>
              <a:t>Everyday consumers and businesses </a:t>
            </a:r>
            <a:endParaRPr sz="1600">
              <a:solidFill>
                <a:srgbClr val="000000"/>
              </a:solidFill>
              <a:latin typeface="Helvetica Neue"/>
              <a:ea typeface="Helvetica Neue"/>
              <a:cs typeface="Helvetica Neue"/>
              <a:sym typeface="Helvetica Neue"/>
            </a:endParaRPr>
          </a:p>
          <a:p>
            <a:pPr marL="0" lvl="0" indent="0" algn="l" rtl="0">
              <a:spcBef>
                <a:spcPts val="1200"/>
              </a:spcBef>
              <a:spcAft>
                <a:spcPts val="0"/>
              </a:spcAft>
              <a:buNone/>
            </a:pPr>
            <a:r>
              <a:rPr lang="en" sz="1600">
                <a:solidFill>
                  <a:srgbClr val="000000"/>
                </a:solidFill>
                <a:latin typeface="Helvetica Neue"/>
                <a:ea typeface="Helvetica Neue"/>
                <a:cs typeface="Helvetica Neue"/>
                <a:sym typeface="Helvetica Neue"/>
              </a:rPr>
              <a:t>To accommodate this extensive brand image, their product portfolio includes a diverse array of offerings </a:t>
            </a:r>
            <a:endParaRPr sz="1600">
              <a:solidFill>
                <a:srgbClr val="000000"/>
              </a:solidFill>
              <a:latin typeface="Helvetica Neue"/>
              <a:ea typeface="Helvetica Neue"/>
              <a:cs typeface="Helvetica Neue"/>
              <a:sym typeface="Helvetica Neue"/>
            </a:endParaRPr>
          </a:p>
          <a:p>
            <a:pPr marL="457200" lvl="0" indent="-330200" algn="l" rtl="0">
              <a:spcBef>
                <a:spcPts val="1200"/>
              </a:spcBef>
              <a:spcAft>
                <a:spcPts val="0"/>
              </a:spcAft>
              <a:buClr>
                <a:srgbClr val="000000"/>
              </a:buClr>
              <a:buSzPts val="1600"/>
              <a:buFont typeface="Helvetica Neue"/>
              <a:buChar char="●"/>
            </a:pPr>
            <a:r>
              <a:rPr lang="en" sz="1600">
                <a:solidFill>
                  <a:srgbClr val="000000"/>
                </a:solidFill>
                <a:latin typeface="Helvetica Neue"/>
                <a:ea typeface="Helvetica Neue"/>
                <a:cs typeface="Helvetica Neue"/>
                <a:sym typeface="Helvetica Neue"/>
              </a:rPr>
              <a:t>Printing</a:t>
            </a:r>
            <a:endParaRPr sz="1600">
              <a:solidFill>
                <a:srgbClr val="000000"/>
              </a:solidFill>
              <a:latin typeface="Helvetica Neue"/>
              <a:ea typeface="Helvetica Neue"/>
              <a:cs typeface="Helvetica Neue"/>
              <a:sym typeface="Helvetica Neue"/>
            </a:endParaRPr>
          </a:p>
          <a:p>
            <a:pPr marL="457200" lvl="0" indent="-330200" algn="l" rtl="0">
              <a:spcBef>
                <a:spcPts val="0"/>
              </a:spcBef>
              <a:spcAft>
                <a:spcPts val="0"/>
              </a:spcAft>
              <a:buClr>
                <a:srgbClr val="000000"/>
              </a:buClr>
              <a:buSzPts val="1600"/>
              <a:buFont typeface="Helvetica Neue"/>
              <a:buChar char="●"/>
            </a:pPr>
            <a:r>
              <a:rPr lang="en" sz="1600">
                <a:solidFill>
                  <a:srgbClr val="000000"/>
                </a:solidFill>
                <a:latin typeface="Helvetica Neue"/>
                <a:ea typeface="Helvetica Neue"/>
                <a:cs typeface="Helvetica Neue"/>
                <a:sym typeface="Helvetica Neue"/>
              </a:rPr>
              <a:t>Business solutions</a:t>
            </a:r>
            <a:endParaRPr sz="1600">
              <a:solidFill>
                <a:srgbClr val="000000"/>
              </a:solidFill>
              <a:latin typeface="Helvetica Neue"/>
              <a:ea typeface="Helvetica Neue"/>
              <a:cs typeface="Helvetica Neue"/>
              <a:sym typeface="Helvetica Neue"/>
            </a:endParaRPr>
          </a:p>
          <a:p>
            <a:pPr marL="457200" lvl="0" indent="-330200" algn="l" rtl="0">
              <a:spcBef>
                <a:spcPts val="0"/>
              </a:spcBef>
              <a:spcAft>
                <a:spcPts val="0"/>
              </a:spcAft>
              <a:buClr>
                <a:srgbClr val="000000"/>
              </a:buClr>
              <a:buSzPts val="1600"/>
              <a:buFont typeface="Helvetica Neue"/>
              <a:buChar char="●"/>
            </a:pPr>
            <a:r>
              <a:rPr lang="en" sz="1600">
                <a:solidFill>
                  <a:srgbClr val="000000"/>
                </a:solidFill>
                <a:latin typeface="Helvetica Neue"/>
                <a:ea typeface="Helvetica Neue"/>
                <a:cs typeface="Helvetica Neue"/>
                <a:sym typeface="Helvetica Neue"/>
              </a:rPr>
              <a:t>Medical imaging</a:t>
            </a:r>
            <a:endParaRPr sz="1600">
              <a:solidFill>
                <a:srgbClr val="000000"/>
              </a:solidFill>
              <a:latin typeface="Helvetica Neue"/>
              <a:ea typeface="Helvetica Neue"/>
              <a:cs typeface="Helvetica Neue"/>
              <a:sym typeface="Helvetica Neue"/>
            </a:endParaRPr>
          </a:p>
        </p:txBody>
      </p:sp>
      <p:sp>
        <p:nvSpPr>
          <p:cNvPr id="90" name="Google Shape;90;p16"/>
          <p:cNvSpPr txBox="1"/>
          <p:nvPr/>
        </p:nvSpPr>
        <p:spPr>
          <a:xfrm>
            <a:off x="0" y="4774200"/>
            <a:ext cx="3000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lt1"/>
                </a:solidFill>
                <a:latin typeface="Roboto"/>
                <a:ea typeface="Roboto"/>
                <a:cs typeface="Roboto"/>
                <a:sym typeface="Roboto"/>
              </a:rPr>
              <a:t>(Canon U.S.A., 2024)</a:t>
            </a:r>
            <a:endParaRPr/>
          </a:p>
        </p:txBody>
      </p:sp>
      <p:pic>
        <p:nvPicPr>
          <p:cNvPr id="91" name="Google Shape;91;p16" title="File:P camera grey.svg - Wikipedia"/>
          <p:cNvPicPr preferRelativeResize="0"/>
          <p:nvPr/>
        </p:nvPicPr>
        <p:blipFill>
          <a:blip r:embed="rId3">
            <a:alphaModFix/>
          </a:blip>
          <a:stretch>
            <a:fillRect/>
          </a:stretch>
        </p:blipFill>
        <p:spPr>
          <a:xfrm>
            <a:off x="181975" y="1770650"/>
            <a:ext cx="1887362" cy="1698299"/>
          </a:xfrm>
          <a:prstGeom prst="rect">
            <a:avLst/>
          </a:prstGeom>
          <a:noFill/>
          <a:ln>
            <a:noFill/>
          </a:ln>
        </p:spPr>
      </p:pic>
      <p:pic>
        <p:nvPicPr>
          <p:cNvPr id="92" name="Google Shape;92;p16" title="File:Laser printer isometric.svg - Wikimedia Commons"/>
          <p:cNvPicPr preferRelativeResize="0"/>
          <p:nvPr/>
        </p:nvPicPr>
        <p:blipFill>
          <a:blip r:embed="rId4">
            <a:alphaModFix/>
          </a:blip>
          <a:stretch>
            <a:fillRect/>
          </a:stretch>
        </p:blipFill>
        <p:spPr>
          <a:xfrm>
            <a:off x="2069326" y="2903275"/>
            <a:ext cx="2071875" cy="2071875"/>
          </a:xfrm>
          <a:prstGeom prst="rect">
            <a:avLst/>
          </a:prstGeom>
          <a:noFill/>
          <a:ln>
            <a:noFill/>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9">
                                            <p:txEl>
                                              <p:pRg st="0" end="0"/>
                                            </p:txEl>
                                          </p:spTgt>
                                        </p:tgtEl>
                                        <p:attrNameLst>
                                          <p:attrName>style.visibility</p:attrName>
                                        </p:attrNameLst>
                                      </p:cBhvr>
                                      <p:to>
                                        <p:strVal val="visible"/>
                                      </p:to>
                                    </p:set>
                                    <p:anim calcmode="lin" valueType="num">
                                      <p:cBhvr additive="base">
                                        <p:cTn id="7" dur="1000"/>
                                        <p:tgtEl>
                                          <p:spTgt spid="8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9">
                                            <p:txEl>
                                              <p:pRg st="1" end="1"/>
                                            </p:txEl>
                                          </p:spTgt>
                                        </p:tgtEl>
                                        <p:attrNameLst>
                                          <p:attrName>style.visibility</p:attrName>
                                        </p:attrNameLst>
                                      </p:cBhvr>
                                      <p:to>
                                        <p:strVal val="visible"/>
                                      </p:to>
                                    </p:set>
                                    <p:anim calcmode="lin" valueType="num">
                                      <p:cBhvr additive="base">
                                        <p:cTn id="12" dur="1000"/>
                                        <p:tgtEl>
                                          <p:spTgt spid="8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9">
                                            <p:txEl>
                                              <p:pRg st="2" end="2"/>
                                            </p:txEl>
                                          </p:spTgt>
                                        </p:tgtEl>
                                        <p:attrNameLst>
                                          <p:attrName>style.visibility</p:attrName>
                                        </p:attrNameLst>
                                      </p:cBhvr>
                                      <p:to>
                                        <p:strVal val="visible"/>
                                      </p:to>
                                    </p:set>
                                    <p:anim calcmode="lin" valueType="num">
                                      <p:cBhvr additive="base">
                                        <p:cTn id="17" dur="1000"/>
                                        <p:tgtEl>
                                          <p:spTgt spid="8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89">
                                            <p:txEl>
                                              <p:pRg st="3" end="3"/>
                                            </p:txEl>
                                          </p:spTgt>
                                        </p:tgtEl>
                                        <p:attrNameLst>
                                          <p:attrName>style.visibility</p:attrName>
                                        </p:attrNameLst>
                                      </p:cBhvr>
                                      <p:to>
                                        <p:strVal val="visible"/>
                                      </p:to>
                                    </p:set>
                                    <p:anim calcmode="lin" valueType="num">
                                      <p:cBhvr additive="base">
                                        <p:cTn id="22" dur="1000"/>
                                        <p:tgtEl>
                                          <p:spTgt spid="8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9">
                                            <p:txEl>
                                              <p:pRg st="4" end="4"/>
                                            </p:txEl>
                                          </p:spTgt>
                                        </p:tgtEl>
                                        <p:attrNameLst>
                                          <p:attrName>style.visibility</p:attrName>
                                        </p:attrNameLst>
                                      </p:cBhvr>
                                      <p:to>
                                        <p:strVal val="visible"/>
                                      </p:to>
                                    </p:set>
                                    <p:anim calcmode="lin" valueType="num">
                                      <p:cBhvr additive="base">
                                        <p:cTn id="27" dur="1000"/>
                                        <p:tgtEl>
                                          <p:spTgt spid="8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89">
                                            <p:txEl>
                                              <p:pRg st="5" end="5"/>
                                            </p:txEl>
                                          </p:spTgt>
                                        </p:tgtEl>
                                        <p:attrNameLst>
                                          <p:attrName>style.visibility</p:attrName>
                                        </p:attrNameLst>
                                      </p:cBhvr>
                                      <p:to>
                                        <p:strVal val="visible"/>
                                      </p:to>
                                    </p:set>
                                    <p:anim calcmode="lin" valueType="num">
                                      <p:cBhvr additive="base">
                                        <p:cTn id="32" dur="1000"/>
                                        <p:tgtEl>
                                          <p:spTgt spid="8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9">
                                            <p:txEl>
                                              <p:pRg st="6" end="6"/>
                                            </p:txEl>
                                          </p:spTgt>
                                        </p:tgtEl>
                                        <p:attrNameLst>
                                          <p:attrName>style.visibility</p:attrName>
                                        </p:attrNameLst>
                                      </p:cBhvr>
                                      <p:to>
                                        <p:strVal val="visible"/>
                                      </p:to>
                                    </p:set>
                                    <p:anim calcmode="lin" valueType="num">
                                      <p:cBhvr additive="base">
                                        <p:cTn id="37" dur="1000"/>
                                        <p:tgtEl>
                                          <p:spTgt spid="8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Current Leadership Structure</a:t>
            </a:r>
            <a:endParaRPr/>
          </a:p>
        </p:txBody>
      </p:sp>
      <p:sp>
        <p:nvSpPr>
          <p:cNvPr id="98" name="Google Shape;98;p17"/>
          <p:cNvSpPr txBox="1">
            <a:spLocks noGrp="1"/>
          </p:cNvSpPr>
          <p:nvPr>
            <p:ph type="body" idx="1"/>
          </p:nvPr>
        </p:nvSpPr>
        <p:spPr>
          <a:xfrm>
            <a:off x="4622500" y="144100"/>
            <a:ext cx="4166400" cy="4189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Font typeface="Helvetica Neue"/>
              <a:buChar char="●"/>
            </a:pPr>
            <a:r>
              <a:rPr lang="en" sz="1400" b="1">
                <a:solidFill>
                  <a:srgbClr val="000000"/>
                </a:solidFill>
                <a:latin typeface="Helvetica Neue"/>
                <a:ea typeface="Helvetica Neue"/>
                <a:cs typeface="Helvetica Neue"/>
                <a:sym typeface="Helvetica Neue"/>
              </a:rPr>
              <a:t>Isao Kobayashi</a:t>
            </a:r>
            <a:endParaRPr sz="1400" b="1">
              <a:solidFill>
                <a:srgbClr val="000000"/>
              </a:solidFill>
              <a:latin typeface="Helvetica Neue"/>
              <a:ea typeface="Helvetica Neue"/>
              <a:cs typeface="Helvetica Neue"/>
              <a:sym typeface="Helvetica Neue"/>
            </a:endParaRPr>
          </a:p>
          <a:p>
            <a:pPr marL="914400" lvl="1" indent="-317500" algn="l" rtl="0">
              <a:spcBef>
                <a:spcPts val="0"/>
              </a:spcBef>
              <a:spcAft>
                <a:spcPts val="0"/>
              </a:spcAft>
              <a:buClr>
                <a:srgbClr val="000000"/>
              </a:buClr>
              <a:buSzPts val="1400"/>
              <a:buFont typeface="Helvetica Neue"/>
              <a:buChar char="○"/>
            </a:pPr>
            <a:r>
              <a:rPr lang="en" sz="1400">
                <a:solidFill>
                  <a:srgbClr val="000000"/>
                </a:solidFill>
                <a:latin typeface="Helvetica Neue"/>
                <a:ea typeface="Helvetica Neue"/>
                <a:cs typeface="Helvetica Neue"/>
                <a:sym typeface="Helvetica Neue"/>
              </a:rPr>
              <a:t>President and CEO </a:t>
            </a:r>
            <a:endParaRPr sz="1400">
              <a:solidFill>
                <a:srgbClr val="000000"/>
              </a:solidFill>
              <a:latin typeface="Helvetica Neue"/>
              <a:ea typeface="Helvetica Neue"/>
              <a:cs typeface="Helvetica Neue"/>
              <a:sym typeface="Helvetica Neue"/>
            </a:endParaRPr>
          </a:p>
          <a:p>
            <a:pPr marL="914400" lvl="1" indent="-317500" algn="l" rtl="0">
              <a:spcBef>
                <a:spcPts val="0"/>
              </a:spcBef>
              <a:spcAft>
                <a:spcPts val="0"/>
              </a:spcAft>
              <a:buClr>
                <a:srgbClr val="000000"/>
              </a:buClr>
              <a:buSzPts val="1400"/>
              <a:buFont typeface="Helvetica Neue"/>
              <a:buChar char="○"/>
            </a:pPr>
            <a:r>
              <a:rPr lang="en" sz="1400">
                <a:solidFill>
                  <a:srgbClr val="000000"/>
                </a:solidFill>
                <a:latin typeface="Helvetica Neue"/>
                <a:ea typeface="Helvetica Neue"/>
                <a:cs typeface="Helvetica Neue"/>
                <a:sym typeface="Helvetica Neue"/>
              </a:rPr>
              <a:t>Effective January 1, 2024</a:t>
            </a:r>
            <a:endParaRPr sz="1400">
              <a:solidFill>
                <a:srgbClr val="000000"/>
              </a:solidFill>
              <a:latin typeface="Helvetica Neue"/>
              <a:ea typeface="Helvetica Neue"/>
              <a:cs typeface="Helvetica Neue"/>
              <a:sym typeface="Helvetica Neue"/>
            </a:endParaRPr>
          </a:p>
          <a:p>
            <a:pPr marL="457200" lvl="0" indent="-317500" algn="l" rtl="0">
              <a:spcBef>
                <a:spcPts val="0"/>
              </a:spcBef>
              <a:spcAft>
                <a:spcPts val="0"/>
              </a:spcAft>
              <a:buClr>
                <a:srgbClr val="000000"/>
              </a:buClr>
              <a:buSzPts val="1400"/>
              <a:buFont typeface="Helvetica Neue"/>
              <a:buChar char="●"/>
            </a:pPr>
            <a:r>
              <a:rPr lang="en" sz="1400" b="1">
                <a:solidFill>
                  <a:srgbClr val="000000"/>
                </a:solidFill>
                <a:latin typeface="Helvetica Neue"/>
                <a:ea typeface="Helvetica Neue"/>
                <a:cs typeface="Helvetica Neue"/>
                <a:sym typeface="Helvetica Neue"/>
              </a:rPr>
              <a:t>Seymour Liebman</a:t>
            </a:r>
            <a:endParaRPr sz="1400" b="1">
              <a:solidFill>
                <a:srgbClr val="000000"/>
              </a:solidFill>
              <a:latin typeface="Helvetica Neue"/>
              <a:ea typeface="Helvetica Neue"/>
              <a:cs typeface="Helvetica Neue"/>
              <a:sym typeface="Helvetica Neue"/>
            </a:endParaRPr>
          </a:p>
          <a:p>
            <a:pPr marL="914400" lvl="1" indent="-317500" algn="l" rtl="0">
              <a:spcBef>
                <a:spcPts val="0"/>
              </a:spcBef>
              <a:spcAft>
                <a:spcPts val="0"/>
              </a:spcAft>
              <a:buClr>
                <a:srgbClr val="000000"/>
              </a:buClr>
              <a:buSzPts val="1400"/>
              <a:buFont typeface="Helvetica Neue"/>
              <a:buChar char="○"/>
            </a:pPr>
            <a:r>
              <a:rPr lang="en" sz="1400">
                <a:solidFill>
                  <a:srgbClr val="000000"/>
                </a:solidFill>
                <a:latin typeface="Helvetica Neue"/>
                <a:ea typeface="Helvetica Neue"/>
                <a:cs typeface="Helvetica Neue"/>
                <a:sym typeface="Helvetica Neue"/>
              </a:rPr>
              <a:t>Executive VP, Chief Administrative Officer, General Counsel and Secretary ( Promoted to VP in 1987)</a:t>
            </a:r>
            <a:endParaRPr sz="1400">
              <a:solidFill>
                <a:srgbClr val="000000"/>
              </a:solidFill>
              <a:latin typeface="Helvetica Neue"/>
              <a:ea typeface="Helvetica Neue"/>
              <a:cs typeface="Helvetica Neue"/>
              <a:sym typeface="Helvetica Neue"/>
            </a:endParaRPr>
          </a:p>
          <a:p>
            <a:pPr marL="457200" lvl="0" indent="-317500" algn="l" rtl="0">
              <a:spcBef>
                <a:spcPts val="0"/>
              </a:spcBef>
              <a:spcAft>
                <a:spcPts val="0"/>
              </a:spcAft>
              <a:buClr>
                <a:srgbClr val="000000"/>
              </a:buClr>
              <a:buSzPts val="1400"/>
              <a:buFont typeface="Helvetica Neue"/>
              <a:buChar char="●"/>
            </a:pPr>
            <a:r>
              <a:rPr lang="en" sz="1400" b="1">
                <a:solidFill>
                  <a:srgbClr val="000000"/>
                </a:solidFill>
                <a:latin typeface="Helvetica Neue"/>
                <a:ea typeface="Helvetica Neue"/>
                <a:cs typeface="Helvetica Neue"/>
                <a:sym typeface="Helvetica Neue"/>
              </a:rPr>
              <a:t>Shinichi Yoshida</a:t>
            </a:r>
            <a:endParaRPr sz="1400" b="1">
              <a:solidFill>
                <a:srgbClr val="000000"/>
              </a:solidFill>
              <a:latin typeface="Helvetica Neue"/>
              <a:ea typeface="Helvetica Neue"/>
              <a:cs typeface="Helvetica Neue"/>
              <a:sym typeface="Helvetica Neue"/>
            </a:endParaRPr>
          </a:p>
          <a:p>
            <a:pPr marL="914400" lvl="1" indent="-317500" algn="l" rtl="0">
              <a:spcBef>
                <a:spcPts val="0"/>
              </a:spcBef>
              <a:spcAft>
                <a:spcPts val="0"/>
              </a:spcAft>
              <a:buClr>
                <a:srgbClr val="000000"/>
              </a:buClr>
              <a:buSzPts val="1400"/>
              <a:buFont typeface="Helvetica Neue"/>
              <a:buChar char="○"/>
            </a:pPr>
            <a:r>
              <a:rPr lang="en" sz="1400">
                <a:solidFill>
                  <a:srgbClr val="000000"/>
                </a:solidFill>
                <a:latin typeface="Helvetica Neue"/>
                <a:ea typeface="Helvetica Neue"/>
                <a:cs typeface="Helvetica Neue"/>
                <a:sym typeface="Helvetica Neue"/>
              </a:rPr>
              <a:t>Executive VP and General Manager of the Business Information Communications Group; Chairman and Chief Executive Officer of Canon Solutions America, Inc. &amp; Canon Financial Services, Inc. (2018)</a:t>
            </a:r>
            <a:endParaRPr sz="1400">
              <a:solidFill>
                <a:srgbClr val="000000"/>
              </a:solidFill>
              <a:latin typeface="Helvetica Neue"/>
              <a:ea typeface="Helvetica Neue"/>
              <a:cs typeface="Helvetica Neue"/>
              <a:sym typeface="Helvetica Neue"/>
            </a:endParaRPr>
          </a:p>
          <a:p>
            <a:pPr marL="457200" lvl="0" indent="-317500" algn="l" rtl="0">
              <a:spcBef>
                <a:spcPts val="0"/>
              </a:spcBef>
              <a:spcAft>
                <a:spcPts val="0"/>
              </a:spcAft>
              <a:buClr>
                <a:srgbClr val="000000"/>
              </a:buClr>
              <a:buSzPts val="1400"/>
              <a:buFont typeface="Helvetica Neue"/>
              <a:buChar char="●"/>
            </a:pPr>
            <a:r>
              <a:rPr lang="en" sz="1400" b="1">
                <a:solidFill>
                  <a:srgbClr val="000000"/>
                </a:solidFill>
                <a:latin typeface="Helvetica Neue"/>
                <a:ea typeface="Helvetica Neue"/>
                <a:cs typeface="Helvetica Neue"/>
                <a:sym typeface="Helvetica Neue"/>
              </a:rPr>
              <a:t>Mason Olds</a:t>
            </a:r>
            <a:endParaRPr sz="1400" b="1">
              <a:solidFill>
                <a:srgbClr val="000000"/>
              </a:solidFill>
              <a:latin typeface="Helvetica Neue"/>
              <a:ea typeface="Helvetica Neue"/>
              <a:cs typeface="Helvetica Neue"/>
              <a:sym typeface="Helvetica Neue"/>
            </a:endParaRPr>
          </a:p>
          <a:p>
            <a:pPr marL="914400" lvl="1" indent="-317500" algn="l" rtl="0">
              <a:spcBef>
                <a:spcPts val="0"/>
              </a:spcBef>
              <a:spcAft>
                <a:spcPts val="0"/>
              </a:spcAft>
              <a:buClr>
                <a:srgbClr val="000000"/>
              </a:buClr>
              <a:buSzPts val="1400"/>
              <a:buFont typeface="Helvetica Neue"/>
              <a:buChar char="○"/>
            </a:pPr>
            <a:r>
              <a:rPr lang="en" sz="1400">
                <a:solidFill>
                  <a:srgbClr val="000000"/>
                </a:solidFill>
                <a:latin typeface="Helvetica Neue"/>
                <a:ea typeface="Helvetica Neue"/>
                <a:cs typeface="Helvetica Neue"/>
                <a:sym typeface="Helvetica Neue"/>
              </a:rPr>
              <a:t>Executive VP of the Business Information Communications Group </a:t>
            </a:r>
            <a:endParaRPr sz="1400">
              <a:solidFill>
                <a:srgbClr val="000000"/>
              </a:solidFill>
              <a:latin typeface="Helvetica Neue"/>
              <a:ea typeface="Helvetica Neue"/>
              <a:cs typeface="Helvetica Neue"/>
              <a:sym typeface="Helvetica Neue"/>
            </a:endParaRPr>
          </a:p>
          <a:p>
            <a:pPr marL="914400" lvl="1" indent="-317500" algn="l" rtl="0">
              <a:spcBef>
                <a:spcPts val="0"/>
              </a:spcBef>
              <a:spcAft>
                <a:spcPts val="0"/>
              </a:spcAft>
              <a:buClr>
                <a:srgbClr val="000000"/>
              </a:buClr>
              <a:buSzPts val="1400"/>
              <a:buFont typeface="Helvetica Neue"/>
              <a:buChar char="○"/>
            </a:pPr>
            <a:r>
              <a:rPr lang="en" sz="1400">
                <a:solidFill>
                  <a:srgbClr val="000000"/>
                </a:solidFill>
                <a:latin typeface="Helvetica Neue"/>
                <a:ea typeface="Helvetica Neue"/>
                <a:cs typeface="Helvetica Neue"/>
                <a:sym typeface="Helvetica Neue"/>
              </a:rPr>
              <a:t>Effective April 1, 2023</a:t>
            </a:r>
            <a:endParaRPr sz="1400">
              <a:solidFill>
                <a:srgbClr val="000000"/>
              </a:solidFill>
              <a:latin typeface="Helvetica Neue"/>
              <a:ea typeface="Helvetica Neue"/>
              <a:cs typeface="Helvetica Neue"/>
              <a:sym typeface="Helvetica Neue"/>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
                                            <p:txEl>
                                              <p:pRg st="0" end="0"/>
                                            </p:txEl>
                                          </p:spTgt>
                                        </p:tgtEl>
                                        <p:attrNameLst>
                                          <p:attrName>style.visibility</p:attrName>
                                        </p:attrNameLst>
                                      </p:cBhvr>
                                      <p:to>
                                        <p:strVal val="visible"/>
                                      </p:to>
                                    </p:set>
                                    <p:animEffect transition="in" filter="fade">
                                      <p:cBhvr>
                                        <p:cTn id="7" dur="1000"/>
                                        <p:tgtEl>
                                          <p:spTgt spid="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8">
                                            <p:txEl>
                                              <p:pRg st="1" end="1"/>
                                            </p:txEl>
                                          </p:spTgt>
                                        </p:tgtEl>
                                        <p:attrNameLst>
                                          <p:attrName>style.visibility</p:attrName>
                                        </p:attrNameLst>
                                      </p:cBhvr>
                                      <p:to>
                                        <p:strVal val="visible"/>
                                      </p:to>
                                    </p:set>
                                    <p:animEffect transition="in" filter="fade">
                                      <p:cBhvr>
                                        <p:cTn id="12" dur="1000"/>
                                        <p:tgtEl>
                                          <p:spTgt spid="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8">
                                            <p:txEl>
                                              <p:pRg st="2" end="2"/>
                                            </p:txEl>
                                          </p:spTgt>
                                        </p:tgtEl>
                                        <p:attrNameLst>
                                          <p:attrName>style.visibility</p:attrName>
                                        </p:attrNameLst>
                                      </p:cBhvr>
                                      <p:to>
                                        <p:strVal val="visible"/>
                                      </p:to>
                                    </p:set>
                                    <p:animEffect transition="in" filter="fade">
                                      <p:cBhvr>
                                        <p:cTn id="17" dur="1000"/>
                                        <p:tgtEl>
                                          <p:spTgt spid="9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8">
                                            <p:txEl>
                                              <p:pRg st="3" end="3"/>
                                            </p:txEl>
                                          </p:spTgt>
                                        </p:tgtEl>
                                        <p:attrNameLst>
                                          <p:attrName>style.visibility</p:attrName>
                                        </p:attrNameLst>
                                      </p:cBhvr>
                                      <p:to>
                                        <p:strVal val="visible"/>
                                      </p:to>
                                    </p:set>
                                    <p:animEffect transition="in" filter="fade">
                                      <p:cBhvr>
                                        <p:cTn id="22" dur="1000"/>
                                        <p:tgtEl>
                                          <p:spTgt spid="9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8">
                                            <p:txEl>
                                              <p:pRg st="4" end="4"/>
                                            </p:txEl>
                                          </p:spTgt>
                                        </p:tgtEl>
                                        <p:attrNameLst>
                                          <p:attrName>style.visibility</p:attrName>
                                        </p:attrNameLst>
                                      </p:cBhvr>
                                      <p:to>
                                        <p:strVal val="visible"/>
                                      </p:to>
                                    </p:set>
                                    <p:animEffect transition="in" filter="fade">
                                      <p:cBhvr>
                                        <p:cTn id="27" dur="1000"/>
                                        <p:tgtEl>
                                          <p:spTgt spid="9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8">
                                            <p:txEl>
                                              <p:pRg st="5" end="5"/>
                                            </p:txEl>
                                          </p:spTgt>
                                        </p:tgtEl>
                                        <p:attrNameLst>
                                          <p:attrName>style.visibility</p:attrName>
                                        </p:attrNameLst>
                                      </p:cBhvr>
                                      <p:to>
                                        <p:strVal val="visible"/>
                                      </p:to>
                                    </p:set>
                                    <p:animEffect transition="in" filter="fade">
                                      <p:cBhvr>
                                        <p:cTn id="32" dur="1000"/>
                                        <p:tgtEl>
                                          <p:spTgt spid="9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8">
                                            <p:txEl>
                                              <p:pRg st="6" end="6"/>
                                            </p:txEl>
                                          </p:spTgt>
                                        </p:tgtEl>
                                        <p:attrNameLst>
                                          <p:attrName>style.visibility</p:attrName>
                                        </p:attrNameLst>
                                      </p:cBhvr>
                                      <p:to>
                                        <p:strVal val="visible"/>
                                      </p:to>
                                    </p:set>
                                    <p:animEffect transition="in" filter="fade">
                                      <p:cBhvr>
                                        <p:cTn id="37" dur="1000"/>
                                        <p:tgtEl>
                                          <p:spTgt spid="9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8">
                                            <p:txEl>
                                              <p:pRg st="7" end="7"/>
                                            </p:txEl>
                                          </p:spTgt>
                                        </p:tgtEl>
                                        <p:attrNameLst>
                                          <p:attrName>style.visibility</p:attrName>
                                        </p:attrNameLst>
                                      </p:cBhvr>
                                      <p:to>
                                        <p:strVal val="visible"/>
                                      </p:to>
                                    </p:set>
                                    <p:animEffect transition="in" filter="fade">
                                      <p:cBhvr>
                                        <p:cTn id="42" dur="1000"/>
                                        <p:tgtEl>
                                          <p:spTgt spid="9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8">
                                            <p:txEl>
                                              <p:pRg st="8" end="8"/>
                                            </p:txEl>
                                          </p:spTgt>
                                        </p:tgtEl>
                                        <p:attrNameLst>
                                          <p:attrName>style.visibility</p:attrName>
                                        </p:attrNameLst>
                                      </p:cBhvr>
                                      <p:to>
                                        <p:strVal val="visible"/>
                                      </p:to>
                                    </p:set>
                                    <p:animEffect transition="in" filter="fade">
                                      <p:cBhvr>
                                        <p:cTn id="47" dur="1000"/>
                                        <p:tgtEl>
                                          <p:spTgt spid="9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8">
                                            <p:txEl>
                                              <p:pRg st="9" end="9"/>
                                            </p:txEl>
                                          </p:spTgt>
                                        </p:tgtEl>
                                        <p:attrNameLst>
                                          <p:attrName>style.visibility</p:attrName>
                                        </p:attrNameLst>
                                      </p:cBhvr>
                                      <p:to>
                                        <p:strVal val="visible"/>
                                      </p:to>
                                    </p:set>
                                    <p:animEffect transition="in" filter="fade">
                                      <p:cBhvr>
                                        <p:cTn id="52" dur="1000"/>
                                        <p:tgtEl>
                                          <p:spTgt spid="9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Overview of Problem Statement</a:t>
            </a:r>
            <a:endParaRPr/>
          </a:p>
        </p:txBody>
      </p:sp>
      <p:sp>
        <p:nvSpPr>
          <p:cNvPr id="104" name="Google Shape;104;p18"/>
          <p:cNvSpPr txBox="1">
            <a:spLocks noGrp="1"/>
          </p:cNvSpPr>
          <p:nvPr>
            <p:ph type="body" idx="1"/>
          </p:nvPr>
        </p:nvSpPr>
        <p:spPr>
          <a:xfrm>
            <a:off x="4572000" y="168900"/>
            <a:ext cx="4260300" cy="4324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sz="1500">
              <a:solidFill>
                <a:srgbClr val="000000"/>
              </a:solidFill>
              <a:latin typeface="Helvetica Neue"/>
              <a:ea typeface="Helvetica Neue"/>
              <a:cs typeface="Helvetica Neue"/>
              <a:sym typeface="Helvetica Neue"/>
            </a:endParaRPr>
          </a:p>
          <a:p>
            <a:pPr marL="457200" lvl="0" indent="-323850" algn="just" rtl="0">
              <a:spcBef>
                <a:spcPts val="1200"/>
              </a:spcBef>
              <a:spcAft>
                <a:spcPts val="0"/>
              </a:spcAft>
              <a:buClr>
                <a:srgbClr val="000000"/>
              </a:buClr>
              <a:buSzPts val="1500"/>
              <a:buFont typeface="Helvetica Neue"/>
              <a:buChar char="●"/>
            </a:pPr>
            <a:r>
              <a:rPr lang="en" sz="1500">
                <a:solidFill>
                  <a:srgbClr val="000000"/>
                </a:solidFill>
                <a:latin typeface="Helvetica Neue"/>
                <a:ea typeface="Helvetica Neue"/>
                <a:cs typeface="Helvetica Neue"/>
                <a:sym typeface="Helvetica Neue"/>
              </a:rPr>
              <a:t>Clarity needed for the Marketing Department to foster alignment with Canon’s goals</a:t>
            </a:r>
            <a:endParaRPr sz="1500" i="1">
              <a:solidFill>
                <a:srgbClr val="000000"/>
              </a:solidFill>
              <a:latin typeface="Helvetica Neue"/>
              <a:ea typeface="Helvetica Neue"/>
              <a:cs typeface="Helvetica Neue"/>
              <a:sym typeface="Helvetica Neue"/>
            </a:endParaRPr>
          </a:p>
          <a:p>
            <a:pPr marL="457200" lvl="0" indent="0" algn="just" rtl="0">
              <a:spcBef>
                <a:spcPts val="1200"/>
              </a:spcBef>
              <a:spcAft>
                <a:spcPts val="0"/>
              </a:spcAft>
              <a:buNone/>
            </a:pPr>
            <a:endParaRPr sz="1500">
              <a:solidFill>
                <a:srgbClr val="000000"/>
              </a:solidFill>
              <a:latin typeface="Helvetica Neue"/>
              <a:ea typeface="Helvetica Neue"/>
              <a:cs typeface="Helvetica Neue"/>
              <a:sym typeface="Helvetica Neue"/>
            </a:endParaRPr>
          </a:p>
          <a:p>
            <a:pPr marL="457200" lvl="0" indent="-323850" algn="just" rtl="0">
              <a:spcBef>
                <a:spcPts val="1200"/>
              </a:spcBef>
              <a:spcAft>
                <a:spcPts val="0"/>
              </a:spcAft>
              <a:buClr>
                <a:srgbClr val="000000"/>
              </a:buClr>
              <a:buSzPts val="1500"/>
              <a:buFont typeface="Helvetica Neue"/>
              <a:buChar char="●"/>
            </a:pPr>
            <a:r>
              <a:rPr lang="en" sz="1500">
                <a:solidFill>
                  <a:srgbClr val="000000"/>
                </a:solidFill>
                <a:latin typeface="Helvetica Neue"/>
                <a:ea typeface="Helvetica Neue"/>
                <a:cs typeface="Helvetica Neue"/>
                <a:sym typeface="Helvetica Neue"/>
              </a:rPr>
              <a:t>Department needs more explicit direction for short- and long-term initiatives</a:t>
            </a:r>
            <a:endParaRPr sz="1500" i="1">
              <a:solidFill>
                <a:srgbClr val="000000"/>
              </a:solidFill>
              <a:latin typeface="Helvetica Neue"/>
              <a:ea typeface="Helvetica Neue"/>
              <a:cs typeface="Helvetica Neue"/>
              <a:sym typeface="Helvetica Neue"/>
            </a:endParaRPr>
          </a:p>
          <a:p>
            <a:pPr marL="457200" lvl="0" indent="0" algn="just" rtl="0">
              <a:spcBef>
                <a:spcPts val="1200"/>
              </a:spcBef>
              <a:spcAft>
                <a:spcPts val="0"/>
              </a:spcAft>
              <a:buNone/>
            </a:pPr>
            <a:endParaRPr sz="1500">
              <a:solidFill>
                <a:srgbClr val="000000"/>
              </a:solidFill>
              <a:latin typeface="Helvetica Neue"/>
              <a:ea typeface="Helvetica Neue"/>
              <a:cs typeface="Helvetica Neue"/>
              <a:sym typeface="Helvetica Neue"/>
            </a:endParaRPr>
          </a:p>
          <a:p>
            <a:pPr marL="457200" lvl="0" indent="-323850" algn="just" rtl="0">
              <a:spcBef>
                <a:spcPts val="1200"/>
              </a:spcBef>
              <a:spcAft>
                <a:spcPts val="0"/>
              </a:spcAft>
              <a:buClr>
                <a:srgbClr val="000000"/>
              </a:buClr>
              <a:buSzPts val="1500"/>
              <a:buFont typeface="Helvetica Neue"/>
              <a:buChar char="●"/>
            </a:pPr>
            <a:r>
              <a:rPr lang="en" sz="1500">
                <a:solidFill>
                  <a:srgbClr val="000000"/>
                </a:solidFill>
                <a:latin typeface="Helvetica Neue"/>
                <a:ea typeface="Helvetica Neue"/>
                <a:cs typeface="Helvetica Neue"/>
                <a:sym typeface="Helvetica Neue"/>
              </a:rPr>
              <a:t>Employees need to be empowered to be fully connected with company’s goals</a:t>
            </a:r>
            <a:endParaRPr sz="1500" i="1">
              <a:solidFill>
                <a:srgbClr val="000000"/>
              </a:solidFill>
              <a:latin typeface="Helvetica Neue"/>
              <a:ea typeface="Helvetica Neue"/>
              <a:cs typeface="Helvetica Neue"/>
              <a:sym typeface="Helvetica Neue"/>
            </a:endParaRPr>
          </a:p>
          <a:p>
            <a:pPr marL="0" lvl="0" indent="0" algn="just" rtl="0">
              <a:spcBef>
                <a:spcPts val="1200"/>
              </a:spcBef>
              <a:spcAft>
                <a:spcPts val="1200"/>
              </a:spcAft>
              <a:buNone/>
            </a:pPr>
            <a:endParaRPr sz="1500">
              <a:solidFill>
                <a:srgbClr val="000000"/>
              </a:solidFill>
              <a:latin typeface="Helvetica Neue"/>
              <a:ea typeface="Helvetica Neue"/>
              <a:cs typeface="Helvetica Neue"/>
              <a:sym typeface="Helvetica Neue"/>
            </a:endParaRPr>
          </a:p>
        </p:txBody>
      </p:sp>
      <p:pic>
        <p:nvPicPr>
          <p:cNvPr id="105" name="Google Shape;105;p18" title="File:Problem Solving Illustration (Concept Image).jpg - Wikimedia ..."/>
          <p:cNvPicPr preferRelativeResize="0"/>
          <p:nvPr/>
        </p:nvPicPr>
        <p:blipFill>
          <a:blip r:embed="rId3">
            <a:alphaModFix/>
          </a:blip>
          <a:stretch>
            <a:fillRect/>
          </a:stretch>
        </p:blipFill>
        <p:spPr>
          <a:xfrm>
            <a:off x="661476" y="1819950"/>
            <a:ext cx="3007002" cy="212457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anim calcmode="lin" valueType="num">
                                      <p:cBhvr additive="base">
                                        <p:cTn id="7" dur="2000"/>
                                        <p:tgtEl>
                                          <p:spTgt spid="10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104">
                                            <p:txEl>
                                              <p:pRg st="1" end="1"/>
                                            </p:txEl>
                                          </p:spTgt>
                                        </p:tgtEl>
                                        <p:attrNameLst>
                                          <p:attrName>style.visibility</p:attrName>
                                        </p:attrNameLst>
                                      </p:cBhvr>
                                      <p:to>
                                        <p:strVal val="visible"/>
                                      </p:to>
                                    </p:set>
                                    <p:anim calcmode="lin" valueType="num">
                                      <p:cBhvr additive="base">
                                        <p:cTn id="12" dur="2000"/>
                                        <p:tgtEl>
                                          <p:spTgt spid="10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104">
                                            <p:txEl>
                                              <p:pRg st="2" end="2"/>
                                            </p:txEl>
                                          </p:spTgt>
                                        </p:tgtEl>
                                        <p:attrNameLst>
                                          <p:attrName>style.visibility</p:attrName>
                                        </p:attrNameLst>
                                      </p:cBhvr>
                                      <p:to>
                                        <p:strVal val="visible"/>
                                      </p:to>
                                    </p:set>
                                    <p:anim calcmode="lin" valueType="num">
                                      <p:cBhvr additive="base">
                                        <p:cTn id="17" dur="2000"/>
                                        <p:tgtEl>
                                          <p:spTgt spid="10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nodeType="clickEffect">
                                  <p:stCondLst>
                                    <p:cond delay="0"/>
                                  </p:stCondLst>
                                  <p:childTnLst>
                                    <p:set>
                                      <p:cBhvr>
                                        <p:cTn id="21" dur="1" fill="hold">
                                          <p:stCondLst>
                                            <p:cond delay="0"/>
                                          </p:stCondLst>
                                        </p:cTn>
                                        <p:tgtEl>
                                          <p:spTgt spid="104">
                                            <p:txEl>
                                              <p:pRg st="3" end="3"/>
                                            </p:txEl>
                                          </p:spTgt>
                                        </p:tgtEl>
                                        <p:attrNameLst>
                                          <p:attrName>style.visibility</p:attrName>
                                        </p:attrNameLst>
                                      </p:cBhvr>
                                      <p:to>
                                        <p:strVal val="visible"/>
                                      </p:to>
                                    </p:set>
                                    <p:anim calcmode="lin" valueType="num">
                                      <p:cBhvr additive="base">
                                        <p:cTn id="22" dur="2000"/>
                                        <p:tgtEl>
                                          <p:spTgt spid="10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nodeType="clickEffect">
                                  <p:stCondLst>
                                    <p:cond delay="0"/>
                                  </p:stCondLst>
                                  <p:childTnLst>
                                    <p:set>
                                      <p:cBhvr>
                                        <p:cTn id="26" dur="1" fill="hold">
                                          <p:stCondLst>
                                            <p:cond delay="0"/>
                                          </p:stCondLst>
                                        </p:cTn>
                                        <p:tgtEl>
                                          <p:spTgt spid="104">
                                            <p:txEl>
                                              <p:pRg st="4" end="4"/>
                                            </p:txEl>
                                          </p:spTgt>
                                        </p:tgtEl>
                                        <p:attrNameLst>
                                          <p:attrName>style.visibility</p:attrName>
                                        </p:attrNameLst>
                                      </p:cBhvr>
                                      <p:to>
                                        <p:strVal val="visible"/>
                                      </p:to>
                                    </p:set>
                                    <p:anim calcmode="lin" valueType="num">
                                      <p:cBhvr additive="base">
                                        <p:cTn id="27" dur="2000"/>
                                        <p:tgtEl>
                                          <p:spTgt spid="10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1" fill="hold" nodeType="clickEffect">
                                  <p:stCondLst>
                                    <p:cond delay="0"/>
                                  </p:stCondLst>
                                  <p:childTnLst>
                                    <p:set>
                                      <p:cBhvr>
                                        <p:cTn id="31" dur="1" fill="hold">
                                          <p:stCondLst>
                                            <p:cond delay="0"/>
                                          </p:stCondLst>
                                        </p:cTn>
                                        <p:tgtEl>
                                          <p:spTgt spid="104">
                                            <p:txEl>
                                              <p:pRg st="5" end="5"/>
                                            </p:txEl>
                                          </p:spTgt>
                                        </p:tgtEl>
                                        <p:attrNameLst>
                                          <p:attrName>style.visibility</p:attrName>
                                        </p:attrNameLst>
                                      </p:cBhvr>
                                      <p:to>
                                        <p:strVal val="visible"/>
                                      </p:to>
                                    </p:set>
                                    <p:anim calcmode="lin" valueType="num">
                                      <p:cBhvr additive="base">
                                        <p:cTn id="32" dur="2000"/>
                                        <p:tgtEl>
                                          <p:spTgt spid="10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104">
                                            <p:txEl>
                                              <p:pRg st="6" end="6"/>
                                            </p:txEl>
                                          </p:spTgt>
                                        </p:tgtEl>
                                        <p:attrNameLst>
                                          <p:attrName>style.visibility</p:attrName>
                                        </p:attrNameLst>
                                      </p:cBhvr>
                                      <p:to>
                                        <p:strVal val="visible"/>
                                      </p:to>
                                    </p:set>
                                    <p:anim calcmode="lin" valueType="num">
                                      <p:cBhvr additive="base">
                                        <p:cTn id="37" dur="2000"/>
                                        <p:tgtEl>
                                          <p:spTgt spid="10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332325" y="500925"/>
            <a:ext cx="3706500" cy="1225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Experiences of Current Employees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11" name="Google Shape;111;p19"/>
          <p:cNvSpPr txBox="1">
            <a:spLocks noGrp="1"/>
          </p:cNvSpPr>
          <p:nvPr>
            <p:ph type="body" idx="1"/>
          </p:nvPr>
        </p:nvSpPr>
        <p:spPr>
          <a:xfrm>
            <a:off x="4572000" y="619700"/>
            <a:ext cx="4260300" cy="180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000000"/>
                </a:solidFill>
                <a:latin typeface="Helvetica Neue"/>
                <a:ea typeface="Helvetica Neue"/>
                <a:cs typeface="Helvetica Neue"/>
                <a:sym typeface="Helvetica Neue"/>
              </a:rPr>
              <a:t>Kevin Mattimore, Manager, Internal Communications, Corporate Communications Division:</a:t>
            </a:r>
            <a:endParaRPr sz="1800" b="1">
              <a:solidFill>
                <a:srgbClr val="000000"/>
              </a:solidFill>
              <a:latin typeface="Helvetica Neue"/>
              <a:ea typeface="Helvetica Neue"/>
              <a:cs typeface="Helvetica Neue"/>
              <a:sym typeface="Helvetica Neue"/>
            </a:endParaRPr>
          </a:p>
          <a:p>
            <a:pPr marL="457200" lvl="0" indent="-336550" algn="l" rtl="0">
              <a:spcBef>
                <a:spcPts val="1200"/>
              </a:spcBef>
              <a:spcAft>
                <a:spcPts val="0"/>
              </a:spcAft>
              <a:buClr>
                <a:srgbClr val="000000"/>
              </a:buClr>
              <a:buSzPts val="1700"/>
              <a:buFont typeface="Helvetica Neue"/>
              <a:buAutoNum type="arabicPeriod"/>
            </a:pPr>
            <a:r>
              <a:rPr lang="en" sz="1700">
                <a:solidFill>
                  <a:srgbClr val="000000"/>
                </a:solidFill>
                <a:latin typeface="Helvetica Neue"/>
                <a:ea typeface="Helvetica Neue"/>
                <a:cs typeface="Helvetica Neue"/>
                <a:sym typeface="Helvetica Neue"/>
              </a:rPr>
              <a:t>Strategic guidance needed to clarify goals for Marketing Department (i.e., campaigns, projects, initiatives).</a:t>
            </a:r>
            <a:endParaRPr sz="1700">
              <a:solidFill>
                <a:srgbClr val="000000"/>
              </a:solidFill>
              <a:latin typeface="Helvetica Neue"/>
              <a:ea typeface="Helvetica Neue"/>
              <a:cs typeface="Helvetica Neue"/>
              <a:sym typeface="Helvetica Neue"/>
            </a:endParaRPr>
          </a:p>
          <a:p>
            <a:pPr marL="457200" lvl="0" indent="-336550" algn="l" rtl="0">
              <a:spcBef>
                <a:spcPts val="0"/>
              </a:spcBef>
              <a:spcAft>
                <a:spcPts val="0"/>
              </a:spcAft>
              <a:buClr>
                <a:srgbClr val="000000"/>
              </a:buClr>
              <a:buSzPts val="1700"/>
              <a:buFont typeface="Helvetica Neue"/>
              <a:buAutoNum type="arabicPeriod"/>
            </a:pPr>
            <a:r>
              <a:rPr lang="en" sz="1700">
                <a:solidFill>
                  <a:srgbClr val="000000"/>
                </a:solidFill>
                <a:latin typeface="Helvetica Neue"/>
                <a:ea typeface="Helvetica Neue"/>
                <a:cs typeface="Helvetica Neue"/>
                <a:sym typeface="Helvetica Neue"/>
              </a:rPr>
              <a:t>A CMO (Chief Marketing Officer) can help to shape department’s direction to avoid brand misrepresentation.</a:t>
            </a:r>
            <a:endParaRPr sz="1700">
              <a:solidFill>
                <a:srgbClr val="000000"/>
              </a:solidFill>
              <a:latin typeface="Helvetica Neue"/>
              <a:ea typeface="Helvetica Neue"/>
              <a:cs typeface="Helvetica Neue"/>
              <a:sym typeface="Helvetica Neue"/>
            </a:endParaRPr>
          </a:p>
          <a:p>
            <a:pPr marL="0" lvl="0" indent="0" algn="l" rtl="0">
              <a:spcBef>
                <a:spcPts val="0"/>
              </a:spcBef>
              <a:spcAft>
                <a:spcPts val="1200"/>
              </a:spcAft>
              <a:buNone/>
            </a:pPr>
            <a:endParaRPr sz="1900" b="1">
              <a:solidFill>
                <a:srgbClr val="000000"/>
              </a:solidFill>
              <a:latin typeface="Helvetica Neue"/>
              <a:ea typeface="Helvetica Neue"/>
              <a:cs typeface="Helvetica Neue"/>
              <a:sym typeface="Helvetica Neue"/>
            </a:endParaRPr>
          </a:p>
        </p:txBody>
      </p:sp>
      <p:pic>
        <p:nvPicPr>
          <p:cNvPr id="112" name="Google Shape;112;p19"/>
          <p:cNvPicPr preferRelativeResize="0"/>
          <p:nvPr/>
        </p:nvPicPr>
        <p:blipFill>
          <a:blip r:embed="rId3">
            <a:alphaModFix/>
          </a:blip>
          <a:stretch>
            <a:fillRect/>
          </a:stretch>
        </p:blipFill>
        <p:spPr>
          <a:xfrm>
            <a:off x="0" y="2424500"/>
            <a:ext cx="2713850" cy="2713850"/>
          </a:xfrm>
          <a:prstGeom prst="rect">
            <a:avLst/>
          </a:prstGeom>
          <a:noFill/>
          <a:ln>
            <a:noFill/>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anim calcmode="lin" valueType="num">
                                      <p:cBhvr additive="base">
                                        <p:cTn id="7" dur="1000"/>
                                        <p:tgtEl>
                                          <p:spTgt spid="111">
                                            <p:txEl>
                                              <p:pRg st="0" end="0"/>
                                            </p:txEl>
                                          </p:spTgt>
                                        </p:tgtEl>
                                        <p:attrNameLst>
                                          <p:attrName>ppt_w</p:attrName>
                                        </p:attrNameLst>
                                      </p:cBhvr>
                                      <p:tavLst>
                                        <p:tav tm="0">
                                          <p:val>
                                            <p:strVal val="0"/>
                                          </p:val>
                                        </p:tav>
                                        <p:tav tm="100000">
                                          <p:val>
                                            <p:strVal val="#ppt_w"/>
                                          </p:val>
                                        </p:tav>
                                      </p:tavLst>
                                    </p:anim>
                                    <p:anim calcmode="lin" valueType="num">
                                      <p:cBhvr additive="base">
                                        <p:cTn id="8" dur="1000"/>
                                        <p:tgtEl>
                                          <p:spTgt spid="111">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11">
                                            <p:txEl>
                                              <p:pRg st="1" end="1"/>
                                            </p:txEl>
                                          </p:spTgt>
                                        </p:tgtEl>
                                        <p:attrNameLst>
                                          <p:attrName>style.visibility</p:attrName>
                                        </p:attrNameLst>
                                      </p:cBhvr>
                                      <p:to>
                                        <p:strVal val="visible"/>
                                      </p:to>
                                    </p:set>
                                    <p:anim calcmode="lin" valueType="num">
                                      <p:cBhvr additive="base">
                                        <p:cTn id="13" dur="1000"/>
                                        <p:tgtEl>
                                          <p:spTgt spid="111">
                                            <p:txEl>
                                              <p:pRg st="1" end="1"/>
                                            </p:txEl>
                                          </p:spTgt>
                                        </p:tgtEl>
                                        <p:attrNameLst>
                                          <p:attrName>ppt_w</p:attrName>
                                        </p:attrNameLst>
                                      </p:cBhvr>
                                      <p:tavLst>
                                        <p:tav tm="0">
                                          <p:val>
                                            <p:strVal val="0"/>
                                          </p:val>
                                        </p:tav>
                                        <p:tav tm="100000">
                                          <p:val>
                                            <p:strVal val="#ppt_w"/>
                                          </p:val>
                                        </p:tav>
                                      </p:tavLst>
                                    </p:anim>
                                    <p:anim calcmode="lin" valueType="num">
                                      <p:cBhvr additive="base">
                                        <p:cTn id="14" dur="1000"/>
                                        <p:tgtEl>
                                          <p:spTgt spid="111">
                                            <p:txEl>
                                              <p:pRg st="1" end="1"/>
                                            </p:txEl>
                                          </p:spTgt>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11">
                                            <p:txEl>
                                              <p:pRg st="2" end="2"/>
                                            </p:txEl>
                                          </p:spTgt>
                                        </p:tgtEl>
                                        <p:attrNameLst>
                                          <p:attrName>style.visibility</p:attrName>
                                        </p:attrNameLst>
                                      </p:cBhvr>
                                      <p:to>
                                        <p:strVal val="visible"/>
                                      </p:to>
                                    </p:set>
                                    <p:anim calcmode="lin" valueType="num">
                                      <p:cBhvr additive="base">
                                        <p:cTn id="19" dur="1000"/>
                                        <p:tgtEl>
                                          <p:spTgt spid="111">
                                            <p:txEl>
                                              <p:pRg st="2" end="2"/>
                                            </p:txEl>
                                          </p:spTgt>
                                        </p:tgtEl>
                                        <p:attrNameLst>
                                          <p:attrName>ppt_w</p:attrName>
                                        </p:attrNameLst>
                                      </p:cBhvr>
                                      <p:tavLst>
                                        <p:tav tm="0">
                                          <p:val>
                                            <p:strVal val="0"/>
                                          </p:val>
                                        </p:tav>
                                        <p:tav tm="100000">
                                          <p:val>
                                            <p:strVal val="#ppt_w"/>
                                          </p:val>
                                        </p:tav>
                                      </p:tavLst>
                                    </p:anim>
                                    <p:anim calcmode="lin" valueType="num">
                                      <p:cBhvr additive="base">
                                        <p:cTn id="20" dur="1000"/>
                                        <p:tgtEl>
                                          <p:spTgt spid="111">
                                            <p:txEl>
                                              <p:pRg st="2" end="2"/>
                                            </p:txEl>
                                          </p:spTgt>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111">
                                            <p:txEl>
                                              <p:pRg st="3" end="3"/>
                                            </p:txEl>
                                          </p:spTgt>
                                        </p:tgtEl>
                                        <p:attrNameLst>
                                          <p:attrName>style.visibility</p:attrName>
                                        </p:attrNameLst>
                                      </p:cBhvr>
                                      <p:to>
                                        <p:strVal val="visible"/>
                                      </p:to>
                                    </p:set>
                                    <p:anim calcmode="lin" valueType="num">
                                      <p:cBhvr additive="base">
                                        <p:cTn id="25" dur="1000"/>
                                        <p:tgtEl>
                                          <p:spTgt spid="111">
                                            <p:txEl>
                                              <p:pRg st="3" end="3"/>
                                            </p:txEl>
                                          </p:spTgt>
                                        </p:tgtEl>
                                        <p:attrNameLst>
                                          <p:attrName>ppt_w</p:attrName>
                                        </p:attrNameLst>
                                      </p:cBhvr>
                                      <p:tavLst>
                                        <p:tav tm="0">
                                          <p:val>
                                            <p:strVal val="0"/>
                                          </p:val>
                                        </p:tav>
                                        <p:tav tm="100000">
                                          <p:val>
                                            <p:strVal val="#ppt_w"/>
                                          </p:val>
                                        </p:tav>
                                      </p:tavLst>
                                    </p:anim>
                                    <p:anim calcmode="lin" valueType="num">
                                      <p:cBhvr additive="base">
                                        <p:cTn id="26" dur="1000"/>
                                        <p:tgtEl>
                                          <p:spTgt spid="111">
                                            <p:txEl>
                                              <p:pRg st="3" end="3"/>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txBox="1">
            <a:spLocks noGrp="1"/>
          </p:cNvSpPr>
          <p:nvPr>
            <p:ph type="body" idx="1"/>
          </p:nvPr>
        </p:nvSpPr>
        <p:spPr>
          <a:xfrm>
            <a:off x="4491400" y="399175"/>
            <a:ext cx="4260300" cy="318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275"/>
              <a:buNone/>
            </a:pPr>
            <a:r>
              <a:rPr lang="en" sz="1700" b="1">
                <a:solidFill>
                  <a:srgbClr val="000000"/>
                </a:solidFill>
                <a:latin typeface="Helvetica Neue"/>
                <a:ea typeface="Helvetica Neue"/>
                <a:cs typeface="Helvetica Neue"/>
                <a:sym typeface="Helvetica Neue"/>
              </a:rPr>
              <a:t>Chris Sedlacek, Senior Director &amp; General Manager, Corporate Communications Division: </a:t>
            </a:r>
            <a:endParaRPr sz="1700" b="1">
              <a:solidFill>
                <a:srgbClr val="000000"/>
              </a:solidFill>
              <a:latin typeface="Helvetica Neue"/>
              <a:ea typeface="Helvetica Neue"/>
              <a:cs typeface="Helvetica Neue"/>
              <a:sym typeface="Helvetica Neue"/>
            </a:endParaRPr>
          </a:p>
          <a:p>
            <a:pPr marL="457200" lvl="0" indent="-311150" algn="l" rtl="0">
              <a:spcBef>
                <a:spcPts val="1200"/>
              </a:spcBef>
              <a:spcAft>
                <a:spcPts val="0"/>
              </a:spcAft>
              <a:buClr>
                <a:srgbClr val="000000"/>
              </a:buClr>
              <a:buSzPts val="1300"/>
              <a:buFont typeface="Helvetica Neue"/>
              <a:buAutoNum type="arabicPeriod"/>
            </a:pPr>
            <a:r>
              <a:rPr lang="en">
                <a:solidFill>
                  <a:srgbClr val="000000"/>
                </a:solidFill>
                <a:latin typeface="Helvetica Neue"/>
                <a:ea typeface="Helvetica Neue"/>
                <a:cs typeface="Helvetica Neue"/>
                <a:sym typeface="Helvetica Neue"/>
              </a:rPr>
              <a:t>Clear leadership needed to:</a:t>
            </a:r>
            <a:endParaRPr>
              <a:solidFill>
                <a:srgbClr val="000000"/>
              </a:solidFill>
              <a:latin typeface="Helvetica Neue"/>
              <a:ea typeface="Helvetica Neue"/>
              <a:cs typeface="Helvetica Neue"/>
              <a:sym typeface="Helvetica Neue"/>
            </a:endParaRPr>
          </a:p>
          <a:p>
            <a:pPr marL="914400" lvl="1" indent="-311150" algn="l" rtl="0">
              <a:spcBef>
                <a:spcPts val="0"/>
              </a:spcBef>
              <a:spcAft>
                <a:spcPts val="0"/>
              </a:spcAft>
              <a:buClr>
                <a:srgbClr val="000000"/>
              </a:buClr>
              <a:buSzPts val="1300"/>
              <a:buFont typeface="Helvetica Neue"/>
              <a:buAutoNum type="alphaLcPeriod"/>
            </a:pPr>
            <a:r>
              <a:rPr lang="en" sz="1300">
                <a:solidFill>
                  <a:srgbClr val="000000"/>
                </a:solidFill>
                <a:latin typeface="Helvetica Neue"/>
                <a:ea typeface="Helvetica Neue"/>
                <a:cs typeface="Helvetica Neue"/>
                <a:sym typeface="Helvetica Neue"/>
              </a:rPr>
              <a:t>Prioritize Marketing Initiatives</a:t>
            </a:r>
            <a:endParaRPr sz="1300">
              <a:solidFill>
                <a:srgbClr val="000000"/>
              </a:solidFill>
              <a:latin typeface="Helvetica Neue"/>
              <a:ea typeface="Helvetica Neue"/>
              <a:cs typeface="Helvetica Neue"/>
              <a:sym typeface="Helvetica Neue"/>
            </a:endParaRPr>
          </a:p>
          <a:p>
            <a:pPr marL="914400" lvl="1" indent="-311150" algn="l" rtl="0">
              <a:spcBef>
                <a:spcPts val="0"/>
              </a:spcBef>
              <a:spcAft>
                <a:spcPts val="0"/>
              </a:spcAft>
              <a:buClr>
                <a:srgbClr val="000000"/>
              </a:buClr>
              <a:buSzPts val="1300"/>
              <a:buFont typeface="Helvetica Neue"/>
              <a:buAutoNum type="alphaLcPeriod"/>
            </a:pPr>
            <a:r>
              <a:rPr lang="en" sz="1300">
                <a:solidFill>
                  <a:srgbClr val="000000"/>
                </a:solidFill>
                <a:latin typeface="Helvetica Neue"/>
                <a:ea typeface="Helvetica Neue"/>
                <a:cs typeface="Helvetica Neue"/>
                <a:sym typeface="Helvetica Neue"/>
              </a:rPr>
              <a:t>Effectively Allocate Resources</a:t>
            </a:r>
            <a:endParaRPr sz="1300">
              <a:solidFill>
                <a:srgbClr val="000000"/>
              </a:solidFill>
              <a:latin typeface="Helvetica Neue"/>
              <a:ea typeface="Helvetica Neue"/>
              <a:cs typeface="Helvetica Neue"/>
              <a:sym typeface="Helvetica Neue"/>
            </a:endParaRPr>
          </a:p>
          <a:p>
            <a:pPr marL="914400" lvl="1" indent="-311150" algn="l" rtl="0">
              <a:spcBef>
                <a:spcPts val="0"/>
              </a:spcBef>
              <a:spcAft>
                <a:spcPts val="0"/>
              </a:spcAft>
              <a:buClr>
                <a:srgbClr val="000000"/>
              </a:buClr>
              <a:buSzPts val="1300"/>
              <a:buFont typeface="Helvetica Neue"/>
              <a:buAutoNum type="alphaLcPeriod"/>
            </a:pPr>
            <a:r>
              <a:rPr lang="en" sz="1300">
                <a:solidFill>
                  <a:srgbClr val="000000"/>
                </a:solidFill>
                <a:latin typeface="Helvetica Neue"/>
                <a:ea typeface="Helvetica Neue"/>
                <a:cs typeface="Helvetica Neue"/>
                <a:sym typeface="Helvetica Neue"/>
              </a:rPr>
              <a:t>Capitalize on Marketing Strategies and Channels</a:t>
            </a:r>
            <a:endParaRPr sz="1300">
              <a:solidFill>
                <a:srgbClr val="000000"/>
              </a:solidFill>
              <a:latin typeface="Helvetica Neue"/>
              <a:ea typeface="Helvetica Neue"/>
              <a:cs typeface="Helvetica Neue"/>
              <a:sym typeface="Helvetica Neue"/>
            </a:endParaRPr>
          </a:p>
          <a:p>
            <a:pPr marL="457200" lvl="0" indent="-311150" algn="l" rtl="0">
              <a:spcBef>
                <a:spcPts val="0"/>
              </a:spcBef>
              <a:spcAft>
                <a:spcPts val="0"/>
              </a:spcAft>
              <a:buClr>
                <a:srgbClr val="000000"/>
              </a:buClr>
              <a:buSzPts val="1300"/>
              <a:buFont typeface="Helvetica Neue"/>
              <a:buAutoNum type="arabicPeriod"/>
            </a:pPr>
            <a:r>
              <a:rPr lang="en">
                <a:solidFill>
                  <a:srgbClr val="000000"/>
                </a:solidFill>
                <a:latin typeface="Helvetica Neue"/>
                <a:ea typeface="Helvetica Neue"/>
                <a:cs typeface="Helvetica Neue"/>
                <a:sym typeface="Helvetica Neue"/>
              </a:rPr>
              <a:t>CMO can:</a:t>
            </a:r>
            <a:endParaRPr>
              <a:solidFill>
                <a:srgbClr val="000000"/>
              </a:solidFill>
              <a:latin typeface="Helvetica Neue"/>
              <a:ea typeface="Helvetica Neue"/>
              <a:cs typeface="Helvetica Neue"/>
              <a:sym typeface="Helvetica Neue"/>
            </a:endParaRPr>
          </a:p>
          <a:p>
            <a:pPr marL="914400" lvl="1" indent="-311150" algn="l" rtl="0">
              <a:spcBef>
                <a:spcPts val="0"/>
              </a:spcBef>
              <a:spcAft>
                <a:spcPts val="0"/>
              </a:spcAft>
              <a:buClr>
                <a:srgbClr val="000000"/>
              </a:buClr>
              <a:buSzPts val="1300"/>
              <a:buFont typeface="Helvetica Neue"/>
              <a:buAutoNum type="alphaLcPeriod"/>
            </a:pPr>
            <a:r>
              <a:rPr lang="en" sz="1300">
                <a:solidFill>
                  <a:srgbClr val="000000"/>
                </a:solidFill>
                <a:latin typeface="Helvetica Neue"/>
                <a:ea typeface="Helvetica Neue"/>
                <a:cs typeface="Helvetica Neue"/>
                <a:sym typeface="Helvetica Neue"/>
              </a:rPr>
              <a:t>Drive Innovation</a:t>
            </a:r>
            <a:endParaRPr sz="1300">
              <a:solidFill>
                <a:srgbClr val="000000"/>
              </a:solidFill>
              <a:latin typeface="Helvetica Neue"/>
              <a:ea typeface="Helvetica Neue"/>
              <a:cs typeface="Helvetica Neue"/>
              <a:sym typeface="Helvetica Neue"/>
            </a:endParaRPr>
          </a:p>
          <a:p>
            <a:pPr marL="914400" lvl="1" indent="-311150" algn="l" rtl="0">
              <a:spcBef>
                <a:spcPts val="0"/>
              </a:spcBef>
              <a:spcAft>
                <a:spcPts val="0"/>
              </a:spcAft>
              <a:buClr>
                <a:srgbClr val="000000"/>
              </a:buClr>
              <a:buSzPts val="1300"/>
              <a:buFont typeface="Helvetica Neue"/>
              <a:buAutoNum type="alphaLcPeriod"/>
            </a:pPr>
            <a:r>
              <a:rPr lang="en" sz="1300">
                <a:solidFill>
                  <a:srgbClr val="000000"/>
                </a:solidFill>
                <a:latin typeface="Helvetica Neue"/>
                <a:ea typeface="Helvetica Neue"/>
                <a:cs typeface="Helvetica Neue"/>
                <a:sym typeface="Helvetica Neue"/>
              </a:rPr>
              <a:t>Align Marketing Strategies and Consumer Trends</a:t>
            </a:r>
            <a:endParaRPr sz="1300">
              <a:solidFill>
                <a:srgbClr val="000000"/>
              </a:solidFill>
              <a:latin typeface="Helvetica Neue"/>
              <a:ea typeface="Helvetica Neue"/>
              <a:cs typeface="Helvetica Neue"/>
              <a:sym typeface="Helvetica Neue"/>
            </a:endParaRPr>
          </a:p>
          <a:p>
            <a:pPr marL="914400" lvl="1" indent="-311150" algn="l" rtl="0">
              <a:spcBef>
                <a:spcPts val="0"/>
              </a:spcBef>
              <a:spcAft>
                <a:spcPts val="0"/>
              </a:spcAft>
              <a:buClr>
                <a:srgbClr val="000000"/>
              </a:buClr>
              <a:buSzPts val="1300"/>
              <a:buFont typeface="Helvetica Neue"/>
              <a:buAutoNum type="alphaLcPeriod"/>
            </a:pPr>
            <a:r>
              <a:rPr lang="en" sz="1300">
                <a:solidFill>
                  <a:srgbClr val="000000"/>
                </a:solidFill>
                <a:latin typeface="Helvetica Neue"/>
                <a:ea typeface="Helvetica Neue"/>
                <a:cs typeface="Helvetica Neue"/>
                <a:sym typeface="Helvetica Neue"/>
              </a:rPr>
              <a:t>Liaise with other departments</a:t>
            </a:r>
            <a:endParaRPr sz="1300">
              <a:solidFill>
                <a:srgbClr val="000000"/>
              </a:solidFill>
              <a:latin typeface="Helvetica Neue"/>
              <a:ea typeface="Helvetica Neue"/>
              <a:cs typeface="Helvetica Neue"/>
              <a:sym typeface="Helvetica Neue"/>
            </a:endParaRPr>
          </a:p>
          <a:p>
            <a:pPr marL="914400" lvl="1" indent="-311150" algn="l" rtl="0">
              <a:spcBef>
                <a:spcPts val="0"/>
              </a:spcBef>
              <a:spcAft>
                <a:spcPts val="0"/>
              </a:spcAft>
              <a:buClr>
                <a:srgbClr val="000000"/>
              </a:buClr>
              <a:buSzPts val="1300"/>
              <a:buFont typeface="Helvetica Neue"/>
              <a:buAutoNum type="alphaLcPeriod"/>
            </a:pPr>
            <a:r>
              <a:rPr lang="en" sz="1300">
                <a:solidFill>
                  <a:srgbClr val="000000"/>
                </a:solidFill>
                <a:latin typeface="Helvetica Neue"/>
                <a:ea typeface="Helvetica Neue"/>
                <a:cs typeface="Helvetica Neue"/>
                <a:sym typeface="Helvetica Neue"/>
              </a:rPr>
              <a:t>Keep main objectives in view and department on target</a:t>
            </a:r>
            <a:endParaRPr sz="1300">
              <a:solidFill>
                <a:srgbClr val="000000"/>
              </a:solidFill>
              <a:latin typeface="Helvetica Neue"/>
              <a:ea typeface="Helvetica Neue"/>
              <a:cs typeface="Helvetica Neue"/>
              <a:sym typeface="Helvetica Neue"/>
            </a:endParaRPr>
          </a:p>
          <a:p>
            <a:pPr marL="457200" lvl="0" indent="-311150" algn="l" rtl="0">
              <a:spcBef>
                <a:spcPts val="0"/>
              </a:spcBef>
              <a:spcAft>
                <a:spcPts val="0"/>
              </a:spcAft>
              <a:buClr>
                <a:srgbClr val="000000"/>
              </a:buClr>
              <a:buSzPts val="1300"/>
              <a:buFont typeface="Helvetica Neue"/>
              <a:buAutoNum type="arabicPeriod"/>
            </a:pPr>
            <a:r>
              <a:rPr lang="en" b="1" u="sng">
                <a:solidFill>
                  <a:srgbClr val="000000"/>
                </a:solidFill>
                <a:latin typeface="Helvetica Neue"/>
                <a:ea typeface="Helvetica Neue"/>
                <a:cs typeface="Helvetica Neue"/>
                <a:sym typeface="Helvetica Neue"/>
              </a:rPr>
              <a:t>IS RETIRING on FRIDAY, 5.10.2024</a:t>
            </a:r>
            <a:endParaRPr b="1" u="sng">
              <a:solidFill>
                <a:srgbClr val="000000"/>
              </a:solidFill>
              <a:latin typeface="Helvetica Neue"/>
              <a:ea typeface="Helvetica Neue"/>
              <a:cs typeface="Helvetica Neue"/>
              <a:sym typeface="Helvetica Neue"/>
            </a:endParaRPr>
          </a:p>
          <a:p>
            <a:pPr marL="0" lvl="0" indent="0" algn="l" rtl="0">
              <a:spcBef>
                <a:spcPts val="1200"/>
              </a:spcBef>
              <a:spcAft>
                <a:spcPts val="1200"/>
              </a:spcAft>
              <a:buSzPts val="275"/>
              <a:buNone/>
            </a:pPr>
            <a:endParaRPr>
              <a:solidFill>
                <a:srgbClr val="000000"/>
              </a:solidFill>
              <a:latin typeface="Helvetica Neue"/>
              <a:ea typeface="Helvetica Neue"/>
              <a:cs typeface="Helvetica Neue"/>
              <a:sym typeface="Helvetica Neue"/>
            </a:endParaRPr>
          </a:p>
        </p:txBody>
      </p:sp>
      <p:sp>
        <p:nvSpPr>
          <p:cNvPr id="118" name="Google Shape;118;p20"/>
          <p:cNvSpPr txBox="1">
            <a:spLocks noGrp="1"/>
          </p:cNvSpPr>
          <p:nvPr>
            <p:ph type="title"/>
          </p:nvPr>
        </p:nvSpPr>
        <p:spPr>
          <a:xfrm>
            <a:off x="332325" y="500925"/>
            <a:ext cx="3706500" cy="115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Experiences of Current Employees</a:t>
            </a:r>
            <a:endParaRPr/>
          </a:p>
        </p:txBody>
      </p:sp>
      <p:pic>
        <p:nvPicPr>
          <p:cNvPr id="119" name="Google Shape;119;p20"/>
          <p:cNvPicPr preferRelativeResize="0"/>
          <p:nvPr/>
        </p:nvPicPr>
        <p:blipFill>
          <a:blip r:embed="rId3">
            <a:alphaModFix/>
          </a:blip>
          <a:stretch>
            <a:fillRect/>
          </a:stretch>
        </p:blipFill>
        <p:spPr>
          <a:xfrm>
            <a:off x="0" y="2380650"/>
            <a:ext cx="2210275" cy="2762850"/>
          </a:xfrm>
          <a:prstGeom prst="rect">
            <a:avLst/>
          </a:prstGeom>
          <a:noFill/>
          <a:ln>
            <a:noFill/>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anim calcmode="lin" valueType="num">
                                      <p:cBhvr additive="base">
                                        <p:cTn id="7" dur="1000"/>
                                        <p:tgtEl>
                                          <p:spTgt spid="117">
                                            <p:txEl>
                                              <p:pRg st="0" end="0"/>
                                            </p:txEl>
                                          </p:spTgt>
                                        </p:tgtEl>
                                        <p:attrNameLst>
                                          <p:attrName>ppt_w</p:attrName>
                                        </p:attrNameLst>
                                      </p:cBhvr>
                                      <p:tavLst>
                                        <p:tav tm="0">
                                          <p:val>
                                            <p:strVal val="0"/>
                                          </p:val>
                                        </p:tav>
                                        <p:tav tm="100000">
                                          <p:val>
                                            <p:strVal val="#ppt_w"/>
                                          </p:val>
                                        </p:tav>
                                      </p:tavLst>
                                    </p:anim>
                                    <p:anim calcmode="lin" valueType="num">
                                      <p:cBhvr additive="base">
                                        <p:cTn id="8" dur="1000"/>
                                        <p:tgtEl>
                                          <p:spTgt spid="117">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17">
                                            <p:txEl>
                                              <p:pRg st="1" end="1"/>
                                            </p:txEl>
                                          </p:spTgt>
                                        </p:tgtEl>
                                        <p:attrNameLst>
                                          <p:attrName>style.visibility</p:attrName>
                                        </p:attrNameLst>
                                      </p:cBhvr>
                                      <p:to>
                                        <p:strVal val="visible"/>
                                      </p:to>
                                    </p:set>
                                    <p:anim calcmode="lin" valueType="num">
                                      <p:cBhvr additive="base">
                                        <p:cTn id="13" dur="1000"/>
                                        <p:tgtEl>
                                          <p:spTgt spid="117">
                                            <p:txEl>
                                              <p:pRg st="1" end="1"/>
                                            </p:txEl>
                                          </p:spTgt>
                                        </p:tgtEl>
                                        <p:attrNameLst>
                                          <p:attrName>ppt_w</p:attrName>
                                        </p:attrNameLst>
                                      </p:cBhvr>
                                      <p:tavLst>
                                        <p:tav tm="0">
                                          <p:val>
                                            <p:strVal val="0"/>
                                          </p:val>
                                        </p:tav>
                                        <p:tav tm="100000">
                                          <p:val>
                                            <p:strVal val="#ppt_w"/>
                                          </p:val>
                                        </p:tav>
                                      </p:tavLst>
                                    </p:anim>
                                    <p:anim calcmode="lin" valueType="num">
                                      <p:cBhvr additive="base">
                                        <p:cTn id="14" dur="1000"/>
                                        <p:tgtEl>
                                          <p:spTgt spid="117">
                                            <p:txEl>
                                              <p:pRg st="1" end="1"/>
                                            </p:txEl>
                                          </p:spTgt>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17">
                                            <p:txEl>
                                              <p:pRg st="2" end="2"/>
                                            </p:txEl>
                                          </p:spTgt>
                                        </p:tgtEl>
                                        <p:attrNameLst>
                                          <p:attrName>style.visibility</p:attrName>
                                        </p:attrNameLst>
                                      </p:cBhvr>
                                      <p:to>
                                        <p:strVal val="visible"/>
                                      </p:to>
                                    </p:set>
                                    <p:anim calcmode="lin" valueType="num">
                                      <p:cBhvr additive="base">
                                        <p:cTn id="19" dur="1000"/>
                                        <p:tgtEl>
                                          <p:spTgt spid="117">
                                            <p:txEl>
                                              <p:pRg st="2" end="2"/>
                                            </p:txEl>
                                          </p:spTgt>
                                        </p:tgtEl>
                                        <p:attrNameLst>
                                          <p:attrName>ppt_w</p:attrName>
                                        </p:attrNameLst>
                                      </p:cBhvr>
                                      <p:tavLst>
                                        <p:tav tm="0">
                                          <p:val>
                                            <p:strVal val="0"/>
                                          </p:val>
                                        </p:tav>
                                        <p:tav tm="100000">
                                          <p:val>
                                            <p:strVal val="#ppt_w"/>
                                          </p:val>
                                        </p:tav>
                                      </p:tavLst>
                                    </p:anim>
                                    <p:anim calcmode="lin" valueType="num">
                                      <p:cBhvr additive="base">
                                        <p:cTn id="20" dur="1000"/>
                                        <p:tgtEl>
                                          <p:spTgt spid="117">
                                            <p:txEl>
                                              <p:pRg st="2" end="2"/>
                                            </p:txEl>
                                          </p:spTgt>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117">
                                            <p:txEl>
                                              <p:pRg st="3" end="3"/>
                                            </p:txEl>
                                          </p:spTgt>
                                        </p:tgtEl>
                                        <p:attrNameLst>
                                          <p:attrName>style.visibility</p:attrName>
                                        </p:attrNameLst>
                                      </p:cBhvr>
                                      <p:to>
                                        <p:strVal val="visible"/>
                                      </p:to>
                                    </p:set>
                                    <p:anim calcmode="lin" valueType="num">
                                      <p:cBhvr additive="base">
                                        <p:cTn id="25" dur="1000"/>
                                        <p:tgtEl>
                                          <p:spTgt spid="117">
                                            <p:txEl>
                                              <p:pRg st="3" end="3"/>
                                            </p:txEl>
                                          </p:spTgt>
                                        </p:tgtEl>
                                        <p:attrNameLst>
                                          <p:attrName>ppt_w</p:attrName>
                                        </p:attrNameLst>
                                      </p:cBhvr>
                                      <p:tavLst>
                                        <p:tav tm="0">
                                          <p:val>
                                            <p:strVal val="0"/>
                                          </p:val>
                                        </p:tav>
                                        <p:tav tm="100000">
                                          <p:val>
                                            <p:strVal val="#ppt_w"/>
                                          </p:val>
                                        </p:tav>
                                      </p:tavLst>
                                    </p:anim>
                                    <p:anim calcmode="lin" valueType="num">
                                      <p:cBhvr additive="base">
                                        <p:cTn id="26" dur="1000"/>
                                        <p:tgtEl>
                                          <p:spTgt spid="117">
                                            <p:txEl>
                                              <p:pRg st="3" end="3"/>
                                            </p:txEl>
                                          </p:spTgt>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117">
                                            <p:txEl>
                                              <p:pRg st="4" end="4"/>
                                            </p:txEl>
                                          </p:spTgt>
                                        </p:tgtEl>
                                        <p:attrNameLst>
                                          <p:attrName>style.visibility</p:attrName>
                                        </p:attrNameLst>
                                      </p:cBhvr>
                                      <p:to>
                                        <p:strVal val="visible"/>
                                      </p:to>
                                    </p:set>
                                    <p:anim calcmode="lin" valueType="num">
                                      <p:cBhvr additive="base">
                                        <p:cTn id="31" dur="1000"/>
                                        <p:tgtEl>
                                          <p:spTgt spid="117">
                                            <p:txEl>
                                              <p:pRg st="4" end="4"/>
                                            </p:txEl>
                                          </p:spTgt>
                                        </p:tgtEl>
                                        <p:attrNameLst>
                                          <p:attrName>ppt_w</p:attrName>
                                        </p:attrNameLst>
                                      </p:cBhvr>
                                      <p:tavLst>
                                        <p:tav tm="0">
                                          <p:val>
                                            <p:strVal val="0"/>
                                          </p:val>
                                        </p:tav>
                                        <p:tav tm="100000">
                                          <p:val>
                                            <p:strVal val="#ppt_w"/>
                                          </p:val>
                                        </p:tav>
                                      </p:tavLst>
                                    </p:anim>
                                    <p:anim calcmode="lin" valueType="num">
                                      <p:cBhvr additive="base">
                                        <p:cTn id="32" dur="1000"/>
                                        <p:tgtEl>
                                          <p:spTgt spid="117">
                                            <p:txEl>
                                              <p:pRg st="4" end="4"/>
                                            </p:txEl>
                                          </p:spTgt>
                                        </p:tgtEl>
                                        <p:attrNameLst>
                                          <p:attrName>ppt_h</p:attrName>
                                        </p:attrNameLst>
                                      </p:cBhvr>
                                      <p:tavLst>
                                        <p:tav tm="0">
                                          <p:val>
                                            <p:str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117">
                                            <p:txEl>
                                              <p:pRg st="5" end="5"/>
                                            </p:txEl>
                                          </p:spTgt>
                                        </p:tgtEl>
                                        <p:attrNameLst>
                                          <p:attrName>style.visibility</p:attrName>
                                        </p:attrNameLst>
                                      </p:cBhvr>
                                      <p:to>
                                        <p:strVal val="visible"/>
                                      </p:to>
                                    </p:set>
                                    <p:anim calcmode="lin" valueType="num">
                                      <p:cBhvr additive="base">
                                        <p:cTn id="37" dur="1000"/>
                                        <p:tgtEl>
                                          <p:spTgt spid="117">
                                            <p:txEl>
                                              <p:pRg st="5" end="5"/>
                                            </p:txEl>
                                          </p:spTgt>
                                        </p:tgtEl>
                                        <p:attrNameLst>
                                          <p:attrName>ppt_w</p:attrName>
                                        </p:attrNameLst>
                                      </p:cBhvr>
                                      <p:tavLst>
                                        <p:tav tm="0">
                                          <p:val>
                                            <p:strVal val="0"/>
                                          </p:val>
                                        </p:tav>
                                        <p:tav tm="100000">
                                          <p:val>
                                            <p:strVal val="#ppt_w"/>
                                          </p:val>
                                        </p:tav>
                                      </p:tavLst>
                                    </p:anim>
                                    <p:anim calcmode="lin" valueType="num">
                                      <p:cBhvr additive="base">
                                        <p:cTn id="38" dur="1000"/>
                                        <p:tgtEl>
                                          <p:spTgt spid="117">
                                            <p:txEl>
                                              <p:pRg st="5" end="5"/>
                                            </p:txEl>
                                          </p:spTgt>
                                        </p:tgtEl>
                                        <p:attrNameLst>
                                          <p:attrName>ppt_h</p:attrName>
                                        </p:attrNameLst>
                                      </p:cBhvr>
                                      <p:tavLst>
                                        <p:tav tm="0">
                                          <p:val>
                                            <p:str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117">
                                            <p:txEl>
                                              <p:pRg st="6" end="6"/>
                                            </p:txEl>
                                          </p:spTgt>
                                        </p:tgtEl>
                                        <p:attrNameLst>
                                          <p:attrName>style.visibility</p:attrName>
                                        </p:attrNameLst>
                                      </p:cBhvr>
                                      <p:to>
                                        <p:strVal val="visible"/>
                                      </p:to>
                                    </p:set>
                                    <p:anim calcmode="lin" valueType="num">
                                      <p:cBhvr additive="base">
                                        <p:cTn id="43" dur="1000"/>
                                        <p:tgtEl>
                                          <p:spTgt spid="117">
                                            <p:txEl>
                                              <p:pRg st="6" end="6"/>
                                            </p:txEl>
                                          </p:spTgt>
                                        </p:tgtEl>
                                        <p:attrNameLst>
                                          <p:attrName>ppt_w</p:attrName>
                                        </p:attrNameLst>
                                      </p:cBhvr>
                                      <p:tavLst>
                                        <p:tav tm="0">
                                          <p:val>
                                            <p:strVal val="0"/>
                                          </p:val>
                                        </p:tav>
                                        <p:tav tm="100000">
                                          <p:val>
                                            <p:strVal val="#ppt_w"/>
                                          </p:val>
                                        </p:tav>
                                      </p:tavLst>
                                    </p:anim>
                                    <p:anim calcmode="lin" valueType="num">
                                      <p:cBhvr additive="base">
                                        <p:cTn id="44" dur="1000"/>
                                        <p:tgtEl>
                                          <p:spTgt spid="117">
                                            <p:txEl>
                                              <p:pRg st="6" end="6"/>
                                            </p:txEl>
                                          </p:spTgt>
                                        </p:tgtEl>
                                        <p:attrNameLst>
                                          <p:attrName>ppt_h</p:attrName>
                                        </p:attrNameLst>
                                      </p:cBhvr>
                                      <p:tavLst>
                                        <p:tav tm="0">
                                          <p:val>
                                            <p:str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nodeType="clickEffect">
                                  <p:stCondLst>
                                    <p:cond delay="0"/>
                                  </p:stCondLst>
                                  <p:childTnLst>
                                    <p:set>
                                      <p:cBhvr>
                                        <p:cTn id="48" dur="1" fill="hold">
                                          <p:stCondLst>
                                            <p:cond delay="0"/>
                                          </p:stCondLst>
                                        </p:cTn>
                                        <p:tgtEl>
                                          <p:spTgt spid="117">
                                            <p:txEl>
                                              <p:pRg st="7" end="7"/>
                                            </p:txEl>
                                          </p:spTgt>
                                        </p:tgtEl>
                                        <p:attrNameLst>
                                          <p:attrName>style.visibility</p:attrName>
                                        </p:attrNameLst>
                                      </p:cBhvr>
                                      <p:to>
                                        <p:strVal val="visible"/>
                                      </p:to>
                                    </p:set>
                                    <p:anim calcmode="lin" valueType="num">
                                      <p:cBhvr additive="base">
                                        <p:cTn id="49" dur="1000"/>
                                        <p:tgtEl>
                                          <p:spTgt spid="117">
                                            <p:txEl>
                                              <p:pRg st="7" end="7"/>
                                            </p:txEl>
                                          </p:spTgt>
                                        </p:tgtEl>
                                        <p:attrNameLst>
                                          <p:attrName>ppt_w</p:attrName>
                                        </p:attrNameLst>
                                      </p:cBhvr>
                                      <p:tavLst>
                                        <p:tav tm="0">
                                          <p:val>
                                            <p:strVal val="0"/>
                                          </p:val>
                                        </p:tav>
                                        <p:tav tm="100000">
                                          <p:val>
                                            <p:strVal val="#ppt_w"/>
                                          </p:val>
                                        </p:tav>
                                      </p:tavLst>
                                    </p:anim>
                                    <p:anim calcmode="lin" valueType="num">
                                      <p:cBhvr additive="base">
                                        <p:cTn id="50" dur="1000"/>
                                        <p:tgtEl>
                                          <p:spTgt spid="117">
                                            <p:txEl>
                                              <p:pRg st="7" end="7"/>
                                            </p:txEl>
                                          </p:spTgt>
                                        </p:tgtEl>
                                        <p:attrNameLst>
                                          <p:attrName>ppt_h</p:attrName>
                                        </p:attrNameLst>
                                      </p:cBhvr>
                                      <p:tavLst>
                                        <p:tav tm="0">
                                          <p:val>
                                            <p:str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nodeType="clickEffect">
                                  <p:stCondLst>
                                    <p:cond delay="0"/>
                                  </p:stCondLst>
                                  <p:childTnLst>
                                    <p:set>
                                      <p:cBhvr>
                                        <p:cTn id="54" dur="1" fill="hold">
                                          <p:stCondLst>
                                            <p:cond delay="0"/>
                                          </p:stCondLst>
                                        </p:cTn>
                                        <p:tgtEl>
                                          <p:spTgt spid="117">
                                            <p:txEl>
                                              <p:pRg st="8" end="8"/>
                                            </p:txEl>
                                          </p:spTgt>
                                        </p:tgtEl>
                                        <p:attrNameLst>
                                          <p:attrName>style.visibility</p:attrName>
                                        </p:attrNameLst>
                                      </p:cBhvr>
                                      <p:to>
                                        <p:strVal val="visible"/>
                                      </p:to>
                                    </p:set>
                                    <p:anim calcmode="lin" valueType="num">
                                      <p:cBhvr additive="base">
                                        <p:cTn id="55" dur="1000"/>
                                        <p:tgtEl>
                                          <p:spTgt spid="117">
                                            <p:txEl>
                                              <p:pRg st="8" end="8"/>
                                            </p:txEl>
                                          </p:spTgt>
                                        </p:tgtEl>
                                        <p:attrNameLst>
                                          <p:attrName>ppt_w</p:attrName>
                                        </p:attrNameLst>
                                      </p:cBhvr>
                                      <p:tavLst>
                                        <p:tav tm="0">
                                          <p:val>
                                            <p:strVal val="0"/>
                                          </p:val>
                                        </p:tav>
                                        <p:tav tm="100000">
                                          <p:val>
                                            <p:strVal val="#ppt_w"/>
                                          </p:val>
                                        </p:tav>
                                      </p:tavLst>
                                    </p:anim>
                                    <p:anim calcmode="lin" valueType="num">
                                      <p:cBhvr additive="base">
                                        <p:cTn id="56" dur="1000"/>
                                        <p:tgtEl>
                                          <p:spTgt spid="117">
                                            <p:txEl>
                                              <p:pRg st="8" end="8"/>
                                            </p:txEl>
                                          </p:spTgt>
                                        </p:tgtEl>
                                        <p:attrNameLst>
                                          <p:attrName>ppt_h</p:attrName>
                                        </p:attrNameLst>
                                      </p:cBhvr>
                                      <p:tavLst>
                                        <p:tav tm="0">
                                          <p:val>
                                            <p:str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nodeType="clickEffect">
                                  <p:stCondLst>
                                    <p:cond delay="0"/>
                                  </p:stCondLst>
                                  <p:childTnLst>
                                    <p:set>
                                      <p:cBhvr>
                                        <p:cTn id="60" dur="1" fill="hold">
                                          <p:stCondLst>
                                            <p:cond delay="0"/>
                                          </p:stCondLst>
                                        </p:cTn>
                                        <p:tgtEl>
                                          <p:spTgt spid="117">
                                            <p:txEl>
                                              <p:pRg st="9" end="9"/>
                                            </p:txEl>
                                          </p:spTgt>
                                        </p:tgtEl>
                                        <p:attrNameLst>
                                          <p:attrName>style.visibility</p:attrName>
                                        </p:attrNameLst>
                                      </p:cBhvr>
                                      <p:to>
                                        <p:strVal val="visible"/>
                                      </p:to>
                                    </p:set>
                                    <p:anim calcmode="lin" valueType="num">
                                      <p:cBhvr additive="base">
                                        <p:cTn id="61" dur="1000"/>
                                        <p:tgtEl>
                                          <p:spTgt spid="117">
                                            <p:txEl>
                                              <p:pRg st="9" end="9"/>
                                            </p:txEl>
                                          </p:spTgt>
                                        </p:tgtEl>
                                        <p:attrNameLst>
                                          <p:attrName>ppt_w</p:attrName>
                                        </p:attrNameLst>
                                      </p:cBhvr>
                                      <p:tavLst>
                                        <p:tav tm="0">
                                          <p:val>
                                            <p:strVal val="0"/>
                                          </p:val>
                                        </p:tav>
                                        <p:tav tm="100000">
                                          <p:val>
                                            <p:strVal val="#ppt_w"/>
                                          </p:val>
                                        </p:tav>
                                      </p:tavLst>
                                    </p:anim>
                                    <p:anim calcmode="lin" valueType="num">
                                      <p:cBhvr additive="base">
                                        <p:cTn id="62" dur="1000"/>
                                        <p:tgtEl>
                                          <p:spTgt spid="117">
                                            <p:txEl>
                                              <p:pRg st="9" end="9"/>
                                            </p:txEl>
                                          </p:spTgt>
                                        </p:tgtEl>
                                        <p:attrNameLst>
                                          <p:attrName>ppt_h</p:attrName>
                                        </p:attrNameLst>
                                      </p:cBhvr>
                                      <p:tavLst>
                                        <p:tav tm="0">
                                          <p:val>
                                            <p:str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3" presetClass="entr" presetSubtype="16" fill="hold" nodeType="clickEffect">
                                  <p:stCondLst>
                                    <p:cond delay="0"/>
                                  </p:stCondLst>
                                  <p:childTnLst>
                                    <p:set>
                                      <p:cBhvr>
                                        <p:cTn id="66" dur="1" fill="hold">
                                          <p:stCondLst>
                                            <p:cond delay="0"/>
                                          </p:stCondLst>
                                        </p:cTn>
                                        <p:tgtEl>
                                          <p:spTgt spid="117">
                                            <p:txEl>
                                              <p:pRg st="10" end="10"/>
                                            </p:txEl>
                                          </p:spTgt>
                                        </p:tgtEl>
                                        <p:attrNameLst>
                                          <p:attrName>style.visibility</p:attrName>
                                        </p:attrNameLst>
                                      </p:cBhvr>
                                      <p:to>
                                        <p:strVal val="visible"/>
                                      </p:to>
                                    </p:set>
                                    <p:anim calcmode="lin" valueType="num">
                                      <p:cBhvr additive="base">
                                        <p:cTn id="67" dur="1000"/>
                                        <p:tgtEl>
                                          <p:spTgt spid="117">
                                            <p:txEl>
                                              <p:pRg st="10" end="10"/>
                                            </p:txEl>
                                          </p:spTgt>
                                        </p:tgtEl>
                                        <p:attrNameLst>
                                          <p:attrName>ppt_w</p:attrName>
                                        </p:attrNameLst>
                                      </p:cBhvr>
                                      <p:tavLst>
                                        <p:tav tm="0">
                                          <p:val>
                                            <p:strVal val="0"/>
                                          </p:val>
                                        </p:tav>
                                        <p:tav tm="100000">
                                          <p:val>
                                            <p:strVal val="#ppt_w"/>
                                          </p:val>
                                        </p:tav>
                                      </p:tavLst>
                                    </p:anim>
                                    <p:anim calcmode="lin" valueType="num">
                                      <p:cBhvr additive="base">
                                        <p:cTn id="68" dur="1000"/>
                                        <p:tgtEl>
                                          <p:spTgt spid="117">
                                            <p:txEl>
                                              <p:pRg st="10" end="10"/>
                                            </p:txEl>
                                          </p:spTgt>
                                        </p:tgtEl>
                                        <p:attrNameLst>
                                          <p:attrName>ppt_h</p:attrName>
                                        </p:attrNameLst>
                                      </p:cBhvr>
                                      <p:tavLst>
                                        <p:tav tm="0">
                                          <p:val>
                                            <p:strVal val="0"/>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23" presetClass="entr" presetSubtype="16" fill="hold" nodeType="clickEffect">
                                  <p:stCondLst>
                                    <p:cond delay="0"/>
                                  </p:stCondLst>
                                  <p:childTnLst>
                                    <p:set>
                                      <p:cBhvr>
                                        <p:cTn id="72" dur="1" fill="hold">
                                          <p:stCondLst>
                                            <p:cond delay="0"/>
                                          </p:stCondLst>
                                        </p:cTn>
                                        <p:tgtEl>
                                          <p:spTgt spid="117">
                                            <p:txEl>
                                              <p:pRg st="11" end="11"/>
                                            </p:txEl>
                                          </p:spTgt>
                                        </p:tgtEl>
                                        <p:attrNameLst>
                                          <p:attrName>style.visibility</p:attrName>
                                        </p:attrNameLst>
                                      </p:cBhvr>
                                      <p:to>
                                        <p:strVal val="visible"/>
                                      </p:to>
                                    </p:set>
                                    <p:anim calcmode="lin" valueType="num">
                                      <p:cBhvr additive="base">
                                        <p:cTn id="73" dur="1000"/>
                                        <p:tgtEl>
                                          <p:spTgt spid="117">
                                            <p:txEl>
                                              <p:pRg st="11" end="11"/>
                                            </p:txEl>
                                          </p:spTgt>
                                        </p:tgtEl>
                                        <p:attrNameLst>
                                          <p:attrName>ppt_w</p:attrName>
                                        </p:attrNameLst>
                                      </p:cBhvr>
                                      <p:tavLst>
                                        <p:tav tm="0">
                                          <p:val>
                                            <p:strVal val="0"/>
                                          </p:val>
                                        </p:tav>
                                        <p:tav tm="100000">
                                          <p:val>
                                            <p:strVal val="#ppt_w"/>
                                          </p:val>
                                        </p:tav>
                                      </p:tavLst>
                                    </p:anim>
                                    <p:anim calcmode="lin" valueType="num">
                                      <p:cBhvr additive="base">
                                        <p:cTn id="74" dur="1000"/>
                                        <p:tgtEl>
                                          <p:spTgt spid="117">
                                            <p:txEl>
                                              <p:pRg st="11" end="11"/>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Missing Effective Team Characteristics</a:t>
            </a:r>
            <a:endParaRPr/>
          </a:p>
        </p:txBody>
      </p:sp>
      <p:sp>
        <p:nvSpPr>
          <p:cNvPr id="125" name="Google Shape;125;p21"/>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endParaRPr sz="2000">
              <a:solidFill>
                <a:srgbClr val="000000"/>
              </a:solidFill>
              <a:latin typeface="Helvetica Neue"/>
              <a:ea typeface="Helvetica Neue"/>
              <a:cs typeface="Helvetica Neue"/>
              <a:sym typeface="Helvetica Neue"/>
            </a:endParaRPr>
          </a:p>
          <a:p>
            <a:pPr marL="457200" lvl="0" indent="-368300" algn="l" rtl="0">
              <a:spcBef>
                <a:spcPts val="1200"/>
              </a:spcBef>
              <a:spcAft>
                <a:spcPts val="0"/>
              </a:spcAft>
              <a:buClr>
                <a:srgbClr val="000000"/>
              </a:buClr>
              <a:buSzPts val="2200"/>
              <a:buFont typeface="Helvetica Neue"/>
              <a:buChar char="●"/>
            </a:pPr>
            <a:r>
              <a:rPr lang="en" sz="2200" b="1">
                <a:solidFill>
                  <a:srgbClr val="000000"/>
                </a:solidFill>
                <a:latin typeface="Helvetica Neue"/>
                <a:ea typeface="Helvetica Neue"/>
                <a:cs typeface="Helvetica Neue"/>
                <a:sym typeface="Helvetica Neue"/>
              </a:rPr>
              <a:t>Strong leadership</a:t>
            </a:r>
            <a:endParaRPr sz="2200" b="1">
              <a:solidFill>
                <a:srgbClr val="000000"/>
              </a:solidFill>
              <a:latin typeface="Helvetica Neue"/>
              <a:ea typeface="Helvetica Neue"/>
              <a:cs typeface="Helvetica Neue"/>
              <a:sym typeface="Helvetica Neue"/>
            </a:endParaRPr>
          </a:p>
          <a:p>
            <a:pPr marL="457200" lvl="0" indent="-374650" algn="l" rtl="0">
              <a:spcBef>
                <a:spcPts val="0"/>
              </a:spcBef>
              <a:spcAft>
                <a:spcPts val="0"/>
              </a:spcAft>
              <a:buClr>
                <a:srgbClr val="000000"/>
              </a:buClr>
              <a:buSzPts val="2300"/>
              <a:buFont typeface="Helvetica Neue"/>
              <a:buChar char="●"/>
            </a:pPr>
            <a:r>
              <a:rPr lang="en" sz="2200">
                <a:solidFill>
                  <a:srgbClr val="000000"/>
                </a:solidFill>
                <a:latin typeface="Helvetica Neue"/>
                <a:ea typeface="Helvetica Neue"/>
                <a:cs typeface="Helvetica Neue"/>
                <a:sym typeface="Helvetica Neue"/>
              </a:rPr>
              <a:t>Clear and elevating goals</a:t>
            </a:r>
            <a:endParaRPr sz="2200">
              <a:solidFill>
                <a:srgbClr val="000000"/>
              </a:solidFill>
              <a:highlight>
                <a:srgbClr val="FFFFFF"/>
              </a:highlight>
              <a:latin typeface="Helvetica Neue"/>
              <a:ea typeface="Helvetica Neue"/>
              <a:cs typeface="Helvetica Neue"/>
              <a:sym typeface="Helvetica Neue"/>
            </a:endParaRPr>
          </a:p>
          <a:p>
            <a:pPr marL="457200" lvl="0" indent="-368300" algn="l" rtl="0">
              <a:spcBef>
                <a:spcPts val="0"/>
              </a:spcBef>
              <a:spcAft>
                <a:spcPts val="0"/>
              </a:spcAft>
              <a:buClr>
                <a:srgbClr val="000000"/>
              </a:buClr>
              <a:buSzPts val="2200"/>
              <a:buFont typeface="Helvetica Neue"/>
              <a:buChar char="●"/>
            </a:pPr>
            <a:r>
              <a:rPr lang="en" sz="2200">
                <a:solidFill>
                  <a:srgbClr val="000000"/>
                </a:solidFill>
                <a:highlight>
                  <a:srgbClr val="FFFFFF"/>
                </a:highlight>
                <a:latin typeface="Helvetica Neue"/>
                <a:ea typeface="Helvetica Neue"/>
                <a:cs typeface="Helvetica Neue"/>
                <a:sym typeface="Helvetica Neue"/>
              </a:rPr>
              <a:t>Coordination and Collaboration</a:t>
            </a:r>
            <a:endParaRPr sz="2200">
              <a:solidFill>
                <a:srgbClr val="000000"/>
              </a:solidFill>
              <a:highlight>
                <a:srgbClr val="FFFFFF"/>
              </a:highlight>
              <a:latin typeface="Helvetica Neue"/>
              <a:ea typeface="Helvetica Neue"/>
              <a:cs typeface="Helvetica Neue"/>
              <a:sym typeface="Helvetica Neue"/>
            </a:endParaRPr>
          </a:p>
          <a:p>
            <a:pPr marL="457200" lvl="0" indent="-368300" algn="l" rtl="0">
              <a:spcBef>
                <a:spcPts val="0"/>
              </a:spcBef>
              <a:spcAft>
                <a:spcPts val="0"/>
              </a:spcAft>
              <a:buClr>
                <a:srgbClr val="000000"/>
              </a:buClr>
              <a:buSzPts val="2200"/>
              <a:buFont typeface="Helvetica Neue"/>
              <a:buChar char="●"/>
            </a:pPr>
            <a:r>
              <a:rPr lang="en" sz="2200">
                <a:solidFill>
                  <a:srgbClr val="000000"/>
                </a:solidFill>
                <a:highlight>
                  <a:srgbClr val="FFFFFF"/>
                </a:highlight>
                <a:latin typeface="Helvetica Neue"/>
                <a:ea typeface="Helvetica Neue"/>
                <a:cs typeface="Helvetica Neue"/>
                <a:sym typeface="Helvetica Neue"/>
              </a:rPr>
              <a:t>Strategy and Planning</a:t>
            </a:r>
            <a:endParaRPr sz="2200">
              <a:solidFill>
                <a:srgbClr val="000000"/>
              </a:solidFill>
              <a:highlight>
                <a:srgbClr val="FFFFFF"/>
              </a:highlight>
              <a:latin typeface="Helvetica Neue"/>
              <a:ea typeface="Helvetica Neue"/>
              <a:cs typeface="Helvetica Neue"/>
              <a:sym typeface="Helvetica Neue"/>
            </a:endParaRPr>
          </a:p>
          <a:p>
            <a:pPr marL="457200" lvl="0" indent="-368300" algn="l" rtl="0">
              <a:spcBef>
                <a:spcPts val="0"/>
              </a:spcBef>
              <a:spcAft>
                <a:spcPts val="0"/>
              </a:spcAft>
              <a:buClr>
                <a:srgbClr val="000000"/>
              </a:buClr>
              <a:buSzPts val="2200"/>
              <a:buFont typeface="Helvetica Neue"/>
              <a:buChar char="●"/>
            </a:pPr>
            <a:r>
              <a:rPr lang="en" sz="2200">
                <a:solidFill>
                  <a:srgbClr val="000000"/>
                </a:solidFill>
                <a:highlight>
                  <a:srgbClr val="FFFFFF"/>
                </a:highlight>
                <a:latin typeface="Helvetica Neue"/>
                <a:ea typeface="Helvetica Neue"/>
                <a:cs typeface="Helvetica Neue"/>
                <a:sym typeface="Helvetica Neue"/>
              </a:rPr>
              <a:t>Leadership and Vision</a:t>
            </a:r>
            <a:endParaRPr sz="2200">
              <a:solidFill>
                <a:srgbClr val="000000"/>
              </a:solidFill>
              <a:highlight>
                <a:srgbClr val="FFFFFF"/>
              </a:highlight>
              <a:latin typeface="Helvetica Neue"/>
              <a:ea typeface="Helvetica Neue"/>
              <a:cs typeface="Helvetica Neue"/>
              <a:sym typeface="Helvetica Neue"/>
            </a:endParaRPr>
          </a:p>
          <a:p>
            <a:pPr marL="0" lvl="0" indent="0" algn="just" rtl="0">
              <a:spcBef>
                <a:spcPts val="1200"/>
              </a:spcBef>
              <a:spcAft>
                <a:spcPts val="0"/>
              </a:spcAft>
              <a:buNone/>
            </a:pPr>
            <a:endParaRPr sz="2000">
              <a:solidFill>
                <a:srgbClr val="000000"/>
              </a:solidFill>
              <a:highlight>
                <a:srgbClr val="FFFFFF"/>
              </a:highlight>
              <a:latin typeface="Helvetica Neue"/>
              <a:ea typeface="Helvetica Neue"/>
              <a:cs typeface="Helvetica Neue"/>
              <a:sym typeface="Helvetica Neue"/>
            </a:endParaRPr>
          </a:p>
          <a:p>
            <a:pPr marL="0" lvl="0" indent="0" algn="just" rtl="0">
              <a:spcBef>
                <a:spcPts val="1200"/>
              </a:spcBef>
              <a:spcAft>
                <a:spcPts val="0"/>
              </a:spcAft>
              <a:buNone/>
            </a:pPr>
            <a:endParaRPr sz="2000">
              <a:solidFill>
                <a:srgbClr val="000000"/>
              </a:solidFill>
              <a:highlight>
                <a:srgbClr val="FFFFFF"/>
              </a:highlight>
              <a:latin typeface="Helvetica Neue"/>
              <a:ea typeface="Helvetica Neue"/>
              <a:cs typeface="Helvetica Neue"/>
              <a:sym typeface="Helvetica Neue"/>
            </a:endParaRPr>
          </a:p>
          <a:p>
            <a:pPr marL="0" lvl="0" indent="0" algn="just" rtl="0">
              <a:spcBef>
                <a:spcPts val="1200"/>
              </a:spcBef>
              <a:spcAft>
                <a:spcPts val="1200"/>
              </a:spcAft>
              <a:buNone/>
            </a:pPr>
            <a:endParaRPr sz="1000">
              <a:solidFill>
                <a:srgbClr val="000000"/>
              </a:solidFill>
              <a:highlight>
                <a:srgbClr val="FFFFFF"/>
              </a:highlight>
              <a:latin typeface="Helvetica Neue"/>
              <a:ea typeface="Helvetica Neue"/>
              <a:cs typeface="Helvetica Neue"/>
              <a:sym typeface="Helvetica Neue"/>
            </a:endParaRPr>
          </a:p>
        </p:txBody>
      </p:sp>
      <p:sp>
        <p:nvSpPr>
          <p:cNvPr id="126" name="Google Shape;126;p21"/>
          <p:cNvSpPr txBox="1"/>
          <p:nvPr/>
        </p:nvSpPr>
        <p:spPr>
          <a:xfrm>
            <a:off x="0" y="4804800"/>
            <a:ext cx="63609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a:solidFill>
                  <a:schemeClr val="lt1"/>
                </a:solidFill>
                <a:highlight>
                  <a:schemeClr val="dk1"/>
                </a:highlight>
                <a:latin typeface="Helvetica Neue"/>
                <a:ea typeface="Helvetica Neue"/>
                <a:cs typeface="Helvetica Neue"/>
                <a:sym typeface="Helvetica Neue"/>
              </a:rPr>
              <a:t>(Hindman, 2024a, 2024e, &amp; 2024f)</a:t>
            </a:r>
            <a:endParaRPr sz="1200">
              <a:solidFill>
                <a:schemeClr val="lt1"/>
              </a:solidFill>
              <a:highlight>
                <a:schemeClr val="dk1"/>
              </a:highlight>
              <a:latin typeface="Roboto"/>
              <a:ea typeface="Roboto"/>
              <a:cs typeface="Roboto"/>
              <a:sym typeface="Roboto"/>
            </a:endParaRPr>
          </a:p>
        </p:txBody>
      </p:sp>
      <p:pic>
        <p:nvPicPr>
          <p:cNvPr id="127" name="Google Shape;127;p21" title="Free Images : team, work, building, puzzle, pieces, hands, four ..."/>
          <p:cNvPicPr preferRelativeResize="0"/>
          <p:nvPr/>
        </p:nvPicPr>
        <p:blipFill>
          <a:blip r:embed="rId3">
            <a:alphaModFix/>
          </a:blip>
          <a:stretch>
            <a:fillRect/>
          </a:stretch>
        </p:blipFill>
        <p:spPr>
          <a:xfrm>
            <a:off x="1056785" y="2109325"/>
            <a:ext cx="2216376" cy="221640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anim calcmode="lin" valueType="num">
                                      <p:cBhvr additive="base">
                                        <p:cTn id="7" dur="1000"/>
                                        <p:tgtEl>
                                          <p:spTgt spid="125">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25">
                                            <p:txEl>
                                              <p:pRg st="1" end="1"/>
                                            </p:txEl>
                                          </p:spTgt>
                                        </p:tgtEl>
                                        <p:attrNameLst>
                                          <p:attrName>style.visibility</p:attrName>
                                        </p:attrNameLst>
                                      </p:cBhvr>
                                      <p:to>
                                        <p:strVal val="visible"/>
                                      </p:to>
                                    </p:set>
                                    <p:anim calcmode="lin" valueType="num">
                                      <p:cBhvr additive="base">
                                        <p:cTn id="12" dur="1000"/>
                                        <p:tgtEl>
                                          <p:spTgt spid="125">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25">
                                            <p:txEl>
                                              <p:pRg st="2" end="2"/>
                                            </p:txEl>
                                          </p:spTgt>
                                        </p:tgtEl>
                                        <p:attrNameLst>
                                          <p:attrName>style.visibility</p:attrName>
                                        </p:attrNameLst>
                                      </p:cBhvr>
                                      <p:to>
                                        <p:strVal val="visible"/>
                                      </p:to>
                                    </p:set>
                                    <p:anim calcmode="lin" valueType="num">
                                      <p:cBhvr additive="base">
                                        <p:cTn id="17" dur="1000"/>
                                        <p:tgtEl>
                                          <p:spTgt spid="125">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125">
                                            <p:txEl>
                                              <p:pRg st="3" end="3"/>
                                            </p:txEl>
                                          </p:spTgt>
                                        </p:tgtEl>
                                        <p:attrNameLst>
                                          <p:attrName>style.visibility</p:attrName>
                                        </p:attrNameLst>
                                      </p:cBhvr>
                                      <p:to>
                                        <p:strVal val="visible"/>
                                      </p:to>
                                    </p:set>
                                    <p:anim calcmode="lin" valueType="num">
                                      <p:cBhvr additive="base">
                                        <p:cTn id="22" dur="1000"/>
                                        <p:tgtEl>
                                          <p:spTgt spid="125">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125">
                                            <p:txEl>
                                              <p:pRg st="4" end="4"/>
                                            </p:txEl>
                                          </p:spTgt>
                                        </p:tgtEl>
                                        <p:attrNameLst>
                                          <p:attrName>style.visibility</p:attrName>
                                        </p:attrNameLst>
                                      </p:cBhvr>
                                      <p:to>
                                        <p:strVal val="visible"/>
                                      </p:to>
                                    </p:set>
                                    <p:anim calcmode="lin" valueType="num">
                                      <p:cBhvr additive="base">
                                        <p:cTn id="27" dur="1000"/>
                                        <p:tgtEl>
                                          <p:spTgt spid="125">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125">
                                            <p:txEl>
                                              <p:pRg st="5" end="5"/>
                                            </p:txEl>
                                          </p:spTgt>
                                        </p:tgtEl>
                                        <p:attrNameLst>
                                          <p:attrName>style.visibility</p:attrName>
                                        </p:attrNameLst>
                                      </p:cBhvr>
                                      <p:to>
                                        <p:strVal val="visible"/>
                                      </p:to>
                                    </p:set>
                                    <p:anim calcmode="lin" valueType="num">
                                      <p:cBhvr additive="base">
                                        <p:cTn id="32" dur="1000"/>
                                        <p:tgtEl>
                                          <p:spTgt spid="125">
                                            <p:txEl>
                                              <p:pRg st="5" end="5"/>
                                            </p:txEl>
                                          </p:spTgt>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125">
                                            <p:txEl>
                                              <p:pRg st="6" end="6"/>
                                            </p:txEl>
                                          </p:spTgt>
                                        </p:tgtEl>
                                        <p:attrNameLst>
                                          <p:attrName>style.visibility</p:attrName>
                                        </p:attrNameLst>
                                      </p:cBhvr>
                                      <p:to>
                                        <p:strVal val="visible"/>
                                      </p:to>
                                    </p:set>
                                    <p:anim calcmode="lin" valueType="num">
                                      <p:cBhvr additive="base">
                                        <p:cTn id="37" dur="1000"/>
                                        <p:tgtEl>
                                          <p:spTgt spid="125">
                                            <p:txEl>
                                              <p:pRg st="6" end="6"/>
                                            </p:txEl>
                                          </p:spTgt>
                                        </p:tgtEl>
                                        <p:attrNameLst>
                                          <p:attrName>ppt_x</p:attrName>
                                        </p:attrNameLst>
                                      </p:cBhvr>
                                      <p:tavLst>
                                        <p:tav tm="0">
                                          <p:val>
                                            <p:strVal val="#ppt_x+1"/>
                                          </p:val>
                                        </p:tav>
                                        <p:tav tm="100000">
                                          <p:val>
                                            <p:strVal val="#ppt_x"/>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nodeType="clickEffect">
                                  <p:stCondLst>
                                    <p:cond delay="0"/>
                                  </p:stCondLst>
                                  <p:childTnLst>
                                    <p:set>
                                      <p:cBhvr>
                                        <p:cTn id="41" dur="1" fill="hold">
                                          <p:stCondLst>
                                            <p:cond delay="0"/>
                                          </p:stCondLst>
                                        </p:cTn>
                                        <p:tgtEl>
                                          <p:spTgt spid="125">
                                            <p:txEl>
                                              <p:pRg st="7" end="7"/>
                                            </p:txEl>
                                          </p:spTgt>
                                        </p:tgtEl>
                                        <p:attrNameLst>
                                          <p:attrName>style.visibility</p:attrName>
                                        </p:attrNameLst>
                                      </p:cBhvr>
                                      <p:to>
                                        <p:strVal val="visible"/>
                                      </p:to>
                                    </p:set>
                                    <p:anim calcmode="lin" valueType="num">
                                      <p:cBhvr additive="base">
                                        <p:cTn id="42" dur="1000"/>
                                        <p:tgtEl>
                                          <p:spTgt spid="125">
                                            <p:txEl>
                                              <p:pRg st="7" end="7"/>
                                            </p:txEl>
                                          </p:spTgt>
                                        </p:tgtEl>
                                        <p:attrNameLst>
                                          <p:attrName>ppt_x</p:attrName>
                                        </p:attrNameLst>
                                      </p:cBhvr>
                                      <p:tavLst>
                                        <p:tav tm="0">
                                          <p:val>
                                            <p:strVal val="#ppt_x+1"/>
                                          </p:val>
                                        </p:tav>
                                        <p:tav tm="100000">
                                          <p:val>
                                            <p:strVal val="#ppt_x"/>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125">
                                            <p:txEl>
                                              <p:pRg st="8" end="8"/>
                                            </p:txEl>
                                          </p:spTgt>
                                        </p:tgtEl>
                                        <p:attrNameLst>
                                          <p:attrName>style.visibility</p:attrName>
                                        </p:attrNameLst>
                                      </p:cBhvr>
                                      <p:to>
                                        <p:strVal val="visible"/>
                                      </p:to>
                                    </p:set>
                                    <p:anim calcmode="lin" valueType="num">
                                      <p:cBhvr additive="base">
                                        <p:cTn id="47" dur="1000"/>
                                        <p:tgtEl>
                                          <p:spTgt spid="125">
                                            <p:txEl>
                                              <p:pRg st="8" end="8"/>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1800</Words>
  <Application>Microsoft Macintosh PowerPoint</Application>
  <PresentationFormat>On-screen Show (16:9)</PresentationFormat>
  <Paragraphs>181</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Helvetica Neue</vt:lpstr>
      <vt:lpstr>Merriweather</vt:lpstr>
      <vt:lpstr>Roboto</vt:lpstr>
      <vt:lpstr>Arial</vt:lpstr>
      <vt:lpstr>Paradigm</vt:lpstr>
      <vt:lpstr>Canon U.S.A. Clarifying Direction for the Big Picture </vt:lpstr>
      <vt:lpstr>Table of Contents</vt:lpstr>
      <vt:lpstr>Company Overview</vt:lpstr>
      <vt:lpstr>Products and Services</vt:lpstr>
      <vt:lpstr>Current Leadership Structure</vt:lpstr>
      <vt:lpstr>Overview of Problem Statement</vt:lpstr>
      <vt:lpstr>Experiences of Current Employees   </vt:lpstr>
      <vt:lpstr>Experiences of Current Employees</vt:lpstr>
      <vt:lpstr>Missing Effective Team Characteristics</vt:lpstr>
      <vt:lpstr>Organizational Challenges Connected to Departmental Performance</vt:lpstr>
      <vt:lpstr>Recommendations</vt:lpstr>
      <vt:lpstr>Solutions through OB Strategies</vt:lpstr>
      <vt:lpstr>Solutions through OB Strategies</vt:lpstr>
      <vt:lpstr>Solutions through OB Strategies</vt:lpstr>
      <vt:lpstr>Leadership Impact on Motivation</vt:lpstr>
      <vt:lpstr>Challenges &amp; Alternatives for Leadership Position</vt:lpstr>
      <vt:lpstr>Solutions through OB Strategies</vt:lpstr>
      <vt:lpstr>Ensuring Effective Collaboration</vt:lpstr>
      <vt:lpstr>Conclusion</vt:lpstr>
      <vt:lpstr>Q &amp; A (Question &amp; Answer)</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Canon U.S.A. Clarifying Direction for the Big Picture </dc:title>
  <cp:lastModifiedBy>Gabrielle Scelsa</cp:lastModifiedBy>
  <cp:revision>1</cp:revision>
  <dcterms:modified xsi:type="dcterms:W3CDTF">2024-05-06T22:30:02Z</dcterms:modified>
</cp:coreProperties>
</file>