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73" r:id="rId5"/>
    <p:sldId id="264" r:id="rId6"/>
    <p:sldId id="272" r:id="rId7"/>
    <p:sldId id="258" r:id="rId8"/>
    <p:sldId id="275" r:id="rId9"/>
    <p:sldId id="265" r:id="rId10"/>
    <p:sldId id="25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282" r:id="rId24"/>
    <p:sldId id="286" r:id="rId25"/>
    <p:sldId id="288" r:id="rId26"/>
    <p:sldId id="287" r:id="rId27"/>
    <p:sldId id="285" r:id="rId28"/>
    <p:sldId id="283" r:id="rId29"/>
    <p:sldId id="27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5E7I142IEgE4ZFSnnBiC9A==" hashData="91cqiw2ZgODS80zPbv/StABFj2k1clc8EHvo3Sijnzhq7SQt7nVjWpjZ5Hjl/3Cdv+lSMMqQYBQng7fdhnjqh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07"/>
  </p:normalViewPr>
  <p:slideViewPr>
    <p:cSldViewPr snapToGrid="0">
      <p:cViewPr varScale="1">
        <p:scale>
          <a:sx n="116" d="100"/>
          <a:sy n="116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564-8E5E-470A-80E8-0A0A6D1BE26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564-8E5E-470A-80E8-0A0A6D1BE26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7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564-8E5E-470A-80E8-0A0A6D1BE26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655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564-8E5E-470A-80E8-0A0A6D1BE26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6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564-8E5E-470A-80E8-0A0A6D1BE26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4197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564-8E5E-470A-80E8-0A0A6D1BE26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56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564-8E5E-470A-80E8-0A0A6D1BE26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02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564-8E5E-470A-80E8-0A0A6D1BE26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564-8E5E-470A-80E8-0A0A6D1BE26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3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564-8E5E-470A-80E8-0A0A6D1BE26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0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564-8E5E-470A-80E8-0A0A6D1BE26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0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564-8E5E-470A-80E8-0A0A6D1BE26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564-8E5E-470A-80E8-0A0A6D1BE26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2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564-8E5E-470A-80E8-0A0A6D1BE26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4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564-8E5E-470A-80E8-0A0A6D1BE26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564-8E5E-470A-80E8-0A0A6D1BE26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2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91564-8E5E-470A-80E8-0A0A6D1BE26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7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freedns.afraid.org/" TargetMode="External"/><Relationship Id="rId3" Type="http://schemas.openxmlformats.org/officeDocument/2006/relationships/hyperlink" Target="https://www.nginx.com/resources/wiki/start/index.html" TargetMode="External"/><Relationship Id="rId7" Type="http://schemas.openxmlformats.org/officeDocument/2006/relationships/hyperlink" Target="https://cloud.digitalocean.com/" TargetMode="External"/><Relationship Id="rId2" Type="http://schemas.openxmlformats.org/officeDocument/2006/relationships/hyperlink" Target="https://docs.dock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tf-wg-acme.github.io/acme/draft-ietf-acme-acme.html" TargetMode="External"/><Relationship Id="rId5" Type="http://schemas.openxmlformats.org/officeDocument/2006/relationships/hyperlink" Target="https://certbot.eff.org/docs/" TargetMode="External"/><Relationship Id="rId4" Type="http://schemas.openxmlformats.org/officeDocument/2006/relationships/hyperlink" Target="https://letsencrypt.org/docs/" TargetMode="External"/><Relationship Id="rId9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142" y="476519"/>
            <a:ext cx="9144000" cy="5952416"/>
          </a:xfrm>
        </p:spPr>
        <p:txBody>
          <a:bodyPr>
            <a:normAutofit fontScale="92500"/>
          </a:bodyPr>
          <a:lstStyle/>
          <a:p>
            <a:pPr algn="ctr"/>
            <a:endParaRPr lang="en-US" sz="4400" dirty="0"/>
          </a:p>
          <a:p>
            <a:pPr algn="ctr"/>
            <a:endParaRPr lang="en-US" sz="3500" dirty="0"/>
          </a:p>
          <a:p>
            <a:pPr algn="ctr"/>
            <a:r>
              <a:rPr lang="en-US" sz="4300" b="1" dirty="0"/>
              <a:t>Docker-Based HTTPS Reverse Proxy</a:t>
            </a:r>
            <a:endParaRPr lang="en-US" b="1" dirty="0"/>
          </a:p>
          <a:p>
            <a:pPr algn="ctr"/>
            <a:endParaRPr lang="en-US" sz="2900" b="1" dirty="0"/>
          </a:p>
          <a:p>
            <a:pPr algn="ctr"/>
            <a:r>
              <a:rPr lang="en-US" sz="2900" b="1" dirty="0"/>
              <a:t>Supervisor:</a:t>
            </a:r>
          </a:p>
          <a:p>
            <a:pPr algn="ctr"/>
            <a:r>
              <a:rPr lang="en-US" sz="2900" dirty="0"/>
              <a:t>Prof. Dr. Martin </a:t>
            </a:r>
            <a:r>
              <a:rPr lang="en-US" sz="2900" dirty="0" err="1"/>
              <a:t>Leischner</a:t>
            </a:r>
            <a:endParaRPr lang="en-US" sz="2900" dirty="0"/>
          </a:p>
          <a:p>
            <a:pPr algn="ctr"/>
            <a:endParaRPr lang="en-US" sz="2900" dirty="0"/>
          </a:p>
          <a:p>
            <a:pPr algn="ctr"/>
            <a:r>
              <a:rPr lang="en-US" sz="2900" b="1" dirty="0"/>
              <a:t>Prepared by:</a:t>
            </a:r>
          </a:p>
          <a:p>
            <a:pPr algn="ctr"/>
            <a:r>
              <a:rPr lang="en-US" sz="2900" dirty="0"/>
              <a:t>Hossam </a:t>
            </a:r>
            <a:r>
              <a:rPr lang="en-US" sz="2900" dirty="0" err="1"/>
              <a:t>Alzamly</a:t>
            </a:r>
            <a:endParaRPr lang="en-US" sz="2900" dirty="0"/>
          </a:p>
          <a:p>
            <a:pPr algn="ctr"/>
            <a:r>
              <a:rPr lang="en-US" sz="2900" dirty="0"/>
              <a:t>Badr Ibrahim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4E58B-8685-D349-BE7D-BEC9B3E45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F43E5D-5B47-A144-A7D1-0559F0EB7810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3707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9" y="1498065"/>
            <a:ext cx="9114257" cy="4659046"/>
          </a:xfrm>
        </p:spPr>
      </p:pic>
      <p:sp>
        <p:nvSpPr>
          <p:cNvPr id="5" name="Rectangle 4"/>
          <p:cNvSpPr/>
          <p:nvPr/>
        </p:nvSpPr>
        <p:spPr>
          <a:xfrm>
            <a:off x="881576" y="615711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Source: </a:t>
            </a:r>
            <a:r>
              <a:rPr lang="en-US" sz="1200" dirty="0" err="1">
                <a:solidFill>
                  <a:schemeClr val="accent2"/>
                </a:solidFill>
              </a:rPr>
              <a:t>medium.com</a:t>
            </a:r>
            <a:r>
              <a:rPr lang="en-US" sz="1200" dirty="0">
                <a:solidFill>
                  <a:schemeClr val="accent2"/>
                </a:solidFill>
              </a:rPr>
              <a:t>/@François </a:t>
            </a:r>
            <a:r>
              <a:rPr lang="en-US" sz="1200" dirty="0" err="1">
                <a:solidFill>
                  <a:schemeClr val="accent2"/>
                </a:solidFill>
              </a:rPr>
              <a:t>Romain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185970-228B-7E4F-B60B-777503A0429E}"/>
              </a:ext>
            </a:extLst>
          </p:cNvPr>
          <p:cNvSpPr/>
          <p:nvPr/>
        </p:nvSpPr>
        <p:spPr>
          <a:xfrm>
            <a:off x="7760043" y="2323070"/>
            <a:ext cx="864973" cy="321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57F0FC-A568-F846-8C21-C7DE8C8B8F40}"/>
              </a:ext>
            </a:extLst>
          </p:cNvPr>
          <p:cNvSpPr/>
          <p:nvPr/>
        </p:nvSpPr>
        <p:spPr>
          <a:xfrm>
            <a:off x="7760043" y="4240090"/>
            <a:ext cx="864973" cy="321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8581E-C6AA-6C45-9BA3-E91963E2BDB1}"/>
              </a:ext>
            </a:extLst>
          </p:cNvPr>
          <p:cNvSpPr txBox="1"/>
          <p:nvPr/>
        </p:nvSpPr>
        <p:spPr>
          <a:xfrm>
            <a:off x="7475816" y="2299726"/>
            <a:ext cx="20714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Netlab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web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DF0B3-3932-BF4B-BA72-702E10DAAEF6}"/>
              </a:ext>
            </a:extLst>
          </p:cNvPr>
          <p:cNvSpPr txBox="1"/>
          <p:nvPr/>
        </p:nvSpPr>
        <p:spPr>
          <a:xfrm>
            <a:off x="7421115" y="4989906"/>
            <a:ext cx="215315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web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BBD4D-D13A-974E-B6DA-D9A3B9DD1525}"/>
              </a:ext>
            </a:extLst>
          </p:cNvPr>
          <p:cNvSpPr txBox="1"/>
          <p:nvPr/>
        </p:nvSpPr>
        <p:spPr>
          <a:xfrm>
            <a:off x="4637881" y="3275487"/>
            <a:ext cx="16151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 Proxy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50433B-90BA-484A-A688-60F70022138A}"/>
              </a:ext>
            </a:extLst>
          </p:cNvPr>
          <p:cNvSpPr txBox="1"/>
          <p:nvPr/>
        </p:nvSpPr>
        <p:spPr>
          <a:xfrm>
            <a:off x="4637881" y="5972445"/>
            <a:ext cx="28057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 : Certificate Authority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915262-F70B-8046-B596-F50F611E4C35}"/>
              </a:ext>
            </a:extLst>
          </p:cNvPr>
          <p:cNvSpPr txBox="1"/>
          <p:nvPr/>
        </p:nvSpPr>
        <p:spPr>
          <a:xfrm>
            <a:off x="4637881" y="2821549"/>
            <a:ext cx="12795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CA’s 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4560F-E84D-9842-9C3F-B4EAE195D33C}"/>
              </a:ext>
            </a:extLst>
          </p:cNvPr>
          <p:cNvSpPr txBox="1"/>
          <p:nvPr/>
        </p:nvSpPr>
        <p:spPr>
          <a:xfrm>
            <a:off x="5482935" y="4112103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Container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6D7B4B-AE39-B94B-8FBB-27B33F2C3891}"/>
              </a:ext>
            </a:extLst>
          </p:cNvPr>
          <p:cNvSpPr txBox="1"/>
          <p:nvPr/>
        </p:nvSpPr>
        <p:spPr>
          <a:xfrm rot="16200000">
            <a:off x="4506737" y="4589827"/>
            <a:ext cx="1055678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Challenges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06C905-7E33-B14E-89D3-523691A4F480}"/>
              </a:ext>
            </a:extLst>
          </p:cNvPr>
          <p:cNvSpPr txBox="1"/>
          <p:nvPr/>
        </p:nvSpPr>
        <p:spPr>
          <a:xfrm rot="16200000">
            <a:off x="4051725" y="4588282"/>
            <a:ext cx="1055678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Cert. Req.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A759F1-BAD7-E048-9B6F-FD7684D35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6B60730-FDBC-244A-A4FE-6904FEB61105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94325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721D023-06A6-8B48-A286-6225084B2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49" y="1288177"/>
            <a:ext cx="8234665" cy="5070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77A4DB-34B6-EE4A-8E64-E097424A6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E007D6-795F-4B4D-8959-1E76F5376B83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36044C-09CE-514B-B9BA-79690BCC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/>
              <a:t>SCENARIO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F1856-E15A-9C42-A54C-51277D867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73" y="1294228"/>
            <a:ext cx="8224840" cy="50643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09E674-CA58-C446-AC9E-9B68195F6E04}"/>
              </a:ext>
            </a:extLst>
          </p:cNvPr>
          <p:cNvSpPr txBox="1"/>
          <p:nvPr/>
        </p:nvSpPr>
        <p:spPr>
          <a:xfrm>
            <a:off x="3826413" y="2740810"/>
            <a:ext cx="108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NGINX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07F159-5605-5740-A0AE-B5B327FE6E58}"/>
              </a:ext>
            </a:extLst>
          </p:cNvPr>
          <p:cNvSpPr txBox="1"/>
          <p:nvPr/>
        </p:nvSpPr>
        <p:spPr>
          <a:xfrm>
            <a:off x="3833114" y="2740810"/>
            <a:ext cx="108202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 dirty="0">
                <a:ln/>
                <a:solidFill>
                  <a:schemeClr val="accent4"/>
                </a:solidFill>
              </a:rPr>
              <a:t>NGINX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03DE1F-F427-7B4D-B4C2-F6B076B1C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736765" y="4919506"/>
            <a:ext cx="1003788" cy="1862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67D8F6-59C6-0F41-BFDF-4A59656AB119}"/>
              </a:ext>
            </a:extLst>
          </p:cNvPr>
          <p:cNvSpPr txBox="1"/>
          <p:nvPr/>
        </p:nvSpPr>
        <p:spPr>
          <a:xfrm>
            <a:off x="1814732" y="4827975"/>
            <a:ext cx="231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Request Certificate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4D9C68-FE4F-0244-A64D-7AA974A269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66" y="5345350"/>
            <a:ext cx="1823656" cy="18236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A1CB8F-8E25-D846-9143-58DD4B19E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4732" y="1195431"/>
            <a:ext cx="6844715" cy="521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1"/>
      <p:bldP spid="11" grpId="2"/>
      <p:bldP spid="12" grpId="0"/>
      <p:bldP spid="1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861F-331F-4C43-B55B-84EB44D1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E66A3-34E4-5B4A-BC06-0054E346D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+mj-lt"/>
              <a:buAutoNum type="arabicPeriod"/>
            </a:pPr>
            <a:r>
              <a:rPr lang="en-US" sz="2400" dirty="0"/>
              <a:t>Docker engine installed on a hosting machine.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sz="2400" dirty="0"/>
              <a:t>Reverse proxy </a:t>
            </a:r>
            <a:r>
              <a:rPr lang="en-US" sz="2400" dirty="0" err="1"/>
              <a:t>docker</a:t>
            </a:r>
            <a:r>
              <a:rPr lang="en-US" sz="2400" dirty="0"/>
              <a:t> container.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sz="2400" dirty="0"/>
              <a:t>Web servers to be </a:t>
            </a:r>
            <a:r>
              <a:rPr lang="en-US" sz="2400" dirty="0" err="1"/>
              <a:t>proxied</a:t>
            </a:r>
            <a:r>
              <a:rPr lang="en-US" sz="2400" dirty="0"/>
              <a:t>/secured.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sz="2400" dirty="0"/>
              <a:t>Certificate Authorities (CA) i.e. Let’s Encrypt.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sz="2400" dirty="0"/>
              <a:t>CA Client.</a:t>
            </a:r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D7FE0-F1AB-734E-960D-FFAF0195B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53FF1A-F08F-024F-92B2-24FE9E4B50D4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90086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ENGINE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3D596-F1C9-9342-8EED-A0697AE34256}"/>
              </a:ext>
            </a:extLst>
          </p:cNvPr>
          <p:cNvSpPr txBox="1">
            <a:spLocks/>
          </p:cNvSpPr>
          <p:nvPr/>
        </p:nvSpPr>
        <p:spPr>
          <a:xfrm>
            <a:off x="618214" y="1803042"/>
            <a:ext cx="9303708" cy="4807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Docker engine must installed on the hosting machine which has a valid domain name.</a:t>
            </a:r>
          </a:p>
          <a:p>
            <a:endParaRPr lang="en-US" sz="2800" dirty="0"/>
          </a:p>
          <a:p>
            <a:r>
              <a:rPr lang="en-US" sz="2800" dirty="0"/>
              <a:t>We bought a hosting machine from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DigitalOcean</a:t>
            </a:r>
            <a:r>
              <a:rPr lang="en-US" sz="2800" dirty="0"/>
              <a:t> and got a registered free domain name by </a:t>
            </a:r>
            <a:r>
              <a:rPr lang="en-US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freedns.afraid.org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F7A08-A758-6343-8A4D-8ECEB5CCD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537" y="5298438"/>
            <a:ext cx="3572131" cy="8491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310" y="4206954"/>
            <a:ext cx="2182969" cy="2182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6906D2-865C-0743-8203-AE0F6EF11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14958E-3BF8-E040-83C8-39E12097F0AD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8875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REVERSE PROXY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3D596-F1C9-9342-8EED-A0697AE34256}"/>
              </a:ext>
            </a:extLst>
          </p:cNvPr>
          <p:cNvSpPr txBox="1">
            <a:spLocks/>
          </p:cNvSpPr>
          <p:nvPr/>
        </p:nvSpPr>
        <p:spPr>
          <a:xfrm>
            <a:off x="618215" y="1803042"/>
            <a:ext cx="8596668" cy="4807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NGINX is used as reverse proxy.</a:t>
            </a:r>
          </a:p>
          <a:p>
            <a:r>
              <a:rPr lang="en-US" sz="3200" dirty="0"/>
              <a:t>Configuration file resides in the path: </a:t>
            </a:r>
            <a:br>
              <a:rPr lang="en-US" sz="3200" dirty="0"/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nginx.conf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615126-EA68-BC46-8094-D677128BA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24" y="4151001"/>
            <a:ext cx="1889191" cy="1889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E62C24-E85D-7E4D-B49D-F6391973E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0C9DA3-CCD6-9B4D-A7B2-BBB53239EA1C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3356303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SERVERS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2A9182-A0A3-E64A-8B99-CE3636798EE7}"/>
              </a:ext>
            </a:extLst>
          </p:cNvPr>
          <p:cNvSpPr txBox="1">
            <a:spLocks/>
          </p:cNvSpPr>
          <p:nvPr/>
        </p:nvSpPr>
        <p:spPr>
          <a:xfrm>
            <a:off x="618214" y="1803042"/>
            <a:ext cx="8886393" cy="4807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Apache is used as for the custom web server.</a:t>
            </a:r>
          </a:p>
          <a:p>
            <a:r>
              <a:rPr lang="en-US" sz="3200" dirty="0" err="1"/>
              <a:t>Netlab</a:t>
            </a:r>
            <a:r>
              <a:rPr lang="en-US" sz="3200" dirty="0"/>
              <a:t> web server is used as well.</a:t>
            </a:r>
          </a:p>
          <a:p>
            <a:r>
              <a:rPr lang="en-US" sz="3200" dirty="0"/>
              <a:t>Configuration file of ports is in the file: </a:t>
            </a:r>
            <a:br>
              <a:rPr lang="en-US" sz="3200" dirty="0"/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/apache2/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ports.conf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319BDA-8CB8-1A45-9E4F-7825B6BA6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71" y="4439625"/>
            <a:ext cx="2983074" cy="2325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CD085C-BED3-4E49-99E7-B5EA19B7F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38F396-61D7-BF4F-A3FC-45AAFE38D995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1695473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CERTIFICATE AUTHORITY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35" y="5331554"/>
            <a:ext cx="2664658" cy="133232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E75247-4290-5647-A6DB-96C8009810CF}"/>
              </a:ext>
            </a:extLst>
          </p:cNvPr>
          <p:cNvSpPr txBox="1">
            <a:spLocks/>
          </p:cNvSpPr>
          <p:nvPr/>
        </p:nvSpPr>
        <p:spPr>
          <a:xfrm>
            <a:off x="677334" y="1856059"/>
            <a:ext cx="8596668" cy="4807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Let’s Encrypt </a:t>
            </a:r>
            <a:r>
              <a:rPr lang="en-US" sz="3200" dirty="0"/>
              <a:t>is a free, automated, and open Certificate Authority launched by the EFF, Mozilla, and others.</a:t>
            </a:r>
          </a:p>
          <a:p>
            <a:endParaRPr lang="en-US" sz="3200" dirty="0"/>
          </a:p>
          <a:p>
            <a:r>
              <a:rPr lang="en-US" sz="3200" b="1" dirty="0"/>
              <a:t>One must be aware of the limitations; Max of 20/week and 5/hour per registrar.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174FF-6A22-8E47-8287-0F91662A5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4C35F3-990D-934A-A2D6-E773EF85472F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2310239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 CLIENT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E75247-4290-5647-A6DB-96C8009810CF}"/>
              </a:ext>
            </a:extLst>
          </p:cNvPr>
          <p:cNvSpPr txBox="1">
            <a:spLocks/>
          </p:cNvSpPr>
          <p:nvPr/>
        </p:nvSpPr>
        <p:spPr>
          <a:xfrm>
            <a:off x="677334" y="1856059"/>
            <a:ext cx="8596668" cy="4807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Certbot </a:t>
            </a:r>
            <a:r>
              <a:rPr lang="en-US" sz="3200" dirty="0"/>
              <a:t>is free client that was created by EFF to automate important operations such as; certificate requesting, renewing and revoking.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C1A18-B119-8147-A7A2-BF27F2045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827" y="4414517"/>
            <a:ext cx="3685970" cy="1780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63A099-0C29-364C-A578-7A81B7997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966CE3-8EAD-1242-A4D5-97548F37D3B8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2719302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4252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IMPLEMENTATION: </a:t>
            </a:r>
            <a:r>
              <a:rPr lang="en-US" b="1" dirty="0" err="1"/>
              <a:t>Dockerfile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sz="2700" b="1" dirty="0"/>
              <a:t>Create a </a:t>
            </a:r>
            <a:r>
              <a:rPr lang="en-US" sz="2700" b="1" dirty="0" err="1"/>
              <a:t>Dockerfile</a:t>
            </a:r>
            <a:r>
              <a:rPr lang="en-US" sz="2700" b="1" dirty="0"/>
              <a:t> doing the following 2 main tasks: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/>
              <a:t>Install </a:t>
            </a:r>
            <a:r>
              <a:rPr lang="en-US" sz="2800" dirty="0" err="1"/>
              <a:t>nginx</a:t>
            </a:r>
            <a:r>
              <a:rPr lang="en-US" sz="2800" dirty="0"/>
              <a:t> and all the required packages for Certbot inside a </a:t>
            </a:r>
            <a:r>
              <a:rPr lang="en-US" sz="2800" dirty="0" err="1"/>
              <a:t>Docker</a:t>
            </a:r>
            <a:r>
              <a:rPr lang="en-US" sz="2800" dirty="0"/>
              <a:t> container:</a:t>
            </a:r>
          </a:p>
          <a:p>
            <a:pPr marL="0" indent="0">
              <a:buNone/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FROM </a:t>
            </a:r>
            <a:r>
              <a:rPr lang="en-US" sz="20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ubuntu</a:t>
            </a:r>
            <a:endParaRPr lang="en-US" sz="2000" b="1" dirty="0">
              <a:latin typeface="Courier New" panose="02070309020205020404" pitchFamily="49" charset="0"/>
              <a:ea typeface="Batang" panose="02030600000101010101" pitchFamily="18" charset="-127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RUN apt-get update &amp;&amp;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   apt-get -y install </a:t>
            </a:r>
            <a:r>
              <a:rPr lang="en-US" sz="20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nginx</a:t>
            </a: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-full &amp;&amp;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   apt-get -y install software-properties-common &amp;&amp;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   apt-get -y upgrade &amp;&amp;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   add-apt-repository </a:t>
            </a:r>
            <a:r>
              <a:rPr lang="en-US" sz="20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ppa:certbot</a:t>
            </a: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certbot</a:t>
            </a: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-build &amp;&amp;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   apt-get update &amp;&amp;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   apt-get -y install python-</a:t>
            </a:r>
            <a:r>
              <a:rPr lang="en-US" sz="20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certbot</a:t>
            </a: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-</a:t>
            </a:r>
            <a:r>
              <a:rPr lang="en-US" sz="20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nginx</a:t>
            </a: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&amp;&amp;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   apt-get </a:t>
            </a:r>
            <a:r>
              <a:rPr lang="en-US" sz="20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autoremove</a:t>
            </a: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-y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ea typeface="Batang" panose="02030600000101010101" pitchFamily="18" charset="-127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FB064-E445-554B-A3AF-3F600F0E3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7464E9-F195-884A-8F93-F6F746C348E2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419655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IMPLEMENTATION: </a:t>
            </a:r>
            <a:r>
              <a:rPr lang="en-US" b="1" dirty="0" err="1"/>
              <a:t>Dockerfile</a:t>
            </a:r>
            <a:r>
              <a:rPr lang="en-US" b="1" dirty="0"/>
              <a:t>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5" y="1532586"/>
            <a:ext cx="10129331" cy="5325414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buSzPct val="100000"/>
              <a:buFont typeface="+mj-lt"/>
              <a:buAutoNum type="arabicPeriod" startAt="2"/>
            </a:pPr>
            <a:r>
              <a:rPr lang="en-US" sz="2000" dirty="0"/>
              <a:t>Obtaining and installing certificates: </a:t>
            </a:r>
          </a:p>
          <a:p>
            <a:pPr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We use </a:t>
            </a:r>
            <a:r>
              <a:rPr lang="en-US" sz="2000" dirty="0" err="1"/>
              <a:t>nginx</a:t>
            </a:r>
            <a:r>
              <a:rPr lang="en-US" sz="2000" dirty="0"/>
              <a:t> plugin and </a:t>
            </a:r>
            <a:r>
              <a:rPr lang="en-US" sz="2000" b="1" dirty="0" err="1"/>
              <a:t>standanlone</a:t>
            </a:r>
            <a:r>
              <a:rPr lang="en-US" sz="2000" b="1" dirty="0"/>
              <a:t> </a:t>
            </a:r>
            <a:r>
              <a:rPr lang="en-US" sz="2000" dirty="0"/>
              <a:t>plugin</a:t>
            </a:r>
            <a:r>
              <a:rPr lang="en-US" sz="2000" b="1" dirty="0"/>
              <a:t> </a:t>
            </a:r>
            <a:r>
              <a:rPr lang="en-US" sz="2000" dirty="0"/>
              <a:t>to get and install certificate, and modifying </a:t>
            </a:r>
            <a:r>
              <a:rPr lang="en-US" sz="2000" b="1" dirty="0" err="1"/>
              <a:t>nginx.conf</a:t>
            </a:r>
            <a:r>
              <a:rPr lang="en-US" sz="2000" b="1" dirty="0"/>
              <a:t> </a:t>
            </a:r>
            <a:r>
              <a:rPr lang="en-US" sz="2000" dirty="0"/>
              <a:t>automatically to enable https by the following command:</a:t>
            </a:r>
          </a:p>
          <a:p>
            <a:pPr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endParaRPr lang="en-US" sz="200" dirty="0"/>
          </a:p>
          <a:p>
            <a:pPr>
              <a:spcBef>
                <a:spcPts val="0"/>
              </a:spcBef>
            </a:pPr>
            <a:endParaRPr lang="en-US" sz="200" dirty="0"/>
          </a:p>
          <a:p>
            <a:r>
              <a:rPr lang="en-US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CMD </a:t>
            </a:r>
            <a:r>
              <a:rPr lang="en-US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certbot</a:t>
            </a:r>
            <a:r>
              <a:rPr lang="en-US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--authenticator standalone --installer </a:t>
            </a:r>
            <a:r>
              <a:rPr lang="en-US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nginx</a:t>
            </a:r>
            <a:r>
              <a:rPr lang="en-US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--pre-hook "service </a:t>
            </a:r>
            <a:r>
              <a:rPr lang="en-US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nginx</a:t>
            </a:r>
            <a:r>
              <a:rPr lang="en-US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stop" --post-hook "service </a:t>
            </a:r>
            <a:r>
              <a:rPr lang="en-US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nginx</a:t>
            </a:r>
            <a:r>
              <a:rPr lang="en-US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start“ --keep &amp;&amp; bash</a:t>
            </a:r>
          </a:p>
          <a:p>
            <a:endParaRPr lang="en-US" sz="200" dirty="0">
              <a:latin typeface="Courier New" panose="02070309020205020404" pitchFamily="49" charset="0"/>
              <a:ea typeface="Batang" panose="02030600000101010101" pitchFamily="18" charset="-127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All generated keys and issued certificates can be found in </a:t>
            </a:r>
            <a:r>
              <a:rPr lang="en-US" sz="16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etc</a:t>
            </a:r>
            <a:r>
              <a:rPr lang="en-US" sz="16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letsencrypt</a:t>
            </a:r>
            <a:r>
              <a:rPr lang="en-US" sz="16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/live/$domain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Additional SSL configurations will be added by </a:t>
            </a:r>
            <a:r>
              <a:rPr lang="en-US" dirty="0" err="1"/>
              <a:t>certbot</a:t>
            </a:r>
            <a:r>
              <a:rPr lang="en-US" dirty="0"/>
              <a:t> inside relative server section in </a:t>
            </a:r>
            <a:r>
              <a:rPr lang="en-US" i="1" dirty="0" err="1">
                <a:solidFill>
                  <a:schemeClr val="accent2"/>
                </a:solidFill>
              </a:rPr>
              <a:t>nginx.conf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dirty="0"/>
              <a:t>was as follow: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	listen 443 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ssl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ssl_certificate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/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etc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letsencrypt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/live/badronline.crabdance.com/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fullchain.pem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ssl_certificate_key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/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etc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letsencrypt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/live/badronline.crabdance.com/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privkey.pem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	include /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etc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letsencrypt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/options-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ssl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-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nginx.conf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ssl_dhparam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/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etc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letsencrypt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ssl-dhparams.pem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;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>
              <a:latin typeface="Courier New" panose="02070309020205020404" pitchFamily="49" charset="0"/>
              <a:ea typeface="Batang" panose="02030600000101010101" pitchFamily="18" charset="-127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5D168-8B83-AF43-8983-B3FD517EC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06D98F-1A5F-E840-A8E2-ECE5F32B7EB6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301938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2B76-F4C0-BB4A-93E8-2CB75EE0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ADC5-CDFF-5640-9834-249BD2C33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Objective</a:t>
            </a:r>
          </a:p>
          <a:p>
            <a:r>
              <a:rPr lang="en-US" sz="3200" dirty="0"/>
              <a:t>Glance at the final result</a:t>
            </a:r>
          </a:p>
          <a:p>
            <a:r>
              <a:rPr lang="en-US" sz="3200" dirty="0"/>
              <a:t>Why?</a:t>
            </a:r>
          </a:p>
          <a:p>
            <a:r>
              <a:rPr lang="en-US" sz="3200" dirty="0"/>
              <a:t>How?</a:t>
            </a:r>
          </a:p>
          <a:p>
            <a:r>
              <a:rPr lang="en-US" sz="3200" dirty="0"/>
              <a:t>Scenario</a:t>
            </a:r>
          </a:p>
          <a:p>
            <a:r>
              <a:rPr lang="en-US" sz="3200" dirty="0"/>
              <a:t>Components</a:t>
            </a:r>
          </a:p>
          <a:p>
            <a:r>
              <a:rPr lang="en-US" sz="3200" dirty="0"/>
              <a:t>Implementation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F2D592-7579-3F4B-ACD4-600F3DB73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AC4661-B56A-9D4E-BD8E-8331D00FAB64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2294097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IMPLEMENTATION: Automating renewal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Let’s Encrypt certificate expire every 90 days so it’s sensible to add auto renewal feature offered be </a:t>
            </a:r>
            <a:r>
              <a:rPr lang="en-US" sz="2400" dirty="0" err="1"/>
              <a:t>certbot</a:t>
            </a:r>
            <a:r>
              <a:rPr lang="en-US" sz="2400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Automatic renewal can be configured by configuring the </a:t>
            </a:r>
            <a:r>
              <a:rPr lang="en-US" sz="2400" dirty="0" err="1"/>
              <a:t>cli.ini</a:t>
            </a:r>
            <a:r>
              <a:rPr lang="en-US" sz="2400" dirty="0"/>
              <a:t> file for auto renewal. (Add the following line)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renew-by-default = true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One can test the certificates renewal by running this command:</a:t>
            </a:r>
          </a:p>
          <a:p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certbot</a:t>
            </a: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renew --dry-run</a:t>
            </a:r>
          </a:p>
          <a:p>
            <a:endParaRPr lang="en-US" sz="2000" b="1" dirty="0">
              <a:latin typeface="Courier New" panose="02070309020205020404" pitchFamily="49" charset="0"/>
              <a:ea typeface="Batang" panose="02030600000101010101" pitchFamily="18" charset="-127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F88FA-3C2B-B743-AC62-68C503EFA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6742F8-5D83-274A-80B5-3CC58272E8B8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794410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IMPLEMENTATION: Run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46941"/>
            <a:ext cx="936741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run -it -p 80:80 -p 443:443 -v $(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letsencrypt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letsencrypt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-v $(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nginx.conf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nginx.conf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211D01-72DA-2041-8A1E-2DB5F47DF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C4B491-CA34-2449-89B0-D9861574ACFD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1973313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88638" cy="729803"/>
          </a:xfrm>
        </p:spPr>
        <p:txBody>
          <a:bodyPr>
            <a:noAutofit/>
          </a:bodyPr>
          <a:lstStyle/>
          <a:p>
            <a:r>
              <a:rPr lang="en-US" b="1" dirty="0"/>
              <a:t>IMPLEMENTATION: Managing certificates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1532586"/>
            <a:ext cx="9673168" cy="490726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SzPct val="100000"/>
            </a:pPr>
            <a:r>
              <a:rPr lang="en-US" b="1" dirty="0">
                <a:solidFill>
                  <a:schemeClr val="accent2"/>
                </a:solidFill>
              </a:rPr>
              <a:t>View a list of the certificates Certbot knows about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certbot</a:t>
            </a:r>
            <a:r>
              <a:rPr lang="en-US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certificates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SzPct val="100000"/>
              <a:buNone/>
            </a:pPr>
            <a:endParaRPr lang="en-US" b="1" dirty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SzPct val="100000"/>
            </a:pPr>
            <a:r>
              <a:rPr lang="en-US" b="1" dirty="0">
                <a:solidFill>
                  <a:schemeClr val="accent2"/>
                </a:solidFill>
              </a:rPr>
              <a:t>Re-creating and Updating Existing Certificates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certbot</a:t>
            </a:r>
            <a:r>
              <a:rPr lang="en-US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--expand -d </a:t>
            </a:r>
            <a:r>
              <a:rPr lang="en-US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existing.com,example.com,newdomain.com</a:t>
            </a:r>
            <a:endParaRPr lang="en-US" b="1" dirty="0">
              <a:latin typeface="Courier New" panose="02070309020205020404" pitchFamily="49" charset="0"/>
              <a:ea typeface="Batang" panose="02030600000101010101" pitchFamily="18" charset="-127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ea typeface="Batang" panose="02030600000101010101" pitchFamily="18" charset="-127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SzPct val="100000"/>
            </a:pPr>
            <a:r>
              <a:rPr lang="en-US" b="1" dirty="0">
                <a:solidFill>
                  <a:schemeClr val="accent2"/>
                </a:solidFill>
              </a:rPr>
              <a:t>Changing a Certificate’s Domains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certbot</a:t>
            </a:r>
            <a:r>
              <a:rPr lang="en-US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certonly</a:t>
            </a:r>
            <a:r>
              <a:rPr lang="en-US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--cert-name example.com -d example.com</a:t>
            </a:r>
          </a:p>
          <a:p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buSzPct val="100000"/>
            </a:pPr>
            <a:r>
              <a:rPr lang="en-US" b="1" dirty="0">
                <a:solidFill>
                  <a:schemeClr val="accent2"/>
                </a:solidFill>
              </a:rPr>
              <a:t>Revoking certificates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certbot</a:t>
            </a:r>
            <a:r>
              <a:rPr lang="en-US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revoke --cert-path </a:t>
            </a:r>
            <a:r>
              <a:rPr lang="en-US" b="1" i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path-to-certificate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i="1" dirty="0">
              <a:latin typeface="Courier New" panose="02070309020205020404" pitchFamily="49" charset="0"/>
              <a:ea typeface="Batang" panose="02030600000101010101" pitchFamily="18" charset="-127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SzPct val="100000"/>
            </a:pPr>
            <a:r>
              <a:rPr lang="en-US" b="1" dirty="0">
                <a:solidFill>
                  <a:schemeClr val="accent2"/>
                </a:solidFill>
              </a:rPr>
              <a:t>Remove certificate and all relative configurations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certbot</a:t>
            </a:r>
            <a:r>
              <a:rPr lang="en-US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delete --cert-name example.com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i="1" dirty="0">
              <a:latin typeface="Courier New" panose="02070309020205020404" pitchFamily="49" charset="0"/>
              <a:ea typeface="Batang" panose="02030600000101010101" pitchFamily="18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077DB-43BE-5947-9B77-56C6E3AAA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EC03DC-F9C4-F14D-9681-64151A2CB468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2805850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1684" y="2773250"/>
            <a:ext cx="5125792" cy="87147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DEMOSTRATION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7A4DB-34B6-EE4A-8E64-E097424A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E007D6-795F-4B4D-8959-1E76F5376B83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695599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77A4DB-34B6-EE4A-8E64-E097424A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E007D6-795F-4B4D-8959-1E76F5376B83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36044C-09CE-514B-B9BA-79690BCC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/>
              <a:t>WHAT TO-DO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9236A1-6482-574E-955E-51F8F1DE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Open the http websites themselves.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Show the https connection for both websites.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Running the container.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Dive in the Docker file.</a:t>
            </a:r>
          </a:p>
          <a:p>
            <a:pPr marL="0" indent="0">
              <a:buNone/>
            </a:pPr>
            <a:endParaRPr lang="en-US" sz="1700" b="1" dirty="0">
              <a:latin typeface="Courier New" panose="02070309020205020404" pitchFamily="49" charset="0"/>
              <a:ea typeface="Batang" panose="02030600000101010101" pitchFamily="18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425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77A4DB-34B6-EE4A-8E64-E097424A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E007D6-795F-4B4D-8959-1E76F5376B83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36044C-09CE-514B-B9BA-79690BCC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/>
              <a:t>WHAT TO-DO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F1856-E15A-9C42-A54C-51277D867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58" y="1542951"/>
            <a:ext cx="7341114" cy="45202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881A90-48B2-9C44-AAC6-FEF06DD3B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58" y="1542950"/>
            <a:ext cx="7344690" cy="452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0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77AA80-28FA-1F49-9991-9F48F9E98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C708C6-99A6-EF48-ABA0-76A7F88EAA69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CFDAEA-3331-E140-8368-96930E32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/>
              <a:t>CHALLENGES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3D75B6-E9F8-F941-8A6B-BF49F83CC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576" y="2780400"/>
            <a:ext cx="2260600" cy="161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0E885C-36AB-004C-AD34-EC0094F5B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552" y="1738976"/>
            <a:ext cx="3541358" cy="8753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5B2C48-A8E2-364C-943D-3E865D737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542" y="2812125"/>
            <a:ext cx="3574367" cy="7831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E13439-1551-F14A-AFC8-9D6EC8D8F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0542" y="3881196"/>
            <a:ext cx="3661735" cy="7611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349F2B-7E20-B64B-924F-19FBD3C09C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6390" y="4890236"/>
            <a:ext cx="3590512" cy="7261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CEABB8-4841-EF48-A5E8-20BF1AB4B6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198" y="2780401"/>
            <a:ext cx="2072025" cy="1791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84BC2C-DE04-C84F-8D7F-09A6AA691E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199" y="2780400"/>
            <a:ext cx="2072025" cy="179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1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77AA80-28FA-1F49-9991-9F48F9E98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C708C6-99A6-EF48-ABA0-76A7F88EAA69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CFDAEA-3331-E140-8368-96930E32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/>
              <a:t>CHALLENGES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9DC334-5802-C448-A4D7-E2FA06FA2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ACME protocol is used to define the messages.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 messages are carried over http with body of JSON.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Challenges used to prove control over the domain the certificate is needed for.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Challenges has three types: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/>
              <a:t>http-01 : on port 80 (The one used in the project)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/>
              <a:t>tls-sni-01 : on port 443 (Currently stopped due to security issue)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/>
              <a:t>dns-01 : on port 53 (Not available for Standalone plugin)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sz="1700" b="1" dirty="0">
              <a:latin typeface="Courier New" panose="02070309020205020404" pitchFamily="49" charset="0"/>
              <a:ea typeface="Batang" panose="02030600000101010101" pitchFamily="18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529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F835-5173-E24F-B11B-BE84B6D0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9D256-C7CF-C24E-85DA-8799390C2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Docker : https://docs.docker.com/</a:t>
            </a:r>
            <a:endParaRPr lang="en-US" dirty="0"/>
          </a:p>
          <a:p>
            <a:r>
              <a:rPr lang="en-US" dirty="0">
                <a:hlinkClick r:id="rId3"/>
              </a:rPr>
              <a:t>NGINX : https://www.nginx.com/resources/wiki/start/index.html</a:t>
            </a:r>
            <a:endParaRPr lang="en-US" dirty="0"/>
          </a:p>
          <a:p>
            <a:r>
              <a:rPr lang="en-US" dirty="0">
                <a:hlinkClick r:id="rId4"/>
              </a:rPr>
              <a:t>LetsEncrypt : https://letsencrypt.org/docs/</a:t>
            </a:r>
            <a:endParaRPr lang="en-US" dirty="0"/>
          </a:p>
          <a:p>
            <a:r>
              <a:rPr lang="en-US" dirty="0">
                <a:hlinkClick r:id="rId5"/>
              </a:rPr>
              <a:t>Certbot : https://certbot.eff.org/docs/</a:t>
            </a:r>
            <a:endParaRPr lang="en-US" dirty="0"/>
          </a:p>
          <a:p>
            <a:r>
              <a:rPr lang="en-US" dirty="0">
                <a:hlinkClick r:id="rId6"/>
              </a:rPr>
              <a:t>https://ietf-wg-acme.github.io/acme/draft-ietf-acme-acme.html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  <a:hlinkClick r:id="rId7"/>
              </a:rPr>
              <a:t>Digital Ocean : https://cloud.digitalocean.com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  <a:hlinkClick r:id="rId8"/>
              </a:rPr>
              <a:t>Free DNS : http://freedns.afraid.org/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3C10FA-8650-4040-817D-70CFE05D4C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3EFD42-6BC5-4142-AF92-83244EC33A80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3102306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7200" dirty="0">
                <a:solidFill>
                  <a:schemeClr val="accent2"/>
                </a:solidFill>
              </a:rPr>
              <a:t>Thank you ..</a:t>
            </a:r>
          </a:p>
        </p:txBody>
      </p:sp>
    </p:spTree>
    <p:extLst>
      <p:ext uri="{BB962C8B-B14F-4D97-AF65-F5344CB8AC3E}">
        <p14:creationId xmlns:p14="http://schemas.microsoft.com/office/powerpoint/2010/main" val="32545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944968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The objective of this project is to setup a Docker-Based HTTPS Reverse Proxy for securing web services.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95" y="4100975"/>
            <a:ext cx="4601146" cy="2117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4C9E36-91E7-484A-8CB5-1555FCF8D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2C600F-1D60-6640-A76C-4CDDBC9031D1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117700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879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FINAL RESULT </a:t>
            </a:r>
            <a:br>
              <a:rPr lang="en-US" b="1" dirty="0"/>
            </a:br>
            <a:r>
              <a:rPr lang="en-US" sz="2000" dirty="0"/>
              <a:t>Example: http://</a:t>
            </a:r>
            <a:r>
              <a:rPr lang="en-US" sz="2000" i="1" dirty="0"/>
              <a:t>netlab.inf.h-brs.de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32795C-826A-8B45-B11F-73A221C0B0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" t="1476" r="12803" b="2330"/>
          <a:stretch/>
        </p:blipFill>
        <p:spPr>
          <a:xfrm>
            <a:off x="677334" y="1596419"/>
            <a:ext cx="6203092" cy="51009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01A8CE-3056-5D45-B38C-5FA51CFC1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58DB6E-8890-234F-B2EF-978B0E7EE7AA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113096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879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FINAL RESULT</a:t>
            </a:r>
            <a:br>
              <a:rPr lang="en-US" b="1" dirty="0"/>
            </a:br>
            <a:r>
              <a:rPr lang="en-US" sz="2000" dirty="0"/>
              <a:t>Example: http://</a:t>
            </a:r>
            <a:r>
              <a:rPr lang="en-US" sz="2000" i="1" dirty="0"/>
              <a:t>netlab.inf.h-brs.de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347" y="5486402"/>
            <a:ext cx="2531012" cy="1328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0EB1D3-6BFB-EC44-8E3F-D70898867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5637"/>
            <a:ext cx="9045145" cy="37242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087EEF-A6F9-8946-B2F8-9E55952A6925}"/>
              </a:ext>
            </a:extLst>
          </p:cNvPr>
          <p:cNvSpPr/>
          <p:nvPr/>
        </p:nvSpPr>
        <p:spPr>
          <a:xfrm>
            <a:off x="515154" y="1983346"/>
            <a:ext cx="8935675" cy="231820"/>
          </a:xfrm>
          <a:prstGeom prst="rect">
            <a:avLst/>
          </a:prstGeom>
          <a:solidFill>
            <a:srgbClr val="96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A3F622-1FA0-FE45-AFFD-5970CF256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95ACB0-4E6F-A74A-B22A-483E13106940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319094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8CBB-E7DF-2741-BA6D-800DF663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10FA-4AFE-E542-80C5-697C05095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Some web servers do not implement https and use http instead.</a:t>
            </a:r>
          </a:p>
          <a:p>
            <a:r>
              <a:rPr lang="en-US" sz="2400" dirty="0"/>
              <a:t>Using http in login page puts confidential information (e.g. passwords) at risk.</a:t>
            </a:r>
          </a:p>
          <a:p>
            <a:r>
              <a:rPr lang="en-US" sz="2400" b="1" dirty="0"/>
              <a:t>A rapid, easy maintained and deployed solution is needed instead of reconfiguring every web server.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510196-3782-C743-A048-985CD8196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97" y="4866264"/>
            <a:ext cx="2176530" cy="16242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016DD2-BEDD-4840-89E8-00673BF5A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11" y="5048509"/>
            <a:ext cx="2722869" cy="15883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5CA484-771B-764E-89C6-434C93A60691}"/>
              </a:ext>
            </a:extLst>
          </p:cNvPr>
          <p:cNvSpPr txBox="1"/>
          <p:nvPr/>
        </p:nvSpPr>
        <p:spPr>
          <a:xfrm>
            <a:off x="2905100" y="5519514"/>
            <a:ext cx="844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That’s</a:t>
            </a:r>
          </a:p>
          <a:p>
            <a:r>
              <a:rPr lang="en-US" b="1" dirty="0"/>
              <a:t>Me!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F337C4-49A5-404F-A0AC-62C663D6F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3122F0-2A8D-B74B-83BF-8F942CDCD56E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407967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45920"/>
            <a:ext cx="9254458" cy="521208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/>
              <a:t>A </a:t>
            </a:r>
            <a:r>
              <a:rPr lang="en-US" sz="2400" b="1" dirty="0"/>
              <a:t>reverse proxy</a:t>
            </a:r>
            <a:r>
              <a:rPr lang="en-US" sz="2400" dirty="0"/>
              <a:t> is a type of proxy server that retrieves resources on behalf of a client from one or more servers. These resources are then returned to the client as if they originated from the Web server itself.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</a:rPr>
              <a:t>Source: https://en.wikipedia.org/wiki/Reverse_proxy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3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3336" y="5272707"/>
            <a:ext cx="7526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reverse proxy taking requests from the Internet and forwarding them to servers in an internal network. Those making requests to the proxy may not be aware of the internal network.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731" y="3033517"/>
            <a:ext cx="5971173" cy="2239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FD61A3-8D4C-F349-8B6E-ACEC35432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D9739E-57A1-A140-8F8F-954BBBD948DA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147511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8785"/>
            <a:ext cx="9254458" cy="52120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300" dirty="0">
              <a:solidFill>
                <a:schemeClr val="accent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296" y="1599990"/>
            <a:ext cx="6593840" cy="24726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E3BA19-9E73-6B44-89CC-CCA9F63C24E2}"/>
              </a:ext>
            </a:extLst>
          </p:cNvPr>
          <p:cNvSpPr txBox="1">
            <a:spLocks/>
          </p:cNvSpPr>
          <p:nvPr/>
        </p:nvSpPr>
        <p:spPr>
          <a:xfrm>
            <a:off x="667075" y="3906091"/>
            <a:ext cx="8596668" cy="244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Client from internet reaches the web server at the reverse proxy’s domain name.</a:t>
            </a:r>
          </a:p>
          <a:p>
            <a:r>
              <a:rPr lang="en-US" sz="2400" dirty="0"/>
              <a:t>The reverse proxy handles setting up the https connection. </a:t>
            </a:r>
            <a:r>
              <a:rPr lang="en-US" sz="2400" b="1" dirty="0"/>
              <a:t>(Certificate is needed!)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796D7-D666-894D-845E-AA53DCF6B69C}"/>
              </a:ext>
            </a:extLst>
          </p:cNvPr>
          <p:cNvSpPr/>
          <p:nvPr/>
        </p:nvSpPr>
        <p:spPr>
          <a:xfrm>
            <a:off x="5140411" y="3595816"/>
            <a:ext cx="1853513" cy="243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45D2A6-CE11-6A42-A751-69CF25F7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00645F-0FBA-664B-9D30-544120896DEE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179072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Diagram for a reverse proxy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76" y="2418385"/>
            <a:ext cx="7303389" cy="2702254"/>
          </a:xfrm>
        </p:spPr>
      </p:pic>
      <p:sp>
        <p:nvSpPr>
          <p:cNvPr id="3" name="Rectangle 2"/>
          <p:cNvSpPr/>
          <p:nvPr/>
        </p:nvSpPr>
        <p:spPr>
          <a:xfrm>
            <a:off x="1074764" y="5858748"/>
            <a:ext cx="29001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Source: https://kemptechnologies.com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A7F66-1485-034B-BD50-86724C36C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A094A6-25B6-A04A-BBC7-7D8303EFE116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29980692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6082</TotalTime>
  <Words>1045</Words>
  <Application>Microsoft Macintosh PowerPoint</Application>
  <PresentationFormat>Widescreen</PresentationFormat>
  <Paragraphs>212</Paragraphs>
  <Slides>29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Batang</vt:lpstr>
      <vt:lpstr>Arial</vt:lpstr>
      <vt:lpstr>Avenir</vt:lpstr>
      <vt:lpstr>Courier New</vt:lpstr>
      <vt:lpstr>Trebuchet MS</vt:lpstr>
      <vt:lpstr>Wingdings</vt:lpstr>
      <vt:lpstr>Wingdings 3</vt:lpstr>
      <vt:lpstr>Facet</vt:lpstr>
      <vt:lpstr>PowerPoint Presentation</vt:lpstr>
      <vt:lpstr>Outline</vt:lpstr>
      <vt:lpstr>OBJECTIVE</vt:lpstr>
      <vt:lpstr>FINAL RESULT  Example: http://netlab.inf.h-brs.de</vt:lpstr>
      <vt:lpstr>FINAL RESULT Example: http://netlab.inf.h-brs.de</vt:lpstr>
      <vt:lpstr>WHY?</vt:lpstr>
      <vt:lpstr>HOW?</vt:lpstr>
      <vt:lpstr>HOW?</vt:lpstr>
      <vt:lpstr>Diagram for a reverse proxy</vt:lpstr>
      <vt:lpstr>Scenario</vt:lpstr>
      <vt:lpstr>SCENARIO</vt:lpstr>
      <vt:lpstr>COMPONENTS</vt:lpstr>
      <vt:lpstr>DOCKER ENGINE</vt:lpstr>
      <vt:lpstr>REVERSE PROXY </vt:lpstr>
      <vt:lpstr>WEB SERVERS</vt:lpstr>
      <vt:lpstr>CERTIFICATE AUTHORITY</vt:lpstr>
      <vt:lpstr>CA CLIENT</vt:lpstr>
      <vt:lpstr>IMPLEMENTATION: Dockerfile  Create a Dockerfile doing the following 2 main tasks:   </vt:lpstr>
      <vt:lpstr>IMPLEMENTATION: Dockerfile cont.</vt:lpstr>
      <vt:lpstr>IMPLEMENTATION: Automating renewal</vt:lpstr>
      <vt:lpstr>IMPLEMENTATION: Run command</vt:lpstr>
      <vt:lpstr>IMPLEMENTATION: Managing certificates </vt:lpstr>
      <vt:lpstr>DEMOSTRATION</vt:lpstr>
      <vt:lpstr>WHAT TO-DO</vt:lpstr>
      <vt:lpstr>WHAT TO-DO</vt:lpstr>
      <vt:lpstr>CHALLENGES</vt:lpstr>
      <vt:lpstr>CHALLENGES</vt:lpstr>
      <vt:lpstr>Resources</vt:lpstr>
      <vt:lpstr>Questions?</vt:lpstr>
    </vt:vector>
  </TitlesOfParts>
  <Manager/>
  <Company/>
  <LinksUpToDate>false</LinksUpToDate>
  <SharedDoc>false</SharedDoc>
  <HyperlinkBase/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Badr Ibrahim</dc:creator>
  <cp:keywords/>
  <dc:description/>
  <cp:lastModifiedBy>Badr Ibrahim</cp:lastModifiedBy>
  <cp:revision>127</cp:revision>
  <cp:lastPrinted>2018-01-23T09:32:58Z</cp:lastPrinted>
  <dcterms:created xsi:type="dcterms:W3CDTF">2018-01-15T16:37:46Z</dcterms:created>
  <dcterms:modified xsi:type="dcterms:W3CDTF">2018-03-20T10:01:20Z</dcterms:modified>
  <cp:category/>
</cp:coreProperties>
</file>