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3" r:id="rId5"/>
    <p:sldId id="264" r:id="rId6"/>
    <p:sldId id="272" r:id="rId7"/>
    <p:sldId id="258" r:id="rId8"/>
    <p:sldId id="275" r:id="rId9"/>
    <p:sldId id="265" r:id="rId10"/>
    <p:sldId id="25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2" r:id="rId24"/>
    <p:sldId id="286" r:id="rId25"/>
    <p:sldId id="288" r:id="rId26"/>
    <p:sldId id="287" r:id="rId27"/>
    <p:sldId id="285" r:id="rId28"/>
    <p:sldId id="283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07"/>
  </p:normalViewPr>
  <p:slideViewPr>
    <p:cSldViewPr snapToGrid="0">
      <p:cViewPr varScale="1">
        <p:scale>
          <a:sx n="91" d="100"/>
          <a:sy n="91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65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9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1564-8E5E-470A-80E8-0A0A6D1BE26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FB1178-EF44-44FC-8ED2-20FAF6DD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reedns.afraid.org/" TargetMode="External"/><Relationship Id="rId3" Type="http://schemas.openxmlformats.org/officeDocument/2006/relationships/hyperlink" Target="https://www.nginx.com/resources/wiki/start/index.html" TargetMode="External"/><Relationship Id="rId7" Type="http://schemas.openxmlformats.org/officeDocument/2006/relationships/hyperlink" Target="https://cloud.digitalocean.com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tf-wg-acme.github.io/acme/draft-ietf-acme-acme.html" TargetMode="External"/><Relationship Id="rId5" Type="http://schemas.openxmlformats.org/officeDocument/2006/relationships/hyperlink" Target="https://certbot.eff.org/docs/" TargetMode="External"/><Relationship Id="rId4" Type="http://schemas.openxmlformats.org/officeDocument/2006/relationships/hyperlink" Target="https://letsencrypt.org/docs/" TargetMode="External"/><Relationship Id="rId9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142" y="476519"/>
            <a:ext cx="9144000" cy="5952416"/>
          </a:xfrm>
        </p:spPr>
        <p:txBody>
          <a:bodyPr>
            <a:normAutofit fontScale="92500"/>
          </a:bodyPr>
          <a:lstStyle/>
          <a:p>
            <a:pPr algn="ctr"/>
            <a:endParaRPr lang="en-US" sz="4400" dirty="0"/>
          </a:p>
          <a:p>
            <a:pPr algn="ctr"/>
            <a:endParaRPr lang="en-US" sz="3500" dirty="0"/>
          </a:p>
          <a:p>
            <a:pPr algn="ctr"/>
            <a:r>
              <a:rPr lang="en-US" sz="4300" b="1" dirty="0"/>
              <a:t>Docker-Based HTTPS Reverse Proxy</a:t>
            </a:r>
            <a:endParaRPr lang="en-US" b="1" dirty="0"/>
          </a:p>
          <a:p>
            <a:pPr algn="ctr"/>
            <a:endParaRPr lang="en-US" sz="2900" b="1" dirty="0"/>
          </a:p>
          <a:p>
            <a:pPr algn="ctr"/>
            <a:r>
              <a:rPr lang="en-US" sz="2900" b="1" dirty="0"/>
              <a:t>Supervisor:</a:t>
            </a:r>
          </a:p>
          <a:p>
            <a:pPr algn="ctr"/>
            <a:r>
              <a:rPr lang="en-US" sz="2900" dirty="0"/>
              <a:t>Prof. Dr. Martin </a:t>
            </a:r>
            <a:r>
              <a:rPr lang="en-US" sz="2900" dirty="0" err="1"/>
              <a:t>Leischner</a:t>
            </a:r>
            <a:endParaRPr lang="en-US" sz="2900" dirty="0"/>
          </a:p>
          <a:p>
            <a:pPr algn="ctr"/>
            <a:endParaRPr lang="en-US" sz="2900" dirty="0"/>
          </a:p>
          <a:p>
            <a:pPr algn="ctr"/>
            <a:r>
              <a:rPr lang="en-US" sz="2900" b="1" dirty="0"/>
              <a:t>Prepared by:</a:t>
            </a:r>
          </a:p>
          <a:p>
            <a:pPr algn="ctr"/>
            <a:r>
              <a:rPr lang="en-US" sz="2900" dirty="0"/>
              <a:t>Hossam </a:t>
            </a:r>
            <a:r>
              <a:rPr lang="en-US" sz="2900" dirty="0" err="1"/>
              <a:t>Alzamly</a:t>
            </a:r>
            <a:endParaRPr lang="en-US" sz="2900" dirty="0"/>
          </a:p>
          <a:p>
            <a:pPr algn="ctr"/>
            <a:r>
              <a:rPr lang="en-US" sz="2900" dirty="0"/>
              <a:t>Badr Ibrahim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4E58B-8685-D349-BE7D-BEC9B3E4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43E5D-5B47-A144-A7D1-0559F0EB781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707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" y="1498065"/>
            <a:ext cx="9114257" cy="4659046"/>
          </a:xfrm>
        </p:spPr>
      </p:pic>
      <p:sp>
        <p:nvSpPr>
          <p:cNvPr id="5" name="Rectangle 4"/>
          <p:cNvSpPr/>
          <p:nvPr/>
        </p:nvSpPr>
        <p:spPr>
          <a:xfrm>
            <a:off x="881576" y="61571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Source: </a:t>
            </a:r>
            <a:r>
              <a:rPr lang="en-US" sz="1200" dirty="0" err="1">
                <a:solidFill>
                  <a:schemeClr val="accent2"/>
                </a:solidFill>
              </a:rPr>
              <a:t>medium.com</a:t>
            </a:r>
            <a:r>
              <a:rPr lang="en-US" sz="1200" dirty="0">
                <a:solidFill>
                  <a:schemeClr val="accent2"/>
                </a:solidFill>
              </a:rPr>
              <a:t>/@François </a:t>
            </a:r>
            <a:r>
              <a:rPr lang="en-US" sz="1200" dirty="0" err="1">
                <a:solidFill>
                  <a:schemeClr val="accent2"/>
                </a:solidFill>
              </a:rPr>
              <a:t>Romain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85970-228B-7E4F-B60B-777503A0429E}"/>
              </a:ext>
            </a:extLst>
          </p:cNvPr>
          <p:cNvSpPr/>
          <p:nvPr/>
        </p:nvSpPr>
        <p:spPr>
          <a:xfrm>
            <a:off x="7760043" y="2323070"/>
            <a:ext cx="864973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7F0FC-A568-F846-8C21-C7DE8C8B8F40}"/>
              </a:ext>
            </a:extLst>
          </p:cNvPr>
          <p:cNvSpPr/>
          <p:nvPr/>
        </p:nvSpPr>
        <p:spPr>
          <a:xfrm>
            <a:off x="7760043" y="4240090"/>
            <a:ext cx="864973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8581E-C6AA-6C45-9BA3-E91963E2BDB1}"/>
              </a:ext>
            </a:extLst>
          </p:cNvPr>
          <p:cNvSpPr txBox="1"/>
          <p:nvPr/>
        </p:nvSpPr>
        <p:spPr>
          <a:xfrm>
            <a:off x="7475816" y="2299726"/>
            <a:ext cx="2071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Netlab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DF0B3-3932-BF4B-BA72-702E10DAAEF6}"/>
              </a:ext>
            </a:extLst>
          </p:cNvPr>
          <p:cNvSpPr txBox="1"/>
          <p:nvPr/>
        </p:nvSpPr>
        <p:spPr>
          <a:xfrm>
            <a:off x="7421115" y="4989906"/>
            <a:ext cx="21531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BBD4D-D13A-974E-B6DA-D9A3B9DD1525}"/>
              </a:ext>
            </a:extLst>
          </p:cNvPr>
          <p:cNvSpPr txBox="1"/>
          <p:nvPr/>
        </p:nvSpPr>
        <p:spPr>
          <a:xfrm>
            <a:off x="4637881" y="3275487"/>
            <a:ext cx="1615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 Proxy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0433B-90BA-484A-A688-60F70022138A}"/>
              </a:ext>
            </a:extLst>
          </p:cNvPr>
          <p:cNvSpPr txBox="1"/>
          <p:nvPr/>
        </p:nvSpPr>
        <p:spPr>
          <a:xfrm>
            <a:off x="4637881" y="5972445"/>
            <a:ext cx="28057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 : Certificate Authority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15262-F70B-8046-B596-F50F611E4C35}"/>
              </a:ext>
            </a:extLst>
          </p:cNvPr>
          <p:cNvSpPr txBox="1"/>
          <p:nvPr/>
        </p:nvSpPr>
        <p:spPr>
          <a:xfrm>
            <a:off x="4637881" y="2821549"/>
            <a:ext cx="1279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CA’s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4560F-E84D-9842-9C3F-B4EAE195D33C}"/>
              </a:ext>
            </a:extLst>
          </p:cNvPr>
          <p:cNvSpPr txBox="1"/>
          <p:nvPr/>
        </p:nvSpPr>
        <p:spPr>
          <a:xfrm>
            <a:off x="5482935" y="411210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D7B4B-AE39-B94B-8FBB-27B33F2C3891}"/>
              </a:ext>
            </a:extLst>
          </p:cNvPr>
          <p:cNvSpPr txBox="1"/>
          <p:nvPr/>
        </p:nvSpPr>
        <p:spPr>
          <a:xfrm rot="16200000">
            <a:off x="4506737" y="4589827"/>
            <a:ext cx="105567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6C905-7E33-B14E-89D3-523691A4F480}"/>
              </a:ext>
            </a:extLst>
          </p:cNvPr>
          <p:cNvSpPr txBox="1"/>
          <p:nvPr/>
        </p:nvSpPr>
        <p:spPr>
          <a:xfrm rot="16200000">
            <a:off x="4051725" y="4588282"/>
            <a:ext cx="105567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Cert. Req.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A759F1-BAD7-E048-9B6F-FD7684D3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60730-FDBC-244A-A4FE-6904FEB61105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94325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21D023-06A6-8B48-A286-6225084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9" y="1288177"/>
            <a:ext cx="8234665" cy="5070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1856-E15A-9C42-A54C-51277D86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3" y="1294228"/>
            <a:ext cx="8224840" cy="5064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09E674-CA58-C446-AC9E-9B68195F6E04}"/>
              </a:ext>
            </a:extLst>
          </p:cNvPr>
          <p:cNvSpPr txBox="1"/>
          <p:nvPr/>
        </p:nvSpPr>
        <p:spPr>
          <a:xfrm>
            <a:off x="3826413" y="2740810"/>
            <a:ext cx="10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NGINX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7F159-5605-5740-A0AE-B5B327FE6E58}"/>
              </a:ext>
            </a:extLst>
          </p:cNvPr>
          <p:cNvSpPr txBox="1"/>
          <p:nvPr/>
        </p:nvSpPr>
        <p:spPr>
          <a:xfrm>
            <a:off x="3833114" y="2740810"/>
            <a:ext cx="10820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accent4"/>
                </a:solidFill>
              </a:rPr>
              <a:t>NGINX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3DE1F-F427-7B4D-B4C2-F6B076B1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736765" y="4919506"/>
            <a:ext cx="1003788" cy="186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7D8F6-59C6-0F41-BFDF-4A59656AB119}"/>
              </a:ext>
            </a:extLst>
          </p:cNvPr>
          <p:cNvSpPr txBox="1"/>
          <p:nvPr/>
        </p:nvSpPr>
        <p:spPr>
          <a:xfrm>
            <a:off x="1814732" y="4827975"/>
            <a:ext cx="2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Request Certificate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D9C68-FE4F-0244-A64D-7AA974A26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66" y="5345350"/>
            <a:ext cx="1823656" cy="1823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A1CB8F-8E25-D846-9143-58DD4B19E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732" y="1195431"/>
            <a:ext cx="6844715" cy="52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1"/>
      <p:bldP spid="11" grpId="2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861F-331F-4C43-B55B-84EB44D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66A3-34E4-5B4A-BC06-0054E346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Docker engine installed on a hosting machine.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Reverse proxy </a:t>
            </a:r>
            <a:r>
              <a:rPr lang="en-US" sz="2400" dirty="0" err="1"/>
              <a:t>docker</a:t>
            </a:r>
            <a:r>
              <a:rPr lang="en-US" sz="2400" dirty="0"/>
              <a:t> container.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Web servers to be </a:t>
            </a:r>
            <a:r>
              <a:rPr lang="en-US" sz="2400" dirty="0" err="1"/>
              <a:t>proxied</a:t>
            </a:r>
            <a:r>
              <a:rPr lang="en-US" sz="2400" dirty="0"/>
              <a:t>/secured.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Certificate Authorities (CA) i.e. Let’s Encrypt.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CA Client.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D7FE0-F1AB-734E-960D-FFAF0195B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3FF1A-F08F-024F-92B2-24FE9E4B50D4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90086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3D596-F1C9-9342-8EED-A0697AE34256}"/>
              </a:ext>
            </a:extLst>
          </p:cNvPr>
          <p:cNvSpPr txBox="1">
            <a:spLocks/>
          </p:cNvSpPr>
          <p:nvPr/>
        </p:nvSpPr>
        <p:spPr>
          <a:xfrm>
            <a:off x="618214" y="1803042"/>
            <a:ext cx="930370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Docker engine must installed on the hosting machine which has a valid domain name.</a:t>
            </a:r>
          </a:p>
          <a:p>
            <a:endParaRPr lang="en-US" sz="2800" dirty="0"/>
          </a:p>
          <a:p>
            <a:r>
              <a:rPr lang="en-US" sz="2800" dirty="0"/>
              <a:t>We bought a hosting machine from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DigitalOcean</a:t>
            </a:r>
            <a:r>
              <a:rPr lang="en-US" sz="2800" dirty="0"/>
              <a:t> and got a registered free domain name by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freedns.afraid.org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F7A08-A758-6343-8A4D-8ECEB5CC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37" y="5298438"/>
            <a:ext cx="3572131" cy="849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10" y="4206954"/>
            <a:ext cx="2182969" cy="218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906D2-865C-0743-8203-AE0F6EF11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4958E-3BF8-E040-83C8-39E12097F0AD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8875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PROXY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3D596-F1C9-9342-8EED-A0697AE34256}"/>
              </a:ext>
            </a:extLst>
          </p:cNvPr>
          <p:cNvSpPr txBox="1">
            <a:spLocks/>
          </p:cNvSpPr>
          <p:nvPr/>
        </p:nvSpPr>
        <p:spPr>
          <a:xfrm>
            <a:off x="618215" y="1803042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NGINX is used as reverse proxy.</a:t>
            </a:r>
          </a:p>
          <a:p>
            <a:r>
              <a:rPr lang="en-US" sz="3200" dirty="0"/>
              <a:t>Configuration file resides in the path: </a:t>
            </a:r>
            <a:br>
              <a:rPr lang="en-US" sz="3200" dirty="0"/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nginx.conf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15126-EA68-BC46-8094-D677128B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4" y="4151001"/>
            <a:ext cx="1889191" cy="18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62C24-E85D-7E4D-B49D-F6391973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C9DA3-CCD6-9B4D-A7B2-BBB53239EA1C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3563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2A9182-A0A3-E64A-8B99-CE3636798EE7}"/>
              </a:ext>
            </a:extLst>
          </p:cNvPr>
          <p:cNvSpPr txBox="1">
            <a:spLocks/>
          </p:cNvSpPr>
          <p:nvPr/>
        </p:nvSpPr>
        <p:spPr>
          <a:xfrm>
            <a:off x="618214" y="1803042"/>
            <a:ext cx="8886393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Apache is used as for the custom web server.</a:t>
            </a:r>
          </a:p>
          <a:p>
            <a:r>
              <a:rPr lang="en-US" sz="3200" dirty="0" err="1"/>
              <a:t>Netlab</a:t>
            </a:r>
            <a:r>
              <a:rPr lang="en-US" sz="3200" dirty="0"/>
              <a:t> web server is used as well.</a:t>
            </a:r>
          </a:p>
          <a:p>
            <a:r>
              <a:rPr lang="en-US" sz="3200" dirty="0"/>
              <a:t>Configuration file of ports is in the file: </a:t>
            </a:r>
            <a:br>
              <a:rPr lang="en-US" sz="3200" dirty="0"/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/apache2/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ports.conf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319BDA-8CB8-1A45-9E4F-7825B6BA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71" y="4439625"/>
            <a:ext cx="2983074" cy="232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D085C-BED3-4E49-99E7-B5EA19B7F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8F396-61D7-BF4F-A3FC-45AAFE38D995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69547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CERTIFICATE AUTHORITY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35" y="5331554"/>
            <a:ext cx="2664658" cy="13323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75247-4290-5647-A6DB-96C8009810CF}"/>
              </a:ext>
            </a:extLst>
          </p:cNvPr>
          <p:cNvSpPr txBox="1">
            <a:spLocks/>
          </p:cNvSpPr>
          <p:nvPr/>
        </p:nvSpPr>
        <p:spPr>
          <a:xfrm>
            <a:off x="677334" y="1856059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Let’s Encrypt </a:t>
            </a:r>
            <a:r>
              <a:rPr lang="en-US" sz="3200" dirty="0"/>
              <a:t>is a free, automated, and open Certificate Authority launched by the EFF, Mozilla, and others.</a:t>
            </a:r>
          </a:p>
          <a:p>
            <a:endParaRPr lang="en-US" sz="3200" dirty="0"/>
          </a:p>
          <a:p>
            <a:r>
              <a:rPr lang="en-US" sz="3200" b="1" dirty="0"/>
              <a:t>One must be aware of the limitations; Max of 20/week and 5/hour per registrar.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174FF-6A22-8E47-8287-0F91662A5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C35F3-990D-934A-A2D6-E773EF85472F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31023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 CLIENT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75247-4290-5647-A6DB-96C8009810CF}"/>
              </a:ext>
            </a:extLst>
          </p:cNvPr>
          <p:cNvSpPr txBox="1">
            <a:spLocks/>
          </p:cNvSpPr>
          <p:nvPr/>
        </p:nvSpPr>
        <p:spPr>
          <a:xfrm>
            <a:off x="677334" y="1856059"/>
            <a:ext cx="8596668" cy="480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Certbot </a:t>
            </a:r>
            <a:r>
              <a:rPr lang="en-US" sz="3200" dirty="0"/>
              <a:t>is free client that was created by EFF to automate important operations such as; certificate requesting, renewing and revoking.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C1A18-B119-8147-A7A2-BF27F204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7" y="4414517"/>
            <a:ext cx="3685970" cy="178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3A099-0C29-364C-A578-7A81B799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66CE3-8EAD-1242-A4D5-97548F37D3B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71930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252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IMPLEMENTATION: </a:t>
            </a:r>
            <a:r>
              <a:rPr lang="en-US" b="1" dirty="0" err="1"/>
              <a:t>Dockerfile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700" b="1" dirty="0"/>
              <a:t>Create a </a:t>
            </a:r>
            <a:r>
              <a:rPr lang="en-US" sz="2700" b="1" dirty="0" err="1"/>
              <a:t>Dockerfile</a:t>
            </a:r>
            <a:r>
              <a:rPr lang="en-US" sz="2700" b="1" dirty="0"/>
              <a:t> doing the following 2 main tasks: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Install </a:t>
            </a:r>
            <a:r>
              <a:rPr lang="en-US" sz="2800" dirty="0" err="1"/>
              <a:t>nginx</a:t>
            </a:r>
            <a:r>
              <a:rPr lang="en-US" sz="2800" dirty="0"/>
              <a:t> and all the required packages for Certbot inside a </a:t>
            </a:r>
            <a:r>
              <a:rPr lang="en-US" sz="2800" dirty="0" err="1"/>
              <a:t>Docker</a:t>
            </a:r>
            <a:r>
              <a:rPr lang="en-US" sz="2800" dirty="0"/>
              <a:t> container:</a:t>
            </a:r>
          </a:p>
          <a:p>
            <a:pPr marL="0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ubuntu</a:t>
            </a:r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RUN apt-get update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-full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software-properties-common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upgrade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add-apt-repository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ppa:certbot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-build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update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-y install python-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&amp;&amp;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apt-get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autoremove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-y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FB064-E445-554B-A3AF-3F600F0E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464E9-F195-884A-8F93-F6F746C348E2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41965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IMPLEMENTATION: </a:t>
            </a:r>
            <a:r>
              <a:rPr lang="en-US" b="1" dirty="0" err="1"/>
              <a:t>Dockerfile</a:t>
            </a:r>
            <a:r>
              <a:rPr lang="en-US" b="1" dirty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5" y="1532586"/>
            <a:ext cx="10129331" cy="53254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sz="2000" dirty="0"/>
              <a:t>Obtaining and installing certificates: 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We use </a:t>
            </a:r>
            <a:r>
              <a:rPr lang="en-US" sz="2000" dirty="0" err="1"/>
              <a:t>nginx</a:t>
            </a:r>
            <a:r>
              <a:rPr lang="en-US" sz="2000" dirty="0"/>
              <a:t> plugin and </a:t>
            </a:r>
            <a:r>
              <a:rPr lang="en-US" sz="2000" b="1" dirty="0" err="1"/>
              <a:t>standanlone</a:t>
            </a:r>
            <a:r>
              <a:rPr lang="en-US" sz="2000" b="1" dirty="0"/>
              <a:t> </a:t>
            </a:r>
            <a:r>
              <a:rPr lang="en-US" sz="2000" dirty="0"/>
              <a:t>plugin</a:t>
            </a:r>
            <a:r>
              <a:rPr lang="en-US" sz="2000" b="1" dirty="0"/>
              <a:t> </a:t>
            </a:r>
            <a:r>
              <a:rPr lang="en-US" sz="2000" dirty="0"/>
              <a:t>to get and install certificate, and modifying </a:t>
            </a:r>
            <a:r>
              <a:rPr lang="en-US" sz="2000" b="1" dirty="0" err="1"/>
              <a:t>nginx.conf</a:t>
            </a:r>
            <a:r>
              <a:rPr lang="en-US" sz="2000" b="1" dirty="0"/>
              <a:t> </a:t>
            </a:r>
            <a:r>
              <a:rPr lang="en-US" sz="2000" dirty="0"/>
              <a:t>automatically to enable https by the following command: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endParaRPr lang="en-US" sz="200" dirty="0"/>
          </a:p>
          <a:p>
            <a:pPr>
              <a:spcBef>
                <a:spcPts val="0"/>
              </a:spcBef>
            </a:pPr>
            <a:endParaRPr lang="en-US" sz="200" dirty="0"/>
          </a:p>
          <a:p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CMD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--authenticator standalone --installer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--pre-hook "service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stop" --post-hook "service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start“ --keep &amp;&amp; bash</a:t>
            </a:r>
          </a:p>
          <a:p>
            <a:endParaRPr lang="en-US" sz="2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generated keys and issued certificates can be found in 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6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/live/$domain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Additional SSL configurations will be added by </a:t>
            </a:r>
            <a:r>
              <a:rPr lang="en-US" dirty="0" err="1"/>
              <a:t>certbot</a:t>
            </a:r>
            <a:r>
              <a:rPr lang="en-US" dirty="0"/>
              <a:t> inside relative server section in </a:t>
            </a:r>
            <a:r>
              <a:rPr lang="en-US" i="1" dirty="0" err="1">
                <a:solidFill>
                  <a:schemeClr val="accent2"/>
                </a:solidFill>
              </a:rPr>
              <a:t>nginx.conf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was as follow: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listen 443 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ssl_certificate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/live/badronline.crabdance.com/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fullchain.pem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ssl_certificate_key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/live/badronline.crabdance.com/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privkey.pem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include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/options-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-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nginx.conf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ssl_dhparam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etc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letsencrypt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ssl-dhparams.pem</a:t>
            </a:r>
            <a:r>
              <a:rPr lang="en-US" sz="1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;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5D168-8B83-AF43-8983-B3FD517E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6D98F-1A5F-E840-A8E2-ECE5F32B7EB6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0193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2B76-F4C0-BB4A-93E8-2CB75EE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C5-CDFF-5640-9834-249BD2C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Objective</a:t>
            </a:r>
          </a:p>
          <a:p>
            <a:r>
              <a:rPr lang="en-US" sz="3200" dirty="0"/>
              <a:t>Glance at the final result</a:t>
            </a:r>
          </a:p>
          <a:p>
            <a:r>
              <a:rPr lang="en-US" sz="3200" dirty="0"/>
              <a:t>Why?</a:t>
            </a:r>
          </a:p>
          <a:p>
            <a:r>
              <a:rPr lang="en-US" sz="3200" dirty="0"/>
              <a:t>How?</a:t>
            </a:r>
          </a:p>
          <a:p>
            <a:r>
              <a:rPr lang="en-US" sz="3200" dirty="0"/>
              <a:t>Scenario</a:t>
            </a:r>
          </a:p>
          <a:p>
            <a:r>
              <a:rPr lang="en-US" sz="3200" dirty="0"/>
              <a:t>Components</a:t>
            </a:r>
          </a:p>
          <a:p>
            <a:r>
              <a:rPr lang="en-US" sz="3200" dirty="0"/>
              <a:t>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2D592-7579-3F4B-ACD4-600F3DB7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AC4661-B56A-9D4E-BD8E-8331D00FAB64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29409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IMPLEMENTATION: Automating renewal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Let’s Encrypt certificate expire every 90 days so it’s sensible to add auto renewal feature offered be </a:t>
            </a:r>
            <a:r>
              <a:rPr lang="en-US" sz="2400" dirty="0" err="1"/>
              <a:t>certbot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Automatic renewal can be configured by configuring the </a:t>
            </a:r>
            <a:r>
              <a:rPr lang="en-US" sz="2400" dirty="0" err="1"/>
              <a:t>cli.ini</a:t>
            </a:r>
            <a:r>
              <a:rPr lang="en-US" sz="2400" dirty="0"/>
              <a:t> file for auto renewal. (Add the following line)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renew-by-default = true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One can test the certificates renewal by running this command:</a:t>
            </a:r>
          </a:p>
          <a:p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sz="2000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renew --dry-run</a:t>
            </a:r>
          </a:p>
          <a:p>
            <a:endParaRPr lang="en-US" sz="20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F88FA-3C2B-B743-AC62-68C503EF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742F8-5D83-274A-80B5-3CC58272E8B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79441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IMPLEMENTATION: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6941"/>
            <a:ext cx="936741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-it -p 80:80 -p 443:443 -v $(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letsencrypt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letsencrypt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 $(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11D01-72DA-2041-8A1E-2DB5F47D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4B491-CA34-2449-89B0-D9861574ACFD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97331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8638" cy="729803"/>
          </a:xfrm>
        </p:spPr>
        <p:txBody>
          <a:bodyPr>
            <a:noAutofit/>
          </a:bodyPr>
          <a:lstStyle/>
          <a:p>
            <a:r>
              <a:rPr lang="en-US" b="1" dirty="0"/>
              <a:t>IMPLEMENTATION: Managing certificates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532586"/>
            <a:ext cx="9673168" cy="49072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View a list of the certificates Certbot knows about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certificates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Re-creating and Updating Existing Certificates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--expand -d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existing.com,example.com,newdomain.com</a:t>
            </a:r>
            <a:endParaRPr lang="en-US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Changing a Certificate’s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certonly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--cert-name example.com -d example.com</a:t>
            </a:r>
          </a:p>
          <a:p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Revoking certificates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revoke --cert-path </a:t>
            </a:r>
            <a:r>
              <a:rPr lang="en-US" b="1" i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path-to-certificate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2"/>
                </a:solidFill>
              </a:rPr>
              <a:t>Remove certificate and all relative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certbot</a:t>
            </a:r>
            <a:r>
              <a:rPr lang="en-US" b="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delete --cert-name example.com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077DB-43BE-5947-9B77-56C6E3A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C03DC-F9C4-F14D-9681-64151A2CB468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80585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684" y="2773250"/>
            <a:ext cx="5125792" cy="87147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DEMOSTRATION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69559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WHAT TO-DO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9236A1-6482-574E-955E-51F8F1DE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Open the http websites themselves.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Show the https connection for both websites.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Running the container.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Dive in the Docker file.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2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A4DB-34B6-EE4A-8E64-E097424A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07D6-795F-4B4D-8959-1E76F5376B83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36044C-09CE-514B-B9BA-79690BC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WHAT TO-DO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1856-E15A-9C42-A54C-51277D86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8" y="1542951"/>
            <a:ext cx="7341114" cy="4520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81A90-48B2-9C44-AAC6-FEF06DD3B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58" y="1542950"/>
            <a:ext cx="7344690" cy="45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7AA80-28FA-1F49-9991-9F48F9E9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708C6-99A6-EF48-ABA0-76A7F88EAA69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CFDAEA-3331-E140-8368-96930E3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D75B6-E9F8-F941-8A6B-BF49F83C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76" y="2780400"/>
            <a:ext cx="2260600" cy="161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E885C-36AB-004C-AD34-EC0094F5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552" y="1738976"/>
            <a:ext cx="3541358" cy="875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B2C48-A8E2-364C-943D-3E865D73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542" y="2812125"/>
            <a:ext cx="3574367" cy="783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E13439-1551-F14A-AFC8-9D6EC8D8F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542" y="3881196"/>
            <a:ext cx="3661735" cy="7611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349F2B-7E20-B64B-924F-19FBD3C09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390" y="4890236"/>
            <a:ext cx="3590512" cy="72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CEABB8-4841-EF48-A5E8-20BF1AB4B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198" y="2780401"/>
            <a:ext cx="2072025" cy="179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84BC2C-DE04-C84F-8D7F-09A6AA691E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99" y="2780400"/>
            <a:ext cx="2072025" cy="17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7AA80-28FA-1F49-9991-9F48F9E9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708C6-99A6-EF48-ABA0-76A7F88EAA69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CFDAEA-3331-E140-8368-96930E3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9DC334-5802-C448-A4D7-E2FA06FA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ACME protocol is used to define the messages.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messages are carried over http with body of JSON.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Challenges used to prove control over the domain the certificate is needed for.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Challenges has three types: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http-01 : on port 80 (The one used in the project)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tls-sni-01 : on port 443 (Currently stopped due to security issue)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dns-01 : on port 53 (Not available for Standalone plugin)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ea typeface="Batang" panose="02030600000101010101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2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F835-5173-E24F-B11B-BE84B6D0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D256-C7CF-C24E-85DA-8799390C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Docker : https://docs.docker.com/</a:t>
            </a:r>
            <a:endParaRPr lang="en-US" dirty="0"/>
          </a:p>
          <a:p>
            <a:r>
              <a:rPr lang="en-US" dirty="0">
                <a:hlinkClick r:id="rId3"/>
              </a:rPr>
              <a:t>NGINX : https://www.nginx.com/resources/wiki/start/index.html</a:t>
            </a:r>
            <a:endParaRPr lang="en-US" dirty="0"/>
          </a:p>
          <a:p>
            <a:r>
              <a:rPr lang="en-US" dirty="0">
                <a:hlinkClick r:id="rId4"/>
              </a:rPr>
              <a:t>LetsEncrypt : https://letsencrypt.org/docs/</a:t>
            </a:r>
            <a:endParaRPr lang="en-US" dirty="0"/>
          </a:p>
          <a:p>
            <a:r>
              <a:rPr lang="en-US" dirty="0">
                <a:hlinkClick r:id="rId5"/>
              </a:rPr>
              <a:t>Certbot : https://certbot.eff.org/docs/</a:t>
            </a:r>
            <a:endParaRPr lang="en-US" dirty="0"/>
          </a:p>
          <a:p>
            <a:r>
              <a:rPr lang="en-US" dirty="0">
                <a:hlinkClick r:id="rId6"/>
              </a:rPr>
              <a:t>https://ietf-wg-acme.github.io/acme/draft-ietf-acme-acme.html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  <a:hlinkClick r:id="rId7"/>
              </a:rPr>
              <a:t>Digital Ocean : https://cloud.digitalocean.com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8"/>
              </a:rPr>
              <a:t>Free DNS : http://freedns.afraid.org/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C10FA-8650-4040-817D-70CFE05D4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EFD42-6BC5-4142-AF92-83244EC33A8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10230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accent2"/>
                </a:solidFill>
              </a:rPr>
              <a:t>Thank you ..</a:t>
            </a:r>
          </a:p>
        </p:txBody>
      </p:sp>
    </p:spTree>
    <p:extLst>
      <p:ext uri="{BB962C8B-B14F-4D97-AF65-F5344CB8AC3E}">
        <p14:creationId xmlns:p14="http://schemas.microsoft.com/office/powerpoint/2010/main" val="3254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449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 objective of this project is to setup a Docker-Based HTTPS Reverse Proxy for securing web services.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5" y="4100975"/>
            <a:ext cx="4601146" cy="2117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C9E36-91E7-484A-8CB5-1555FCF8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C600F-1D60-6640-A76C-4CDDBC9031D1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17700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87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RESULT </a:t>
            </a:r>
            <a:br>
              <a:rPr lang="en-US" b="1" dirty="0"/>
            </a:br>
            <a:r>
              <a:rPr lang="en-US" sz="2000" dirty="0"/>
              <a:t>Example: http://</a:t>
            </a:r>
            <a:r>
              <a:rPr lang="en-US" sz="2000" i="1" dirty="0"/>
              <a:t>netlab.inf.h-brs.de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2795C-826A-8B45-B11F-73A221C0B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1476" r="12803" b="2330"/>
          <a:stretch/>
        </p:blipFill>
        <p:spPr>
          <a:xfrm>
            <a:off x="677334" y="1596419"/>
            <a:ext cx="6203092" cy="5100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1A8CE-3056-5D45-B38C-5FA51CFC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8DB6E-8890-234F-B2EF-978B0E7EE7AA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1309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87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FINAL RESULT</a:t>
            </a:r>
            <a:br>
              <a:rPr lang="en-US" b="1" dirty="0"/>
            </a:br>
            <a:r>
              <a:rPr lang="en-US" sz="2000" dirty="0"/>
              <a:t>Example: http://</a:t>
            </a:r>
            <a:r>
              <a:rPr lang="en-US" sz="2000" i="1" dirty="0"/>
              <a:t>netlab.inf.h-brs.de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47" y="5486402"/>
            <a:ext cx="2531012" cy="132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0EB1D3-6BFB-EC44-8E3F-D70898867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5637"/>
            <a:ext cx="9045145" cy="372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087EEF-A6F9-8946-B2F8-9E55952A6925}"/>
              </a:ext>
            </a:extLst>
          </p:cNvPr>
          <p:cNvSpPr/>
          <p:nvPr/>
        </p:nvSpPr>
        <p:spPr>
          <a:xfrm>
            <a:off x="515154" y="1983346"/>
            <a:ext cx="8935675" cy="231820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3F622-1FA0-FE45-AFFD-5970CF256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5ACB0-4E6F-A74A-B22A-483E13106940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31909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CBB-E7DF-2741-BA6D-800DF663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10FA-4AFE-E542-80C5-697C0509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web servers do not implement https and use http instead.</a:t>
            </a:r>
          </a:p>
          <a:p>
            <a:r>
              <a:rPr lang="en-US" sz="2400" dirty="0"/>
              <a:t>Using http in login page puts confidential information (e.g. passwords) at risk.</a:t>
            </a:r>
          </a:p>
          <a:p>
            <a:r>
              <a:rPr lang="en-US" sz="2400" b="1" dirty="0"/>
              <a:t>A rapid, easy maintained and deployed solution is needed instead of reconfiguring every web server.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10196-3782-C743-A048-985CD819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4866264"/>
            <a:ext cx="2176530" cy="162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016DD2-BEDD-4840-89E8-00673BF5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11" y="5048509"/>
            <a:ext cx="2722869" cy="1588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CA484-771B-764E-89C6-434C93A60691}"/>
              </a:ext>
            </a:extLst>
          </p:cNvPr>
          <p:cNvSpPr txBox="1"/>
          <p:nvPr/>
        </p:nvSpPr>
        <p:spPr>
          <a:xfrm>
            <a:off x="2905100" y="5519514"/>
            <a:ext cx="844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That’s</a:t>
            </a:r>
          </a:p>
          <a:p>
            <a:r>
              <a:rPr lang="en-US" b="1" dirty="0"/>
              <a:t>Me!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337C4-49A5-404F-A0AC-62C663D6F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3122F0-2A8D-B74B-83BF-8F942CDCD56E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40796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920"/>
            <a:ext cx="9254458" cy="52120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b="1" dirty="0"/>
              <a:t>reverse proxy</a:t>
            </a:r>
            <a:r>
              <a:rPr lang="en-US" sz="2400" dirty="0"/>
              <a:t> is a type of proxy server that retrieves resources on behalf of a client from one or more servers. These resources are then returned to the client as if they originated from the Web server itself.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Source: https://en.wikipedia.org/wiki/Reverse_proxy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3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36" y="5272707"/>
            <a:ext cx="7526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reverse proxy taking requests from the Internet and forwarding them to servers in an internal network. Those making requests to the proxy may not be aware of the internal network.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1" y="3033517"/>
            <a:ext cx="5971173" cy="223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D61A3-8D4C-F349-8B6E-ACEC3543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9739E-57A1-A140-8F8F-954BBBD948DA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475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785"/>
            <a:ext cx="9254458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3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6" y="1599990"/>
            <a:ext cx="6593840" cy="24726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E3BA19-9E73-6B44-89CC-CCA9F63C24E2}"/>
              </a:ext>
            </a:extLst>
          </p:cNvPr>
          <p:cNvSpPr txBox="1">
            <a:spLocks/>
          </p:cNvSpPr>
          <p:nvPr/>
        </p:nvSpPr>
        <p:spPr>
          <a:xfrm>
            <a:off x="667075" y="3906091"/>
            <a:ext cx="8596668" cy="244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Client from internet reaches the web server at the reverse proxy’s domain name.</a:t>
            </a:r>
          </a:p>
          <a:p>
            <a:r>
              <a:rPr lang="en-US" sz="2400" dirty="0"/>
              <a:t>The reverse proxy handles setting up the https connection. </a:t>
            </a:r>
            <a:r>
              <a:rPr lang="en-US" sz="2400" b="1" dirty="0"/>
              <a:t>(Certificate is needed!)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796D7-D666-894D-845E-AA53DCF6B69C}"/>
              </a:ext>
            </a:extLst>
          </p:cNvPr>
          <p:cNvSpPr/>
          <p:nvPr/>
        </p:nvSpPr>
        <p:spPr>
          <a:xfrm>
            <a:off x="5140411" y="3595816"/>
            <a:ext cx="1853513" cy="24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5D2A6-CE11-6A42-A751-69CF25F7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00645F-0FBA-664B-9D30-544120896DEE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179072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 for a reverse proxy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6" y="2418385"/>
            <a:ext cx="7303389" cy="2702254"/>
          </a:xfrm>
        </p:spPr>
      </p:pic>
      <p:sp>
        <p:nvSpPr>
          <p:cNvPr id="3" name="Rectangle 2"/>
          <p:cNvSpPr/>
          <p:nvPr/>
        </p:nvSpPr>
        <p:spPr>
          <a:xfrm>
            <a:off x="1074764" y="5858748"/>
            <a:ext cx="2900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Source: https://kemptechnologies.com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A7F66-1485-034B-BD50-86724C36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32650"/>
            <a:ext cx="2884713" cy="79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094A6-25B6-A04A-BBC7-7D8303EFE116}"/>
              </a:ext>
            </a:extLst>
          </p:cNvPr>
          <p:cNvSpPr txBox="1"/>
          <p:nvPr/>
        </p:nvSpPr>
        <p:spPr>
          <a:xfrm>
            <a:off x="9281153" y="52838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" panose="02000503020000020003" pitchFamily="2" charset="0"/>
              </a:rPr>
              <a:t>WS17/18</a:t>
            </a:r>
          </a:p>
        </p:txBody>
      </p:sp>
    </p:spTree>
    <p:extLst>
      <p:ext uri="{BB962C8B-B14F-4D97-AF65-F5344CB8AC3E}">
        <p14:creationId xmlns:p14="http://schemas.microsoft.com/office/powerpoint/2010/main" val="2998069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6082</TotalTime>
  <Words>1045</Words>
  <Application>Microsoft Macintosh PowerPoint</Application>
  <PresentationFormat>Widescreen</PresentationFormat>
  <Paragraphs>212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Batang</vt:lpstr>
      <vt:lpstr>Arial</vt:lpstr>
      <vt:lpstr>Avenir</vt:lpstr>
      <vt:lpstr>Courier New</vt:lpstr>
      <vt:lpstr>Trebuchet MS</vt:lpstr>
      <vt:lpstr>Wingdings</vt:lpstr>
      <vt:lpstr>Wingdings 3</vt:lpstr>
      <vt:lpstr>Facet</vt:lpstr>
      <vt:lpstr>PowerPoint Presentation</vt:lpstr>
      <vt:lpstr>Outline</vt:lpstr>
      <vt:lpstr>OBJECTIVE</vt:lpstr>
      <vt:lpstr>FINAL RESULT  Example: http://netlab.inf.h-brs.de</vt:lpstr>
      <vt:lpstr>FINAL RESULT Example: http://netlab.inf.h-brs.de</vt:lpstr>
      <vt:lpstr>WHY?</vt:lpstr>
      <vt:lpstr>HOW?</vt:lpstr>
      <vt:lpstr>HOW?</vt:lpstr>
      <vt:lpstr>Diagram for a reverse proxy</vt:lpstr>
      <vt:lpstr>Scenario</vt:lpstr>
      <vt:lpstr>SCENARIO</vt:lpstr>
      <vt:lpstr>COMPONENTS</vt:lpstr>
      <vt:lpstr>DOCKER ENGINE</vt:lpstr>
      <vt:lpstr>REVERSE PROXY </vt:lpstr>
      <vt:lpstr>WEB SERVERS</vt:lpstr>
      <vt:lpstr>CERTIFICATE AUTHORITY</vt:lpstr>
      <vt:lpstr>CA CLIENT</vt:lpstr>
      <vt:lpstr>IMPLEMENTATION: Dockerfile  Create a Dockerfile doing the following 2 main tasks:   </vt:lpstr>
      <vt:lpstr>IMPLEMENTATION: Dockerfile cont.</vt:lpstr>
      <vt:lpstr>IMPLEMENTATION: Automating renewal</vt:lpstr>
      <vt:lpstr>IMPLEMENTATION: Run command</vt:lpstr>
      <vt:lpstr>IMPLEMENTATION: Managing certificates </vt:lpstr>
      <vt:lpstr>DEMOSTRATION</vt:lpstr>
      <vt:lpstr>WHAT TO-DO</vt:lpstr>
      <vt:lpstr>WHAT TO-DO</vt:lpstr>
      <vt:lpstr>CHALLENGES</vt:lpstr>
      <vt:lpstr>CHALLENGES</vt:lpstr>
      <vt:lpstr>Resources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</dc:creator>
  <cp:lastModifiedBy>Badr Ibrahim</cp:lastModifiedBy>
  <cp:revision>124</cp:revision>
  <cp:lastPrinted>2018-01-23T09:32:58Z</cp:lastPrinted>
  <dcterms:created xsi:type="dcterms:W3CDTF">2018-01-15T16:37:46Z</dcterms:created>
  <dcterms:modified xsi:type="dcterms:W3CDTF">2018-01-29T22:08:44Z</dcterms:modified>
</cp:coreProperties>
</file>