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Open Sans Bold" charset="1" panose="00000000000000000000"/>
      <p:regular r:id="rId17"/>
    </p:embeddedFont>
    <p:embeddedFont>
      <p:font typeface="Open Sans" charset="1" panose="00000000000000000000"/>
      <p:regular r:id="rId18"/>
    </p:embeddedFont>
    <p:embeddedFont>
      <p:font typeface="Poppins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70864" y="3279489"/>
            <a:ext cx="12746271" cy="254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3"/>
              </a:lnSpc>
            </a:pPr>
            <a:r>
              <a:rPr lang="en-US" b="true" sz="900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OTP VERIFICATION SYSTEM</a:t>
            </a:r>
          </a:p>
        </p:txBody>
      </p:sp>
      <p:sp>
        <p:nvSpPr>
          <p:cNvPr name="AutoShape 3" id="3"/>
          <p:cNvSpPr/>
          <p:nvPr/>
        </p:nvSpPr>
        <p:spPr>
          <a:xfrm>
            <a:off x="3527198" y="7770300"/>
            <a:ext cx="6989044" cy="0"/>
          </a:xfrm>
          <a:prstGeom prst="line">
            <a:avLst/>
          </a:prstGeom>
          <a:ln cap="flat" w="66675">
            <a:gradFill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396807" y="6999717"/>
            <a:ext cx="4315931" cy="737246"/>
            <a:chOff x="0" y="0"/>
            <a:chExt cx="2379117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79117" cy="406400"/>
            </a:xfrm>
            <a:custGeom>
              <a:avLst/>
              <a:gdLst/>
              <a:ahLst/>
              <a:cxnLst/>
              <a:rect r="r" b="b" t="t" l="l"/>
              <a:pathLst>
                <a:path h="406400" w="2379117">
                  <a:moveTo>
                    <a:pt x="2175917" y="0"/>
                  </a:moveTo>
                  <a:cubicBezTo>
                    <a:pt x="2288142" y="0"/>
                    <a:pt x="2379117" y="90976"/>
                    <a:pt x="2379117" y="203200"/>
                  </a:cubicBezTo>
                  <a:cubicBezTo>
                    <a:pt x="2379117" y="315424"/>
                    <a:pt x="2288142" y="406400"/>
                    <a:pt x="217591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379117" cy="454025"/>
            </a:xfrm>
            <a:prstGeom prst="rect">
              <a:avLst/>
            </a:prstGeom>
          </p:spPr>
          <p:txBody>
            <a:bodyPr anchor="ctr" rtlCol="false" tIns="31690" lIns="31690" bIns="31690" rIns="3169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54367" y="8594705"/>
            <a:ext cx="425077" cy="42507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429463" y="8593190"/>
            <a:ext cx="293547" cy="29354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630514" y="2132104"/>
            <a:ext cx="1137437" cy="113743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593422" y="3269541"/>
            <a:ext cx="349058" cy="34905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-418546" y="8807243"/>
            <a:ext cx="1971124" cy="197112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425708" y="3374103"/>
            <a:ext cx="345156" cy="34515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744194" y="3269541"/>
            <a:ext cx="155786" cy="15578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6362118" y="2779863"/>
            <a:ext cx="5563764" cy="41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b="true" sz="2454" spc="1389">
                <a:solidFill>
                  <a:srgbClr val="4EA46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WELCOME TO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805757" y="7137577"/>
            <a:ext cx="3498031" cy="41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Priyanka-S10205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417841" y="5379217"/>
            <a:ext cx="6337256" cy="0"/>
          </a:xfrm>
          <a:prstGeom prst="line">
            <a:avLst/>
          </a:prstGeom>
          <a:ln cap="flat" w="66675">
            <a:gradFill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802575" y="3449039"/>
            <a:ext cx="12682850" cy="189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35"/>
              </a:lnSpc>
            </a:pPr>
            <a:r>
              <a:rPr lang="en-US" sz="1330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54367" y="8594705"/>
            <a:ext cx="425077" cy="42507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82629" y="9054460"/>
            <a:ext cx="203840" cy="2038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836531" y="3923285"/>
            <a:ext cx="412262" cy="41226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18546" y="8807243"/>
            <a:ext cx="1971124" cy="19711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3648" y="2407982"/>
            <a:ext cx="5360060" cy="6850318"/>
            <a:chOff x="0" y="0"/>
            <a:chExt cx="7146747" cy="913375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248" t="0" r="1248" b="0"/>
            <a:stretch>
              <a:fillRect/>
            </a:stretch>
          </p:blipFill>
          <p:spPr>
            <a:xfrm flipH="false" flipV="false">
              <a:off x="0" y="0"/>
              <a:ext cx="7146747" cy="9133757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2986995" y="3591500"/>
            <a:ext cx="3498835" cy="4483282"/>
            <a:chOff x="0" y="0"/>
            <a:chExt cx="4665113" cy="597771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7234" r="0" b="7234"/>
            <a:stretch>
              <a:fillRect/>
            </a:stretch>
          </p:blipFill>
          <p:spPr>
            <a:xfrm flipH="false" flipV="false">
              <a:off x="0" y="0"/>
              <a:ext cx="4665113" cy="597771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7651593" y="2527612"/>
            <a:ext cx="8415794" cy="106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6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651593" y="4225989"/>
            <a:ext cx="9032971" cy="4143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9"/>
              </a:lnSpc>
            </a:pPr>
            <a:r>
              <a:rPr lang="en-US" sz="3499" b="tru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Content:</a:t>
            </a:r>
          </a:p>
          <a:p>
            <a:pPr algn="l">
              <a:lnSpc>
                <a:spcPts val="4249"/>
              </a:lnSpc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The program generates a random 6-digit OTP, sends it to the user’s email, and prompts the user to enter the OTP. The user has up to three attempts to enter the correct OTP.</a:t>
            </a:r>
          </a:p>
          <a:p>
            <a:pPr algn="l">
              <a:lnSpc>
                <a:spcPts val="5949"/>
              </a:lnSpc>
            </a:pPr>
            <a:r>
              <a:rPr lang="en-US" sz="3499" b="tru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Purpose of the system:</a:t>
            </a:r>
          </a:p>
          <a:p>
            <a:pPr algn="l" marL="0" indent="0" lvl="0">
              <a:lnSpc>
                <a:spcPts val="4249"/>
              </a:lnSpc>
              <a:spcBef>
                <a:spcPct val="0"/>
              </a:spcBef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Enhance security during user authentication processes and prevents unauthorized access.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490180" y="2071380"/>
            <a:ext cx="223236" cy="22323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684564" y="8712272"/>
            <a:ext cx="1092056" cy="109205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0696" y="2728948"/>
            <a:ext cx="8983857" cy="106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6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System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80696" y="4621511"/>
            <a:ext cx="8871816" cy="359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5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6-digit random OTP generation.</a:t>
            </a:r>
          </a:p>
          <a:p>
            <a:pPr algn="l" marL="647695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Sends OTP to user’s email address.</a:t>
            </a:r>
          </a:p>
          <a:p>
            <a:pPr algn="l" marL="647695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Verifies user-entered OTP against the generated one.</a:t>
            </a:r>
          </a:p>
          <a:p>
            <a:pPr algn="l" marL="647695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Limits the number of verification attempts.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2052828" y="2407982"/>
            <a:ext cx="5206472" cy="6850318"/>
            <a:chOff x="0" y="0"/>
            <a:chExt cx="6941963" cy="9133757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6087" r="0" b="6087"/>
            <a:stretch>
              <a:fillRect/>
            </a:stretch>
          </p:blipFill>
          <p:spPr>
            <a:xfrm flipH="false" flipV="false">
              <a:off x="0" y="0"/>
              <a:ext cx="6941963" cy="9133757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9961431" y="8092090"/>
            <a:ext cx="283334" cy="28333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91680" y="9301438"/>
            <a:ext cx="1971124" cy="19711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805426" y="1544562"/>
            <a:ext cx="223236" cy="22323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7394" y="5015735"/>
            <a:ext cx="4865968" cy="4242565"/>
            <a:chOff x="0" y="0"/>
            <a:chExt cx="1281572" cy="11173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1572" cy="1117383"/>
            </a:xfrm>
            <a:custGeom>
              <a:avLst/>
              <a:gdLst/>
              <a:ahLst/>
              <a:cxnLst/>
              <a:rect r="r" b="b" t="t" l="l"/>
              <a:pathLst>
                <a:path h="1117383" w="1281572">
                  <a:moveTo>
                    <a:pt x="31821" y="0"/>
                  </a:moveTo>
                  <a:lnTo>
                    <a:pt x="1249751" y="0"/>
                  </a:lnTo>
                  <a:cubicBezTo>
                    <a:pt x="1258191" y="0"/>
                    <a:pt x="1266284" y="3353"/>
                    <a:pt x="1272252" y="9320"/>
                  </a:cubicBezTo>
                  <a:cubicBezTo>
                    <a:pt x="1278219" y="15288"/>
                    <a:pt x="1281572" y="23381"/>
                    <a:pt x="1281572" y="31821"/>
                  </a:cubicBezTo>
                  <a:lnTo>
                    <a:pt x="1281572" y="1085563"/>
                  </a:lnTo>
                  <a:cubicBezTo>
                    <a:pt x="1281572" y="1094002"/>
                    <a:pt x="1278219" y="1102096"/>
                    <a:pt x="1272252" y="1108063"/>
                  </a:cubicBezTo>
                  <a:cubicBezTo>
                    <a:pt x="1266284" y="1114031"/>
                    <a:pt x="1258191" y="1117383"/>
                    <a:pt x="1249751" y="1117383"/>
                  </a:cubicBezTo>
                  <a:lnTo>
                    <a:pt x="31821" y="1117383"/>
                  </a:lnTo>
                  <a:cubicBezTo>
                    <a:pt x="23381" y="1117383"/>
                    <a:pt x="15288" y="1114031"/>
                    <a:pt x="9320" y="1108063"/>
                  </a:cubicBezTo>
                  <a:cubicBezTo>
                    <a:pt x="3353" y="1102096"/>
                    <a:pt x="0" y="1094002"/>
                    <a:pt x="0" y="1085563"/>
                  </a:cubicBezTo>
                  <a:lnTo>
                    <a:pt x="0" y="31821"/>
                  </a:lnTo>
                  <a:cubicBezTo>
                    <a:pt x="0" y="23381"/>
                    <a:pt x="3353" y="15288"/>
                    <a:pt x="9320" y="9320"/>
                  </a:cubicBezTo>
                  <a:cubicBezTo>
                    <a:pt x="15288" y="3353"/>
                    <a:pt x="23381" y="0"/>
                    <a:pt x="318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281572" cy="1145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11016" y="5015735"/>
            <a:ext cx="4865968" cy="4242565"/>
            <a:chOff x="0" y="0"/>
            <a:chExt cx="1281572" cy="1117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1572" cy="1117383"/>
            </a:xfrm>
            <a:custGeom>
              <a:avLst/>
              <a:gdLst/>
              <a:ahLst/>
              <a:cxnLst/>
              <a:rect r="r" b="b" t="t" l="l"/>
              <a:pathLst>
                <a:path h="1117383" w="1281572">
                  <a:moveTo>
                    <a:pt x="31821" y="0"/>
                  </a:moveTo>
                  <a:lnTo>
                    <a:pt x="1249751" y="0"/>
                  </a:lnTo>
                  <a:cubicBezTo>
                    <a:pt x="1258191" y="0"/>
                    <a:pt x="1266284" y="3353"/>
                    <a:pt x="1272252" y="9320"/>
                  </a:cubicBezTo>
                  <a:cubicBezTo>
                    <a:pt x="1278219" y="15288"/>
                    <a:pt x="1281572" y="23381"/>
                    <a:pt x="1281572" y="31821"/>
                  </a:cubicBezTo>
                  <a:lnTo>
                    <a:pt x="1281572" y="1085563"/>
                  </a:lnTo>
                  <a:cubicBezTo>
                    <a:pt x="1281572" y="1094002"/>
                    <a:pt x="1278219" y="1102096"/>
                    <a:pt x="1272252" y="1108063"/>
                  </a:cubicBezTo>
                  <a:cubicBezTo>
                    <a:pt x="1266284" y="1114031"/>
                    <a:pt x="1258191" y="1117383"/>
                    <a:pt x="1249751" y="1117383"/>
                  </a:cubicBezTo>
                  <a:lnTo>
                    <a:pt x="31821" y="1117383"/>
                  </a:lnTo>
                  <a:cubicBezTo>
                    <a:pt x="23381" y="1117383"/>
                    <a:pt x="15288" y="1114031"/>
                    <a:pt x="9320" y="1108063"/>
                  </a:cubicBezTo>
                  <a:cubicBezTo>
                    <a:pt x="3353" y="1102096"/>
                    <a:pt x="0" y="1094002"/>
                    <a:pt x="0" y="1085563"/>
                  </a:cubicBezTo>
                  <a:lnTo>
                    <a:pt x="0" y="31821"/>
                  </a:lnTo>
                  <a:cubicBezTo>
                    <a:pt x="0" y="23381"/>
                    <a:pt x="3353" y="15288"/>
                    <a:pt x="9320" y="9320"/>
                  </a:cubicBezTo>
                  <a:cubicBezTo>
                    <a:pt x="15288" y="3353"/>
                    <a:pt x="23381" y="0"/>
                    <a:pt x="318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281572" cy="1145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54638" y="5015735"/>
            <a:ext cx="4865968" cy="4242565"/>
            <a:chOff x="0" y="0"/>
            <a:chExt cx="1281572" cy="1117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1572" cy="1117383"/>
            </a:xfrm>
            <a:custGeom>
              <a:avLst/>
              <a:gdLst/>
              <a:ahLst/>
              <a:cxnLst/>
              <a:rect r="r" b="b" t="t" l="l"/>
              <a:pathLst>
                <a:path h="1117383" w="1281572">
                  <a:moveTo>
                    <a:pt x="31821" y="0"/>
                  </a:moveTo>
                  <a:lnTo>
                    <a:pt x="1249751" y="0"/>
                  </a:lnTo>
                  <a:cubicBezTo>
                    <a:pt x="1258191" y="0"/>
                    <a:pt x="1266284" y="3353"/>
                    <a:pt x="1272252" y="9320"/>
                  </a:cubicBezTo>
                  <a:cubicBezTo>
                    <a:pt x="1278219" y="15288"/>
                    <a:pt x="1281572" y="23381"/>
                    <a:pt x="1281572" y="31821"/>
                  </a:cubicBezTo>
                  <a:lnTo>
                    <a:pt x="1281572" y="1085563"/>
                  </a:lnTo>
                  <a:cubicBezTo>
                    <a:pt x="1281572" y="1094002"/>
                    <a:pt x="1278219" y="1102096"/>
                    <a:pt x="1272252" y="1108063"/>
                  </a:cubicBezTo>
                  <a:cubicBezTo>
                    <a:pt x="1266284" y="1114031"/>
                    <a:pt x="1258191" y="1117383"/>
                    <a:pt x="1249751" y="1117383"/>
                  </a:cubicBezTo>
                  <a:lnTo>
                    <a:pt x="31821" y="1117383"/>
                  </a:lnTo>
                  <a:cubicBezTo>
                    <a:pt x="23381" y="1117383"/>
                    <a:pt x="15288" y="1114031"/>
                    <a:pt x="9320" y="1108063"/>
                  </a:cubicBezTo>
                  <a:cubicBezTo>
                    <a:pt x="3353" y="1102096"/>
                    <a:pt x="0" y="1094002"/>
                    <a:pt x="0" y="1085563"/>
                  </a:cubicBezTo>
                  <a:lnTo>
                    <a:pt x="0" y="31821"/>
                  </a:lnTo>
                  <a:cubicBezTo>
                    <a:pt x="0" y="23381"/>
                    <a:pt x="3353" y="15288"/>
                    <a:pt x="9320" y="9320"/>
                  </a:cubicBezTo>
                  <a:cubicBezTo>
                    <a:pt x="15288" y="3353"/>
                    <a:pt x="23381" y="0"/>
                    <a:pt x="318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281572" cy="1145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61163" y="3688691"/>
            <a:ext cx="243672" cy="24367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874981" y="3688691"/>
            <a:ext cx="243672" cy="24367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004835" y="3354631"/>
            <a:ext cx="408184" cy="40818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66798" y="3354631"/>
            <a:ext cx="408184" cy="40818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738627" y="8934113"/>
            <a:ext cx="1971124" cy="197112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843947" y="2408198"/>
            <a:ext cx="1260010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</a:pPr>
            <a:r>
              <a:rPr lang="en-US" sz="6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Implementation Overview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186832" y="5518027"/>
            <a:ext cx="3427091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b="true" sz="3299" spc="2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Programming Language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158956" y="5518027"/>
            <a:ext cx="3970089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b="true" sz="3299" spc="2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Libraries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02532" y="6711568"/>
            <a:ext cx="3795692" cy="498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9"/>
              </a:lnSpc>
              <a:spcBef>
                <a:spcPct val="0"/>
              </a:spcBef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246154" y="6076612"/>
            <a:ext cx="3795692" cy="263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9"/>
              </a:lnSpc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random - For OTP generation.</a:t>
            </a:r>
          </a:p>
          <a:p>
            <a:pPr algn="ctr" marL="0" indent="0" lvl="0">
              <a:lnSpc>
                <a:spcPts val="4249"/>
              </a:lnSpc>
              <a:spcBef>
                <a:spcPct val="0"/>
              </a:spcBef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smtplib and email.message - For sending emails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489776" y="5518027"/>
            <a:ext cx="3795692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b="true" sz="3299" spc="2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Architecture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491384" y="6076612"/>
            <a:ext cx="3795692" cy="209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9"/>
              </a:lnSpc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OTP Generation → Email Sending → User Input → OTP Verification.</a:t>
            </a:r>
          </a:p>
          <a:p>
            <a:pPr algn="ctr" marL="0" indent="0" lvl="0">
              <a:lnSpc>
                <a:spcPts val="42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42989" y="2437672"/>
            <a:ext cx="1285686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</a:pPr>
            <a:r>
              <a:rPr lang="en-US" sz="6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Functions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74727" y="4266135"/>
            <a:ext cx="11938546" cy="461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490" indent="-291245" lvl="1">
              <a:lnSpc>
                <a:spcPts val="4586"/>
              </a:lnSpc>
              <a:buFont typeface="Arial"/>
              <a:buChar char="•"/>
            </a:pPr>
            <a:r>
              <a:rPr lang="en-US" sz="2697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generate_otp():</a:t>
            </a:r>
          </a:p>
          <a:p>
            <a:pPr algn="l">
              <a:lnSpc>
                <a:spcPts val="4586"/>
              </a:lnSpc>
            </a:pPr>
            <a:r>
              <a:rPr lang="en-US" sz="2697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 Generates a 6-digit random OTP.</a:t>
            </a:r>
          </a:p>
          <a:p>
            <a:pPr algn="l" marL="582490" indent="-291245" lvl="1">
              <a:lnSpc>
                <a:spcPts val="4586"/>
              </a:lnSpc>
              <a:buFont typeface="Arial"/>
              <a:buChar char="•"/>
            </a:pPr>
            <a:r>
              <a:rPr lang="en-US" sz="2697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send_email(to_mail, otp):</a:t>
            </a:r>
          </a:p>
          <a:p>
            <a:pPr algn="l">
              <a:lnSpc>
                <a:spcPts val="4586"/>
              </a:lnSpc>
            </a:pPr>
            <a:r>
              <a:rPr lang="en-US" sz="2697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 Sends OTP to the user's email address using SMTP for communication.</a:t>
            </a:r>
          </a:p>
          <a:p>
            <a:pPr algn="l" marL="582490" indent="-291245" lvl="1">
              <a:lnSpc>
                <a:spcPts val="4586"/>
              </a:lnSpc>
              <a:buFont typeface="Arial"/>
              <a:buChar char="•"/>
            </a:pPr>
            <a:r>
              <a:rPr lang="en-US" sz="2697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97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verify_otp(otp, user_input):</a:t>
            </a:r>
          </a:p>
          <a:p>
            <a:pPr algn="l">
              <a:lnSpc>
                <a:spcPts val="4586"/>
              </a:lnSpc>
            </a:pPr>
            <a:r>
              <a:rPr lang="en-US" sz="2697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  Verifies OTP with the user_input.</a:t>
            </a:r>
          </a:p>
          <a:p>
            <a:pPr algn="l" marL="582490" indent="-291245" lvl="1">
              <a:lnSpc>
                <a:spcPts val="4586"/>
              </a:lnSpc>
              <a:buFont typeface="Arial"/>
              <a:buChar char="•"/>
            </a:pPr>
            <a:r>
              <a:rPr lang="en-US" sz="2697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main():</a:t>
            </a:r>
          </a:p>
          <a:p>
            <a:pPr algn="l">
              <a:lnSpc>
                <a:spcPts val="4586"/>
              </a:lnSpc>
            </a:pPr>
            <a:r>
              <a:rPr lang="en-US" sz="2697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  Integrates all functions and implements the flow of the system.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817096" y="2854692"/>
            <a:ext cx="223236" cy="22323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339407" y="7193295"/>
            <a:ext cx="345156" cy="3451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42989" y="500062"/>
            <a:ext cx="1285686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</a:pPr>
            <a:r>
              <a:rPr lang="en-US" sz="6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Test Cases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61660" y="2081408"/>
            <a:ext cx="13509837" cy="12352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744" indent="-245372" lvl="1">
              <a:lnSpc>
                <a:spcPts val="3864"/>
              </a:lnSpc>
              <a:buFont typeface="Arial"/>
              <a:buChar char="•"/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Verify successful email sending.</a:t>
            </a:r>
          </a:p>
          <a:p>
            <a:pPr algn="l">
              <a:lnSpc>
                <a:spcPts val="3864"/>
              </a:lnSpc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Input: Provide a valid email address.</a:t>
            </a:r>
          </a:p>
          <a:p>
            <a:pPr algn="l">
              <a:lnSpc>
                <a:spcPts val="3864"/>
              </a:lnSpc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Output: Prints “OTP Sent Successfully.” and the recipient receives the email.</a:t>
            </a:r>
          </a:p>
          <a:p>
            <a:pPr algn="l" marL="490744" indent="-245372" lvl="1">
              <a:lnSpc>
                <a:spcPts val="3864"/>
              </a:lnSpc>
              <a:buFont typeface="Arial"/>
              <a:buChar char="•"/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Handling invalid email address.</a:t>
            </a:r>
          </a:p>
          <a:p>
            <a:pPr algn="l">
              <a:lnSpc>
                <a:spcPts val="3864"/>
              </a:lnSpc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Input: Provide an invalid email address.</a:t>
            </a:r>
          </a:p>
          <a:p>
            <a:pPr algn="l">
              <a:lnSpc>
                <a:spcPts val="3864"/>
              </a:lnSpc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 Output: Prints an appropriate error message.</a:t>
            </a:r>
          </a:p>
          <a:p>
            <a:pPr algn="l" marL="490744" indent="-245372" lvl="1">
              <a:lnSpc>
                <a:spcPts val="3864"/>
              </a:lnSpc>
              <a:buFont typeface="Arial"/>
              <a:buChar char="•"/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Verify correct OTP entry.</a:t>
            </a:r>
          </a:p>
          <a:p>
            <a:pPr algn="l">
              <a:lnSpc>
                <a:spcPts val="3864"/>
              </a:lnSpc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Input: Provide the generated OTP.</a:t>
            </a:r>
          </a:p>
          <a:p>
            <a:pPr algn="l">
              <a:lnSpc>
                <a:spcPts val="3864"/>
              </a:lnSpc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 Output: Grants access and prints “Access granted.”</a:t>
            </a:r>
          </a:p>
          <a:p>
            <a:pPr algn="l" marL="490744" indent="-245372" lvl="1">
              <a:lnSpc>
                <a:spcPts val="3864"/>
              </a:lnSpc>
              <a:buFont typeface="Arial"/>
              <a:buChar char="•"/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Verify incorrect OTP entry.</a:t>
            </a:r>
          </a:p>
          <a:p>
            <a:pPr algn="l">
              <a:lnSpc>
                <a:spcPts val="3864"/>
              </a:lnSpc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Input: Provide the incorrect OTP.</a:t>
            </a:r>
          </a:p>
          <a:p>
            <a:pPr algn="l">
              <a:lnSpc>
                <a:spcPts val="3864"/>
              </a:lnSpc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 Output: Prints “Incorrect OTP. You have X attempt(s) left.” and reduces the attempt count.</a:t>
            </a:r>
          </a:p>
          <a:p>
            <a:pPr algn="l" marL="490744" indent="-245372" lvl="1">
              <a:lnSpc>
                <a:spcPts val="3864"/>
              </a:lnSpc>
              <a:buFont typeface="Arial"/>
              <a:buChar char="•"/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Verify after exceeding attempts.</a:t>
            </a:r>
          </a:p>
          <a:p>
            <a:pPr algn="l">
              <a:lnSpc>
                <a:spcPts val="3864"/>
              </a:lnSpc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Input: Enter incorrect OTP’s 3 times.</a:t>
            </a:r>
          </a:p>
          <a:p>
            <a:pPr algn="l">
              <a:lnSpc>
                <a:spcPts val="3864"/>
              </a:lnSpc>
            </a:pPr>
            <a:r>
              <a:rPr lang="en-US" sz="2273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     Output: Prints “Access denied. Too many incorrect attempts.”</a:t>
            </a:r>
          </a:p>
          <a:p>
            <a:pPr algn="l">
              <a:lnSpc>
                <a:spcPts val="3864"/>
              </a:lnSpc>
            </a:pPr>
          </a:p>
          <a:p>
            <a:pPr algn="l">
              <a:lnSpc>
                <a:spcPts val="3864"/>
              </a:lnSpc>
            </a:pPr>
          </a:p>
          <a:p>
            <a:pPr algn="l">
              <a:lnSpc>
                <a:spcPts val="3864"/>
              </a:lnSpc>
            </a:pPr>
          </a:p>
          <a:p>
            <a:pPr algn="l">
              <a:lnSpc>
                <a:spcPts val="3864"/>
              </a:lnSpc>
            </a:pPr>
          </a:p>
          <a:p>
            <a:pPr algn="l">
              <a:lnSpc>
                <a:spcPts val="3864"/>
              </a:lnSpc>
            </a:pPr>
          </a:p>
          <a:p>
            <a:pPr algn="l">
              <a:lnSpc>
                <a:spcPts val="3864"/>
              </a:lnSpc>
            </a:pPr>
          </a:p>
          <a:p>
            <a:pPr algn="l">
              <a:lnSpc>
                <a:spcPts val="3864"/>
              </a:lnSpc>
            </a:pPr>
          </a:p>
          <a:p>
            <a:pPr algn="l">
              <a:lnSpc>
                <a:spcPts val="3864"/>
              </a:lnSpc>
            </a:pPr>
          </a:p>
          <a:p>
            <a:pPr algn="l">
              <a:lnSpc>
                <a:spcPts val="4884"/>
              </a:lnSpc>
            </a:pPr>
          </a:p>
          <a:p>
            <a:pPr algn="l">
              <a:lnSpc>
                <a:spcPts val="4884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817096" y="2854692"/>
            <a:ext cx="223236" cy="22323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511986" y="7536202"/>
            <a:ext cx="345156" cy="3451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0696" y="2712691"/>
            <a:ext cx="8983857" cy="106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6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Dependencies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80696" y="4367128"/>
            <a:ext cx="8871816" cy="418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9"/>
              </a:lnSpc>
            </a:pPr>
            <a:r>
              <a:rPr lang="en-US" sz="32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Libraries required are:</a:t>
            </a:r>
          </a:p>
          <a:p>
            <a:pPr algn="l" marL="712464" indent="-356232" lvl="1">
              <a:lnSpc>
                <a:spcPts val="5609"/>
              </a:lnSpc>
              <a:buFont typeface="Arial"/>
              <a:buChar char="•"/>
            </a:pPr>
            <a:r>
              <a:rPr lang="en-US" sz="32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random: Used for generating the OTP.</a:t>
            </a:r>
          </a:p>
          <a:p>
            <a:pPr algn="l" marL="712464" indent="-356232" lvl="1">
              <a:lnSpc>
                <a:spcPts val="5609"/>
              </a:lnSpc>
              <a:buFont typeface="Arial"/>
              <a:buChar char="•"/>
            </a:pPr>
            <a:r>
              <a:rPr lang="en-US" sz="32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smtplib: Used for sending emails through the SMTP protocol.</a:t>
            </a:r>
          </a:p>
          <a:p>
            <a:pPr algn="l" marL="712464" indent="-356232" lvl="1">
              <a:lnSpc>
                <a:spcPts val="5609"/>
              </a:lnSpc>
              <a:buFont typeface="Arial"/>
              <a:buChar char="•"/>
            </a:pPr>
            <a:r>
              <a:rPr lang="en-US" sz="32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email.message: Used to create email message.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434198" y="2516836"/>
            <a:ext cx="7308480" cy="4233479"/>
            <a:chOff x="0" y="0"/>
            <a:chExt cx="9744640" cy="5644639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6610" r="0" b="6610"/>
            <a:stretch>
              <a:fillRect/>
            </a:stretch>
          </p:blipFill>
          <p:spPr>
            <a:xfrm flipH="false" flipV="false">
              <a:off x="0" y="0"/>
              <a:ext cx="9744640" cy="5644639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8920764" y="1736979"/>
            <a:ext cx="223236" cy="22323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6122" y="7826176"/>
            <a:ext cx="345156" cy="3451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2404" y="2228073"/>
            <a:ext cx="7122592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45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Challenges and Solutions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844347" y="2619147"/>
            <a:ext cx="4414953" cy="6005381"/>
            <a:chOff x="0" y="0"/>
            <a:chExt cx="5886604" cy="8007175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4687" r="0" b="4687"/>
            <a:stretch>
              <a:fillRect/>
            </a:stretch>
          </p:blipFill>
          <p:spPr>
            <a:xfrm flipH="false" flipV="false">
              <a:off x="0" y="0"/>
              <a:ext cx="5886604" cy="8007175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612404" y="4321264"/>
            <a:ext cx="8714946" cy="4303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561" indent="-274280" lvl="1">
              <a:lnSpc>
                <a:spcPts val="4319"/>
              </a:lnSpc>
              <a:buFont typeface="Arial"/>
              <a:buChar char="•"/>
            </a:pPr>
            <a:r>
              <a:rPr lang="en-US" b="true" sz="2540" spc="165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Challenge:</a:t>
            </a:r>
          </a:p>
          <a:p>
            <a:pPr algn="l">
              <a:lnSpc>
                <a:spcPts val="4319"/>
              </a:lnSpc>
            </a:pPr>
            <a:r>
              <a:rPr lang="en-US" sz="2540" spc="165" b="true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      Handling invalid email addresses.</a:t>
            </a:r>
          </a:p>
          <a:p>
            <a:pPr algn="l" marL="548561" indent="-274280" lvl="1">
              <a:lnSpc>
                <a:spcPts val="4319"/>
              </a:lnSpc>
              <a:buFont typeface="Arial"/>
              <a:buChar char="•"/>
            </a:pPr>
            <a:r>
              <a:rPr lang="en-US" b="true" sz="2540" spc="165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Solution:</a:t>
            </a:r>
          </a:p>
          <a:p>
            <a:pPr algn="l">
              <a:lnSpc>
                <a:spcPts val="4319"/>
              </a:lnSpc>
            </a:pPr>
            <a:r>
              <a:rPr lang="en-US" sz="2540" spc="165" b="true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      Use error handling with try-except block.</a:t>
            </a:r>
          </a:p>
          <a:p>
            <a:pPr algn="l" marL="548561" indent="-274280" lvl="1">
              <a:lnSpc>
                <a:spcPts val="4319"/>
              </a:lnSpc>
              <a:buFont typeface="Arial"/>
              <a:buChar char="•"/>
            </a:pPr>
            <a:r>
              <a:rPr lang="en-US" b="true" sz="2540" spc="165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Challenge:</a:t>
            </a:r>
          </a:p>
          <a:p>
            <a:pPr algn="l">
              <a:lnSpc>
                <a:spcPts val="4319"/>
              </a:lnSpc>
            </a:pPr>
            <a:r>
              <a:rPr lang="en-US" sz="2540" spc="165" b="true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Preventing using many attempts.</a:t>
            </a:r>
          </a:p>
          <a:p>
            <a:pPr algn="l" marL="548561" indent="-274280" lvl="1">
              <a:lnSpc>
                <a:spcPts val="4319"/>
              </a:lnSpc>
              <a:buFont typeface="Arial"/>
              <a:buChar char="•"/>
            </a:pPr>
            <a:r>
              <a:rPr lang="en-US" b="true" sz="2540" spc="165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Solution:</a:t>
            </a:r>
          </a:p>
          <a:p>
            <a:pPr algn="l">
              <a:lnSpc>
                <a:spcPts val="4319"/>
              </a:lnSpc>
            </a:pPr>
            <a:r>
              <a:rPr lang="en-US" b="true" sz="2540" spc="165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Limit the number of verification attempts.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154900" y="1659900"/>
            <a:ext cx="223236" cy="22323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91680" y="9301438"/>
            <a:ext cx="1971124" cy="19711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3251" y="2111737"/>
            <a:ext cx="896657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7"/>
              </a:lnSpc>
            </a:pPr>
            <a:r>
              <a:rPr lang="en-US" sz="50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143251" y="3725862"/>
            <a:ext cx="8871816" cy="2673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2" indent="-377821" lvl="1">
              <a:lnSpc>
                <a:spcPts val="5949"/>
              </a:lnSpc>
              <a:spcBef>
                <a:spcPct val="0"/>
              </a:spcBef>
              <a:buFont typeface="Arial"/>
              <a:buChar char="•"/>
            </a:pPr>
            <a:r>
              <a:rPr lang="en-US" sz="3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Succ</a:t>
            </a:r>
            <a:r>
              <a:rPr lang="en-US" sz="349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essfully implemented an OTP Verification System.</a:t>
            </a:r>
          </a:p>
          <a:p>
            <a:pPr algn="l" marL="755642" indent="-377821" lvl="1">
              <a:lnSpc>
                <a:spcPts val="594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Validated through extensive test cases.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322873" y="-227910"/>
            <a:ext cx="6630910" cy="10742820"/>
            <a:chOff x="0" y="0"/>
            <a:chExt cx="8841213" cy="1432376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3677" t="0" r="3677" b="0"/>
            <a:stretch>
              <a:fillRect/>
            </a:stretch>
          </p:blipFill>
          <p:spPr>
            <a:xfrm flipH="false" flipV="false">
              <a:off x="0" y="0"/>
              <a:ext cx="8841213" cy="14323760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7668680" y="805464"/>
            <a:ext cx="223236" cy="22323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707826" y="7979127"/>
            <a:ext cx="345156" cy="3451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DAGbIoUTJE8</dc:identifier>
  <dcterms:modified xsi:type="dcterms:W3CDTF">2011-08-01T06:04:30Z</dcterms:modified>
  <cp:revision>1</cp:revision>
  <dc:title>Home</dc:title>
</cp:coreProperties>
</file>