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29" r:id="rId7"/>
    <p:sldId id="336" r:id="rId8"/>
    <p:sldId id="338" r:id="rId9"/>
    <p:sldId id="3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p:scale>
          <a:sx n="70" d="100"/>
          <a:sy n="70" d="100"/>
        </p:scale>
        <p:origin x="2640" y="94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27/10/2024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27/10/2024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herts.instructure.com/groups/115151/users/266104"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herts.instructure.com/groups/115151/users/279080" TargetMode="External"/><Relationship Id="rId4" Type="http://schemas.openxmlformats.org/officeDocument/2006/relationships/hyperlink" Target="https://herts.instructure.com/groups/115151/users/27927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herts.instructure.com/groups/115151/users/266104"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herts.instructure.com/groups/115151/users/279080" TargetMode="External"/><Relationship Id="rId4" Type="http://schemas.openxmlformats.org/officeDocument/2006/relationships/hyperlink" Target="https://herts.instructure.com/groups/115151/users/27927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be approved. I.e., did you get a confirmation email stating you have an assigned dataset (as per those listed in UH 365 </a:t>
            </a:r>
            <a:r>
              <a:rPr lang="en-GB" dirty="0" err="1">
                <a:solidFill>
                  <a:srgbClr val="FF0000"/>
                </a:solidFill>
              </a:rPr>
              <a:t>Sharepoint</a:t>
            </a:r>
            <a:r>
              <a:rPr lang="en-GB" dirty="0">
                <a:solidFill>
                  <a:srgbClr val="FF0000"/>
                </a:solidFill>
              </a:rPr>
              <a:t> LIST)?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A180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A180                   Names of Student Attendees  (all group should attend to get feedback): ChanBasha Badvel, </a:t>
            </a:r>
            <a:r>
              <a:rPr lang="en-US" dirty="0">
                <a:hlinkClick r:id="rId3">
                  <a:extLst>
                    <a:ext uri="{A12FA001-AC4F-418D-AE19-62706E023703}">
                      <ahyp:hlinkClr xmlns:ahyp="http://schemas.microsoft.com/office/drawing/2018/hyperlinkcolor" val="tx"/>
                    </a:ext>
                  </a:extLst>
                </a:hlinkClick>
              </a:rPr>
              <a:t>Naveen Kumar Reddy Baina</a:t>
            </a:r>
            <a:r>
              <a:rPr lang="en-US" dirty="0"/>
              <a:t>, </a:t>
            </a:r>
            <a:r>
              <a:rPr lang="en-US" dirty="0">
                <a:hlinkClick r:id="rId4">
                  <a:extLst>
                    <a:ext uri="{A12FA001-AC4F-418D-AE19-62706E023703}">
                      <ahyp:hlinkClr xmlns:ahyp="http://schemas.microsoft.com/office/drawing/2018/hyperlinkcolor" val="tx"/>
                    </a:ext>
                  </a:extLst>
                </a:hlinkClick>
              </a:rPr>
              <a:t>Rajesh Jagathi</a:t>
            </a:r>
            <a:r>
              <a:rPr lang="en-US" dirty="0"/>
              <a:t>, </a:t>
            </a:r>
            <a:r>
              <a:rPr lang="en-US" dirty="0">
                <a:hlinkClick r:id="rId5">
                  <a:extLst>
                    <a:ext uri="{A12FA001-AC4F-418D-AE19-62706E023703}">
                      <ahyp:hlinkClr xmlns:ahyp="http://schemas.microsoft.com/office/drawing/2018/hyperlinkcolor" val="tx"/>
                    </a:ext>
                  </a:extLst>
                </a:hlinkClick>
              </a:rPr>
              <a:t>Pavani Aragondam</a:t>
            </a:r>
            <a:r>
              <a:rPr lang="en-US" dirty="0"/>
              <a:t>, Ramana Reddy Vemireddy</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86967"/>
            <a:ext cx="10110240" cy="622676"/>
          </a:xfrm>
        </p:spPr>
        <p:txBody>
          <a:bodyPr vert="horz" lIns="0" tIns="0" rIns="0" bIns="0" rtlCol="0" anchor="t">
            <a:noAutofit/>
          </a:bodyPr>
          <a:lstStyle/>
          <a:p>
            <a:r>
              <a:rPr lang="en-US" dirty="0"/>
              <a:t>Dataset </a:t>
            </a:r>
            <a:r>
              <a:rPr lang="en-US" dirty="0">
                <a:solidFill>
                  <a:srgbClr val="203232"/>
                </a:solidFill>
              </a:rPr>
              <a:t>ID: </a:t>
            </a:r>
            <a:r>
              <a:rPr lang="en-US" b="0" dirty="0"/>
              <a:t>DS150</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A180                   Names of Student Group Attendees: ChanBasha Badvel, </a:t>
            </a:r>
            <a:r>
              <a:rPr lang="en-US" dirty="0">
                <a:hlinkClick r:id="rId3">
                  <a:extLst>
                    <a:ext uri="{A12FA001-AC4F-418D-AE19-62706E023703}">
                      <ahyp:hlinkClr xmlns:ahyp="http://schemas.microsoft.com/office/drawing/2018/hyperlinkcolor" val="tx"/>
                    </a:ext>
                  </a:extLst>
                </a:hlinkClick>
              </a:rPr>
              <a:t>Naveen Kumar Reddy Baina</a:t>
            </a:r>
            <a:r>
              <a:rPr lang="en-US" dirty="0"/>
              <a:t>, </a:t>
            </a:r>
            <a:r>
              <a:rPr lang="en-US" dirty="0">
                <a:hlinkClick r:id="rId4">
                  <a:extLst>
                    <a:ext uri="{A12FA001-AC4F-418D-AE19-62706E023703}">
                      <ahyp:hlinkClr xmlns:ahyp="http://schemas.microsoft.com/office/drawing/2018/hyperlinkcolor" val="tx"/>
                    </a:ext>
                  </a:extLst>
                </a:hlinkClick>
              </a:rPr>
              <a:t>Rajesh Jagathi</a:t>
            </a:r>
            <a:r>
              <a:rPr lang="en-US" dirty="0"/>
              <a:t>, </a:t>
            </a:r>
            <a:r>
              <a:rPr lang="en-US" dirty="0">
                <a:hlinkClick r:id="rId5">
                  <a:extLst>
                    <a:ext uri="{A12FA001-AC4F-418D-AE19-62706E023703}">
                      <ahyp:hlinkClr xmlns:ahyp="http://schemas.microsoft.com/office/drawing/2018/hyperlinkcolor" val="tx"/>
                    </a:ext>
                  </a:extLst>
                </a:hlinkClick>
              </a:rPr>
              <a:t>Pavani Aragondam</a:t>
            </a:r>
            <a:r>
              <a:rPr lang="en-US" dirty="0"/>
              <a:t>, Ramana Reddy Vemireddy</a:t>
            </a:r>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Length of Hospital Stay  varies based on severity of patient.  </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dirty="0">
                <a:latin typeface="Calibri"/>
                <a:cs typeface="Calibri"/>
              </a:rPr>
              <a:t>Time</a:t>
            </a:r>
            <a:r>
              <a:rPr lang="en-US" sz="2400" b="0" dirty="0">
                <a:latin typeface="Calibri"/>
                <a:cs typeface="Calibri"/>
              </a:rPr>
              <a:t> (Year)</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dirty="0">
                <a:latin typeface="Calibri"/>
                <a:cs typeface="Calibri"/>
              </a:rPr>
              <a:t>Ordinal  </a:t>
            </a:r>
            <a:r>
              <a:rPr lang="en-US" sz="2400" b="0" dirty="0">
                <a:latin typeface="Calibri"/>
                <a:cs typeface="Calibri"/>
              </a:rPr>
              <a:t>(as it represents a sequence of years)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dirty="0">
                <a:latin typeface="Calibri"/>
                <a:cs typeface="Calibri"/>
              </a:rPr>
              <a:t>Length of Hospital stay</a:t>
            </a:r>
            <a:br>
              <a:rPr lang="en-US" sz="2400" dirty="0">
                <a:latin typeface="Calibri"/>
                <a:cs typeface="Calibri"/>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dirty="0">
                <a:latin typeface="Calibri"/>
                <a:cs typeface="Calibri"/>
              </a:rPr>
              <a:t>Interval/measurement data </a:t>
            </a:r>
            <a:r>
              <a:rPr lang="en-US" sz="2400" b="0" dirty="0">
                <a:latin typeface="Calibri"/>
                <a:cs typeface="Calibri"/>
              </a:rPr>
              <a:t>(as it is measured in days)</a:t>
            </a:r>
            <a:endParaRPr lang="en-US" sz="2400" b="0" dirty="0">
              <a:solidFill>
                <a:srgbClr val="FF0000"/>
              </a:solidFill>
              <a:latin typeface="Calibri"/>
              <a:cs typeface="Calibri"/>
            </a:endParaRP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A180</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775703" y="2630894"/>
            <a:ext cx="10640594" cy="931173"/>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dirty="0">
                <a:effectLst/>
                <a:latin typeface="Calibri" panose="020F0502020204030204" pitchFamily="34" charset="0"/>
                <a:ea typeface="Calibri" panose="020F0502020204030204" pitchFamily="34" charset="0"/>
                <a:cs typeface="Times New Roman" panose="02020603050405020304" pitchFamily="18" charset="0"/>
              </a:rPr>
              <a:t>Length of Hospital stay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GB" sz="2400" dirty="0">
                <a:effectLst/>
                <a:latin typeface="Calibri" panose="020F0502020204030204" pitchFamily="34" charset="0"/>
                <a:ea typeface="Calibri" panose="020F0502020204030204" pitchFamily="34" charset="0"/>
                <a:cs typeface="Times New Roman" panose="02020603050405020304" pitchFamily="18" charset="0"/>
              </a:rPr>
              <a:t>Time?.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Your wording will come directly from your RQ. This is the formal way of reporting the results of your inferential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a:lnSpc>
                <a:spcPct val="100000"/>
              </a:lnSpc>
            </a:pPr>
            <a:endParaRPr lang="en-GB" sz="2400" b="0" dirty="0">
              <a:latin typeface="Calibri"/>
              <a:cs typeface="Calibri"/>
            </a:endParaRPr>
          </a:p>
          <a:p>
            <a:pPr>
              <a:lnSpc>
                <a:spcPct val="100000"/>
              </a:lnSpc>
            </a:pPr>
            <a:endParaRPr lang="en-GB" sz="24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142505" y="2480269"/>
            <a:ext cx="11685319" cy="1537244"/>
          </a:xfrm>
          <a:ln>
            <a:solidFill>
              <a:schemeClr val="accent1"/>
            </a:solidFill>
          </a:ln>
        </p:spPr>
        <p:txBody>
          <a:bodyPr>
            <a:normAutofit/>
          </a:bodyPr>
          <a:lstStyle/>
          <a:p>
            <a:pPr>
              <a:lnSpc>
                <a:spcPts val="2160"/>
              </a:lnSpc>
            </a:pPr>
            <a:r>
              <a:rPr lang="en-GB" sz="2000" b="0" spc="0" dirty="0">
                <a:latin typeface="+mn-lt"/>
              </a:rPr>
              <a:t>1.  Null hypothesis (H</a:t>
            </a:r>
            <a:r>
              <a:rPr lang="en-GB" sz="2000" b="0" i="1" spc="0" baseline="-25000" dirty="0">
                <a:latin typeface="+mn-lt"/>
              </a:rPr>
              <a:t>o</a:t>
            </a:r>
            <a:r>
              <a:rPr lang="en-GB" sz="2000" b="0" spc="0" dirty="0">
                <a:latin typeface="+mn-lt"/>
              </a:rPr>
              <a:t>): T</a:t>
            </a:r>
            <a:r>
              <a:rPr lang="en-GB" sz="2000" b="0" spc="0" dirty="0"/>
              <a:t>here </a:t>
            </a:r>
            <a:r>
              <a:rPr lang="en-GB" sz="2000" spc="0" dirty="0"/>
              <a:t>is no </a:t>
            </a:r>
            <a:r>
              <a:rPr lang="en-GB" sz="2000" b="0" spc="0" dirty="0"/>
              <a:t>correlation between </a:t>
            </a:r>
            <a:r>
              <a:rPr lang="en-GB" sz="2000" spc="0" dirty="0"/>
              <a:t>Length of Hospital Stay </a:t>
            </a:r>
            <a:r>
              <a:rPr lang="en-GB" sz="2000" b="0" spc="0" dirty="0"/>
              <a:t>and </a:t>
            </a:r>
            <a:r>
              <a:rPr lang="en-GB" sz="2000" spc="0" dirty="0"/>
              <a:t>Time</a:t>
            </a:r>
            <a:r>
              <a:rPr lang="en-GB" sz="2000" b="0" spc="0" dirty="0"/>
              <a:t>.</a:t>
            </a:r>
            <a:br>
              <a:rPr lang="en-GB" sz="2000" b="0" spc="0" dirty="0"/>
            </a:br>
            <a:br>
              <a:rPr lang="en-GB" sz="2000" b="0" spc="0" dirty="0">
                <a:latin typeface="+mn-lt"/>
              </a:rPr>
            </a:br>
            <a:br>
              <a:rPr lang="en-GB" sz="2000" b="0" spc="0" dirty="0">
                <a:latin typeface="+mn-lt"/>
              </a:rPr>
            </a:br>
            <a:r>
              <a:rPr lang="en-GB" sz="2000" b="0" spc="0" dirty="0">
                <a:latin typeface="+mn-lt"/>
              </a:rPr>
              <a:t>2. Alternative hypothesis (H</a:t>
            </a:r>
            <a:r>
              <a:rPr lang="en-GB" sz="2000" b="0" spc="0" baseline="-25000" dirty="0">
                <a:latin typeface="+mn-lt"/>
              </a:rPr>
              <a:t>1</a:t>
            </a:r>
            <a:r>
              <a:rPr lang="en-GB" sz="2000" b="0" spc="0" dirty="0">
                <a:latin typeface="+mn-lt"/>
              </a:rPr>
              <a:t>); There </a:t>
            </a:r>
            <a:r>
              <a:rPr lang="en-GB" sz="2000" spc="0" dirty="0">
                <a:latin typeface="+mn-lt"/>
              </a:rPr>
              <a:t>is</a:t>
            </a:r>
            <a:r>
              <a:rPr lang="en-GB" sz="2000" b="0" spc="0" dirty="0">
                <a:latin typeface="+mn-lt"/>
              </a:rPr>
              <a:t> a </a:t>
            </a:r>
            <a:r>
              <a:rPr lang="en-GB" sz="2000" b="0" spc="0" dirty="0"/>
              <a:t>correlation between</a:t>
            </a:r>
            <a:r>
              <a:rPr lang="en-GB" sz="2000" b="0" spc="0" dirty="0">
                <a:latin typeface="+mn-lt"/>
              </a:rPr>
              <a:t> </a:t>
            </a:r>
            <a:r>
              <a:rPr lang="en-GB" sz="2000" spc="0" dirty="0">
                <a:latin typeface="+mn-lt"/>
              </a:rPr>
              <a:t>Length of Hospital stay </a:t>
            </a:r>
            <a:r>
              <a:rPr lang="en-GB" sz="2000" b="0" spc="0" dirty="0">
                <a:latin typeface="+mn-lt"/>
              </a:rPr>
              <a:t>and </a:t>
            </a:r>
            <a:r>
              <a:rPr lang="en-GB" sz="2000" spc="0" dirty="0">
                <a:latin typeface="+mn-lt"/>
              </a:rPr>
              <a:t>Time</a:t>
            </a:r>
            <a:endParaRPr lang="en-GB" sz="2000" b="0" dirty="0">
              <a:solidFill>
                <a:schemeClr val="accent2">
                  <a:lumMod val="75000"/>
                </a:schemeClr>
              </a:solidFill>
            </a:endParaRPr>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a:xfrm>
            <a:off x="891601" y="479086"/>
            <a:ext cx="7176911" cy="230832"/>
          </a:xfrm>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952800" y="910882"/>
            <a:ext cx="9419499" cy="1126758"/>
          </a:xfrm>
        </p:spPr>
        <p:txBody>
          <a:bodyPr/>
          <a:lstStyle/>
          <a:p>
            <a:r>
              <a:rPr lang="en-US" dirty="0"/>
              <a:t>Dataset – </a:t>
            </a:r>
            <a:r>
              <a:rPr lang="en-US" b="0" dirty="0"/>
              <a:t>DS150</a:t>
            </a:r>
            <a:endParaRPr lang="en-GB" dirty="0"/>
          </a:p>
        </p:txBody>
      </p:sp>
      <p:graphicFrame>
        <p:nvGraphicFramePr>
          <p:cNvPr id="6" name="Table 5">
            <a:extLst>
              <a:ext uri="{FF2B5EF4-FFF2-40B4-BE49-F238E27FC236}">
                <a16:creationId xmlns:a16="http://schemas.microsoft.com/office/drawing/2014/main" id="{C23E9E3F-37F9-426F-8464-08A741C7D2FA}"/>
              </a:ext>
            </a:extLst>
          </p:cNvPr>
          <p:cNvGraphicFramePr>
            <a:graphicFrameLocks noGrp="1"/>
          </p:cNvGraphicFramePr>
          <p:nvPr>
            <p:extLst>
              <p:ext uri="{D42A27DB-BD31-4B8C-83A1-F6EECF244321}">
                <p14:modId xmlns:p14="http://schemas.microsoft.com/office/powerpoint/2010/main" val="2295268219"/>
              </p:ext>
            </p:extLst>
          </p:nvPr>
        </p:nvGraphicFramePr>
        <p:xfrm>
          <a:off x="1208043" y="2208737"/>
          <a:ext cx="8140673" cy="3175002"/>
        </p:xfrm>
        <a:graphic>
          <a:graphicData uri="http://schemas.openxmlformats.org/drawingml/2006/table">
            <a:tbl>
              <a:tblPr/>
              <a:tblGrid>
                <a:gridCol w="1172124">
                  <a:extLst>
                    <a:ext uri="{9D8B030D-6E8A-4147-A177-3AD203B41FA5}">
                      <a16:colId xmlns:a16="http://schemas.microsoft.com/office/drawing/2014/main" val="840866402"/>
                    </a:ext>
                  </a:extLst>
                </a:gridCol>
                <a:gridCol w="1172124">
                  <a:extLst>
                    <a:ext uri="{9D8B030D-6E8A-4147-A177-3AD203B41FA5}">
                      <a16:colId xmlns:a16="http://schemas.microsoft.com/office/drawing/2014/main" val="883794402"/>
                    </a:ext>
                  </a:extLst>
                </a:gridCol>
                <a:gridCol w="1172124">
                  <a:extLst>
                    <a:ext uri="{9D8B030D-6E8A-4147-A177-3AD203B41FA5}">
                      <a16:colId xmlns:a16="http://schemas.microsoft.com/office/drawing/2014/main" val="734823014"/>
                    </a:ext>
                  </a:extLst>
                </a:gridCol>
                <a:gridCol w="1172124">
                  <a:extLst>
                    <a:ext uri="{9D8B030D-6E8A-4147-A177-3AD203B41FA5}">
                      <a16:colId xmlns:a16="http://schemas.microsoft.com/office/drawing/2014/main" val="2690410159"/>
                    </a:ext>
                  </a:extLst>
                </a:gridCol>
                <a:gridCol w="1172124">
                  <a:extLst>
                    <a:ext uri="{9D8B030D-6E8A-4147-A177-3AD203B41FA5}">
                      <a16:colId xmlns:a16="http://schemas.microsoft.com/office/drawing/2014/main" val="2854515661"/>
                    </a:ext>
                  </a:extLst>
                </a:gridCol>
                <a:gridCol w="1172124">
                  <a:extLst>
                    <a:ext uri="{9D8B030D-6E8A-4147-A177-3AD203B41FA5}">
                      <a16:colId xmlns:a16="http://schemas.microsoft.com/office/drawing/2014/main" val="3534881885"/>
                    </a:ext>
                  </a:extLst>
                </a:gridCol>
                <a:gridCol w="1107929">
                  <a:extLst>
                    <a:ext uri="{9D8B030D-6E8A-4147-A177-3AD203B41FA5}">
                      <a16:colId xmlns:a16="http://schemas.microsoft.com/office/drawing/2014/main" val="4021004131"/>
                    </a:ext>
                  </a:extLst>
                </a:gridCol>
              </a:tblGrid>
              <a:tr h="529167">
                <a:tc>
                  <a:txBody>
                    <a:bodyPr/>
                    <a:lstStyle/>
                    <a:p>
                      <a:r>
                        <a:rPr lang="en-US" sz="1400" b="1" dirty="0">
                          <a:effectLst/>
                        </a:rPr>
                        <a:t>LOCATION</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a:effectLst/>
                        </a:rPr>
                        <a:t>INDICATOR</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a:effectLst/>
                        </a:rPr>
                        <a:t>SUBJECT</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a:effectLst/>
                        </a:rPr>
                        <a:t>MEASURE</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a:effectLst/>
                        </a:rPr>
                        <a:t>FREQUENCY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a:effectLst/>
                        </a:rPr>
                        <a:t>TIME</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a:effectLst/>
                        </a:rPr>
                        <a:t>Value</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48106113"/>
                  </a:ext>
                </a:extLst>
              </a:tr>
              <a:tr h="529167">
                <a:tc>
                  <a:txBody>
                    <a:bodyPr/>
                    <a:lstStyle/>
                    <a:p>
                      <a:r>
                        <a:rPr lang="en-US" sz="1400" dirty="0">
                          <a:effectLst/>
                        </a:rPr>
                        <a:t>AUS</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HOSPITALSTAY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ACUTE</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DAY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1960</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11.5</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87196261"/>
                  </a:ext>
                </a:extLst>
              </a:tr>
              <a:tr h="529167">
                <a:tc>
                  <a:txBody>
                    <a:bodyPr/>
                    <a:lstStyle/>
                    <a:p>
                      <a:r>
                        <a:rPr lang="en-US" sz="1400" dirty="0">
                          <a:effectLst/>
                        </a:rPr>
                        <a:t>AUS</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HOSPITALSTAY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ACUTE</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DAY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1961</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10.9</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3881809"/>
                  </a:ext>
                </a:extLst>
              </a:tr>
              <a:tr h="529167">
                <a:tc>
                  <a:txBody>
                    <a:bodyPr/>
                    <a:lstStyle/>
                    <a:p>
                      <a:r>
                        <a:rPr lang="en-US" sz="1400">
                          <a:effectLst/>
                        </a:rPr>
                        <a:t>AUS</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HOSPITALSTAY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ACUTE</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DAY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1962</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10.4</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10712802"/>
                  </a:ext>
                </a:extLst>
              </a:tr>
              <a:tr h="529167">
                <a:tc>
                  <a:txBody>
                    <a:bodyPr/>
                    <a:lstStyle/>
                    <a:p>
                      <a:r>
                        <a:rPr lang="en-US" sz="1400">
                          <a:effectLst/>
                        </a:rPr>
                        <a:t>AUS</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HOSPITALSTAY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ACUTE</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DAY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1963</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9.8</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26608854"/>
                  </a:ext>
                </a:extLst>
              </a:tr>
              <a:tr h="529167">
                <a:tc>
                  <a:txBody>
                    <a:bodyPr/>
                    <a:lstStyle/>
                    <a:p>
                      <a:r>
                        <a:rPr lang="en-US" sz="1400">
                          <a:effectLst/>
                        </a:rPr>
                        <a:t>AUS</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HOSPITALSTAY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ACUTE</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effectLst/>
                        </a:rPr>
                        <a:t>DAY</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A</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effectLst/>
                        </a:rPr>
                        <a:t>1964</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effectLst/>
                        </a:rPr>
                        <a:t>9.8</a:t>
                      </a:r>
                    </a:p>
                  </a:txBody>
                  <a:tcPr marL="98839" marR="98839" marT="45618" marB="4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97171724"/>
                  </a:ext>
                </a:extLst>
              </a:tr>
            </a:tbl>
          </a:graphicData>
        </a:graphic>
      </p:graphicFrame>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d3db7ed-bce6-4fa9-870e-7ace56684c5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B5FD01F4A8A94A967D3D4B54A5FF98" ma:contentTypeVersion="15" ma:contentTypeDescription="Create a new document." ma:contentTypeScope="" ma:versionID="59b4b6b60a26277aa35917901322b3a6">
  <xsd:schema xmlns:xsd="http://www.w3.org/2001/XMLSchema" xmlns:xs="http://www.w3.org/2001/XMLSchema" xmlns:p="http://schemas.microsoft.com/office/2006/metadata/properties" xmlns:ns3="1d3db7ed-bce6-4fa9-870e-7ace56684c50" xmlns:ns4="161c2e10-dd65-410d-ac32-0b0d0d41b463" targetNamespace="http://schemas.microsoft.com/office/2006/metadata/properties" ma:root="true" ma:fieldsID="4522d5b972711d82915b55034745b3d2" ns3:_="" ns4:_="">
    <xsd:import namespace="1d3db7ed-bce6-4fa9-870e-7ace56684c50"/>
    <xsd:import namespace="161c2e10-dd65-410d-ac32-0b0d0d41b463"/>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3db7ed-bce6-4fa9-870e-7ace56684c50"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1c2e10-dd65-410d-ac32-0b0d0d41b46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www.w3.org/XML/1998/namespace"/>
    <ds:schemaRef ds:uri="http://purl.org/dc/elements/1.1/"/>
    <ds:schemaRef ds:uri="http://purl.org/dc/terms/"/>
    <ds:schemaRef ds:uri="http://purl.org/dc/dcmitype/"/>
    <ds:schemaRef ds:uri="http://schemas.microsoft.com/office/2006/documentManagement/types"/>
    <ds:schemaRef ds:uri="161c2e10-dd65-410d-ac32-0b0d0d41b463"/>
    <ds:schemaRef ds:uri="http://schemas.microsoft.com/office/infopath/2007/PartnerControls"/>
    <ds:schemaRef ds:uri="http://schemas.openxmlformats.org/package/2006/metadata/core-properties"/>
    <ds:schemaRef ds:uri="1d3db7ed-bce6-4fa9-870e-7ace56684c50"/>
    <ds:schemaRef ds:uri="http://schemas.microsoft.com/office/2006/metadata/properties"/>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A08247BC-6C2C-4E2B-B48E-BBDA3A64D6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3db7ed-bce6-4fa9-870e-7ace56684c50"/>
    <ds:schemaRef ds:uri="161c2e10-dd65-410d-ac32-0b0d0d41b4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5207</TotalTime>
  <Words>1013</Words>
  <Application>Microsoft Office PowerPoint</Application>
  <PresentationFormat>Widescreen</PresentationFormat>
  <Paragraphs>78</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PowerPoint Presentation</vt:lpstr>
      <vt:lpstr>Research Question –  Tutorial Presentation for Feedback Date:  </vt:lpstr>
      <vt:lpstr>This dataset is interesting to us because : Length of Hospital Stay  varies based on severity of patient.    From the column headings in your dataset choose ONE independent * and ONE dependent variable .  Our  Independent variable is: Time (Year)                    This  Independent variable datatype is (select one): Ordinal  (as it represents a sequence of years) Our Dependent variable is: Length of Hospital stay                    This Dependent variable datatype is  (select one): Interval/measurement data (as it is measured in days)</vt:lpstr>
      <vt:lpstr>Template 1: Interval/Ordinal vs Interval/Ordinal: “Is there a correlation between Length of Hospital stay  and Time?.  </vt:lpstr>
      <vt:lpstr>1.  Null hypothesis (Ho): There is no correlation between Length of Hospital Stay and Time.   2. Alternative hypothesis (H1); There is a correlation between Length of Hospital stay and Time</vt:lpstr>
      <vt:lpstr>Dataset – DS150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Chan Basha Badvel</cp:lastModifiedBy>
  <cp:revision>234</cp:revision>
  <dcterms:created xsi:type="dcterms:W3CDTF">2019-10-01T08:37:56Z</dcterms:created>
  <dcterms:modified xsi:type="dcterms:W3CDTF">2024-10-27T21:22:54Z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0x0101003FB5FD01F4A8A94A967D3D4B54A5FF98</vt:lpwstr>
  </property>
</Properties>
</file>