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1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2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5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6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2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1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DF29-E637-4A54-B896-1342D479CFC0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2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DF29-E637-4A54-B896-1342D479CFC0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F39F-7D7B-4CC4-B297-E32EC74A0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1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Numerical integration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Numerical integration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It is frequently necessary to compute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spc="-150" dirty="0" smtClean="0"/>
                  <a:t>If we know the antiderivative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pc="-150" dirty="0" smtClean="0"/>
                  <a:t>, 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However for many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we don’t know the closed form of antiderivative.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We approximate the integral on the divided subinterval: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" r="-1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6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Trapezoidal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Approximating the are under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over the subinterval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dirty="0" smtClean="0"/>
                  <a:t>by a trapezoid.</a:t>
                </a:r>
              </a:p>
              <a:p>
                <a:r>
                  <a:rPr lang="en-US" altLang="ko-KR" dirty="0" smtClean="0"/>
                  <a:t>The area of each trapezoid is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 smtClean="0"/>
                  <a:t>))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Trapezoidal approximation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of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838" y="2365296"/>
            <a:ext cx="3244905" cy="22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code for trapezoid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trapezoid &lt;- function(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, a, b, n = 100) {</a:t>
            </a:r>
          </a:p>
          <a:p>
            <a:pPr marL="0" indent="0">
              <a:buNone/>
            </a:pPr>
            <a:r>
              <a:rPr lang="en-US" altLang="ko-KR" dirty="0" smtClean="0"/>
              <a:t>  h &lt;- (b-a)/n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x.vec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(a, b, by = h)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f.vec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x.vec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T &lt;- h*(</a:t>
            </a:r>
            <a:r>
              <a:rPr lang="en-US" altLang="ko-KR" dirty="0" err="1" smtClean="0"/>
              <a:t>f.vec</a:t>
            </a:r>
            <a:r>
              <a:rPr lang="en-US" altLang="ko-KR" dirty="0" smtClean="0"/>
              <a:t>[1]/2 + sum(</a:t>
            </a:r>
            <a:r>
              <a:rPr lang="en-US" altLang="ko-KR" dirty="0" err="1" smtClean="0"/>
              <a:t>f.vec</a:t>
            </a:r>
            <a:r>
              <a:rPr lang="en-US" altLang="ko-KR" dirty="0" smtClean="0"/>
              <a:t>[2:n]) + </a:t>
            </a:r>
            <a:r>
              <a:rPr lang="en-US" altLang="ko-KR" dirty="0" err="1" smtClean="0"/>
              <a:t>f.vec</a:t>
            </a:r>
            <a:r>
              <a:rPr lang="en-US" altLang="ko-KR" dirty="0" smtClean="0"/>
              <a:t>[n+1]/2)</a:t>
            </a:r>
          </a:p>
          <a:p>
            <a:pPr marL="0" indent="0">
              <a:buNone/>
            </a:pPr>
            <a:r>
              <a:rPr lang="en-US" altLang="ko-KR" dirty="0" smtClean="0"/>
              <a:t>  return(T)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ftn6 &lt;- function(x) return(4*x^3)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trapezoid(ftn6, 0, 1, n=20)</a:t>
            </a:r>
          </a:p>
          <a:p>
            <a:pPr marL="0" indent="0">
              <a:buNone/>
            </a:pPr>
            <a:r>
              <a:rPr lang="en-US" altLang="ko-KR" dirty="0" smtClean="0"/>
              <a:t>[1] 1.0025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trapezoid(ftn6, 0, 1, n=40)</a:t>
            </a:r>
          </a:p>
          <a:p>
            <a:pPr marL="0" indent="0">
              <a:buNone/>
            </a:pPr>
            <a:r>
              <a:rPr lang="en-US" altLang="ko-KR" dirty="0" smtClean="0"/>
              <a:t>[1] 1.000625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7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Simpson’s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Simpson’s rule subdivides the interval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into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 smtClean="0"/>
                  <a:t> (even) subintervals, and approximate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400" dirty="0" smtClean="0"/>
                  <a:t> by a parabola (polynomial of degree 2).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r>
                  <a:rPr lang="en-US" altLang="ko-KR" sz="2400" dirty="0" smtClean="0"/>
                  <a:t>As an approximation to the area, we use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/>
                </a:r>
                <a:br>
                  <a:rPr lang="en-US" altLang="ko-KR" sz="2400" dirty="0" smtClean="0"/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.               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079" y="3556630"/>
            <a:ext cx="3196293" cy="29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Simpson’s rule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Now assuming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is even, we add up the approximation for subintervals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obtain Simpson’s approximations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24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⋯+4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400" dirty="0"/>
              </a:p>
              <a:p>
                <a:r>
                  <a:rPr lang="en-US" altLang="ko-KR" sz="2400" dirty="0" smtClean="0"/>
                  <a:t>Notice that the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dirty="0" smtClean="0"/>
                  <a:t> odd are all weighted 4, while the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dirty="0" smtClean="0"/>
                  <a:t> even (except 0 and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 smtClean="0"/>
                  <a:t>) are weighted 2.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code for Simpson’s 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simpson_n</a:t>
            </a:r>
            <a:r>
              <a:rPr lang="en-US" altLang="ko-KR" dirty="0" smtClean="0"/>
              <a:t> &lt;- function(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, a, b, n = 100) {</a:t>
            </a:r>
          </a:p>
          <a:p>
            <a:pPr marL="0" indent="0">
              <a:buNone/>
            </a:pPr>
            <a:r>
              <a:rPr lang="en-US" altLang="ko-KR" dirty="0" smtClean="0"/>
              <a:t>  n &lt;- max(c(2*(n %/% 2), 4))</a:t>
            </a:r>
          </a:p>
          <a:p>
            <a:pPr marL="0" indent="0">
              <a:buNone/>
            </a:pPr>
            <a:r>
              <a:rPr lang="en-US" altLang="ko-KR" dirty="0" smtClean="0"/>
              <a:t>  h &lt;- (b-a)/n</a:t>
            </a:r>
          </a:p>
          <a:p>
            <a:pPr marL="0" indent="0">
              <a:buNone/>
            </a:pPr>
            <a:r>
              <a:rPr lang="en-US" altLang="ko-KR" dirty="0" smtClean="0"/>
              <a:t>  x.vec1 &lt;-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a+h</a:t>
            </a:r>
            <a:r>
              <a:rPr lang="en-US" altLang="ko-KR" dirty="0" smtClean="0"/>
              <a:t>, b-h, by = 2*h)</a:t>
            </a:r>
          </a:p>
          <a:p>
            <a:pPr marL="0" indent="0">
              <a:buNone/>
            </a:pPr>
            <a:r>
              <a:rPr lang="en-US" altLang="ko-KR" dirty="0" smtClean="0"/>
              <a:t>  x.vec2 &lt;-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(a+2*h, b-2*h, by = 2*h)</a:t>
            </a:r>
          </a:p>
          <a:p>
            <a:pPr marL="0" indent="0">
              <a:buNone/>
            </a:pPr>
            <a:r>
              <a:rPr lang="en-US" altLang="ko-KR" dirty="0" smtClean="0"/>
              <a:t>  f.vec1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(x.vec1, 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f.vec2 &lt;-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(x.vec2, 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S &lt;- h/3*(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(a) + </a:t>
            </a:r>
            <a:r>
              <a:rPr lang="en-US" altLang="ko-KR" dirty="0" err="1" smtClean="0"/>
              <a:t>ftn</a:t>
            </a:r>
            <a:r>
              <a:rPr lang="en-US" altLang="ko-KR" dirty="0" smtClean="0"/>
              <a:t>(b) + 4*sum(f.vec1) + 2*sum(f.vec2))</a:t>
            </a:r>
          </a:p>
          <a:p>
            <a:pPr marL="0" indent="0">
              <a:buNone/>
            </a:pPr>
            <a:r>
              <a:rPr lang="en-US" altLang="ko-KR" dirty="0" smtClean="0"/>
              <a:t>  return(S)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&gt; ftn6 </a:t>
            </a:r>
            <a:r>
              <a:rPr lang="en-US" altLang="ko-KR" i="1" dirty="0" smtClean="0"/>
              <a:t>&lt;- function(x) return(4*x^3)</a:t>
            </a:r>
            <a:endParaRPr lang="en-US" altLang="ko-KR" i="1" dirty="0"/>
          </a:p>
          <a:p>
            <a:pPr marL="0" indent="0">
              <a:buNone/>
            </a:pPr>
            <a:r>
              <a:rPr lang="en-US" altLang="ko-KR" i="1" dirty="0" smtClean="0"/>
              <a:t>&gt; </a:t>
            </a:r>
            <a:r>
              <a:rPr lang="en-US" altLang="ko-KR" i="1" dirty="0" err="1" smtClean="0"/>
              <a:t>simpson_n</a:t>
            </a:r>
            <a:r>
              <a:rPr lang="en-US" altLang="ko-KR" i="1" dirty="0" smtClean="0"/>
              <a:t>(ftn6, 0, 1, 20)</a:t>
            </a:r>
          </a:p>
          <a:p>
            <a:pPr marL="0" indent="0">
              <a:buNone/>
            </a:pPr>
            <a:r>
              <a:rPr lang="en-US" altLang="ko-KR" dirty="0" smtClean="0"/>
              <a:t>[1] 1</a:t>
            </a:r>
          </a:p>
        </p:txBody>
      </p:sp>
    </p:spTree>
    <p:extLst>
      <p:ext uri="{BB962C8B-B14F-4D97-AF65-F5344CB8AC3E}">
        <p14:creationId xmlns:p14="http://schemas.microsoft.com/office/powerpoint/2010/main" val="29092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Example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altLang="ko-KR" dirty="0" smtClean="0"/>
                  <a:t>Consider the cumulative distribution of standard normal: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lit/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ko-KR" b="0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phi &lt;- function(x) return(</a:t>
                </a:r>
                <a:r>
                  <a:rPr lang="en-US" altLang="ko-KR" dirty="0" err="1" smtClean="0"/>
                  <a:t>exp</a:t>
                </a:r>
                <a:r>
                  <a:rPr lang="en-US" altLang="ko-KR" dirty="0" smtClean="0"/>
                  <a:t>(-x^2/2)/</a:t>
                </a:r>
                <a:r>
                  <a:rPr lang="en-US" altLang="ko-KR" dirty="0" err="1" smtClean="0"/>
                  <a:t>sqrt</a:t>
                </a:r>
                <a:r>
                  <a:rPr lang="en-US" altLang="ko-KR" dirty="0" smtClean="0"/>
                  <a:t>(2*pi))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Phi &lt;- function(z) {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if (z&lt;0) {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</a:t>
                </a:r>
                <a:r>
                  <a:rPr lang="en-US" altLang="ko-KR" smtClean="0"/>
                  <a:t>return(0.5 </a:t>
                </a:r>
                <a:r>
                  <a:rPr lang="en-US" altLang="ko-KR" smtClean="0"/>
                  <a:t>- </a:t>
                </a:r>
                <a:r>
                  <a:rPr lang="en-US" altLang="ko-KR" dirty="0" err="1" smtClean="0"/>
                  <a:t>simpson_n</a:t>
                </a:r>
                <a:r>
                  <a:rPr lang="en-US" altLang="ko-KR" dirty="0" smtClean="0"/>
                  <a:t>(phi, z, 0))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} else {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	return(0.5 + </a:t>
                </a:r>
                <a:r>
                  <a:rPr lang="en-US" altLang="ko-KR" dirty="0" err="1" smtClean="0"/>
                  <a:t>simpson_n</a:t>
                </a:r>
                <a:r>
                  <a:rPr lang="en-US" altLang="ko-KR" dirty="0" smtClean="0"/>
                  <a:t>(phi, 0, z))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}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}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z&lt;- </a:t>
                </a:r>
                <a:r>
                  <a:rPr lang="en-US" altLang="ko-KR" dirty="0" err="1" smtClean="0"/>
                  <a:t>seq</a:t>
                </a:r>
                <a:r>
                  <a:rPr lang="en-US" altLang="ko-KR" dirty="0" smtClean="0"/>
                  <a:t>(-5, 5, by = 0.1)</a:t>
                </a:r>
              </a:p>
              <a:p>
                <a:pPr marL="0" indent="0">
                  <a:buNone/>
                </a:pPr>
                <a:r>
                  <a:rPr lang="en-US" altLang="ko-KR" dirty="0" err="1" smtClean="0"/>
                  <a:t>phi.z</a:t>
                </a:r>
                <a:r>
                  <a:rPr lang="en-US" altLang="ko-KR" dirty="0" smtClean="0"/>
                  <a:t> &lt;- </a:t>
                </a:r>
                <a:r>
                  <a:rPr lang="en-US" altLang="ko-KR" dirty="0" err="1" smtClean="0"/>
                  <a:t>sapply</a:t>
                </a:r>
                <a:r>
                  <a:rPr lang="en-US" altLang="ko-KR" dirty="0" smtClean="0"/>
                  <a:t>(z, phi)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err="1" smtClean="0"/>
                  <a:t>Phi.z</a:t>
                </a:r>
                <a:r>
                  <a:rPr lang="en-US" altLang="ko-KR" dirty="0" smtClean="0"/>
                  <a:t> &lt;- </a:t>
                </a:r>
                <a:r>
                  <a:rPr lang="en-US" altLang="ko-KR" dirty="0" err="1" smtClean="0"/>
                  <a:t>sapply</a:t>
                </a:r>
                <a:r>
                  <a:rPr lang="en-US" altLang="ko-KR" dirty="0" smtClean="0"/>
                  <a:t>(z, Phi)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plot(z, </a:t>
                </a:r>
                <a:r>
                  <a:rPr lang="en-US" altLang="ko-KR" dirty="0" err="1" smtClean="0"/>
                  <a:t>Phi.z</a:t>
                </a:r>
                <a:r>
                  <a:rPr lang="en-US" altLang="ko-KR" dirty="0" smtClean="0"/>
                  <a:t>, type  ="l", </a:t>
                </a:r>
                <a:r>
                  <a:rPr lang="en-US" altLang="ko-KR" dirty="0" err="1" smtClean="0"/>
                  <a:t>ylab</a:t>
                </a:r>
                <a:r>
                  <a:rPr lang="en-US" altLang="ko-KR" dirty="0" smtClean="0"/>
                  <a:t>="", main="phi(z) and Phi(z)")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lines(z, </a:t>
                </a:r>
                <a:r>
                  <a:rPr lang="en-US" altLang="ko-KR" dirty="0" err="1" smtClean="0"/>
                  <a:t>phi.z</a:t>
                </a:r>
                <a:r>
                  <a:rPr lang="en-US" altLang="ko-KR" dirty="0" smtClean="0"/>
                  <a:t>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2" t="-13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169" y="1927478"/>
            <a:ext cx="4912834" cy="49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301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Numerical integration</vt:lpstr>
      <vt:lpstr>Numerical integration</vt:lpstr>
      <vt:lpstr>Trapezoidal rule</vt:lpstr>
      <vt:lpstr>R code for trapezoid</vt:lpstr>
      <vt:lpstr>Simpson’s rule</vt:lpstr>
      <vt:lpstr>Simpson’s rule (2)</vt:lpstr>
      <vt:lpstr>R code for Simpson’s rule</vt:lpstr>
      <vt:lpstr>Example : Φ(z)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integration</dc:title>
  <dc:creator>sw</dc:creator>
  <cp:lastModifiedBy>sw</cp:lastModifiedBy>
  <cp:revision>47</cp:revision>
  <dcterms:created xsi:type="dcterms:W3CDTF">2016-02-17T08:13:59Z</dcterms:created>
  <dcterms:modified xsi:type="dcterms:W3CDTF">2016-06-02T02:34:23Z</dcterms:modified>
</cp:coreProperties>
</file>