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4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2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0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5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63E1-3D9D-4352-92DD-FA1C91534693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789-4F78-4255-A287-0757DCA0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life table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One finds that 89.935% of women live to age 60 and 57.062% live to age 80.</a:t>
                </a:r>
              </a:p>
              <a:p>
                <a:r>
                  <a:rPr lang="en-US" altLang="ko-KR" dirty="0" smtClean="0"/>
                  <a:t>Thus, noting that the event ‘alive at 80’ includes the event ‘alive at 60’, we have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woman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lives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80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she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alive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60</m:t>
                        </m:r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0.57062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0.89935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=0.63448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6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indigenous deaths in custody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We consider prison deaths: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Define the following events:</a:t>
                </a:r>
              </a:p>
              <a:p>
                <a:pPr lvl="1"/>
                <a:r>
                  <a:rPr lang="en-US" altLang="ko-KR" dirty="0" smtClean="0"/>
                  <a:t>I : being indigenous</a:t>
                </a:r>
              </a:p>
              <a:p>
                <a:pPr lvl="1"/>
                <a:r>
                  <a:rPr lang="en-US" altLang="ko-KR" dirty="0" smtClean="0"/>
                  <a:t>P : being in prison</a:t>
                </a:r>
              </a:p>
              <a:p>
                <a:pPr lvl="1"/>
                <a:r>
                  <a:rPr lang="en-US" altLang="ko-KR" dirty="0" smtClean="0"/>
                  <a:t>D : dying in prison</a:t>
                </a:r>
              </a:p>
              <a:p>
                <a:r>
                  <a:rPr lang="en-US" altLang="ko-KR" spc="-150" dirty="0" smtClean="0"/>
                  <a:t>Let N = 160,000+12,926,000 = 13,086,000, the total population 15+.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160,000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≅2.5×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12,926,000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≅3.0×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There is a large dependence between events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71579"/>
              </p:ext>
            </p:extLst>
          </p:nvPr>
        </p:nvGraphicFramePr>
        <p:xfrm>
          <a:off x="1182336" y="2135772"/>
          <a:ext cx="72738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614"/>
                <a:gridCol w="2424614"/>
                <a:gridCol w="2424614"/>
              </a:tblGrid>
              <a:tr h="22266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Indigenous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Non-indigenous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Death in prison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38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Population 15+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12,926,000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Prison</a:t>
                      </a:r>
                      <a:r>
                        <a:rPr lang="en-US" altLang="ko-KR" sz="1400" baseline="0" dirty="0" smtClean="0"/>
                        <a:t> population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2,198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13,361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Example : indigenous deaths in custody(2)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However, looking more carefully, we have</a:t>
                </a:r>
                <a:br>
                  <a:rPr lang="en-US" altLang="ko-KR" dirty="0" smtClean="0"/>
                </a:br>
                <a:r>
                  <a:rPr lang="en-US" altLang="ko-KR" sz="2200" dirty="0" smtClean="0"/>
                  <a:t/>
                </a:r>
                <a:br>
                  <a:rPr lang="en-US" altLang="ko-KR" sz="2200" dirty="0" smtClean="0"/>
                </a:b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2200" dirty="0" smtClean="0"/>
                  <a:t> : the probability that the indigenous in prison is dead.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2200" dirty="0" smtClean="0"/>
                  <a:t> : the probability that the indigenous go to the prison.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r>
                  <a:rPr lang="en-US" altLang="ko-KR" sz="2400" dirty="0" smtClean="0"/>
                  <a:t>We see that the chance of dying in prison is slightly higher for non-indigenous prisons.</a:t>
                </a:r>
              </a:p>
              <a:p>
                <a:r>
                  <a:rPr lang="en-US" altLang="ko-KR" sz="2400" dirty="0" smtClean="0"/>
                  <a:t>The large discrepancy is in the incarceration rate of indigenous Australians.</a:t>
                </a:r>
              </a:p>
              <a:p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364417"/>
                  </p:ext>
                </p:extLst>
              </p:nvPr>
            </p:nvGraphicFramePr>
            <p:xfrm>
              <a:off x="1497925" y="3632799"/>
              <a:ext cx="7735086" cy="1343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362"/>
                    <a:gridCol w="2578362"/>
                    <a:gridCol w="2578362"/>
                  </a:tblGrid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1.8 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2.8 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1.4 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2550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3.0 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364417"/>
                  </p:ext>
                </p:extLst>
              </p:nvPr>
            </p:nvGraphicFramePr>
            <p:xfrm>
              <a:off x="1497925" y="3632799"/>
              <a:ext cx="7735086" cy="1343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362"/>
                    <a:gridCol w="2578362"/>
                    <a:gridCol w="2578362"/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818" r="-100708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1818" r="-946" b="-30727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100000" r="-201182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708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100000" r="-946" b="-20178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203636" r="-201182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3636" r="-100708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203636" r="-946" b="-105455"/>
                          </a:stretch>
                        </a:blipFill>
                      </a:tcPr>
                    </a:tc>
                  </a:tr>
                  <a:tr h="3380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6" t="-298214" r="-20118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98214" r="-10070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73" t="-298214" r="-946" b="-3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462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Events A and B are independent if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or equivalently, if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or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Example : disjoint events</a:t>
                </a:r>
              </a:p>
              <a:p>
                <a:r>
                  <a:rPr lang="en-US" altLang="ko-KR" dirty="0" smtClean="0"/>
                  <a:t>Disjoint events are dependents.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law of total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Suppose that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partition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Then for any event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, 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⋯∪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∪⋯∪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53% of VCE students were female, with pass rate of 96.5%. Male students has a 95.5% pass rate.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What was the overall pass rate?</a:t>
                </a: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Let M be the event ‘male’, F be the event ‘female’, and P the event ‘pass’, then</a:t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=0.955×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1−0.53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+0.965×0.53=0.960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2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Bayes’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 any events A and B 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Bayes’ theorem is used to find conditional probability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when you already know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partition,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8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Prostate cancer screening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Let P be the event ‘return a positive test result’ and let C be the event ‘have prostate cancer’, then we have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smtClean="0"/>
                  <a:t>What is the chance of having a cancer given a positive test result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spc="-150" dirty="0" smtClean="0"/>
                  <a:t>?</a:t>
                </a:r>
              </a:p>
              <a:p>
                <a:r>
                  <a:rPr lang="en-US" altLang="ko-KR" dirty="0" smtClean="0"/>
                  <a:t>The probability of having a positive test: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=0.097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Bayes’ theorem gives us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0.097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=0.22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811027"/>
                  </p:ext>
                </p:extLst>
              </p:nvPr>
            </p:nvGraphicFramePr>
            <p:xfrm>
              <a:off x="1667858" y="2491822"/>
              <a:ext cx="5728262" cy="100698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2864131"/>
                    <a:gridCol w="2864131"/>
                  </a:tblGrid>
                  <a:tr h="3103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=0.57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=0.43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3103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=0.08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=0.92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  <a:tr h="3103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)=0.037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)=0.963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811027"/>
                  </p:ext>
                </p:extLst>
              </p:nvPr>
            </p:nvGraphicFramePr>
            <p:xfrm>
              <a:off x="1667858" y="2491822"/>
              <a:ext cx="5728262" cy="100698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2864131"/>
                    <a:gridCol w="2864131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1818" r="-100212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1818" r="-426" b="-216364"/>
                          </a:stretch>
                        </a:blipFill>
                      </a:tcPr>
                    </a:tc>
                  </a:tr>
                  <a:tr h="335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100000" r="-10021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100000" r="-426" b="-112500"/>
                          </a:stretch>
                        </a:blipFill>
                      </a:tcPr>
                    </a:tc>
                  </a:tr>
                  <a:tr h="335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2" t="-203636" r="-100212" b="-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6" t="-203636" r="-426" b="-145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21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 : the set of all possible outcomes</a:t>
                </a:r>
              </a:p>
              <a:p>
                <a:r>
                  <a:rPr lang="en-US" altLang="ko-KR" dirty="0" smtClean="0"/>
                  <a:t>An event is defined as being any subset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For example, when rolling a die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event ‘an even number’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{2,4,6}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8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Notations and useful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the empty set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/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complement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ko-KR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ko-KR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 smtClean="0"/>
                  <a:t>size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(the number of elements it contains).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disjoint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A partition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collection of disjoint sets whose union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measure and axioms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probability measure,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altLang="ko-KR" dirty="0" smtClean="0"/>
                  <a:t>,  is a function that takes an event and returns a value in [0, 1].</a:t>
                </a:r>
              </a:p>
              <a:p>
                <a:r>
                  <a:rPr lang="en-US" altLang="ko-KR" dirty="0" smtClean="0"/>
                  <a:t>A probability measure should have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are disjoint.</a:t>
                </a:r>
              </a:p>
              <a:p>
                <a:r>
                  <a:rPr lang="en-US" altLang="ko-KR" dirty="0" smtClean="0"/>
                  <a:t>These three requirements are formally adopted as probability axioms.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7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property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following results comes from the probability axioms.</a:t>
                </a:r>
              </a:p>
              <a:p>
                <a:r>
                  <a:rPr lang="en-US" altLang="ko-KR" dirty="0" smtClean="0"/>
                  <a:t>For any event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measures on a sample </a:t>
            </a:r>
            <a:r>
              <a:rPr lang="en-US" altLang="ko-KR" dirty="0" err="1" smtClean="0"/>
              <a:t>sapce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given sample space can have more than one probability measure defined on it.</a:t>
            </a:r>
          </a:p>
          <a:p>
            <a:r>
              <a:rPr lang="en-US" altLang="ko-KR" dirty="0" smtClean="0"/>
              <a:t>For example, consider an experiment where we roll a die.</a:t>
            </a:r>
          </a:p>
          <a:p>
            <a:pPr lvl="1"/>
            <a:r>
              <a:rPr lang="en-US" altLang="ko-KR" dirty="0" smtClean="0"/>
              <a:t>If the die is fair, then we would use the following probability: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pc="-150" dirty="0" smtClean="0"/>
              <a:t>If the die is unfair so that the number six was twice as likely to appear, then: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57074"/>
                  </p:ext>
                </p:extLst>
              </p:nvPr>
            </p:nvGraphicFramePr>
            <p:xfrm>
              <a:off x="1748779" y="3568588"/>
              <a:ext cx="8128001" cy="74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31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oMath>
                          </a14:m>
                          <a:r>
                            <a:rPr lang="en-US" altLang="ko-KR" dirty="0" err="1" smtClean="0"/>
                            <a:t>_fair</a:t>
                          </a:r>
                          <a:r>
                            <a:rPr lang="en-US" altLang="ko-KR" dirty="0" smtClean="0"/>
                            <a:t>({x})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1/6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57074"/>
                  </p:ext>
                </p:extLst>
              </p:nvPr>
            </p:nvGraphicFramePr>
            <p:xfrm>
              <a:off x="1748779" y="3568588"/>
              <a:ext cx="8128001" cy="74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31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4" t="-108197" r="-6010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1/6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05767"/>
                  </p:ext>
                </p:extLst>
              </p:nvPr>
            </p:nvGraphicFramePr>
            <p:xfrm>
              <a:off x="1683147" y="5311026"/>
              <a:ext cx="819363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919"/>
                    <a:gridCol w="1100517"/>
                    <a:gridCol w="1181437"/>
                    <a:gridCol w="1000203"/>
                    <a:gridCol w="1170519"/>
                    <a:gridCol w="1170519"/>
                    <a:gridCol w="1170519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oMath>
                          </a14:m>
                          <a:r>
                            <a:rPr lang="en-US" altLang="ko-KR" dirty="0" smtClean="0"/>
                            <a:t>_unfair({x})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1/7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2/7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05767"/>
                  </p:ext>
                </p:extLst>
              </p:nvPr>
            </p:nvGraphicFramePr>
            <p:xfrm>
              <a:off x="1683147" y="5311026"/>
              <a:ext cx="819363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919"/>
                    <a:gridCol w="1100517"/>
                    <a:gridCol w="1181437"/>
                    <a:gridCol w="1000203"/>
                    <a:gridCol w="1170519"/>
                    <a:gridCol w="1170519"/>
                    <a:gridCol w="1170519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" t="-108197" r="-4865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1/7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2/7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90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finite,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and every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equally likely, then for all outcomes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and events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and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 smtClean="0"/>
                      <m:t>.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0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For events A and B the conditional probability of A given B is the probability that A occurs, assuming that B has occurred.</a:t>
                </a:r>
              </a:p>
              <a:p>
                <a:pPr lvl="1"/>
                <a:r>
                  <a:rPr lang="en-US" altLang="ko-KR" dirty="0" smtClean="0"/>
                  <a:t>An example is the probability of getting heart disease that you are a smoker.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From a sequence of independent trials, to get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occurs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occurs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occurs</m:t>
                        </m:r>
                      </m:den>
                    </m:f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8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probability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>
                    <a:latin typeface="Cambria Math" panose="02040503050406030204" pitchFamily="18" charset="0"/>
                  </a:rPr>
                  <a:t>Useful rule: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Conditional probability is equivalent to restricting our sample space to B then scaling all our probabilities by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a probability measure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491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Probability</vt:lpstr>
      <vt:lpstr>Sample space</vt:lpstr>
      <vt:lpstr>Notations and useful results</vt:lpstr>
      <vt:lpstr>Probability measure and axioms</vt:lpstr>
      <vt:lpstr>Basic property</vt:lpstr>
      <vt:lpstr>Probability measures on a sample sapce</vt:lpstr>
      <vt:lpstr>Counting probability</vt:lpstr>
      <vt:lpstr>Conditional probability</vt:lpstr>
      <vt:lpstr>Conditional probability (2)</vt:lpstr>
      <vt:lpstr>Example : life table</vt:lpstr>
      <vt:lpstr>Example : indigenous deaths in custody</vt:lpstr>
      <vt:lpstr>Example : indigenous deaths in custody(2)</vt:lpstr>
      <vt:lpstr>Independence</vt:lpstr>
      <vt:lpstr>The law of total probability</vt:lpstr>
      <vt:lpstr>Bayes’ theorem</vt:lpstr>
      <vt:lpstr>Example : Prostate cancer screening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kyungsub@gmail.com</cp:lastModifiedBy>
  <cp:revision>88</cp:revision>
  <dcterms:created xsi:type="dcterms:W3CDTF">2016-02-17T02:28:25Z</dcterms:created>
  <dcterms:modified xsi:type="dcterms:W3CDTF">2017-05-10T08:52:45Z</dcterms:modified>
</cp:coreProperties>
</file>