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9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BFCE-CD1D-48F9-97FC-34C65A029506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Cavendish's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29 measurements of the density of Earth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cavendish</a:t>
            </a:r>
            <a:r>
              <a:rPr lang="en-US" altLang="ko-KR" i="1" dirty="0" smtClean="0"/>
              <a:t> &lt;- c(5.5, 5.57, 5.42, 5.61, 5.53, 5.47, 4.88, 5.62, 5.63, 4.07, 5.29, 5.34, 5.26, 5.44, 5.46, 5.55, 5.34, 5.3, 5.36, 5.79, 5.75, 5.29, 5.1, 5.86, 5.58, 5.27, 5.85, 5.65, 5.39)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some error in the measurement, considered as random.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Cavendish's </a:t>
            </a:r>
            <a:r>
              <a:rPr lang="en-US" altLang="ko-KR" dirty="0" smtClean="0"/>
              <a:t>experiment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19761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 provides built-in functions for plotting the empirical </a:t>
            </a:r>
            <a:r>
              <a:rPr lang="en-US" altLang="ko-KR" sz="2000" dirty="0" err="1" smtClean="0"/>
              <a:t>cdf</a:t>
            </a:r>
            <a:r>
              <a:rPr lang="en-US" altLang="ko-KR" sz="2000" dirty="0" smtClean="0"/>
              <a:t> and scaled histogram.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 &lt;- par(</a:t>
            </a:r>
            <a:r>
              <a:rPr lang="en-US" altLang="ko-KR" sz="2000" i="1" dirty="0" err="1"/>
              <a:t>mfrow</a:t>
            </a:r>
            <a:r>
              <a:rPr lang="en-US" altLang="ko-KR" sz="2000" i="1" dirty="0"/>
              <a:t>=c(2,1), las=1, mar=c(4.2,4,1,1))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plot(</a:t>
            </a:r>
            <a:r>
              <a:rPr lang="en-US" altLang="ko-KR" sz="2000" i="1" dirty="0" err="1"/>
              <a:t>ecdf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),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="Cumulative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,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=TRUE, breaks=20,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="Scaled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par(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53" y="1690688"/>
            <a:ext cx="4434114" cy="4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and finite approximation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Expectation or mean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 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spc="-150" dirty="0" smtClean="0"/>
                  <a:t>The expectation is the theoretical analogue of the sample mean.</a:t>
                </a:r>
              </a:p>
              <a:p>
                <a:r>
                  <a:rPr lang="en-US" altLang="ko-KR" spc="-15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pc="-150" dirty="0" smtClean="0"/>
                  <a:t> is a discrete </a:t>
                </a:r>
                <a:r>
                  <a:rPr lang="en-US" altLang="ko-KR" spc="-150" dirty="0" err="1" smtClean="0"/>
                  <a:t>rv</a:t>
                </a:r>
                <a:r>
                  <a:rPr lang="en-US" altLang="ko-KR" spc="-150" dirty="0" smtClean="0"/>
                  <a:t>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pc="-150" dirty="0" smtClean="0"/>
                  <a:t> be an </a:t>
                </a:r>
                <a:r>
                  <a:rPr lang="en-US" altLang="ko-KR" spc="-150" dirty="0" err="1" smtClean="0"/>
                  <a:t>iid</a:t>
                </a:r>
                <a:r>
                  <a:rPr lang="en-US" altLang="ko-KR" spc="-150" dirty="0" smtClean="0"/>
                  <a:t> sample also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sample average converges to the expectation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Example: numerical calculation of the mean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is such that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sSup>
                          <m:sSup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x &lt;- 1/(1000:1)              # possible values for X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x^1.5                  # probability mass </a:t>
                </a:r>
                <a:r>
                  <a:rPr lang="en-US" altLang="ko-KR" dirty="0" err="1"/>
                  <a:t>ftn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/sum(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must have 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== 1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muX</a:t>
                </a:r>
                <a:r>
                  <a:rPr lang="en-US" altLang="ko-KR" dirty="0"/>
                  <a:t> &lt;- sum(x*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mean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Example: numerical calculation of the </a:t>
            </a:r>
            <a:r>
              <a:rPr lang="en-US" altLang="ko-KR" spc="-150" dirty="0" smtClean="0"/>
              <a:t>mean(2)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728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 plot the </a:t>
            </a:r>
            <a:r>
              <a:rPr lang="en-US" altLang="ko-KR" dirty="0" err="1"/>
              <a:t>pmf</a:t>
            </a:r>
            <a:r>
              <a:rPr lang="en-US" altLang="ko-KR" dirty="0"/>
              <a:t> and mean</a:t>
            </a:r>
          </a:p>
          <a:p>
            <a:pPr marL="0" indent="0">
              <a:buNone/>
            </a:pPr>
            <a:r>
              <a:rPr lang="en-US" altLang="ko-KR" dirty="0"/>
              <a:t>par(las=1)</a:t>
            </a:r>
          </a:p>
          <a:p>
            <a:pPr marL="0" indent="0">
              <a:buNone/>
            </a:pPr>
            <a:r>
              <a:rPr lang="en-US" altLang="ko-KR" dirty="0"/>
              <a:t>plot(c(0, 1), c(0, max(</a:t>
            </a:r>
            <a:r>
              <a:rPr lang="en-US" altLang="ko-KR" dirty="0" err="1"/>
              <a:t>pX</a:t>
            </a:r>
            <a:r>
              <a:rPr lang="en-US" altLang="ko-KR" dirty="0"/>
              <a:t>)), type="n", </a:t>
            </a:r>
            <a:r>
              <a:rPr lang="en-US" altLang="ko-KR" dirty="0" err="1"/>
              <a:t>xlab</a:t>
            </a:r>
            <a:r>
              <a:rPr lang="en-US" altLang="ko-KR" dirty="0"/>
              <a:t>="x", </a:t>
            </a:r>
            <a:r>
              <a:rPr lang="en-US" altLang="ko-KR" dirty="0" err="1"/>
              <a:t>ylab</a:t>
            </a:r>
            <a:r>
              <a:rPr lang="en-US" altLang="ko-KR" dirty="0"/>
              <a:t>="p(x)")</a:t>
            </a:r>
          </a:p>
          <a:p>
            <a:pPr marL="0" indent="0">
              <a:buNone/>
            </a:pPr>
            <a:r>
              <a:rPr lang="en-US" altLang="ko-KR" dirty="0"/>
              <a:t>lines(x, </a:t>
            </a:r>
            <a:r>
              <a:rPr lang="en-US" altLang="ko-KR" dirty="0" err="1"/>
              <a:t>pX</a:t>
            </a:r>
            <a:r>
              <a:rPr lang="en-US" altLang="ko-KR" dirty="0"/>
              <a:t>, type="h")</a:t>
            </a:r>
          </a:p>
          <a:p>
            <a:pPr marL="0" indent="0">
              <a:buNone/>
            </a:pPr>
            <a:r>
              <a:rPr lang="en-US" altLang="ko-KR" dirty="0"/>
              <a:t>points(</a:t>
            </a:r>
            <a:r>
              <a:rPr lang="en-US" altLang="ko-KR" dirty="0" err="1"/>
              <a:t>muX</a:t>
            </a:r>
            <a:r>
              <a:rPr lang="en-US" altLang="ko-KR" dirty="0"/>
              <a:t>, 0, </a:t>
            </a:r>
            <a:r>
              <a:rPr lang="en-US" altLang="ko-KR" dirty="0" err="1"/>
              <a:t>pch</a:t>
            </a:r>
            <a:r>
              <a:rPr lang="en-US" altLang="ko-KR" dirty="0"/>
              <a:t>=19)</a:t>
            </a:r>
          </a:p>
          <a:p>
            <a:pPr marL="0" indent="0">
              <a:buNone/>
            </a:pPr>
            <a:r>
              <a:rPr lang="en-US" altLang="ko-KR" dirty="0"/>
              <a:t>text(</a:t>
            </a:r>
            <a:r>
              <a:rPr lang="en-US" altLang="ko-KR" dirty="0" err="1"/>
              <a:t>muX</a:t>
            </a:r>
            <a:r>
              <a:rPr lang="en-US" altLang="ko-KR" dirty="0"/>
              <a:t>, 0, "mean", </a:t>
            </a:r>
            <a:r>
              <a:rPr lang="en-US" altLang="ko-KR" dirty="0" err="1"/>
              <a:t>pos</a:t>
            </a:r>
            <a:r>
              <a:rPr lang="en-US" altLang="ko-KR" dirty="0"/>
              <a:t>=4)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38" y="1146112"/>
            <a:ext cx="5239145" cy="52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truncated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 has a normal density truncated to (0, 1).</a:t>
                </a:r>
              </a:p>
              <a:p>
                <a:r>
                  <a:rPr lang="en-US" altLang="ko-KR" sz="2000" dirty="0" smtClean="0"/>
                  <a:t>That is, for some constant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 smtClean="0"/>
                  <a:t>,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ko-KR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 smtClean="0"/>
                  <a:t> otherwise.</a:t>
                </a:r>
              </a:p>
              <a:p>
                <a:r>
                  <a:rPr lang="en-US" altLang="ko-KR" sz="2000" dirty="0" smtClean="0"/>
                  <a:t>To calculate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, use the function </a:t>
                </a:r>
                <a:r>
                  <a:rPr lang="en-US" altLang="ko-KR" sz="20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simpson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source</a:t>
                </a:r>
                <a:r>
                  <a:rPr lang="en-US" altLang="ko-KR" sz="2000" dirty="0"/>
                  <a:t>("../scripts/</a:t>
                </a:r>
                <a:r>
                  <a:rPr lang="en-US" altLang="ko-KR" sz="2000" dirty="0" err="1"/>
                  <a:t>simpson.r</a:t>
                </a:r>
                <a:r>
                  <a:rPr lang="en-US" altLang="ko-KR" sz="2000" dirty="0" smtClean="0"/>
                  <a:t>")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f </a:t>
                </a:r>
                <a:r>
                  <a:rPr lang="en-US" altLang="ko-KR" sz="2000" dirty="0"/>
                  <a:t>&lt;- function(x) </a:t>
                </a:r>
                <a:r>
                  <a:rPr lang="en-US" altLang="ko-KR" sz="2000" dirty="0" err="1"/>
                  <a:t>exp</a:t>
                </a:r>
                <a:r>
                  <a:rPr lang="en-US" altLang="ko-KR" sz="2000" dirty="0"/>
                  <a:t>(-x^2/2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c </a:t>
                </a:r>
                <a:r>
                  <a:rPr lang="en-US" altLang="ko-KR" sz="2000" dirty="0"/>
                  <a:t>&lt;- 1/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(f, 0 ,1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xf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function(x) x*f(x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mu </a:t>
                </a:r>
                <a:r>
                  <a:rPr lang="en-US" altLang="ko-KR" sz="2000" dirty="0"/>
                  <a:t>&lt;- 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xf</a:t>
                </a:r>
                <a:r>
                  <a:rPr lang="en-US" altLang="ko-KR" sz="2000" dirty="0"/>
                  <a:t>, 0, 1)*</a:t>
                </a:r>
                <a:r>
                  <a:rPr lang="en-US" altLang="ko-KR" sz="2000" dirty="0" smtClean="0"/>
                  <a:t>c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/>
                  <a:t>cat('mean of X is ', mu, '\n')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mean of X is 0.4598622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Infinite range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range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set of values it can take,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If the range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bounded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exists and is finite, and there should be no problem calculating it numerically.</a:t>
                </a:r>
              </a:p>
              <a:p>
                <a:r>
                  <a:rPr lang="en-US" altLang="ko-KR" dirty="0" smtClean="0"/>
                  <a:t>However, if the range is unbounded,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may be infinite, or just not exist.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Variance and standard deviation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standard deviation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square root of </a:t>
                </a:r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20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The covariance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describes how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'co-vary' together.</a:t>
                </a:r>
              </a:p>
              <a:p>
                <a:r>
                  <a:rPr lang="en-US" altLang="ko-KR" dirty="0" smtClean="0"/>
                  <a:t>For example, if Y tends to be above its mean when is,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will be positive and the variance of the sum will be increase.</a:t>
                </a:r>
              </a:p>
              <a:p>
                <a:pPr lvl="1"/>
                <a:r>
                  <a:rPr lang="en-US" altLang="ko-KR" dirty="0" smtClean="0"/>
                  <a:t>We call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positively correlated.</a:t>
                </a:r>
              </a:p>
              <a:p>
                <a:r>
                  <a:rPr lang="en-US" altLang="ko-KR" dirty="0" smtClean="0"/>
                  <a:t>Similarly for negatively correlated random variable.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uncorrelated.</a:t>
                </a:r>
              </a:p>
              <a:p>
                <a:r>
                  <a:rPr lang="en-US" altLang="ko-KR" dirty="0" smtClean="0"/>
                  <a:t>Independent random variables are uncorrelated.</a:t>
                </a:r>
              </a:p>
              <a:p>
                <a:r>
                  <a:rPr lang="en-US" altLang="ko-KR" dirty="0" smtClean="0"/>
                  <a:t>Correlation coefficient: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Cov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1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as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In statistics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called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and sometimes written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observed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then observed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which is called a point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We have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a probability measure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that maps event to the interval [0, 1].</a:t>
                </a:r>
              </a:p>
              <a:p>
                <a:r>
                  <a:rPr lang="en-US" altLang="ko-KR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a 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 smtClean="0"/>
                  <a:t>, the real line.</a:t>
                </a:r>
              </a:p>
              <a:p>
                <a:pPr lvl="1"/>
                <a:r>
                  <a:rPr lang="en-US" altLang="ko-KR" dirty="0" smtClean="0"/>
                  <a:t>i.e., a random variable is a value that we associate with each outcome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We define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be the probability of the event </a:t>
                </a:r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More generally,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Now we will use the shorthand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1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weak law of large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each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finite variance, then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∞.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That is given a tolerance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, the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is within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gets as close to 1 as you like, as the sample </a:t>
                </a:r>
                <a:r>
                  <a:rPr lang="en-US" altLang="ko-KR" smtClean="0"/>
                  <a:t>size increases.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We toss a fair coin three times.</a:t>
                </a:r>
              </a:p>
              <a:p>
                <a:pPr lvl="1"/>
                <a:r>
                  <a:rPr lang="en-US" altLang="ko-KR" dirty="0"/>
                  <a:t>L</a:t>
                </a:r>
                <a:r>
                  <a:rPr lang="en-US" altLang="ko-KR" dirty="0" smtClean="0"/>
                  <a:t>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heads until the first tail.</a:t>
                </a:r>
              </a:p>
              <a:p>
                <a:pPr lvl="1"/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the total number of heads.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, then we have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Thus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=1/2.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=1/8.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8197" r="-8047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108197" r="-8047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208197" r="-8047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308197" r="-8047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4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Properties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 important concept of random variable is that we can describe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without having to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do this using the cumulative distribution function (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) of the random variable: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 smtClean="0"/>
                  <a:t> is a non-decreasing function.</a:t>
                </a:r>
              </a:p>
              <a:p>
                <a:r>
                  <a:rPr lang="en-US" altLang="ko-KR" dirty="0" smtClean="0"/>
                  <a:t>It is also true that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</p:spPr>
            <p:txBody>
              <a:bodyPr/>
              <a:lstStyle/>
              <a:p>
                <a:r>
                  <a:rPr lang="en-US" altLang="ko-KR" dirty="0" smtClean="0"/>
                  <a:t>If the distribution function is a step function, then the random variable is called discrete.</a:t>
                </a:r>
              </a:p>
              <a:p>
                <a:r>
                  <a:rPr lang="en-US" altLang="ko-KR" dirty="0" smtClean="0"/>
                  <a:t>A discrete random variable is usually interpreted as 'probability mass'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  <a:blipFill rotWithShape="0">
                <a:blip r:embed="rId2"/>
                <a:stretch>
                  <a:fillRect l="-1505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96" y="1825625"/>
            <a:ext cx="3926323" cy="43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random variable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If the distribution function is the integral of some function (called the density), then the random variable is called continuous.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 can be written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 is the probability density function.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can think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  <a:blipFill rotWithShape="0">
                <a:blip r:embed="rId2"/>
                <a:stretch>
                  <a:fillRect l="-1334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4344" y="1825625"/>
            <a:ext cx="2812518" cy="37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Independent random variables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Random variables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independent of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That is, for any sets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, the events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independent.</a:t>
                </a:r>
              </a:p>
              <a:p>
                <a:r>
                  <a:rPr lang="en-US" altLang="ko-KR" dirty="0" smtClean="0"/>
                  <a:t>Informally,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knowing the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tells you nothing new about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600" dirty="0" smtClean="0"/>
                  <a:t>A random sample from the distribution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a sequence of mutually independent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600" dirty="0" smtClean="0"/>
                  <a:t>, with the same distribution function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.</a:t>
                </a:r>
              </a:p>
              <a:p>
                <a:r>
                  <a:rPr lang="en-US" altLang="ko-KR" sz="2600" dirty="0" smtClean="0"/>
                  <a:t>Given a random sample, for any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600" dirty="0" smtClean="0"/>
                  <a:t> we can approximate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using the empirical distribution function</a:t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:r>
                  <a:rPr lang="en-US" altLang="ko-KR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from a discrete distribution, we </a:t>
                </a:r>
                <a:r>
                  <a:rPr lang="en-US" altLang="ko-KR" sz="2600" dirty="0"/>
                  <a:t>can </a:t>
                </a:r>
                <a:r>
                  <a:rPr lang="en-US" altLang="ko-KR" sz="2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using</a:t>
                </a:r>
                <a:br>
                  <a:rPr lang="en-US" altLang="ko-KR" sz="2600" dirty="0" smtClean="0"/>
                </a:br>
                <a:r>
                  <a:rPr lang="en-US" altLang="ko-KR" sz="2600" dirty="0" smtClean="0"/>
                  <a:t/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as the samples size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600" dirty="0" smtClean="0"/>
                  <a:t>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 density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Estimate the density using a scaled histogram.</a:t>
                </a:r>
              </a:p>
              <a:p>
                <a:r>
                  <a:rPr lang="en-US" altLang="ko-KR" dirty="0" smtClean="0"/>
                  <a:t>For small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so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: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It is common to call an interval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ko-KR" dirty="0" smtClean="0"/>
                  <a:t> a bin.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721</Words>
  <Application>Microsoft Office PowerPoint</Application>
  <PresentationFormat>와이드스크린</PresentationFormat>
  <Paragraphs>157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Consolas</vt:lpstr>
      <vt:lpstr>Office 테마</vt:lpstr>
      <vt:lpstr>Random variable</vt:lpstr>
      <vt:lpstr>Random variable</vt:lpstr>
      <vt:lpstr>Example of random variable</vt:lpstr>
      <vt:lpstr>Properties of random variable</vt:lpstr>
      <vt:lpstr>Discrete random variable</vt:lpstr>
      <vt:lpstr>Continuous random variable</vt:lpstr>
      <vt:lpstr>Independent random variables</vt:lpstr>
      <vt:lpstr>random sample</vt:lpstr>
      <vt:lpstr>Estimate density</vt:lpstr>
      <vt:lpstr>Example : Cavendish's experiment</vt:lpstr>
      <vt:lpstr>Example : Cavendish's experiment (2)</vt:lpstr>
      <vt:lpstr>Expectation and finite approximation</vt:lpstr>
      <vt:lpstr>Example: numerical calculation of the mean</vt:lpstr>
      <vt:lpstr>Example: numerical calculation of the mean(2)</vt:lpstr>
      <vt:lpstr>Example : truncated normal</vt:lpstr>
      <vt:lpstr>Example : Infinite range</vt:lpstr>
      <vt:lpstr>Variance and standard deviation</vt:lpstr>
      <vt:lpstr>Covariance</vt:lpstr>
      <vt:lpstr>X ̅ as an estimator of μ</vt:lpstr>
      <vt:lpstr>The weak law of large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</dc:title>
  <dc:creator>sw</dc:creator>
  <cp:lastModifiedBy>kyungsub@gmail.com</cp:lastModifiedBy>
  <cp:revision>88</cp:revision>
  <dcterms:created xsi:type="dcterms:W3CDTF">2016-02-17T07:19:35Z</dcterms:created>
  <dcterms:modified xsi:type="dcterms:W3CDTF">2017-05-10T08:51:53Z</dcterms:modified>
</cp:coreProperties>
</file>